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258" r:id="rId3"/>
    <p:sldId id="627" r:id="rId5"/>
    <p:sldId id="628" r:id="rId6"/>
    <p:sldId id="629" r:id="rId7"/>
    <p:sldId id="501" r:id="rId8"/>
    <p:sldId id="502" r:id="rId9"/>
    <p:sldId id="505" r:id="rId10"/>
    <p:sldId id="506" r:id="rId11"/>
    <p:sldId id="508" r:id="rId12"/>
    <p:sldId id="509" r:id="rId13"/>
    <p:sldId id="510" r:id="rId14"/>
    <p:sldId id="512" r:id="rId15"/>
    <p:sldId id="513" r:id="rId16"/>
    <p:sldId id="518" r:id="rId17"/>
    <p:sldId id="519" r:id="rId18"/>
    <p:sldId id="514" r:id="rId19"/>
    <p:sldId id="515" r:id="rId20"/>
    <p:sldId id="516" r:id="rId21"/>
    <p:sldId id="517" r:id="rId22"/>
    <p:sldId id="482" r:id="rId23"/>
    <p:sldId id="496" r:id="rId24"/>
    <p:sldId id="498" r:id="rId25"/>
    <p:sldId id="470" r:id="rId26"/>
    <p:sldId id="520" r:id="rId27"/>
    <p:sldId id="521" r:id="rId28"/>
    <p:sldId id="631" r:id="rId29"/>
  </p:sldIdLst>
  <p:sldSz cx="9144000" cy="6858000" type="screen4x3"/>
  <p:notesSz cx="6735445" cy="9799320"/>
  <p:custDataLst>
    <p:tags r:id="rId3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b="1" kern="1200">
        <a:solidFill>
          <a:srgbClr val="0066FF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333333"/>
    <a:srgbClr val="5F5F5F"/>
    <a:srgbClr val="AB631B"/>
    <a:srgbClr val="0066FF"/>
    <a:srgbClr val="000000"/>
    <a:srgbClr val="428E5B"/>
    <a:srgbClr val="BD0D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howGuide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fld id="{939B1EBF-8207-4FA9-A6FB-CFBA0DA8107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35013"/>
            <a:ext cx="4900613" cy="36750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54550"/>
            <a:ext cx="5389563" cy="4410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07513"/>
            <a:ext cx="2919413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07513"/>
            <a:ext cx="2919412" cy="4905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defRPr>
            </a:lvl1pPr>
          </a:lstStyle>
          <a:p>
            <a:fld id="{2C9A66DD-9C70-45E9-8D36-48B7B8240E2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346A3242-2E6E-47D2-BDE2-D2DD9A668D2B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35013"/>
            <a:ext cx="4900612" cy="3675062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4654550"/>
            <a:ext cx="4938713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FC7DE5A-E08A-4A65-93AE-609082C156B9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6626" name="Rectangle 7"/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/>
            <a:fld id="{C0151A5F-4A67-4392-83EC-4E6801C175DB}" type="slidenum">
              <a:rPr lang="zh-CN" altLang="en-US" sz="1200" b="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</a:fld>
            <a:endParaRPr lang="en-US" altLang="zh-CN" sz="1200" b="0">
              <a:solidFill>
                <a:schemeClr val="tx1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55F1AC6F-420F-492B-9EE5-D5C179F6CB03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en-US" altLang="zh-CN" sz="1000">
              <a:solidFill>
                <a:srgbClr val="A5002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CD2F9ECD-5076-428A-ACF4-FAF2589F78BB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16350" y="9310688"/>
            <a:ext cx="29194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30275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/>
            <a:fld id="{60B8AA15-22CC-4940-AFC5-310070A39D85}" type="slidenum">
              <a:rPr lang="zh-CN" altLang="en-US" sz="1200" b="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rPr>
            </a:fld>
            <a:endParaRPr lang="en-US" altLang="zh-CN" sz="1200" b="0">
              <a:solidFill>
                <a:schemeClr val="tx1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4654550"/>
            <a:ext cx="4941887" cy="4410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/>
          <a:lstStyle/>
          <a:p>
            <a:endParaRPr kumimoji="0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fld id="{0DDEA042-65B2-4ED4-B7AB-8DE95B198EFF}" type="slidenum">
              <a:rPr lang="zh-CN" altLang="en-US" sz="1200" b="0">
                <a:solidFill>
                  <a:schemeClr val="tx1"/>
                </a:solidFill>
                <a:latin typeface="Tahoma" panose="020B0604030504040204" charset="0"/>
                <a:ea typeface="宋体" panose="02010600030101010101" pitchFamily="2" charset="-122"/>
              </a:rPr>
            </a:fld>
            <a:endParaRPr lang="en-US" altLang="zh-CN" sz="1200" b="0">
              <a:solidFill>
                <a:schemeClr val="tx1"/>
              </a:solidFill>
              <a:latin typeface="Tahoma" panose="020B060403050404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1447800"/>
            <a:ext cx="9156700" cy="757238"/>
            <a:chOff x="0" y="0"/>
            <a:chExt cx="5768" cy="477"/>
          </a:xfrm>
        </p:grpSpPr>
        <p:sp>
          <p:nvSpPr>
            <p:cNvPr id="5" name="Freeform 3"/>
            <p:cNvSpPr/>
            <p:nvPr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56" y="0"/>
              <a:ext cx="708" cy="459"/>
            </a:xfrm>
            <a:custGeom>
              <a:avLst/>
              <a:gdLst/>
              <a:ahLst/>
              <a:cxnLst>
                <a:cxn ang="0">
                  <a:pos x="0" y="432"/>
                </a:cxn>
                <a:cxn ang="0">
                  <a:pos x="0" y="453"/>
                </a:cxn>
                <a:cxn ang="0">
                  <a:pos x="72" y="324"/>
                </a:cxn>
                <a:cxn ang="0">
                  <a:pos x="198" y="201"/>
                </a:cxn>
                <a:cxn ang="0">
                  <a:pos x="366" y="102"/>
                </a:cxn>
                <a:cxn ang="0">
                  <a:pos x="531" y="36"/>
                </a:cxn>
                <a:cxn ang="0">
                  <a:pos x="609" y="0"/>
                </a:cxn>
                <a:cxn ang="0">
                  <a:pos x="708" y="3"/>
                </a:cxn>
                <a:cxn ang="0">
                  <a:pos x="591" y="66"/>
                </a:cxn>
                <a:cxn ang="0">
                  <a:pos x="417" y="126"/>
                </a:cxn>
                <a:cxn ang="0">
                  <a:pos x="237" y="231"/>
                </a:cxn>
                <a:cxn ang="0">
                  <a:pos x="117" y="345"/>
                </a:cxn>
                <a:cxn ang="0">
                  <a:pos x="51" y="459"/>
                </a:cxn>
                <a:cxn ang="0">
                  <a:pos x="0" y="453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3618" y="308"/>
              <a:ext cx="318" cy="158"/>
            </a:xfrm>
            <a:custGeom>
              <a:avLst/>
              <a:gdLst/>
              <a:ahLst/>
              <a:cxnLst>
                <a:cxn ang="0">
                  <a:pos x="0" y="158"/>
                </a:cxn>
                <a:cxn ang="0">
                  <a:pos x="12" y="137"/>
                </a:cxn>
                <a:cxn ang="0">
                  <a:pos x="162" y="71"/>
                </a:cxn>
                <a:cxn ang="0">
                  <a:pos x="249" y="20"/>
                </a:cxn>
                <a:cxn ang="0">
                  <a:pos x="285" y="2"/>
                </a:cxn>
                <a:cxn ang="0">
                  <a:pos x="309" y="11"/>
                </a:cxn>
                <a:cxn ang="0">
                  <a:pos x="303" y="47"/>
                </a:cxn>
                <a:cxn ang="0">
                  <a:pos x="219" y="89"/>
                </a:cxn>
                <a:cxn ang="0">
                  <a:pos x="108" y="140"/>
                </a:cxn>
                <a:cxn ang="0">
                  <a:pos x="57" y="152"/>
                </a:cxn>
                <a:cxn ang="0">
                  <a:pos x="0" y="158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689" y="186"/>
              <a:ext cx="537" cy="120"/>
            </a:xfrm>
            <a:custGeom>
              <a:avLst/>
              <a:gdLst/>
              <a:ahLst/>
              <a:cxnLst>
                <a:cxn ang="0">
                  <a:pos x="23" y="6"/>
                </a:cxn>
                <a:cxn ang="0">
                  <a:pos x="188" y="3"/>
                </a:cxn>
                <a:cxn ang="0">
                  <a:pos x="323" y="27"/>
                </a:cxn>
                <a:cxn ang="0">
                  <a:pos x="464" y="69"/>
                </a:cxn>
                <a:cxn ang="0">
                  <a:pos x="521" y="90"/>
                </a:cxn>
                <a:cxn ang="0">
                  <a:pos x="533" y="105"/>
                </a:cxn>
                <a:cxn ang="0">
                  <a:pos x="497" y="120"/>
                </a:cxn>
                <a:cxn ang="0">
                  <a:pos x="452" y="108"/>
                </a:cxn>
                <a:cxn ang="0">
                  <a:pos x="350" y="72"/>
                </a:cxn>
                <a:cxn ang="0">
                  <a:pos x="158" y="39"/>
                </a:cxn>
                <a:cxn ang="0">
                  <a:pos x="50" y="39"/>
                </a:cxn>
                <a:cxn ang="0">
                  <a:pos x="23" y="6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4968" y="312"/>
              <a:ext cx="800" cy="143"/>
            </a:xfrm>
            <a:custGeom>
              <a:avLst/>
              <a:gdLst/>
              <a:ahLst/>
              <a:cxnLst>
                <a:cxn ang="0">
                  <a:pos x="800" y="24"/>
                </a:cxn>
                <a:cxn ang="0">
                  <a:pos x="782" y="15"/>
                </a:cxn>
                <a:cxn ang="0">
                  <a:pos x="659" y="63"/>
                </a:cxn>
                <a:cxn ang="0">
                  <a:pos x="500" y="84"/>
                </a:cxn>
                <a:cxn ang="0">
                  <a:pos x="326" y="69"/>
                </a:cxn>
                <a:cxn ang="0">
                  <a:pos x="98" y="21"/>
                </a:cxn>
                <a:cxn ang="0">
                  <a:pos x="11" y="6"/>
                </a:cxn>
                <a:cxn ang="0">
                  <a:pos x="32" y="60"/>
                </a:cxn>
                <a:cxn ang="0">
                  <a:pos x="155" y="96"/>
                </a:cxn>
                <a:cxn ang="0">
                  <a:pos x="410" y="138"/>
                </a:cxn>
                <a:cxn ang="0">
                  <a:pos x="596" y="129"/>
                </a:cxn>
                <a:cxn ang="0">
                  <a:pos x="737" y="90"/>
                </a:cxn>
                <a:cxn ang="0">
                  <a:pos x="788" y="69"/>
                </a:cxn>
                <a:cxn ang="0">
                  <a:pos x="800" y="24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r">
                <a:defRPr/>
              </a:pP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97" name="Rectangle 29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cs typeface="Tahoma" panose="020B060403050404020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2798" name="Rectangle 3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cs typeface="Tahoma" panose="020B060403050404020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7" name="Rectangle 3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ahoma" panose="020B060403050404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3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ahoma" panose="020B0604030504040204" charset="0"/>
              </a:defRPr>
            </a:lvl1pPr>
          </a:lstStyle>
          <a:p>
            <a:fld id="{CDAD4B5E-0E72-4623-9B4B-CDF9E50164B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3C1B9-F25A-47B8-B8BC-169EF13CFBD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8B84A-04F1-4B22-A4ED-88C02CCE79A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C6429-1EB6-4A8D-8AAE-35C074DE877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38424-AE6B-4424-BA30-C97CF842706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011E32-3CCD-44E2-8677-023D4603469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49B0F-0B21-4D6F-8535-4E9C18A6D7F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FD260-9E82-4F42-96DF-A20E7B34A20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1DE714-DFCE-48D3-A708-016979B7CE3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96D8E-C552-4A06-886E-2D6B9B845B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101F04-9235-41CD-97E6-20010C82B15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4"/>
          <p:cNvGrpSpPr/>
          <p:nvPr/>
        </p:nvGrpSpPr>
        <p:grpSpPr bwMode="auto">
          <a:xfrm>
            <a:off x="0" y="0"/>
            <a:ext cx="9169400" cy="6615113"/>
            <a:chOff x="0" y="0"/>
            <a:chExt cx="5776" cy="4167"/>
          </a:xfrm>
        </p:grpSpPr>
        <p:grpSp>
          <p:nvGrpSpPr>
            <p:cNvPr id="1032" name="Group 7"/>
            <p:cNvGrpSpPr/>
            <p:nvPr/>
          </p:nvGrpSpPr>
          <p:grpSpPr bwMode="auto">
            <a:xfrm>
              <a:off x="0" y="0"/>
              <a:ext cx="5768" cy="477"/>
              <a:chOff x="0" y="0"/>
              <a:chExt cx="5768" cy="477"/>
            </a:xfrm>
          </p:grpSpPr>
          <p:sp>
            <p:nvSpPr>
              <p:cNvPr id="1037" name="Freeform 8"/>
              <p:cNvSpPr/>
              <p:nvPr/>
            </p:nvSpPr>
            <p:spPr bwMode="auto">
              <a:xfrm>
                <a:off x="5" y="0"/>
                <a:ext cx="5763" cy="477"/>
              </a:xfrm>
              <a:custGeom>
                <a:avLst/>
                <a:gdLst>
                  <a:gd name="T0" fmla="*/ 0 w 5763"/>
                  <a:gd name="T1" fmla="*/ 450 h 477"/>
                  <a:gd name="T2" fmla="*/ 3 w 5763"/>
                  <a:gd name="T3" fmla="*/ 0 h 477"/>
                  <a:gd name="T4" fmla="*/ 5763 w 5763"/>
                  <a:gd name="T5" fmla="*/ 0 h 477"/>
                  <a:gd name="T6" fmla="*/ 5763 w 5763"/>
                  <a:gd name="T7" fmla="*/ 465 h 477"/>
                  <a:gd name="T8" fmla="*/ 4821 w 5763"/>
                  <a:gd name="T9" fmla="*/ 477 h 477"/>
                  <a:gd name="T10" fmla="*/ 4326 w 5763"/>
                  <a:gd name="T11" fmla="*/ 447 h 477"/>
                  <a:gd name="T12" fmla="*/ 3783 w 5763"/>
                  <a:gd name="T13" fmla="*/ 465 h 477"/>
                  <a:gd name="T14" fmla="*/ 3417 w 5763"/>
                  <a:gd name="T15" fmla="*/ 456 h 477"/>
                  <a:gd name="T16" fmla="*/ 2973 w 5763"/>
                  <a:gd name="T17" fmla="*/ 459 h 477"/>
                  <a:gd name="T18" fmla="*/ 2451 w 5763"/>
                  <a:gd name="T19" fmla="*/ 453 h 477"/>
                  <a:gd name="T20" fmla="*/ 2289 w 5763"/>
                  <a:gd name="T21" fmla="*/ 441 h 477"/>
                  <a:gd name="T22" fmla="*/ 2010 w 5763"/>
                  <a:gd name="T23" fmla="*/ 453 h 477"/>
                  <a:gd name="T24" fmla="*/ 1827 w 5763"/>
                  <a:gd name="T25" fmla="*/ 450 h 477"/>
                  <a:gd name="T26" fmla="*/ 1215 w 5763"/>
                  <a:gd name="T27" fmla="*/ 465 h 477"/>
                  <a:gd name="T28" fmla="*/ 660 w 5763"/>
                  <a:gd name="T29" fmla="*/ 456 h 477"/>
                  <a:gd name="T30" fmla="*/ 0 w 5763"/>
                  <a:gd name="T31" fmla="*/ 450 h 4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763" h="477">
                    <a:moveTo>
                      <a:pt x="0" y="450"/>
                    </a:moveTo>
                    <a:lnTo>
                      <a:pt x="3" y="0"/>
                    </a:lnTo>
                    <a:lnTo>
                      <a:pt x="5763" y="0"/>
                    </a:lnTo>
                    <a:lnTo>
                      <a:pt x="5763" y="465"/>
                    </a:lnTo>
                    <a:lnTo>
                      <a:pt x="4821" y="477"/>
                    </a:lnTo>
                    <a:lnTo>
                      <a:pt x="4326" y="447"/>
                    </a:lnTo>
                    <a:lnTo>
                      <a:pt x="3783" y="465"/>
                    </a:lnTo>
                    <a:lnTo>
                      <a:pt x="3417" y="456"/>
                    </a:lnTo>
                    <a:lnTo>
                      <a:pt x="2973" y="459"/>
                    </a:lnTo>
                    <a:lnTo>
                      <a:pt x="2451" y="453"/>
                    </a:lnTo>
                    <a:lnTo>
                      <a:pt x="2289" y="441"/>
                    </a:lnTo>
                    <a:lnTo>
                      <a:pt x="2010" y="453"/>
                    </a:lnTo>
                    <a:lnTo>
                      <a:pt x="1827" y="450"/>
                    </a:lnTo>
                    <a:lnTo>
                      <a:pt x="1215" y="465"/>
                    </a:lnTo>
                    <a:lnTo>
                      <a:pt x="660" y="456"/>
                    </a:lnTo>
                    <a:lnTo>
                      <a:pt x="0" y="450"/>
                    </a:ln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 bwMode="auto">
              <a:xfrm>
                <a:off x="0" y="98"/>
                <a:ext cx="256" cy="253"/>
              </a:xfrm>
              <a:custGeom>
                <a:avLst/>
                <a:gdLst>
                  <a:gd name="T0" fmla="*/ 8 w 256"/>
                  <a:gd name="T1" fmla="*/ 190 h 253"/>
                  <a:gd name="T2" fmla="*/ 71 w 256"/>
                  <a:gd name="T3" fmla="*/ 115 h 253"/>
                  <a:gd name="T4" fmla="*/ 203 w 256"/>
                  <a:gd name="T5" fmla="*/ 16 h 253"/>
                  <a:gd name="T6" fmla="*/ 251 w 256"/>
                  <a:gd name="T7" fmla="*/ 19 h 253"/>
                  <a:gd name="T8" fmla="*/ 236 w 256"/>
                  <a:gd name="T9" fmla="*/ 46 h 253"/>
                  <a:gd name="T10" fmla="*/ 176 w 256"/>
                  <a:gd name="T11" fmla="*/ 82 h 253"/>
                  <a:gd name="T12" fmla="*/ 92 w 256"/>
                  <a:gd name="T13" fmla="*/ 154 h 253"/>
                  <a:gd name="T14" fmla="*/ 23 w 256"/>
                  <a:gd name="T15" fmla="*/ 247 h 253"/>
                  <a:gd name="T16" fmla="*/ 8 w 256"/>
                  <a:gd name="T17" fmla="*/ 190 h 25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56" h="253">
                    <a:moveTo>
                      <a:pt x="8" y="190"/>
                    </a:moveTo>
                    <a:cubicBezTo>
                      <a:pt x="16" y="168"/>
                      <a:pt x="38" y="144"/>
                      <a:pt x="71" y="115"/>
                    </a:cubicBezTo>
                    <a:cubicBezTo>
                      <a:pt x="104" y="86"/>
                      <a:pt x="173" y="32"/>
                      <a:pt x="203" y="16"/>
                    </a:cubicBezTo>
                    <a:cubicBezTo>
                      <a:pt x="233" y="0"/>
                      <a:pt x="246" y="14"/>
                      <a:pt x="251" y="19"/>
                    </a:cubicBezTo>
                    <a:cubicBezTo>
                      <a:pt x="256" y="24"/>
                      <a:pt x="249" y="35"/>
                      <a:pt x="236" y="46"/>
                    </a:cubicBezTo>
                    <a:cubicBezTo>
                      <a:pt x="223" y="57"/>
                      <a:pt x="200" y="64"/>
                      <a:pt x="176" y="82"/>
                    </a:cubicBezTo>
                    <a:cubicBezTo>
                      <a:pt x="152" y="100"/>
                      <a:pt x="118" y="126"/>
                      <a:pt x="92" y="154"/>
                    </a:cubicBezTo>
                    <a:cubicBezTo>
                      <a:pt x="66" y="182"/>
                      <a:pt x="36" y="241"/>
                      <a:pt x="23" y="247"/>
                    </a:cubicBezTo>
                    <a:cubicBezTo>
                      <a:pt x="10" y="253"/>
                      <a:pt x="0" y="212"/>
                      <a:pt x="8" y="19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" name="Freeform 10"/>
              <p:cNvSpPr/>
              <p:nvPr/>
            </p:nvSpPr>
            <p:spPr bwMode="auto">
              <a:xfrm>
                <a:off x="56" y="0"/>
                <a:ext cx="708" cy="459"/>
              </a:xfrm>
              <a:custGeom>
                <a:avLst/>
                <a:gdLst/>
                <a:ahLst/>
                <a:cxnLst>
                  <a:cxn ang="0">
                    <a:pos x="0" y="432"/>
                  </a:cxn>
                  <a:cxn ang="0">
                    <a:pos x="0" y="453"/>
                  </a:cxn>
                  <a:cxn ang="0">
                    <a:pos x="72" y="324"/>
                  </a:cxn>
                  <a:cxn ang="0">
                    <a:pos x="198" y="201"/>
                  </a:cxn>
                  <a:cxn ang="0">
                    <a:pos x="366" y="102"/>
                  </a:cxn>
                  <a:cxn ang="0">
                    <a:pos x="531" y="36"/>
                  </a:cxn>
                  <a:cxn ang="0">
                    <a:pos x="609" y="0"/>
                  </a:cxn>
                  <a:cxn ang="0">
                    <a:pos x="708" y="3"/>
                  </a:cxn>
                  <a:cxn ang="0">
                    <a:pos x="591" y="66"/>
                  </a:cxn>
                  <a:cxn ang="0">
                    <a:pos x="417" y="126"/>
                  </a:cxn>
                  <a:cxn ang="0">
                    <a:pos x="237" y="231"/>
                  </a:cxn>
                  <a:cxn ang="0">
                    <a:pos x="117" y="345"/>
                  </a:cxn>
                  <a:cxn ang="0">
                    <a:pos x="51" y="459"/>
                  </a:cxn>
                  <a:cxn ang="0">
                    <a:pos x="0" y="453"/>
                  </a:cxn>
                </a:cxnLst>
                <a:rect l="0" t="0" r="r" b="b"/>
                <a:pathLst>
                  <a:path w="708" h="459">
                    <a:moveTo>
                      <a:pt x="0" y="432"/>
                    </a:moveTo>
                    <a:lnTo>
                      <a:pt x="0" y="453"/>
                    </a:lnTo>
                    <a:cubicBezTo>
                      <a:pt x="12" y="435"/>
                      <a:pt x="39" y="366"/>
                      <a:pt x="72" y="324"/>
                    </a:cubicBezTo>
                    <a:cubicBezTo>
                      <a:pt x="105" y="282"/>
                      <a:pt x="149" y="238"/>
                      <a:pt x="198" y="201"/>
                    </a:cubicBezTo>
                    <a:cubicBezTo>
                      <a:pt x="247" y="164"/>
                      <a:pt x="311" y="129"/>
                      <a:pt x="366" y="102"/>
                    </a:cubicBezTo>
                    <a:cubicBezTo>
                      <a:pt x="421" y="75"/>
                      <a:pt x="490" y="53"/>
                      <a:pt x="531" y="36"/>
                    </a:cubicBezTo>
                    <a:cubicBezTo>
                      <a:pt x="572" y="19"/>
                      <a:pt x="580" y="5"/>
                      <a:pt x="609" y="0"/>
                    </a:cubicBezTo>
                    <a:lnTo>
                      <a:pt x="708" y="3"/>
                    </a:lnTo>
                    <a:cubicBezTo>
                      <a:pt x="705" y="14"/>
                      <a:pt x="640" y="45"/>
                      <a:pt x="591" y="66"/>
                    </a:cubicBezTo>
                    <a:cubicBezTo>
                      <a:pt x="542" y="87"/>
                      <a:pt x="476" y="98"/>
                      <a:pt x="417" y="126"/>
                    </a:cubicBezTo>
                    <a:cubicBezTo>
                      <a:pt x="358" y="154"/>
                      <a:pt x="287" y="195"/>
                      <a:pt x="237" y="231"/>
                    </a:cubicBezTo>
                    <a:cubicBezTo>
                      <a:pt x="187" y="267"/>
                      <a:pt x="148" y="307"/>
                      <a:pt x="117" y="345"/>
                    </a:cubicBezTo>
                    <a:cubicBezTo>
                      <a:pt x="86" y="383"/>
                      <a:pt x="70" y="441"/>
                      <a:pt x="51" y="459"/>
                    </a:cubicBezTo>
                    <a:lnTo>
                      <a:pt x="0" y="453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40" name="Freeform 11"/>
              <p:cNvSpPr/>
              <p:nvPr/>
            </p:nvSpPr>
            <p:spPr bwMode="auto">
              <a:xfrm>
                <a:off x="131" y="269"/>
                <a:ext cx="251" cy="194"/>
              </a:xfrm>
              <a:custGeom>
                <a:avLst/>
                <a:gdLst>
                  <a:gd name="T0" fmla="*/ 21 w 251"/>
                  <a:gd name="T1" fmla="*/ 163 h 194"/>
                  <a:gd name="T2" fmla="*/ 9 w 251"/>
                  <a:gd name="T3" fmla="*/ 184 h 194"/>
                  <a:gd name="T4" fmla="*/ 75 w 251"/>
                  <a:gd name="T5" fmla="*/ 103 h 194"/>
                  <a:gd name="T6" fmla="*/ 165 w 251"/>
                  <a:gd name="T7" fmla="*/ 28 h 194"/>
                  <a:gd name="T8" fmla="*/ 207 w 251"/>
                  <a:gd name="T9" fmla="*/ 7 h 194"/>
                  <a:gd name="T10" fmla="*/ 246 w 251"/>
                  <a:gd name="T11" fmla="*/ 4 h 194"/>
                  <a:gd name="T12" fmla="*/ 237 w 251"/>
                  <a:gd name="T13" fmla="*/ 34 h 194"/>
                  <a:gd name="T14" fmla="*/ 183 w 251"/>
                  <a:gd name="T15" fmla="*/ 61 h 194"/>
                  <a:gd name="T16" fmla="*/ 108 w 251"/>
                  <a:gd name="T17" fmla="*/ 124 h 194"/>
                  <a:gd name="T18" fmla="*/ 54 w 251"/>
                  <a:gd name="T19" fmla="*/ 190 h 194"/>
                  <a:gd name="T20" fmla="*/ 6 w 251"/>
                  <a:gd name="T21" fmla="*/ 184 h 19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51" h="194">
                    <a:moveTo>
                      <a:pt x="21" y="163"/>
                    </a:moveTo>
                    <a:cubicBezTo>
                      <a:pt x="10" y="178"/>
                      <a:pt x="0" y="194"/>
                      <a:pt x="9" y="184"/>
                    </a:cubicBezTo>
                    <a:cubicBezTo>
                      <a:pt x="18" y="174"/>
                      <a:pt x="49" y="129"/>
                      <a:pt x="75" y="103"/>
                    </a:cubicBezTo>
                    <a:cubicBezTo>
                      <a:pt x="101" y="77"/>
                      <a:pt x="143" y="44"/>
                      <a:pt x="165" y="28"/>
                    </a:cubicBezTo>
                    <a:cubicBezTo>
                      <a:pt x="187" y="12"/>
                      <a:pt x="194" y="11"/>
                      <a:pt x="207" y="7"/>
                    </a:cubicBezTo>
                    <a:cubicBezTo>
                      <a:pt x="220" y="3"/>
                      <a:pt x="241" y="0"/>
                      <a:pt x="246" y="4"/>
                    </a:cubicBezTo>
                    <a:cubicBezTo>
                      <a:pt x="251" y="8"/>
                      <a:pt x="247" y="25"/>
                      <a:pt x="237" y="34"/>
                    </a:cubicBezTo>
                    <a:cubicBezTo>
                      <a:pt x="227" y="43"/>
                      <a:pt x="204" y="46"/>
                      <a:pt x="183" y="61"/>
                    </a:cubicBezTo>
                    <a:cubicBezTo>
                      <a:pt x="162" y="76"/>
                      <a:pt x="129" y="103"/>
                      <a:pt x="108" y="124"/>
                    </a:cubicBezTo>
                    <a:cubicBezTo>
                      <a:pt x="87" y="145"/>
                      <a:pt x="71" y="180"/>
                      <a:pt x="54" y="190"/>
                    </a:cubicBezTo>
                    <a:lnTo>
                      <a:pt x="6" y="184"/>
                    </a:ln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2"/>
              <p:cNvSpPr/>
              <p:nvPr/>
            </p:nvSpPr>
            <p:spPr bwMode="auto">
              <a:xfrm>
                <a:off x="341" y="0"/>
                <a:ext cx="159" cy="72"/>
              </a:xfrm>
              <a:custGeom>
                <a:avLst/>
                <a:gdLst>
                  <a:gd name="T0" fmla="*/ 99 w 159"/>
                  <a:gd name="T1" fmla="*/ 0 h 72"/>
                  <a:gd name="T2" fmla="*/ 15 w 159"/>
                  <a:gd name="T3" fmla="*/ 36 h 72"/>
                  <a:gd name="T4" fmla="*/ 6 w 159"/>
                  <a:gd name="T5" fmla="*/ 60 h 72"/>
                  <a:gd name="T6" fmla="*/ 36 w 159"/>
                  <a:gd name="T7" fmla="*/ 69 h 72"/>
                  <a:gd name="T8" fmla="*/ 87 w 159"/>
                  <a:gd name="T9" fmla="*/ 42 h 72"/>
                  <a:gd name="T10" fmla="*/ 159 w 159"/>
                  <a:gd name="T11" fmla="*/ 0 h 72"/>
                  <a:gd name="T12" fmla="*/ 99 w 159"/>
                  <a:gd name="T13" fmla="*/ 0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9" h="72">
                    <a:moveTo>
                      <a:pt x="99" y="0"/>
                    </a:moveTo>
                    <a:cubicBezTo>
                      <a:pt x="75" y="6"/>
                      <a:pt x="30" y="26"/>
                      <a:pt x="15" y="36"/>
                    </a:cubicBezTo>
                    <a:cubicBezTo>
                      <a:pt x="0" y="46"/>
                      <a:pt x="3" y="55"/>
                      <a:pt x="6" y="60"/>
                    </a:cubicBezTo>
                    <a:cubicBezTo>
                      <a:pt x="9" y="65"/>
                      <a:pt x="23" y="72"/>
                      <a:pt x="36" y="69"/>
                    </a:cubicBezTo>
                    <a:cubicBezTo>
                      <a:pt x="49" y="66"/>
                      <a:pt x="67" y="53"/>
                      <a:pt x="87" y="42"/>
                    </a:cubicBezTo>
                    <a:cubicBezTo>
                      <a:pt x="107" y="31"/>
                      <a:pt x="158" y="6"/>
                      <a:pt x="159" y="0"/>
                    </a:cubicBezTo>
                    <a:lnTo>
                      <a:pt x="9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3"/>
              <p:cNvSpPr/>
              <p:nvPr/>
            </p:nvSpPr>
            <p:spPr bwMode="auto">
              <a:xfrm>
                <a:off x="488" y="0"/>
                <a:ext cx="455" cy="216"/>
              </a:xfrm>
              <a:custGeom>
                <a:avLst/>
                <a:gdLst>
                  <a:gd name="T0" fmla="*/ 395 w 455"/>
                  <a:gd name="T1" fmla="*/ 0 h 216"/>
                  <a:gd name="T2" fmla="*/ 338 w 455"/>
                  <a:gd name="T3" fmla="*/ 48 h 216"/>
                  <a:gd name="T4" fmla="*/ 242 w 455"/>
                  <a:gd name="T5" fmla="*/ 102 h 216"/>
                  <a:gd name="T6" fmla="*/ 104 w 455"/>
                  <a:gd name="T7" fmla="*/ 147 h 216"/>
                  <a:gd name="T8" fmla="*/ 35 w 455"/>
                  <a:gd name="T9" fmla="*/ 168 h 216"/>
                  <a:gd name="T10" fmla="*/ 8 w 455"/>
                  <a:gd name="T11" fmla="*/ 192 h 216"/>
                  <a:gd name="T12" fmla="*/ 8 w 455"/>
                  <a:gd name="T13" fmla="*/ 213 h 216"/>
                  <a:gd name="T14" fmla="*/ 59 w 455"/>
                  <a:gd name="T15" fmla="*/ 213 h 216"/>
                  <a:gd name="T16" fmla="*/ 86 w 455"/>
                  <a:gd name="T17" fmla="*/ 192 h 216"/>
                  <a:gd name="T18" fmla="*/ 173 w 455"/>
                  <a:gd name="T19" fmla="*/ 159 h 216"/>
                  <a:gd name="T20" fmla="*/ 299 w 455"/>
                  <a:gd name="T21" fmla="*/ 126 h 216"/>
                  <a:gd name="T22" fmla="*/ 392 w 455"/>
                  <a:gd name="T23" fmla="*/ 72 h 216"/>
                  <a:gd name="T24" fmla="*/ 455 w 455"/>
                  <a:gd name="T25" fmla="*/ 0 h 216"/>
                  <a:gd name="T26" fmla="*/ 395 w 455"/>
                  <a:gd name="T27" fmla="*/ 0 h 21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55" h="216">
                    <a:moveTo>
                      <a:pt x="395" y="0"/>
                    </a:moveTo>
                    <a:cubicBezTo>
                      <a:pt x="376" y="8"/>
                      <a:pt x="364" y="31"/>
                      <a:pt x="338" y="48"/>
                    </a:cubicBezTo>
                    <a:cubicBezTo>
                      <a:pt x="312" y="65"/>
                      <a:pt x="281" y="86"/>
                      <a:pt x="242" y="102"/>
                    </a:cubicBezTo>
                    <a:cubicBezTo>
                      <a:pt x="203" y="118"/>
                      <a:pt x="138" y="136"/>
                      <a:pt x="104" y="147"/>
                    </a:cubicBezTo>
                    <a:cubicBezTo>
                      <a:pt x="70" y="158"/>
                      <a:pt x="51" y="161"/>
                      <a:pt x="35" y="168"/>
                    </a:cubicBezTo>
                    <a:cubicBezTo>
                      <a:pt x="19" y="175"/>
                      <a:pt x="12" y="185"/>
                      <a:pt x="8" y="192"/>
                    </a:cubicBezTo>
                    <a:cubicBezTo>
                      <a:pt x="4" y="199"/>
                      <a:pt x="0" y="210"/>
                      <a:pt x="8" y="213"/>
                    </a:cubicBezTo>
                    <a:cubicBezTo>
                      <a:pt x="16" y="216"/>
                      <a:pt x="46" y="216"/>
                      <a:pt x="59" y="213"/>
                    </a:cubicBezTo>
                    <a:cubicBezTo>
                      <a:pt x="72" y="210"/>
                      <a:pt x="67" y="201"/>
                      <a:pt x="86" y="192"/>
                    </a:cubicBezTo>
                    <a:cubicBezTo>
                      <a:pt x="105" y="183"/>
                      <a:pt x="138" y="170"/>
                      <a:pt x="173" y="159"/>
                    </a:cubicBezTo>
                    <a:cubicBezTo>
                      <a:pt x="208" y="148"/>
                      <a:pt x="263" y="140"/>
                      <a:pt x="299" y="126"/>
                    </a:cubicBezTo>
                    <a:cubicBezTo>
                      <a:pt x="335" y="112"/>
                      <a:pt x="366" y="93"/>
                      <a:pt x="392" y="72"/>
                    </a:cubicBezTo>
                    <a:cubicBezTo>
                      <a:pt x="418" y="51"/>
                      <a:pt x="454" y="12"/>
                      <a:pt x="455" y="0"/>
                    </a:cubicBezTo>
                    <a:lnTo>
                      <a:pt x="39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4"/>
              <p:cNvSpPr/>
              <p:nvPr/>
            </p:nvSpPr>
            <p:spPr bwMode="auto">
              <a:xfrm>
                <a:off x="1448" y="37"/>
                <a:ext cx="414" cy="108"/>
              </a:xfrm>
              <a:custGeom>
                <a:avLst/>
                <a:gdLst>
                  <a:gd name="T0" fmla="*/ 0 w 414"/>
                  <a:gd name="T1" fmla="*/ 11 h 108"/>
                  <a:gd name="T2" fmla="*/ 24 w 414"/>
                  <a:gd name="T3" fmla="*/ 11 h 108"/>
                  <a:gd name="T4" fmla="*/ 156 w 414"/>
                  <a:gd name="T5" fmla="*/ 2 h 108"/>
                  <a:gd name="T6" fmla="*/ 288 w 414"/>
                  <a:gd name="T7" fmla="*/ 23 h 108"/>
                  <a:gd name="T8" fmla="*/ 384 w 414"/>
                  <a:gd name="T9" fmla="*/ 53 h 108"/>
                  <a:gd name="T10" fmla="*/ 411 w 414"/>
                  <a:gd name="T11" fmla="*/ 74 h 108"/>
                  <a:gd name="T12" fmla="*/ 405 w 414"/>
                  <a:gd name="T13" fmla="*/ 104 h 108"/>
                  <a:gd name="T14" fmla="*/ 363 w 414"/>
                  <a:gd name="T15" fmla="*/ 101 h 108"/>
                  <a:gd name="T16" fmla="*/ 294 w 414"/>
                  <a:gd name="T17" fmla="*/ 77 h 108"/>
                  <a:gd name="T18" fmla="*/ 174 w 414"/>
                  <a:gd name="T19" fmla="*/ 50 h 108"/>
                  <a:gd name="T20" fmla="*/ 72 w 414"/>
                  <a:gd name="T21" fmla="*/ 62 h 108"/>
                  <a:gd name="T22" fmla="*/ 36 w 414"/>
                  <a:gd name="T23" fmla="*/ 59 h 108"/>
                  <a:gd name="T24" fmla="*/ 0 w 414"/>
                  <a:gd name="T25" fmla="*/ 11 h 10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14" h="108">
                    <a:moveTo>
                      <a:pt x="0" y="11"/>
                    </a:moveTo>
                    <a:lnTo>
                      <a:pt x="24" y="11"/>
                    </a:lnTo>
                    <a:cubicBezTo>
                      <a:pt x="50" y="9"/>
                      <a:pt x="112" y="0"/>
                      <a:pt x="156" y="2"/>
                    </a:cubicBezTo>
                    <a:cubicBezTo>
                      <a:pt x="200" y="4"/>
                      <a:pt x="250" y="15"/>
                      <a:pt x="288" y="23"/>
                    </a:cubicBezTo>
                    <a:cubicBezTo>
                      <a:pt x="326" y="31"/>
                      <a:pt x="363" y="44"/>
                      <a:pt x="384" y="53"/>
                    </a:cubicBezTo>
                    <a:cubicBezTo>
                      <a:pt x="405" y="62"/>
                      <a:pt x="408" y="66"/>
                      <a:pt x="411" y="74"/>
                    </a:cubicBezTo>
                    <a:cubicBezTo>
                      <a:pt x="414" y="82"/>
                      <a:pt x="413" y="100"/>
                      <a:pt x="405" y="104"/>
                    </a:cubicBezTo>
                    <a:cubicBezTo>
                      <a:pt x="397" y="108"/>
                      <a:pt x="381" y="105"/>
                      <a:pt x="363" y="101"/>
                    </a:cubicBezTo>
                    <a:cubicBezTo>
                      <a:pt x="345" y="97"/>
                      <a:pt x="325" y="85"/>
                      <a:pt x="294" y="77"/>
                    </a:cubicBezTo>
                    <a:cubicBezTo>
                      <a:pt x="263" y="69"/>
                      <a:pt x="211" y="53"/>
                      <a:pt x="174" y="50"/>
                    </a:cubicBezTo>
                    <a:cubicBezTo>
                      <a:pt x="137" y="47"/>
                      <a:pt x="95" y="61"/>
                      <a:pt x="72" y="62"/>
                    </a:cubicBezTo>
                    <a:cubicBezTo>
                      <a:pt x="49" y="63"/>
                      <a:pt x="48" y="66"/>
                      <a:pt x="36" y="59"/>
                    </a:cubicBezTo>
                    <a:cubicBezTo>
                      <a:pt x="24" y="52"/>
                      <a:pt x="13" y="36"/>
                      <a:pt x="0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5"/>
              <p:cNvSpPr/>
              <p:nvPr/>
            </p:nvSpPr>
            <p:spPr bwMode="auto">
              <a:xfrm>
                <a:off x="1790" y="0"/>
                <a:ext cx="520" cy="225"/>
              </a:xfrm>
              <a:custGeom>
                <a:avLst/>
                <a:gdLst>
                  <a:gd name="T0" fmla="*/ 42 w 520"/>
                  <a:gd name="T1" fmla="*/ 0 h 225"/>
                  <a:gd name="T2" fmla="*/ 12 w 520"/>
                  <a:gd name="T3" fmla="*/ 24 h 225"/>
                  <a:gd name="T4" fmla="*/ 114 w 520"/>
                  <a:gd name="T5" fmla="*/ 54 h 225"/>
                  <a:gd name="T6" fmla="*/ 240 w 520"/>
                  <a:gd name="T7" fmla="*/ 117 h 225"/>
                  <a:gd name="T8" fmla="*/ 333 w 520"/>
                  <a:gd name="T9" fmla="*/ 153 h 225"/>
                  <a:gd name="T10" fmla="*/ 438 w 520"/>
                  <a:gd name="T11" fmla="*/ 219 h 225"/>
                  <a:gd name="T12" fmla="*/ 426 w 520"/>
                  <a:gd name="T13" fmla="*/ 192 h 225"/>
                  <a:gd name="T14" fmla="*/ 441 w 520"/>
                  <a:gd name="T15" fmla="*/ 180 h 225"/>
                  <a:gd name="T16" fmla="*/ 519 w 520"/>
                  <a:gd name="T17" fmla="*/ 216 h 225"/>
                  <a:gd name="T18" fmla="*/ 450 w 520"/>
                  <a:gd name="T19" fmla="*/ 162 h 225"/>
                  <a:gd name="T20" fmla="*/ 381 w 520"/>
                  <a:gd name="T21" fmla="*/ 135 h 225"/>
                  <a:gd name="T22" fmla="*/ 285 w 520"/>
                  <a:gd name="T23" fmla="*/ 84 h 225"/>
                  <a:gd name="T24" fmla="*/ 186 w 520"/>
                  <a:gd name="T25" fmla="*/ 18 h 225"/>
                  <a:gd name="T26" fmla="*/ 123 w 520"/>
                  <a:gd name="T27" fmla="*/ 0 h 225"/>
                  <a:gd name="T28" fmla="*/ 42 w 520"/>
                  <a:gd name="T29" fmla="*/ 0 h 2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20" h="225">
                    <a:moveTo>
                      <a:pt x="42" y="0"/>
                    </a:moveTo>
                    <a:cubicBezTo>
                      <a:pt x="24" y="4"/>
                      <a:pt x="0" y="15"/>
                      <a:pt x="12" y="24"/>
                    </a:cubicBezTo>
                    <a:cubicBezTo>
                      <a:pt x="24" y="33"/>
                      <a:pt x="76" y="39"/>
                      <a:pt x="114" y="54"/>
                    </a:cubicBezTo>
                    <a:cubicBezTo>
                      <a:pt x="152" y="69"/>
                      <a:pt x="203" y="100"/>
                      <a:pt x="240" y="117"/>
                    </a:cubicBezTo>
                    <a:cubicBezTo>
                      <a:pt x="277" y="134"/>
                      <a:pt x="300" y="136"/>
                      <a:pt x="333" y="153"/>
                    </a:cubicBezTo>
                    <a:cubicBezTo>
                      <a:pt x="366" y="170"/>
                      <a:pt x="423" y="213"/>
                      <a:pt x="438" y="219"/>
                    </a:cubicBezTo>
                    <a:cubicBezTo>
                      <a:pt x="453" y="225"/>
                      <a:pt x="426" y="198"/>
                      <a:pt x="426" y="192"/>
                    </a:cubicBezTo>
                    <a:cubicBezTo>
                      <a:pt x="426" y="186"/>
                      <a:pt x="426" y="176"/>
                      <a:pt x="441" y="180"/>
                    </a:cubicBezTo>
                    <a:cubicBezTo>
                      <a:pt x="456" y="184"/>
                      <a:pt x="518" y="219"/>
                      <a:pt x="519" y="216"/>
                    </a:cubicBezTo>
                    <a:cubicBezTo>
                      <a:pt x="520" y="213"/>
                      <a:pt x="473" y="176"/>
                      <a:pt x="450" y="162"/>
                    </a:cubicBezTo>
                    <a:cubicBezTo>
                      <a:pt x="427" y="148"/>
                      <a:pt x="408" y="148"/>
                      <a:pt x="381" y="135"/>
                    </a:cubicBezTo>
                    <a:cubicBezTo>
                      <a:pt x="354" y="122"/>
                      <a:pt x="318" y="104"/>
                      <a:pt x="285" y="84"/>
                    </a:cubicBezTo>
                    <a:cubicBezTo>
                      <a:pt x="252" y="64"/>
                      <a:pt x="213" y="32"/>
                      <a:pt x="186" y="18"/>
                    </a:cubicBezTo>
                    <a:cubicBezTo>
                      <a:pt x="159" y="4"/>
                      <a:pt x="147" y="2"/>
                      <a:pt x="123" y="0"/>
                    </a:cubicBezTo>
                    <a:lnTo>
                      <a:pt x="4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6"/>
              <p:cNvSpPr/>
              <p:nvPr/>
            </p:nvSpPr>
            <p:spPr bwMode="auto">
              <a:xfrm>
                <a:off x="1943" y="154"/>
                <a:ext cx="431" cy="233"/>
              </a:xfrm>
              <a:custGeom>
                <a:avLst/>
                <a:gdLst>
                  <a:gd name="T0" fmla="*/ 6 w 431"/>
                  <a:gd name="T1" fmla="*/ 38 h 233"/>
                  <a:gd name="T2" fmla="*/ 9 w 431"/>
                  <a:gd name="T3" fmla="*/ 20 h 233"/>
                  <a:gd name="T4" fmla="*/ 42 w 431"/>
                  <a:gd name="T5" fmla="*/ 2 h 233"/>
                  <a:gd name="T6" fmla="*/ 90 w 431"/>
                  <a:gd name="T7" fmla="*/ 35 h 233"/>
                  <a:gd name="T8" fmla="*/ 189 w 431"/>
                  <a:gd name="T9" fmla="*/ 89 h 233"/>
                  <a:gd name="T10" fmla="*/ 288 w 431"/>
                  <a:gd name="T11" fmla="*/ 140 h 233"/>
                  <a:gd name="T12" fmla="*/ 375 w 431"/>
                  <a:gd name="T13" fmla="*/ 176 h 233"/>
                  <a:gd name="T14" fmla="*/ 396 w 431"/>
                  <a:gd name="T15" fmla="*/ 176 h 233"/>
                  <a:gd name="T16" fmla="*/ 429 w 431"/>
                  <a:gd name="T17" fmla="*/ 212 h 233"/>
                  <a:gd name="T18" fmla="*/ 408 w 431"/>
                  <a:gd name="T19" fmla="*/ 233 h 233"/>
                  <a:gd name="T20" fmla="*/ 333 w 431"/>
                  <a:gd name="T21" fmla="*/ 212 h 233"/>
                  <a:gd name="T22" fmla="*/ 186 w 431"/>
                  <a:gd name="T23" fmla="*/ 143 h 233"/>
                  <a:gd name="T24" fmla="*/ 48 w 431"/>
                  <a:gd name="T25" fmla="*/ 68 h 233"/>
                  <a:gd name="T26" fmla="*/ 6 w 431"/>
                  <a:gd name="T27" fmla="*/ 38 h 23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431" h="233">
                    <a:moveTo>
                      <a:pt x="6" y="38"/>
                    </a:moveTo>
                    <a:cubicBezTo>
                      <a:pt x="0" y="26"/>
                      <a:pt x="3" y="26"/>
                      <a:pt x="9" y="20"/>
                    </a:cubicBezTo>
                    <a:cubicBezTo>
                      <a:pt x="15" y="14"/>
                      <a:pt x="29" y="0"/>
                      <a:pt x="42" y="2"/>
                    </a:cubicBezTo>
                    <a:cubicBezTo>
                      <a:pt x="55" y="4"/>
                      <a:pt x="66" y="21"/>
                      <a:pt x="90" y="35"/>
                    </a:cubicBezTo>
                    <a:cubicBezTo>
                      <a:pt x="114" y="49"/>
                      <a:pt x="156" y="72"/>
                      <a:pt x="189" y="89"/>
                    </a:cubicBezTo>
                    <a:cubicBezTo>
                      <a:pt x="222" y="106"/>
                      <a:pt x="257" y="126"/>
                      <a:pt x="288" y="140"/>
                    </a:cubicBezTo>
                    <a:cubicBezTo>
                      <a:pt x="319" y="154"/>
                      <a:pt x="357" y="170"/>
                      <a:pt x="375" y="176"/>
                    </a:cubicBezTo>
                    <a:cubicBezTo>
                      <a:pt x="393" y="182"/>
                      <a:pt x="387" y="170"/>
                      <a:pt x="396" y="176"/>
                    </a:cubicBezTo>
                    <a:cubicBezTo>
                      <a:pt x="405" y="182"/>
                      <a:pt x="427" y="203"/>
                      <a:pt x="429" y="212"/>
                    </a:cubicBezTo>
                    <a:cubicBezTo>
                      <a:pt x="431" y="221"/>
                      <a:pt x="424" y="233"/>
                      <a:pt x="408" y="233"/>
                    </a:cubicBezTo>
                    <a:cubicBezTo>
                      <a:pt x="392" y="233"/>
                      <a:pt x="370" y="227"/>
                      <a:pt x="333" y="212"/>
                    </a:cubicBezTo>
                    <a:cubicBezTo>
                      <a:pt x="296" y="197"/>
                      <a:pt x="234" y="167"/>
                      <a:pt x="186" y="143"/>
                    </a:cubicBezTo>
                    <a:cubicBezTo>
                      <a:pt x="138" y="119"/>
                      <a:pt x="78" y="86"/>
                      <a:pt x="48" y="68"/>
                    </a:cubicBezTo>
                    <a:cubicBezTo>
                      <a:pt x="18" y="50"/>
                      <a:pt x="12" y="50"/>
                      <a:pt x="6" y="3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7"/>
              <p:cNvSpPr/>
              <p:nvPr/>
            </p:nvSpPr>
            <p:spPr bwMode="auto">
              <a:xfrm>
                <a:off x="2262" y="87"/>
                <a:ext cx="396" cy="227"/>
              </a:xfrm>
              <a:custGeom>
                <a:avLst/>
                <a:gdLst>
                  <a:gd name="T0" fmla="*/ 2 w 396"/>
                  <a:gd name="T1" fmla="*/ 9 h 227"/>
                  <a:gd name="T2" fmla="*/ 53 w 396"/>
                  <a:gd name="T3" fmla="*/ 66 h 227"/>
                  <a:gd name="T4" fmla="*/ 176 w 396"/>
                  <a:gd name="T5" fmla="*/ 132 h 227"/>
                  <a:gd name="T6" fmla="*/ 293 w 396"/>
                  <a:gd name="T7" fmla="*/ 189 h 227"/>
                  <a:gd name="T8" fmla="*/ 341 w 396"/>
                  <a:gd name="T9" fmla="*/ 222 h 227"/>
                  <a:gd name="T10" fmla="*/ 377 w 396"/>
                  <a:gd name="T11" fmla="*/ 219 h 227"/>
                  <a:gd name="T12" fmla="*/ 377 w 396"/>
                  <a:gd name="T13" fmla="*/ 180 h 227"/>
                  <a:gd name="T14" fmla="*/ 260 w 396"/>
                  <a:gd name="T15" fmla="*/ 126 h 227"/>
                  <a:gd name="T16" fmla="*/ 113 w 396"/>
                  <a:gd name="T17" fmla="*/ 51 h 227"/>
                  <a:gd name="T18" fmla="*/ 41 w 396"/>
                  <a:gd name="T19" fmla="*/ 9 h 227"/>
                  <a:gd name="T20" fmla="*/ 2 w 396"/>
                  <a:gd name="T21" fmla="*/ 9 h 22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96" h="227">
                    <a:moveTo>
                      <a:pt x="2" y="9"/>
                    </a:moveTo>
                    <a:cubicBezTo>
                      <a:pt x="4" y="18"/>
                      <a:pt x="24" y="45"/>
                      <a:pt x="53" y="66"/>
                    </a:cubicBezTo>
                    <a:cubicBezTo>
                      <a:pt x="82" y="87"/>
                      <a:pt x="136" y="111"/>
                      <a:pt x="176" y="132"/>
                    </a:cubicBezTo>
                    <a:cubicBezTo>
                      <a:pt x="216" y="153"/>
                      <a:pt x="266" y="174"/>
                      <a:pt x="293" y="189"/>
                    </a:cubicBezTo>
                    <a:cubicBezTo>
                      <a:pt x="320" y="204"/>
                      <a:pt x="327" y="217"/>
                      <a:pt x="341" y="222"/>
                    </a:cubicBezTo>
                    <a:cubicBezTo>
                      <a:pt x="355" y="227"/>
                      <a:pt x="371" y="226"/>
                      <a:pt x="377" y="219"/>
                    </a:cubicBezTo>
                    <a:cubicBezTo>
                      <a:pt x="383" y="212"/>
                      <a:pt x="396" y="195"/>
                      <a:pt x="377" y="180"/>
                    </a:cubicBezTo>
                    <a:cubicBezTo>
                      <a:pt x="358" y="165"/>
                      <a:pt x="304" y="147"/>
                      <a:pt x="260" y="126"/>
                    </a:cubicBezTo>
                    <a:cubicBezTo>
                      <a:pt x="216" y="105"/>
                      <a:pt x="149" y="70"/>
                      <a:pt x="113" y="51"/>
                    </a:cubicBezTo>
                    <a:cubicBezTo>
                      <a:pt x="77" y="32"/>
                      <a:pt x="60" y="17"/>
                      <a:pt x="41" y="9"/>
                    </a:cubicBezTo>
                    <a:cubicBezTo>
                      <a:pt x="22" y="1"/>
                      <a:pt x="0" y="0"/>
                      <a:pt x="2" y="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18"/>
              <p:cNvSpPr/>
              <p:nvPr/>
            </p:nvSpPr>
            <p:spPr bwMode="auto">
              <a:xfrm>
                <a:off x="2264" y="240"/>
                <a:ext cx="516" cy="223"/>
              </a:xfrm>
              <a:custGeom>
                <a:avLst/>
                <a:gdLst>
                  <a:gd name="T0" fmla="*/ 3 w 516"/>
                  <a:gd name="T1" fmla="*/ 10 h 223"/>
                  <a:gd name="T2" fmla="*/ 105 w 516"/>
                  <a:gd name="T3" fmla="*/ 97 h 223"/>
                  <a:gd name="T4" fmla="*/ 243 w 516"/>
                  <a:gd name="T5" fmla="*/ 178 h 223"/>
                  <a:gd name="T6" fmla="*/ 357 w 516"/>
                  <a:gd name="T7" fmla="*/ 217 h 223"/>
                  <a:gd name="T8" fmla="*/ 498 w 516"/>
                  <a:gd name="T9" fmla="*/ 214 h 223"/>
                  <a:gd name="T10" fmla="*/ 468 w 516"/>
                  <a:gd name="T11" fmla="*/ 187 h 223"/>
                  <a:gd name="T12" fmla="*/ 309 w 516"/>
                  <a:gd name="T13" fmla="*/ 136 h 223"/>
                  <a:gd name="T14" fmla="*/ 123 w 516"/>
                  <a:gd name="T15" fmla="*/ 34 h 223"/>
                  <a:gd name="T16" fmla="*/ 3 w 516"/>
                  <a:gd name="T17" fmla="*/ 10 h 22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16" h="223">
                    <a:moveTo>
                      <a:pt x="3" y="10"/>
                    </a:moveTo>
                    <a:cubicBezTo>
                      <a:pt x="0" y="20"/>
                      <a:pt x="65" y="69"/>
                      <a:pt x="105" y="97"/>
                    </a:cubicBezTo>
                    <a:cubicBezTo>
                      <a:pt x="145" y="125"/>
                      <a:pt x="201" y="158"/>
                      <a:pt x="243" y="178"/>
                    </a:cubicBezTo>
                    <a:cubicBezTo>
                      <a:pt x="285" y="198"/>
                      <a:pt x="315" y="211"/>
                      <a:pt x="357" y="217"/>
                    </a:cubicBezTo>
                    <a:cubicBezTo>
                      <a:pt x="399" y="223"/>
                      <a:pt x="480" y="219"/>
                      <a:pt x="498" y="214"/>
                    </a:cubicBezTo>
                    <a:cubicBezTo>
                      <a:pt x="516" y="209"/>
                      <a:pt x="499" y="200"/>
                      <a:pt x="468" y="187"/>
                    </a:cubicBezTo>
                    <a:cubicBezTo>
                      <a:pt x="437" y="174"/>
                      <a:pt x="366" y="161"/>
                      <a:pt x="309" y="136"/>
                    </a:cubicBezTo>
                    <a:cubicBezTo>
                      <a:pt x="252" y="111"/>
                      <a:pt x="172" y="54"/>
                      <a:pt x="123" y="34"/>
                    </a:cubicBezTo>
                    <a:cubicBezTo>
                      <a:pt x="74" y="14"/>
                      <a:pt x="6" y="0"/>
                      <a:pt x="3" y="1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9"/>
              <p:cNvSpPr/>
              <p:nvPr/>
            </p:nvSpPr>
            <p:spPr bwMode="auto">
              <a:xfrm>
                <a:off x="2723" y="324"/>
                <a:ext cx="414" cy="100"/>
              </a:xfrm>
              <a:custGeom>
                <a:avLst/>
                <a:gdLst>
                  <a:gd name="T0" fmla="*/ 69 w 414"/>
                  <a:gd name="T1" fmla="*/ 60 h 100"/>
                  <a:gd name="T2" fmla="*/ 12 w 414"/>
                  <a:gd name="T3" fmla="*/ 42 h 100"/>
                  <a:gd name="T4" fmla="*/ 3 w 414"/>
                  <a:gd name="T5" fmla="*/ 15 h 100"/>
                  <a:gd name="T6" fmla="*/ 30 w 414"/>
                  <a:gd name="T7" fmla="*/ 0 h 100"/>
                  <a:gd name="T8" fmla="*/ 117 w 414"/>
                  <a:gd name="T9" fmla="*/ 18 h 100"/>
                  <a:gd name="T10" fmla="*/ 243 w 414"/>
                  <a:gd name="T11" fmla="*/ 48 h 100"/>
                  <a:gd name="T12" fmla="*/ 387 w 414"/>
                  <a:gd name="T13" fmla="*/ 48 h 100"/>
                  <a:gd name="T14" fmla="*/ 408 w 414"/>
                  <a:gd name="T15" fmla="*/ 54 h 100"/>
                  <a:gd name="T16" fmla="*/ 381 w 414"/>
                  <a:gd name="T17" fmla="*/ 87 h 100"/>
                  <a:gd name="T18" fmla="*/ 318 w 414"/>
                  <a:gd name="T19" fmla="*/ 99 h 100"/>
                  <a:gd name="T20" fmla="*/ 195 w 414"/>
                  <a:gd name="T21" fmla="*/ 93 h 100"/>
                  <a:gd name="T22" fmla="*/ 69 w 414"/>
                  <a:gd name="T23" fmla="*/ 60 h 10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14" h="100">
                    <a:moveTo>
                      <a:pt x="69" y="60"/>
                    </a:moveTo>
                    <a:cubicBezTo>
                      <a:pt x="39" y="52"/>
                      <a:pt x="23" y="49"/>
                      <a:pt x="12" y="42"/>
                    </a:cubicBezTo>
                    <a:cubicBezTo>
                      <a:pt x="1" y="35"/>
                      <a:pt x="0" y="22"/>
                      <a:pt x="3" y="15"/>
                    </a:cubicBezTo>
                    <a:cubicBezTo>
                      <a:pt x="6" y="8"/>
                      <a:pt x="11" y="0"/>
                      <a:pt x="30" y="0"/>
                    </a:cubicBezTo>
                    <a:cubicBezTo>
                      <a:pt x="49" y="0"/>
                      <a:pt x="82" y="10"/>
                      <a:pt x="117" y="18"/>
                    </a:cubicBezTo>
                    <a:cubicBezTo>
                      <a:pt x="152" y="26"/>
                      <a:pt x="198" y="43"/>
                      <a:pt x="243" y="48"/>
                    </a:cubicBezTo>
                    <a:cubicBezTo>
                      <a:pt x="288" y="53"/>
                      <a:pt x="360" y="47"/>
                      <a:pt x="387" y="48"/>
                    </a:cubicBezTo>
                    <a:cubicBezTo>
                      <a:pt x="414" y="49"/>
                      <a:pt x="409" y="48"/>
                      <a:pt x="408" y="54"/>
                    </a:cubicBezTo>
                    <a:cubicBezTo>
                      <a:pt x="407" y="60"/>
                      <a:pt x="396" y="80"/>
                      <a:pt x="381" y="87"/>
                    </a:cubicBezTo>
                    <a:cubicBezTo>
                      <a:pt x="366" y="94"/>
                      <a:pt x="349" y="98"/>
                      <a:pt x="318" y="99"/>
                    </a:cubicBezTo>
                    <a:cubicBezTo>
                      <a:pt x="287" y="100"/>
                      <a:pt x="237" y="99"/>
                      <a:pt x="195" y="93"/>
                    </a:cubicBezTo>
                    <a:cubicBezTo>
                      <a:pt x="153" y="87"/>
                      <a:pt x="99" y="68"/>
                      <a:pt x="69" y="6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0"/>
              <p:cNvSpPr/>
              <p:nvPr/>
            </p:nvSpPr>
            <p:spPr bwMode="auto">
              <a:xfrm>
                <a:off x="3165" y="375"/>
                <a:ext cx="150" cy="72"/>
              </a:xfrm>
              <a:custGeom>
                <a:avLst/>
                <a:gdLst>
                  <a:gd name="T0" fmla="*/ 3 w 150"/>
                  <a:gd name="T1" fmla="*/ 67 h 72"/>
                  <a:gd name="T2" fmla="*/ 84 w 150"/>
                  <a:gd name="T3" fmla="*/ 19 h 72"/>
                  <a:gd name="T4" fmla="*/ 123 w 150"/>
                  <a:gd name="T5" fmla="*/ 1 h 72"/>
                  <a:gd name="T6" fmla="*/ 150 w 150"/>
                  <a:gd name="T7" fmla="*/ 22 h 72"/>
                  <a:gd name="T8" fmla="*/ 123 w 150"/>
                  <a:gd name="T9" fmla="*/ 55 h 72"/>
                  <a:gd name="T10" fmla="*/ 90 w 150"/>
                  <a:gd name="T11" fmla="*/ 70 h 72"/>
                  <a:gd name="T12" fmla="*/ 0 w 150"/>
                  <a:gd name="T13" fmla="*/ 67 h 7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50" h="72">
                    <a:moveTo>
                      <a:pt x="3" y="67"/>
                    </a:moveTo>
                    <a:cubicBezTo>
                      <a:pt x="16" y="59"/>
                      <a:pt x="64" y="30"/>
                      <a:pt x="84" y="19"/>
                    </a:cubicBezTo>
                    <a:cubicBezTo>
                      <a:pt x="104" y="8"/>
                      <a:pt x="112" y="0"/>
                      <a:pt x="123" y="1"/>
                    </a:cubicBezTo>
                    <a:cubicBezTo>
                      <a:pt x="134" y="2"/>
                      <a:pt x="150" y="13"/>
                      <a:pt x="150" y="22"/>
                    </a:cubicBezTo>
                    <a:cubicBezTo>
                      <a:pt x="150" y="31"/>
                      <a:pt x="133" y="47"/>
                      <a:pt x="123" y="55"/>
                    </a:cubicBezTo>
                    <a:cubicBezTo>
                      <a:pt x="113" y="63"/>
                      <a:pt x="110" y="68"/>
                      <a:pt x="90" y="70"/>
                    </a:cubicBezTo>
                    <a:cubicBezTo>
                      <a:pt x="70" y="72"/>
                      <a:pt x="35" y="69"/>
                      <a:pt x="0" y="67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Freeform 21"/>
              <p:cNvSpPr/>
              <p:nvPr/>
            </p:nvSpPr>
            <p:spPr bwMode="auto">
              <a:xfrm>
                <a:off x="3463" y="267"/>
                <a:ext cx="148" cy="91"/>
              </a:xfrm>
              <a:custGeom>
                <a:avLst/>
                <a:gdLst>
                  <a:gd name="T0" fmla="*/ 1 w 148"/>
                  <a:gd name="T1" fmla="*/ 69 h 91"/>
                  <a:gd name="T2" fmla="*/ 25 w 148"/>
                  <a:gd name="T3" fmla="*/ 51 h 91"/>
                  <a:gd name="T4" fmla="*/ 100 w 148"/>
                  <a:gd name="T5" fmla="*/ 9 h 91"/>
                  <a:gd name="T6" fmla="*/ 133 w 148"/>
                  <a:gd name="T7" fmla="*/ 3 h 91"/>
                  <a:gd name="T8" fmla="*/ 136 w 148"/>
                  <a:gd name="T9" fmla="*/ 27 h 91"/>
                  <a:gd name="T10" fmla="*/ 61 w 148"/>
                  <a:gd name="T11" fmla="*/ 75 h 91"/>
                  <a:gd name="T12" fmla="*/ 19 w 148"/>
                  <a:gd name="T13" fmla="*/ 90 h 91"/>
                  <a:gd name="T14" fmla="*/ 1 w 148"/>
                  <a:gd name="T15" fmla="*/ 69 h 9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8" h="91">
                    <a:moveTo>
                      <a:pt x="1" y="69"/>
                    </a:moveTo>
                    <a:cubicBezTo>
                      <a:pt x="2" y="63"/>
                      <a:pt x="9" y="61"/>
                      <a:pt x="25" y="51"/>
                    </a:cubicBezTo>
                    <a:cubicBezTo>
                      <a:pt x="41" y="41"/>
                      <a:pt x="82" y="17"/>
                      <a:pt x="100" y="9"/>
                    </a:cubicBezTo>
                    <a:cubicBezTo>
                      <a:pt x="118" y="1"/>
                      <a:pt x="127" y="0"/>
                      <a:pt x="133" y="3"/>
                    </a:cubicBezTo>
                    <a:cubicBezTo>
                      <a:pt x="139" y="6"/>
                      <a:pt x="148" y="15"/>
                      <a:pt x="136" y="27"/>
                    </a:cubicBezTo>
                    <a:cubicBezTo>
                      <a:pt x="124" y="39"/>
                      <a:pt x="80" y="65"/>
                      <a:pt x="61" y="75"/>
                    </a:cubicBezTo>
                    <a:cubicBezTo>
                      <a:pt x="42" y="85"/>
                      <a:pt x="29" y="91"/>
                      <a:pt x="19" y="90"/>
                    </a:cubicBezTo>
                    <a:cubicBezTo>
                      <a:pt x="9" y="89"/>
                      <a:pt x="0" y="75"/>
                      <a:pt x="1" y="6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Freeform 22"/>
              <p:cNvSpPr/>
              <p:nvPr/>
            </p:nvSpPr>
            <p:spPr bwMode="auto">
              <a:xfrm>
                <a:off x="3580" y="58"/>
                <a:ext cx="938" cy="158"/>
              </a:xfrm>
              <a:custGeom>
                <a:avLst/>
                <a:gdLst>
                  <a:gd name="T0" fmla="*/ 172 w 938"/>
                  <a:gd name="T1" fmla="*/ 86 h 158"/>
                  <a:gd name="T2" fmla="*/ 61 w 938"/>
                  <a:gd name="T3" fmla="*/ 137 h 158"/>
                  <a:gd name="T4" fmla="*/ 16 w 938"/>
                  <a:gd name="T5" fmla="*/ 155 h 158"/>
                  <a:gd name="T6" fmla="*/ 7 w 938"/>
                  <a:gd name="T7" fmla="*/ 122 h 158"/>
                  <a:gd name="T8" fmla="*/ 58 w 938"/>
                  <a:gd name="T9" fmla="*/ 80 h 158"/>
                  <a:gd name="T10" fmla="*/ 172 w 938"/>
                  <a:gd name="T11" fmla="*/ 38 h 158"/>
                  <a:gd name="T12" fmla="*/ 304 w 938"/>
                  <a:gd name="T13" fmla="*/ 11 h 158"/>
                  <a:gd name="T14" fmla="*/ 463 w 938"/>
                  <a:gd name="T15" fmla="*/ 2 h 158"/>
                  <a:gd name="T16" fmla="*/ 631 w 938"/>
                  <a:gd name="T17" fmla="*/ 23 h 158"/>
                  <a:gd name="T18" fmla="*/ 796 w 938"/>
                  <a:gd name="T19" fmla="*/ 53 h 158"/>
                  <a:gd name="T20" fmla="*/ 841 w 938"/>
                  <a:gd name="T21" fmla="*/ 47 h 158"/>
                  <a:gd name="T22" fmla="*/ 907 w 938"/>
                  <a:gd name="T23" fmla="*/ 71 h 158"/>
                  <a:gd name="T24" fmla="*/ 919 w 938"/>
                  <a:gd name="T25" fmla="*/ 101 h 158"/>
                  <a:gd name="T26" fmla="*/ 793 w 938"/>
                  <a:gd name="T27" fmla="*/ 98 h 158"/>
                  <a:gd name="T28" fmla="*/ 634 w 938"/>
                  <a:gd name="T29" fmla="*/ 62 h 158"/>
                  <a:gd name="T30" fmla="*/ 439 w 938"/>
                  <a:gd name="T31" fmla="*/ 38 h 158"/>
                  <a:gd name="T32" fmla="*/ 238 w 938"/>
                  <a:gd name="T33" fmla="*/ 59 h 158"/>
                  <a:gd name="T34" fmla="*/ 172 w 938"/>
                  <a:gd name="T35" fmla="*/ 86 h 158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938" h="158">
                    <a:moveTo>
                      <a:pt x="172" y="86"/>
                    </a:moveTo>
                    <a:cubicBezTo>
                      <a:pt x="142" y="99"/>
                      <a:pt x="87" y="126"/>
                      <a:pt x="61" y="137"/>
                    </a:cubicBezTo>
                    <a:cubicBezTo>
                      <a:pt x="35" y="148"/>
                      <a:pt x="25" y="158"/>
                      <a:pt x="16" y="155"/>
                    </a:cubicBezTo>
                    <a:cubicBezTo>
                      <a:pt x="7" y="152"/>
                      <a:pt x="0" y="134"/>
                      <a:pt x="7" y="122"/>
                    </a:cubicBezTo>
                    <a:cubicBezTo>
                      <a:pt x="14" y="110"/>
                      <a:pt x="31" y="94"/>
                      <a:pt x="58" y="80"/>
                    </a:cubicBezTo>
                    <a:cubicBezTo>
                      <a:pt x="85" y="66"/>
                      <a:pt x="131" y="49"/>
                      <a:pt x="172" y="38"/>
                    </a:cubicBezTo>
                    <a:cubicBezTo>
                      <a:pt x="213" y="27"/>
                      <a:pt x="256" y="17"/>
                      <a:pt x="304" y="11"/>
                    </a:cubicBezTo>
                    <a:cubicBezTo>
                      <a:pt x="352" y="5"/>
                      <a:pt x="409" y="0"/>
                      <a:pt x="463" y="2"/>
                    </a:cubicBezTo>
                    <a:cubicBezTo>
                      <a:pt x="517" y="4"/>
                      <a:pt x="576" y="15"/>
                      <a:pt x="631" y="23"/>
                    </a:cubicBezTo>
                    <a:cubicBezTo>
                      <a:pt x="686" y="31"/>
                      <a:pt x="761" y="49"/>
                      <a:pt x="796" y="53"/>
                    </a:cubicBezTo>
                    <a:cubicBezTo>
                      <a:pt x="831" y="57"/>
                      <a:pt x="823" y="44"/>
                      <a:pt x="841" y="47"/>
                    </a:cubicBezTo>
                    <a:cubicBezTo>
                      <a:pt x="859" y="50"/>
                      <a:pt x="894" y="62"/>
                      <a:pt x="907" y="71"/>
                    </a:cubicBezTo>
                    <a:cubicBezTo>
                      <a:pt x="920" y="80"/>
                      <a:pt x="938" y="97"/>
                      <a:pt x="919" y="101"/>
                    </a:cubicBezTo>
                    <a:cubicBezTo>
                      <a:pt x="900" y="105"/>
                      <a:pt x="840" y="104"/>
                      <a:pt x="793" y="98"/>
                    </a:cubicBezTo>
                    <a:cubicBezTo>
                      <a:pt x="746" y="92"/>
                      <a:pt x="693" y="72"/>
                      <a:pt x="634" y="62"/>
                    </a:cubicBezTo>
                    <a:cubicBezTo>
                      <a:pt x="575" y="52"/>
                      <a:pt x="505" y="38"/>
                      <a:pt x="439" y="38"/>
                    </a:cubicBezTo>
                    <a:cubicBezTo>
                      <a:pt x="373" y="38"/>
                      <a:pt x="284" y="51"/>
                      <a:pt x="238" y="59"/>
                    </a:cubicBezTo>
                    <a:cubicBezTo>
                      <a:pt x="192" y="67"/>
                      <a:pt x="202" y="73"/>
                      <a:pt x="172" y="8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Freeform 23"/>
              <p:cNvSpPr/>
              <p:nvPr/>
            </p:nvSpPr>
            <p:spPr bwMode="auto">
              <a:xfrm>
                <a:off x="3686" y="145"/>
                <a:ext cx="372" cy="98"/>
              </a:xfrm>
              <a:custGeom>
                <a:avLst/>
                <a:gdLst>
                  <a:gd name="T0" fmla="*/ 18 w 372"/>
                  <a:gd name="T1" fmla="*/ 47 h 98"/>
                  <a:gd name="T2" fmla="*/ 141 w 372"/>
                  <a:gd name="T3" fmla="*/ 17 h 98"/>
                  <a:gd name="T4" fmla="*/ 246 w 372"/>
                  <a:gd name="T5" fmla="*/ 2 h 98"/>
                  <a:gd name="T6" fmla="*/ 351 w 372"/>
                  <a:gd name="T7" fmla="*/ 5 h 98"/>
                  <a:gd name="T8" fmla="*/ 372 w 372"/>
                  <a:gd name="T9" fmla="*/ 23 h 98"/>
                  <a:gd name="T10" fmla="*/ 354 w 372"/>
                  <a:gd name="T11" fmla="*/ 44 h 98"/>
                  <a:gd name="T12" fmla="*/ 264 w 372"/>
                  <a:gd name="T13" fmla="*/ 50 h 98"/>
                  <a:gd name="T14" fmla="*/ 168 w 372"/>
                  <a:gd name="T15" fmla="*/ 53 h 98"/>
                  <a:gd name="T16" fmla="*/ 72 w 372"/>
                  <a:gd name="T17" fmla="*/ 77 h 98"/>
                  <a:gd name="T18" fmla="*/ 15 w 372"/>
                  <a:gd name="T19" fmla="*/ 95 h 98"/>
                  <a:gd name="T20" fmla="*/ 0 w 372"/>
                  <a:gd name="T21" fmla="*/ 56 h 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" h="98">
                    <a:moveTo>
                      <a:pt x="18" y="47"/>
                    </a:moveTo>
                    <a:cubicBezTo>
                      <a:pt x="60" y="36"/>
                      <a:pt x="103" y="25"/>
                      <a:pt x="141" y="17"/>
                    </a:cubicBezTo>
                    <a:cubicBezTo>
                      <a:pt x="179" y="9"/>
                      <a:pt x="211" y="4"/>
                      <a:pt x="246" y="2"/>
                    </a:cubicBezTo>
                    <a:cubicBezTo>
                      <a:pt x="281" y="0"/>
                      <a:pt x="330" y="1"/>
                      <a:pt x="351" y="5"/>
                    </a:cubicBezTo>
                    <a:cubicBezTo>
                      <a:pt x="372" y="9"/>
                      <a:pt x="372" y="17"/>
                      <a:pt x="372" y="23"/>
                    </a:cubicBezTo>
                    <a:cubicBezTo>
                      <a:pt x="372" y="29"/>
                      <a:pt x="372" y="40"/>
                      <a:pt x="354" y="44"/>
                    </a:cubicBezTo>
                    <a:cubicBezTo>
                      <a:pt x="336" y="48"/>
                      <a:pt x="295" y="49"/>
                      <a:pt x="264" y="50"/>
                    </a:cubicBezTo>
                    <a:cubicBezTo>
                      <a:pt x="233" y="51"/>
                      <a:pt x="200" y="49"/>
                      <a:pt x="168" y="53"/>
                    </a:cubicBezTo>
                    <a:cubicBezTo>
                      <a:pt x="136" y="57"/>
                      <a:pt x="98" y="70"/>
                      <a:pt x="72" y="77"/>
                    </a:cubicBezTo>
                    <a:cubicBezTo>
                      <a:pt x="46" y="84"/>
                      <a:pt x="27" y="98"/>
                      <a:pt x="15" y="95"/>
                    </a:cubicBezTo>
                    <a:cubicBezTo>
                      <a:pt x="3" y="92"/>
                      <a:pt x="1" y="74"/>
                      <a:pt x="0" y="56"/>
                    </a:cubicBezTo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" name="Freeform 24"/>
              <p:cNvSpPr/>
              <p:nvPr/>
            </p:nvSpPr>
            <p:spPr bwMode="auto">
              <a:xfrm>
                <a:off x="3618" y="308"/>
                <a:ext cx="318" cy="158"/>
              </a:xfrm>
              <a:custGeom>
                <a:avLst/>
                <a:gdLst/>
                <a:ahLst/>
                <a:cxnLst>
                  <a:cxn ang="0">
                    <a:pos x="0" y="158"/>
                  </a:cxn>
                  <a:cxn ang="0">
                    <a:pos x="12" y="137"/>
                  </a:cxn>
                  <a:cxn ang="0">
                    <a:pos x="162" y="71"/>
                  </a:cxn>
                  <a:cxn ang="0">
                    <a:pos x="249" y="20"/>
                  </a:cxn>
                  <a:cxn ang="0">
                    <a:pos x="285" y="2"/>
                  </a:cxn>
                  <a:cxn ang="0">
                    <a:pos x="309" y="11"/>
                  </a:cxn>
                  <a:cxn ang="0">
                    <a:pos x="303" y="47"/>
                  </a:cxn>
                  <a:cxn ang="0">
                    <a:pos x="219" y="89"/>
                  </a:cxn>
                  <a:cxn ang="0">
                    <a:pos x="108" y="140"/>
                  </a:cxn>
                  <a:cxn ang="0">
                    <a:pos x="57" y="152"/>
                  </a:cxn>
                  <a:cxn ang="0">
                    <a:pos x="0" y="158"/>
                  </a:cxn>
                </a:cxnLst>
                <a:rect l="0" t="0" r="r" b="b"/>
                <a:pathLst>
                  <a:path w="318" h="158">
                    <a:moveTo>
                      <a:pt x="0" y="158"/>
                    </a:moveTo>
                    <a:lnTo>
                      <a:pt x="12" y="137"/>
                    </a:lnTo>
                    <a:cubicBezTo>
                      <a:pt x="39" y="123"/>
                      <a:pt x="122" y="90"/>
                      <a:pt x="162" y="71"/>
                    </a:cubicBezTo>
                    <a:cubicBezTo>
                      <a:pt x="202" y="52"/>
                      <a:pt x="229" y="31"/>
                      <a:pt x="249" y="20"/>
                    </a:cubicBezTo>
                    <a:cubicBezTo>
                      <a:pt x="269" y="9"/>
                      <a:pt x="275" y="4"/>
                      <a:pt x="285" y="2"/>
                    </a:cubicBezTo>
                    <a:cubicBezTo>
                      <a:pt x="295" y="0"/>
                      <a:pt x="306" y="4"/>
                      <a:pt x="309" y="11"/>
                    </a:cubicBezTo>
                    <a:cubicBezTo>
                      <a:pt x="312" y="18"/>
                      <a:pt x="318" y="34"/>
                      <a:pt x="303" y="47"/>
                    </a:cubicBezTo>
                    <a:cubicBezTo>
                      <a:pt x="288" y="60"/>
                      <a:pt x="252" y="74"/>
                      <a:pt x="219" y="89"/>
                    </a:cubicBezTo>
                    <a:cubicBezTo>
                      <a:pt x="186" y="104"/>
                      <a:pt x="135" y="130"/>
                      <a:pt x="108" y="140"/>
                    </a:cubicBezTo>
                    <a:cubicBezTo>
                      <a:pt x="81" y="150"/>
                      <a:pt x="74" y="150"/>
                      <a:pt x="57" y="152"/>
                    </a:cubicBezTo>
                    <a:cubicBezTo>
                      <a:pt x="40" y="154"/>
                      <a:pt x="23" y="154"/>
                      <a:pt x="0" y="15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4" name="Freeform 25"/>
              <p:cNvSpPr/>
              <p:nvPr/>
            </p:nvSpPr>
            <p:spPr bwMode="auto">
              <a:xfrm>
                <a:off x="3413" y="291"/>
                <a:ext cx="380" cy="174"/>
              </a:xfrm>
              <a:custGeom>
                <a:avLst/>
                <a:gdLst>
                  <a:gd name="T0" fmla="*/ 3 w 380"/>
                  <a:gd name="T1" fmla="*/ 165 h 174"/>
                  <a:gd name="T2" fmla="*/ 129 w 380"/>
                  <a:gd name="T3" fmla="*/ 93 h 174"/>
                  <a:gd name="T4" fmla="*/ 261 w 380"/>
                  <a:gd name="T5" fmla="*/ 30 h 174"/>
                  <a:gd name="T6" fmla="*/ 351 w 380"/>
                  <a:gd name="T7" fmla="*/ 0 h 174"/>
                  <a:gd name="T8" fmla="*/ 378 w 380"/>
                  <a:gd name="T9" fmla="*/ 27 h 174"/>
                  <a:gd name="T10" fmla="*/ 336 w 380"/>
                  <a:gd name="T11" fmla="*/ 51 h 174"/>
                  <a:gd name="T12" fmla="*/ 291 w 380"/>
                  <a:gd name="T13" fmla="*/ 60 h 174"/>
                  <a:gd name="T14" fmla="*/ 240 w 380"/>
                  <a:gd name="T15" fmla="*/ 75 h 174"/>
                  <a:gd name="T16" fmla="*/ 189 w 380"/>
                  <a:gd name="T17" fmla="*/ 120 h 174"/>
                  <a:gd name="T18" fmla="*/ 102 w 380"/>
                  <a:gd name="T19" fmla="*/ 174 h 174"/>
                  <a:gd name="T20" fmla="*/ 0 w 380"/>
                  <a:gd name="T21" fmla="*/ 162 h 17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80" h="174">
                    <a:moveTo>
                      <a:pt x="3" y="165"/>
                    </a:moveTo>
                    <a:cubicBezTo>
                      <a:pt x="24" y="153"/>
                      <a:pt x="86" y="115"/>
                      <a:pt x="129" y="93"/>
                    </a:cubicBezTo>
                    <a:cubicBezTo>
                      <a:pt x="172" y="71"/>
                      <a:pt x="224" y="45"/>
                      <a:pt x="261" y="30"/>
                    </a:cubicBezTo>
                    <a:cubicBezTo>
                      <a:pt x="298" y="15"/>
                      <a:pt x="332" y="0"/>
                      <a:pt x="351" y="0"/>
                    </a:cubicBezTo>
                    <a:cubicBezTo>
                      <a:pt x="370" y="0"/>
                      <a:pt x="380" y="19"/>
                      <a:pt x="378" y="27"/>
                    </a:cubicBezTo>
                    <a:cubicBezTo>
                      <a:pt x="376" y="35"/>
                      <a:pt x="350" y="46"/>
                      <a:pt x="336" y="51"/>
                    </a:cubicBezTo>
                    <a:cubicBezTo>
                      <a:pt x="322" y="56"/>
                      <a:pt x="307" y="56"/>
                      <a:pt x="291" y="60"/>
                    </a:cubicBezTo>
                    <a:cubicBezTo>
                      <a:pt x="275" y="64"/>
                      <a:pt x="257" y="65"/>
                      <a:pt x="240" y="75"/>
                    </a:cubicBezTo>
                    <a:cubicBezTo>
                      <a:pt x="223" y="85"/>
                      <a:pt x="212" y="104"/>
                      <a:pt x="189" y="120"/>
                    </a:cubicBezTo>
                    <a:cubicBezTo>
                      <a:pt x="166" y="136"/>
                      <a:pt x="133" y="167"/>
                      <a:pt x="102" y="174"/>
                    </a:cubicBezTo>
                    <a:lnTo>
                      <a:pt x="0" y="162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26"/>
              <p:cNvSpPr/>
              <p:nvPr/>
            </p:nvSpPr>
            <p:spPr bwMode="auto">
              <a:xfrm>
                <a:off x="4178" y="187"/>
                <a:ext cx="523" cy="69"/>
              </a:xfrm>
              <a:custGeom>
                <a:avLst/>
                <a:gdLst>
                  <a:gd name="T0" fmla="*/ 84 w 523"/>
                  <a:gd name="T1" fmla="*/ 11 h 69"/>
                  <a:gd name="T2" fmla="*/ 27 w 523"/>
                  <a:gd name="T3" fmla="*/ 5 h 69"/>
                  <a:gd name="T4" fmla="*/ 9 w 523"/>
                  <a:gd name="T5" fmla="*/ 35 h 69"/>
                  <a:gd name="T6" fmla="*/ 81 w 523"/>
                  <a:gd name="T7" fmla="*/ 56 h 69"/>
                  <a:gd name="T8" fmla="*/ 255 w 523"/>
                  <a:gd name="T9" fmla="*/ 68 h 69"/>
                  <a:gd name="T10" fmla="*/ 432 w 523"/>
                  <a:gd name="T11" fmla="*/ 50 h 69"/>
                  <a:gd name="T12" fmla="*/ 513 w 523"/>
                  <a:gd name="T13" fmla="*/ 5 h 69"/>
                  <a:gd name="T14" fmla="*/ 372 w 523"/>
                  <a:gd name="T15" fmla="*/ 20 h 69"/>
                  <a:gd name="T16" fmla="*/ 141 w 523"/>
                  <a:gd name="T17" fmla="*/ 14 h 69"/>
                  <a:gd name="T18" fmla="*/ 84 w 523"/>
                  <a:gd name="T19" fmla="*/ 11 h 6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523" h="69">
                    <a:moveTo>
                      <a:pt x="84" y="11"/>
                    </a:moveTo>
                    <a:cubicBezTo>
                      <a:pt x="65" y="9"/>
                      <a:pt x="40" y="1"/>
                      <a:pt x="27" y="5"/>
                    </a:cubicBezTo>
                    <a:cubicBezTo>
                      <a:pt x="14" y="9"/>
                      <a:pt x="0" y="27"/>
                      <a:pt x="9" y="35"/>
                    </a:cubicBezTo>
                    <a:cubicBezTo>
                      <a:pt x="18" y="43"/>
                      <a:pt x="40" y="51"/>
                      <a:pt x="81" y="56"/>
                    </a:cubicBezTo>
                    <a:cubicBezTo>
                      <a:pt x="122" y="61"/>
                      <a:pt x="197" y="69"/>
                      <a:pt x="255" y="68"/>
                    </a:cubicBezTo>
                    <a:cubicBezTo>
                      <a:pt x="313" y="67"/>
                      <a:pt x="389" y="60"/>
                      <a:pt x="432" y="50"/>
                    </a:cubicBezTo>
                    <a:cubicBezTo>
                      <a:pt x="475" y="40"/>
                      <a:pt x="523" y="10"/>
                      <a:pt x="513" y="5"/>
                    </a:cubicBezTo>
                    <a:cubicBezTo>
                      <a:pt x="503" y="0"/>
                      <a:pt x="434" y="19"/>
                      <a:pt x="372" y="20"/>
                    </a:cubicBezTo>
                    <a:cubicBezTo>
                      <a:pt x="310" y="21"/>
                      <a:pt x="189" y="15"/>
                      <a:pt x="141" y="14"/>
                    </a:cubicBezTo>
                    <a:cubicBezTo>
                      <a:pt x="93" y="13"/>
                      <a:pt x="103" y="13"/>
                      <a:pt x="84" y="1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Freeform 27"/>
              <p:cNvSpPr/>
              <p:nvPr/>
            </p:nvSpPr>
            <p:spPr bwMode="auto">
              <a:xfrm>
                <a:off x="4689" y="186"/>
                <a:ext cx="537" cy="120"/>
              </a:xfrm>
              <a:custGeom>
                <a:avLst/>
                <a:gdLst/>
                <a:ahLst/>
                <a:cxnLst>
                  <a:cxn ang="0">
                    <a:pos x="23" y="6"/>
                  </a:cxn>
                  <a:cxn ang="0">
                    <a:pos x="188" y="3"/>
                  </a:cxn>
                  <a:cxn ang="0">
                    <a:pos x="323" y="27"/>
                  </a:cxn>
                  <a:cxn ang="0">
                    <a:pos x="464" y="69"/>
                  </a:cxn>
                  <a:cxn ang="0">
                    <a:pos x="521" y="90"/>
                  </a:cxn>
                  <a:cxn ang="0">
                    <a:pos x="533" y="105"/>
                  </a:cxn>
                  <a:cxn ang="0">
                    <a:pos x="497" y="120"/>
                  </a:cxn>
                  <a:cxn ang="0">
                    <a:pos x="452" y="108"/>
                  </a:cxn>
                  <a:cxn ang="0">
                    <a:pos x="350" y="72"/>
                  </a:cxn>
                  <a:cxn ang="0">
                    <a:pos x="158" y="39"/>
                  </a:cxn>
                  <a:cxn ang="0">
                    <a:pos x="50" y="39"/>
                  </a:cxn>
                  <a:cxn ang="0">
                    <a:pos x="23" y="6"/>
                  </a:cxn>
                </a:cxnLst>
                <a:rect l="0" t="0" r="r" b="b"/>
                <a:pathLst>
                  <a:path w="537" h="120">
                    <a:moveTo>
                      <a:pt x="23" y="6"/>
                    </a:moveTo>
                    <a:cubicBezTo>
                      <a:pt x="46" y="0"/>
                      <a:pt x="138" y="0"/>
                      <a:pt x="188" y="3"/>
                    </a:cubicBezTo>
                    <a:cubicBezTo>
                      <a:pt x="238" y="6"/>
                      <a:pt x="277" y="16"/>
                      <a:pt x="323" y="27"/>
                    </a:cubicBezTo>
                    <a:cubicBezTo>
                      <a:pt x="369" y="38"/>
                      <a:pt x="431" y="59"/>
                      <a:pt x="464" y="69"/>
                    </a:cubicBezTo>
                    <a:cubicBezTo>
                      <a:pt x="497" y="79"/>
                      <a:pt x="509" y="84"/>
                      <a:pt x="521" y="90"/>
                    </a:cubicBezTo>
                    <a:cubicBezTo>
                      <a:pt x="533" y="96"/>
                      <a:pt x="537" y="100"/>
                      <a:pt x="533" y="105"/>
                    </a:cubicBezTo>
                    <a:cubicBezTo>
                      <a:pt x="529" y="110"/>
                      <a:pt x="510" y="120"/>
                      <a:pt x="497" y="120"/>
                    </a:cubicBezTo>
                    <a:cubicBezTo>
                      <a:pt x="484" y="120"/>
                      <a:pt x="476" y="116"/>
                      <a:pt x="452" y="108"/>
                    </a:cubicBezTo>
                    <a:cubicBezTo>
                      <a:pt x="428" y="100"/>
                      <a:pt x="399" y="84"/>
                      <a:pt x="350" y="72"/>
                    </a:cubicBezTo>
                    <a:cubicBezTo>
                      <a:pt x="301" y="60"/>
                      <a:pt x="208" y="45"/>
                      <a:pt x="158" y="39"/>
                    </a:cubicBezTo>
                    <a:cubicBezTo>
                      <a:pt x="108" y="33"/>
                      <a:pt x="72" y="43"/>
                      <a:pt x="50" y="39"/>
                    </a:cubicBezTo>
                    <a:cubicBezTo>
                      <a:pt x="28" y="35"/>
                      <a:pt x="0" y="12"/>
                      <a:pt x="23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189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" name="Freeform 28"/>
              <p:cNvSpPr/>
              <p:nvPr/>
            </p:nvSpPr>
            <p:spPr bwMode="auto">
              <a:xfrm>
                <a:off x="4968" y="312"/>
                <a:ext cx="800" cy="143"/>
              </a:xfrm>
              <a:custGeom>
                <a:avLst/>
                <a:gdLst/>
                <a:ahLst/>
                <a:cxnLst>
                  <a:cxn ang="0">
                    <a:pos x="800" y="24"/>
                  </a:cxn>
                  <a:cxn ang="0">
                    <a:pos x="782" y="15"/>
                  </a:cxn>
                  <a:cxn ang="0">
                    <a:pos x="659" y="63"/>
                  </a:cxn>
                  <a:cxn ang="0">
                    <a:pos x="500" y="84"/>
                  </a:cxn>
                  <a:cxn ang="0">
                    <a:pos x="326" y="69"/>
                  </a:cxn>
                  <a:cxn ang="0">
                    <a:pos x="98" y="21"/>
                  </a:cxn>
                  <a:cxn ang="0">
                    <a:pos x="11" y="6"/>
                  </a:cxn>
                  <a:cxn ang="0">
                    <a:pos x="32" y="60"/>
                  </a:cxn>
                  <a:cxn ang="0">
                    <a:pos x="155" y="96"/>
                  </a:cxn>
                  <a:cxn ang="0">
                    <a:pos x="410" y="138"/>
                  </a:cxn>
                  <a:cxn ang="0">
                    <a:pos x="596" y="129"/>
                  </a:cxn>
                  <a:cxn ang="0">
                    <a:pos x="737" y="90"/>
                  </a:cxn>
                  <a:cxn ang="0">
                    <a:pos x="788" y="69"/>
                  </a:cxn>
                  <a:cxn ang="0">
                    <a:pos x="800" y="24"/>
                  </a:cxn>
                </a:cxnLst>
                <a:rect l="0" t="0" r="r" b="b"/>
                <a:pathLst>
                  <a:path w="800" h="143">
                    <a:moveTo>
                      <a:pt x="800" y="24"/>
                    </a:moveTo>
                    <a:lnTo>
                      <a:pt x="782" y="15"/>
                    </a:lnTo>
                    <a:cubicBezTo>
                      <a:pt x="759" y="21"/>
                      <a:pt x="706" y="51"/>
                      <a:pt x="659" y="63"/>
                    </a:cubicBezTo>
                    <a:cubicBezTo>
                      <a:pt x="612" y="75"/>
                      <a:pt x="555" y="83"/>
                      <a:pt x="500" y="84"/>
                    </a:cubicBezTo>
                    <a:cubicBezTo>
                      <a:pt x="445" y="85"/>
                      <a:pt x="393" y="79"/>
                      <a:pt x="326" y="69"/>
                    </a:cubicBezTo>
                    <a:cubicBezTo>
                      <a:pt x="259" y="59"/>
                      <a:pt x="150" y="31"/>
                      <a:pt x="98" y="21"/>
                    </a:cubicBezTo>
                    <a:cubicBezTo>
                      <a:pt x="46" y="11"/>
                      <a:pt x="22" y="0"/>
                      <a:pt x="11" y="6"/>
                    </a:cubicBezTo>
                    <a:cubicBezTo>
                      <a:pt x="0" y="12"/>
                      <a:pt x="8" y="45"/>
                      <a:pt x="32" y="60"/>
                    </a:cubicBezTo>
                    <a:cubicBezTo>
                      <a:pt x="56" y="75"/>
                      <a:pt x="92" y="83"/>
                      <a:pt x="155" y="96"/>
                    </a:cubicBezTo>
                    <a:cubicBezTo>
                      <a:pt x="218" y="109"/>
                      <a:pt x="337" y="133"/>
                      <a:pt x="410" y="138"/>
                    </a:cubicBezTo>
                    <a:cubicBezTo>
                      <a:pt x="483" y="143"/>
                      <a:pt x="542" y="137"/>
                      <a:pt x="596" y="129"/>
                    </a:cubicBezTo>
                    <a:cubicBezTo>
                      <a:pt x="650" y="121"/>
                      <a:pt x="705" y="100"/>
                      <a:pt x="737" y="90"/>
                    </a:cubicBezTo>
                    <a:cubicBezTo>
                      <a:pt x="769" y="80"/>
                      <a:pt x="780" y="80"/>
                      <a:pt x="788" y="69"/>
                    </a:cubicBezTo>
                    <a:cubicBezTo>
                      <a:pt x="796" y="58"/>
                      <a:pt x="792" y="39"/>
                      <a:pt x="800" y="2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50000">
                    <a:schemeClr val="accent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r">
                  <a:defRPr/>
                </a:pP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058" name="Freeform 29"/>
              <p:cNvSpPr/>
              <p:nvPr/>
            </p:nvSpPr>
            <p:spPr bwMode="auto">
              <a:xfrm>
                <a:off x="5318" y="240"/>
                <a:ext cx="402" cy="115"/>
              </a:xfrm>
              <a:custGeom>
                <a:avLst/>
                <a:gdLst>
                  <a:gd name="T0" fmla="*/ 402 w 402"/>
                  <a:gd name="T1" fmla="*/ 0 h 115"/>
                  <a:gd name="T2" fmla="*/ 384 w 402"/>
                  <a:gd name="T3" fmla="*/ 12 h 115"/>
                  <a:gd name="T4" fmla="*/ 276 w 402"/>
                  <a:gd name="T5" fmla="*/ 51 h 115"/>
                  <a:gd name="T6" fmla="*/ 165 w 402"/>
                  <a:gd name="T7" fmla="*/ 66 h 115"/>
                  <a:gd name="T8" fmla="*/ 51 w 402"/>
                  <a:gd name="T9" fmla="*/ 57 h 115"/>
                  <a:gd name="T10" fmla="*/ 15 w 402"/>
                  <a:gd name="T11" fmla="*/ 54 h 115"/>
                  <a:gd name="T12" fmla="*/ 3 w 402"/>
                  <a:gd name="T13" fmla="*/ 69 h 115"/>
                  <a:gd name="T14" fmla="*/ 9 w 402"/>
                  <a:gd name="T15" fmla="*/ 93 h 115"/>
                  <a:gd name="T16" fmla="*/ 54 w 402"/>
                  <a:gd name="T17" fmla="*/ 102 h 115"/>
                  <a:gd name="T18" fmla="*/ 198 w 402"/>
                  <a:gd name="T19" fmla="*/ 111 h 115"/>
                  <a:gd name="T20" fmla="*/ 336 w 402"/>
                  <a:gd name="T21" fmla="*/ 75 h 115"/>
                  <a:gd name="T22" fmla="*/ 375 w 402"/>
                  <a:gd name="T23" fmla="*/ 54 h 115"/>
                  <a:gd name="T24" fmla="*/ 402 w 402"/>
                  <a:gd name="T25" fmla="*/ 0 h 1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02" h="115">
                    <a:moveTo>
                      <a:pt x="402" y="0"/>
                    </a:moveTo>
                    <a:lnTo>
                      <a:pt x="384" y="12"/>
                    </a:lnTo>
                    <a:cubicBezTo>
                      <a:pt x="363" y="20"/>
                      <a:pt x="312" y="42"/>
                      <a:pt x="276" y="51"/>
                    </a:cubicBezTo>
                    <a:cubicBezTo>
                      <a:pt x="240" y="60"/>
                      <a:pt x="202" y="65"/>
                      <a:pt x="165" y="66"/>
                    </a:cubicBezTo>
                    <a:cubicBezTo>
                      <a:pt x="128" y="67"/>
                      <a:pt x="76" y="59"/>
                      <a:pt x="51" y="57"/>
                    </a:cubicBezTo>
                    <a:cubicBezTo>
                      <a:pt x="26" y="55"/>
                      <a:pt x="23" y="52"/>
                      <a:pt x="15" y="54"/>
                    </a:cubicBezTo>
                    <a:cubicBezTo>
                      <a:pt x="7" y="56"/>
                      <a:pt x="4" y="63"/>
                      <a:pt x="3" y="69"/>
                    </a:cubicBezTo>
                    <a:cubicBezTo>
                      <a:pt x="2" y="75"/>
                      <a:pt x="0" y="88"/>
                      <a:pt x="9" y="93"/>
                    </a:cubicBezTo>
                    <a:cubicBezTo>
                      <a:pt x="18" y="98"/>
                      <a:pt x="22" y="99"/>
                      <a:pt x="54" y="102"/>
                    </a:cubicBezTo>
                    <a:cubicBezTo>
                      <a:pt x="86" y="105"/>
                      <a:pt x="151" y="115"/>
                      <a:pt x="198" y="111"/>
                    </a:cubicBezTo>
                    <a:cubicBezTo>
                      <a:pt x="245" y="107"/>
                      <a:pt x="307" y="84"/>
                      <a:pt x="336" y="75"/>
                    </a:cubicBezTo>
                    <a:cubicBezTo>
                      <a:pt x="365" y="66"/>
                      <a:pt x="365" y="65"/>
                      <a:pt x="375" y="54"/>
                    </a:cubicBezTo>
                    <a:cubicBezTo>
                      <a:pt x="385" y="43"/>
                      <a:pt x="392" y="26"/>
                      <a:pt x="402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accent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33" name="Group 30"/>
            <p:cNvGrpSpPr/>
            <p:nvPr/>
          </p:nvGrpSpPr>
          <p:grpSpPr bwMode="auto">
            <a:xfrm>
              <a:off x="0" y="4080"/>
              <a:ext cx="5776" cy="87"/>
              <a:chOff x="0" y="4185"/>
              <a:chExt cx="5776" cy="87"/>
            </a:xfrm>
          </p:grpSpPr>
          <p:sp>
            <p:nvSpPr>
              <p:cNvPr id="1034" name="Freeform 31"/>
              <p:cNvSpPr/>
              <p:nvPr/>
            </p:nvSpPr>
            <p:spPr bwMode="auto">
              <a:xfrm>
                <a:off x="4041" y="4200"/>
                <a:ext cx="1735" cy="72"/>
              </a:xfrm>
              <a:custGeom>
                <a:avLst/>
                <a:gdLst>
                  <a:gd name="T0" fmla="*/ 165 w 1735"/>
                  <a:gd name="T1" fmla="*/ 6 h 72"/>
                  <a:gd name="T2" fmla="*/ 450 w 1735"/>
                  <a:gd name="T3" fmla="*/ 3 h 72"/>
                  <a:gd name="T4" fmla="*/ 714 w 1735"/>
                  <a:gd name="T5" fmla="*/ 12 h 72"/>
                  <a:gd name="T6" fmla="*/ 957 w 1735"/>
                  <a:gd name="T7" fmla="*/ 24 h 72"/>
                  <a:gd name="T8" fmla="*/ 1173 w 1735"/>
                  <a:gd name="T9" fmla="*/ 24 h 72"/>
                  <a:gd name="T10" fmla="*/ 1473 w 1735"/>
                  <a:gd name="T11" fmla="*/ 15 h 72"/>
                  <a:gd name="T12" fmla="*/ 1617 w 1735"/>
                  <a:gd name="T13" fmla="*/ 0 h 72"/>
                  <a:gd name="T14" fmla="*/ 1719 w 1735"/>
                  <a:gd name="T15" fmla="*/ 15 h 72"/>
                  <a:gd name="T16" fmla="*/ 1716 w 1735"/>
                  <a:gd name="T17" fmla="*/ 66 h 72"/>
                  <a:gd name="T18" fmla="*/ 1632 w 1735"/>
                  <a:gd name="T19" fmla="*/ 51 h 72"/>
                  <a:gd name="T20" fmla="*/ 1407 w 1735"/>
                  <a:gd name="T21" fmla="*/ 51 h 72"/>
                  <a:gd name="T22" fmla="*/ 1191 w 1735"/>
                  <a:gd name="T23" fmla="*/ 48 h 72"/>
                  <a:gd name="T24" fmla="*/ 870 w 1735"/>
                  <a:gd name="T25" fmla="*/ 60 h 72"/>
                  <a:gd name="T26" fmla="*/ 492 w 1735"/>
                  <a:gd name="T27" fmla="*/ 48 h 72"/>
                  <a:gd name="T28" fmla="*/ 291 w 1735"/>
                  <a:gd name="T29" fmla="*/ 27 h 72"/>
                  <a:gd name="T30" fmla="*/ 21 w 1735"/>
                  <a:gd name="T31" fmla="*/ 36 h 72"/>
                  <a:gd name="T32" fmla="*/ 165 w 1735"/>
                  <a:gd name="T33" fmla="*/ 6 h 7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735" h="72">
                    <a:moveTo>
                      <a:pt x="165" y="6"/>
                    </a:moveTo>
                    <a:cubicBezTo>
                      <a:pt x="236" y="1"/>
                      <a:pt x="359" y="2"/>
                      <a:pt x="450" y="3"/>
                    </a:cubicBezTo>
                    <a:cubicBezTo>
                      <a:pt x="541" y="4"/>
                      <a:pt x="630" y="9"/>
                      <a:pt x="714" y="12"/>
                    </a:cubicBezTo>
                    <a:cubicBezTo>
                      <a:pt x="798" y="15"/>
                      <a:pt x="881" y="22"/>
                      <a:pt x="957" y="24"/>
                    </a:cubicBezTo>
                    <a:cubicBezTo>
                      <a:pt x="1033" y="26"/>
                      <a:pt x="1087" y="25"/>
                      <a:pt x="1173" y="24"/>
                    </a:cubicBezTo>
                    <a:cubicBezTo>
                      <a:pt x="1259" y="23"/>
                      <a:pt x="1399" y="19"/>
                      <a:pt x="1473" y="15"/>
                    </a:cubicBezTo>
                    <a:cubicBezTo>
                      <a:pt x="1547" y="11"/>
                      <a:pt x="1576" y="0"/>
                      <a:pt x="1617" y="0"/>
                    </a:cubicBezTo>
                    <a:cubicBezTo>
                      <a:pt x="1658" y="0"/>
                      <a:pt x="1703" y="4"/>
                      <a:pt x="1719" y="15"/>
                    </a:cubicBezTo>
                    <a:cubicBezTo>
                      <a:pt x="1735" y="26"/>
                      <a:pt x="1730" y="60"/>
                      <a:pt x="1716" y="66"/>
                    </a:cubicBezTo>
                    <a:cubicBezTo>
                      <a:pt x="1702" y="72"/>
                      <a:pt x="1683" y="53"/>
                      <a:pt x="1632" y="51"/>
                    </a:cubicBezTo>
                    <a:cubicBezTo>
                      <a:pt x="1581" y="49"/>
                      <a:pt x="1480" y="51"/>
                      <a:pt x="1407" y="51"/>
                    </a:cubicBezTo>
                    <a:cubicBezTo>
                      <a:pt x="1334" y="51"/>
                      <a:pt x="1280" y="47"/>
                      <a:pt x="1191" y="48"/>
                    </a:cubicBezTo>
                    <a:cubicBezTo>
                      <a:pt x="1102" y="49"/>
                      <a:pt x="986" y="60"/>
                      <a:pt x="870" y="60"/>
                    </a:cubicBezTo>
                    <a:cubicBezTo>
                      <a:pt x="754" y="60"/>
                      <a:pt x="588" y="53"/>
                      <a:pt x="492" y="48"/>
                    </a:cubicBezTo>
                    <a:cubicBezTo>
                      <a:pt x="396" y="43"/>
                      <a:pt x="369" y="29"/>
                      <a:pt x="291" y="27"/>
                    </a:cubicBezTo>
                    <a:cubicBezTo>
                      <a:pt x="213" y="25"/>
                      <a:pt x="42" y="39"/>
                      <a:pt x="21" y="36"/>
                    </a:cubicBezTo>
                    <a:cubicBezTo>
                      <a:pt x="0" y="33"/>
                      <a:pt x="94" y="11"/>
                      <a:pt x="165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32"/>
              <p:cNvSpPr/>
              <p:nvPr/>
            </p:nvSpPr>
            <p:spPr bwMode="auto">
              <a:xfrm>
                <a:off x="1727" y="4191"/>
                <a:ext cx="2655" cy="60"/>
              </a:xfrm>
              <a:custGeom>
                <a:avLst/>
                <a:gdLst>
                  <a:gd name="T0" fmla="*/ 2641 w 2655"/>
                  <a:gd name="T1" fmla="*/ 6 h 60"/>
                  <a:gd name="T2" fmla="*/ 2620 w 2655"/>
                  <a:gd name="T3" fmla="*/ 30 h 60"/>
                  <a:gd name="T4" fmla="*/ 2368 w 2655"/>
                  <a:gd name="T5" fmla="*/ 45 h 60"/>
                  <a:gd name="T6" fmla="*/ 2023 w 2655"/>
                  <a:gd name="T7" fmla="*/ 60 h 60"/>
                  <a:gd name="T8" fmla="*/ 1786 w 2655"/>
                  <a:gd name="T9" fmla="*/ 48 h 60"/>
                  <a:gd name="T10" fmla="*/ 1525 w 2655"/>
                  <a:gd name="T11" fmla="*/ 36 h 60"/>
                  <a:gd name="T12" fmla="*/ 1195 w 2655"/>
                  <a:gd name="T13" fmla="*/ 45 h 60"/>
                  <a:gd name="T14" fmla="*/ 817 w 2655"/>
                  <a:gd name="T15" fmla="*/ 39 h 60"/>
                  <a:gd name="T16" fmla="*/ 499 w 2655"/>
                  <a:gd name="T17" fmla="*/ 27 h 60"/>
                  <a:gd name="T18" fmla="*/ 136 w 2655"/>
                  <a:gd name="T19" fmla="*/ 39 h 60"/>
                  <a:gd name="T20" fmla="*/ 10 w 2655"/>
                  <a:gd name="T21" fmla="*/ 33 h 60"/>
                  <a:gd name="T22" fmla="*/ 76 w 2655"/>
                  <a:gd name="T23" fmla="*/ 24 h 60"/>
                  <a:gd name="T24" fmla="*/ 310 w 2655"/>
                  <a:gd name="T25" fmla="*/ 18 h 60"/>
                  <a:gd name="T26" fmla="*/ 544 w 2655"/>
                  <a:gd name="T27" fmla="*/ 0 h 60"/>
                  <a:gd name="T28" fmla="*/ 853 w 2655"/>
                  <a:gd name="T29" fmla="*/ 21 h 60"/>
                  <a:gd name="T30" fmla="*/ 1114 w 2655"/>
                  <a:gd name="T31" fmla="*/ 21 h 60"/>
                  <a:gd name="T32" fmla="*/ 1399 w 2655"/>
                  <a:gd name="T33" fmla="*/ 3 h 60"/>
                  <a:gd name="T34" fmla="*/ 1588 w 2655"/>
                  <a:gd name="T35" fmla="*/ 9 h 60"/>
                  <a:gd name="T36" fmla="*/ 1807 w 2655"/>
                  <a:gd name="T37" fmla="*/ 21 h 60"/>
                  <a:gd name="T38" fmla="*/ 2035 w 2655"/>
                  <a:gd name="T39" fmla="*/ 12 h 60"/>
                  <a:gd name="T40" fmla="*/ 2290 w 2655"/>
                  <a:gd name="T41" fmla="*/ 18 h 60"/>
                  <a:gd name="T42" fmla="*/ 2596 w 2655"/>
                  <a:gd name="T43" fmla="*/ 3 h 60"/>
                  <a:gd name="T44" fmla="*/ 2641 w 2655"/>
                  <a:gd name="T45" fmla="*/ 6 h 6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655" h="60">
                    <a:moveTo>
                      <a:pt x="2641" y="6"/>
                    </a:moveTo>
                    <a:lnTo>
                      <a:pt x="2620" y="30"/>
                    </a:lnTo>
                    <a:cubicBezTo>
                      <a:pt x="2575" y="36"/>
                      <a:pt x="2467" y="40"/>
                      <a:pt x="2368" y="45"/>
                    </a:cubicBezTo>
                    <a:cubicBezTo>
                      <a:pt x="2269" y="50"/>
                      <a:pt x="2120" y="60"/>
                      <a:pt x="2023" y="60"/>
                    </a:cubicBezTo>
                    <a:cubicBezTo>
                      <a:pt x="1926" y="60"/>
                      <a:pt x="1869" y="52"/>
                      <a:pt x="1786" y="48"/>
                    </a:cubicBezTo>
                    <a:cubicBezTo>
                      <a:pt x="1703" y="44"/>
                      <a:pt x="1623" y="36"/>
                      <a:pt x="1525" y="36"/>
                    </a:cubicBezTo>
                    <a:cubicBezTo>
                      <a:pt x="1427" y="36"/>
                      <a:pt x="1313" y="44"/>
                      <a:pt x="1195" y="45"/>
                    </a:cubicBezTo>
                    <a:cubicBezTo>
                      <a:pt x="1077" y="46"/>
                      <a:pt x="933" y="42"/>
                      <a:pt x="817" y="39"/>
                    </a:cubicBezTo>
                    <a:cubicBezTo>
                      <a:pt x="701" y="36"/>
                      <a:pt x="612" y="27"/>
                      <a:pt x="499" y="27"/>
                    </a:cubicBezTo>
                    <a:cubicBezTo>
                      <a:pt x="386" y="27"/>
                      <a:pt x="217" y="38"/>
                      <a:pt x="136" y="39"/>
                    </a:cubicBezTo>
                    <a:cubicBezTo>
                      <a:pt x="55" y="40"/>
                      <a:pt x="20" y="36"/>
                      <a:pt x="10" y="33"/>
                    </a:cubicBezTo>
                    <a:cubicBezTo>
                      <a:pt x="0" y="30"/>
                      <a:pt x="26" y="27"/>
                      <a:pt x="76" y="24"/>
                    </a:cubicBezTo>
                    <a:cubicBezTo>
                      <a:pt x="126" y="21"/>
                      <a:pt x="232" y="22"/>
                      <a:pt x="310" y="18"/>
                    </a:cubicBezTo>
                    <a:cubicBezTo>
                      <a:pt x="388" y="14"/>
                      <a:pt x="454" y="0"/>
                      <a:pt x="544" y="0"/>
                    </a:cubicBezTo>
                    <a:cubicBezTo>
                      <a:pt x="634" y="0"/>
                      <a:pt x="758" y="18"/>
                      <a:pt x="853" y="21"/>
                    </a:cubicBezTo>
                    <a:cubicBezTo>
                      <a:pt x="948" y="24"/>
                      <a:pt x="1023" y="24"/>
                      <a:pt x="1114" y="21"/>
                    </a:cubicBezTo>
                    <a:cubicBezTo>
                      <a:pt x="1205" y="18"/>
                      <a:pt x="1320" y="5"/>
                      <a:pt x="1399" y="3"/>
                    </a:cubicBezTo>
                    <a:cubicBezTo>
                      <a:pt x="1478" y="1"/>
                      <a:pt x="1520" y="6"/>
                      <a:pt x="1588" y="9"/>
                    </a:cubicBezTo>
                    <a:cubicBezTo>
                      <a:pt x="1656" y="12"/>
                      <a:pt x="1733" y="21"/>
                      <a:pt x="1807" y="21"/>
                    </a:cubicBezTo>
                    <a:cubicBezTo>
                      <a:pt x="1881" y="21"/>
                      <a:pt x="1955" y="12"/>
                      <a:pt x="2035" y="12"/>
                    </a:cubicBezTo>
                    <a:cubicBezTo>
                      <a:pt x="2115" y="12"/>
                      <a:pt x="2197" y="19"/>
                      <a:pt x="2290" y="18"/>
                    </a:cubicBezTo>
                    <a:cubicBezTo>
                      <a:pt x="2383" y="17"/>
                      <a:pt x="2537" y="5"/>
                      <a:pt x="2596" y="3"/>
                    </a:cubicBezTo>
                    <a:cubicBezTo>
                      <a:pt x="2655" y="1"/>
                      <a:pt x="2651" y="3"/>
                      <a:pt x="2641" y="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33"/>
              <p:cNvSpPr/>
              <p:nvPr/>
            </p:nvSpPr>
            <p:spPr bwMode="auto">
              <a:xfrm>
                <a:off x="0" y="4185"/>
                <a:ext cx="2041" cy="62"/>
              </a:xfrm>
              <a:custGeom>
                <a:avLst/>
                <a:gdLst>
                  <a:gd name="T0" fmla="*/ 1893 w 2041"/>
                  <a:gd name="T1" fmla="*/ 39 h 62"/>
                  <a:gd name="T2" fmla="*/ 1578 w 2041"/>
                  <a:gd name="T3" fmla="*/ 45 h 62"/>
                  <a:gd name="T4" fmla="*/ 1011 w 2041"/>
                  <a:gd name="T5" fmla="*/ 60 h 62"/>
                  <a:gd name="T6" fmla="*/ 438 w 2041"/>
                  <a:gd name="T7" fmla="*/ 57 h 62"/>
                  <a:gd name="T8" fmla="*/ 0 w 2041"/>
                  <a:gd name="T9" fmla="*/ 36 h 62"/>
                  <a:gd name="T10" fmla="*/ 0 w 2041"/>
                  <a:gd name="T11" fmla="*/ 3 h 62"/>
                  <a:gd name="T12" fmla="*/ 210 w 2041"/>
                  <a:gd name="T13" fmla="*/ 18 h 62"/>
                  <a:gd name="T14" fmla="*/ 474 w 2041"/>
                  <a:gd name="T15" fmla="*/ 21 h 62"/>
                  <a:gd name="T16" fmla="*/ 678 w 2041"/>
                  <a:gd name="T17" fmla="*/ 9 h 62"/>
                  <a:gd name="T18" fmla="*/ 897 w 2041"/>
                  <a:gd name="T19" fmla="*/ 9 h 62"/>
                  <a:gd name="T20" fmla="*/ 1167 w 2041"/>
                  <a:gd name="T21" fmla="*/ 30 h 62"/>
                  <a:gd name="T22" fmla="*/ 1500 w 2041"/>
                  <a:gd name="T23" fmla="*/ 24 h 62"/>
                  <a:gd name="T24" fmla="*/ 1758 w 2041"/>
                  <a:gd name="T25" fmla="*/ 3 h 62"/>
                  <a:gd name="T26" fmla="*/ 1938 w 2041"/>
                  <a:gd name="T27" fmla="*/ 18 h 62"/>
                  <a:gd name="T28" fmla="*/ 2034 w 2041"/>
                  <a:gd name="T29" fmla="*/ 33 h 62"/>
                  <a:gd name="T30" fmla="*/ 1893 w 2041"/>
                  <a:gd name="T31" fmla="*/ 39 h 6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041" h="62">
                    <a:moveTo>
                      <a:pt x="1893" y="39"/>
                    </a:moveTo>
                    <a:cubicBezTo>
                      <a:pt x="1817" y="41"/>
                      <a:pt x="1725" y="42"/>
                      <a:pt x="1578" y="45"/>
                    </a:cubicBezTo>
                    <a:cubicBezTo>
                      <a:pt x="1431" y="48"/>
                      <a:pt x="1201" y="58"/>
                      <a:pt x="1011" y="60"/>
                    </a:cubicBezTo>
                    <a:cubicBezTo>
                      <a:pt x="821" y="62"/>
                      <a:pt x="606" y="61"/>
                      <a:pt x="438" y="57"/>
                    </a:cubicBezTo>
                    <a:cubicBezTo>
                      <a:pt x="270" y="53"/>
                      <a:pt x="73" y="45"/>
                      <a:pt x="0" y="36"/>
                    </a:cubicBezTo>
                    <a:lnTo>
                      <a:pt x="0" y="3"/>
                    </a:lnTo>
                    <a:cubicBezTo>
                      <a:pt x="35" y="0"/>
                      <a:pt x="131" y="15"/>
                      <a:pt x="210" y="18"/>
                    </a:cubicBezTo>
                    <a:cubicBezTo>
                      <a:pt x="289" y="21"/>
                      <a:pt x="396" y="22"/>
                      <a:pt x="474" y="21"/>
                    </a:cubicBezTo>
                    <a:cubicBezTo>
                      <a:pt x="552" y="20"/>
                      <a:pt x="608" y="11"/>
                      <a:pt x="678" y="9"/>
                    </a:cubicBezTo>
                    <a:cubicBezTo>
                      <a:pt x="748" y="7"/>
                      <a:pt x="816" y="6"/>
                      <a:pt x="897" y="9"/>
                    </a:cubicBezTo>
                    <a:cubicBezTo>
                      <a:pt x="978" y="12"/>
                      <a:pt x="1067" y="28"/>
                      <a:pt x="1167" y="30"/>
                    </a:cubicBezTo>
                    <a:cubicBezTo>
                      <a:pt x="1267" y="32"/>
                      <a:pt x="1402" y="28"/>
                      <a:pt x="1500" y="24"/>
                    </a:cubicBezTo>
                    <a:cubicBezTo>
                      <a:pt x="1598" y="20"/>
                      <a:pt x="1685" y="4"/>
                      <a:pt x="1758" y="3"/>
                    </a:cubicBezTo>
                    <a:cubicBezTo>
                      <a:pt x="1831" y="2"/>
                      <a:pt x="1892" y="13"/>
                      <a:pt x="1938" y="18"/>
                    </a:cubicBezTo>
                    <a:cubicBezTo>
                      <a:pt x="1984" y="23"/>
                      <a:pt x="2041" y="30"/>
                      <a:pt x="2034" y="33"/>
                    </a:cubicBezTo>
                    <a:cubicBezTo>
                      <a:pt x="2027" y="36"/>
                      <a:pt x="1969" y="37"/>
                      <a:pt x="1893" y="3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400" b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 b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Tahoma" panose="020B06040305040402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7C402C3B-CAC0-43D1-82E7-5FF3D8A070A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93750" indent="-33655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1.xml"/><Relationship Id="rId1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BEDFF1-380D-4ED0-BE84-784DCEEFD6BF}" type="slidenum">
              <a:rPr kumimoji="0" lang="zh-CN" altLang="en-US" sz="1400">
                <a:latin typeface="Tahoma" panose="020B0604030504040204" charset="0"/>
              </a:rPr>
            </a:fld>
            <a:endParaRPr kumimoji="0" lang="en-US" altLang="zh-CN" sz="1400">
              <a:latin typeface="Tahoma" panose="020B0604030504040204" charset="0"/>
              <a:ea typeface="黑体" panose="02010609060101010101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052513"/>
            <a:ext cx="7772400" cy="3384550"/>
          </a:xfrm>
        </p:spPr>
        <p:txBody>
          <a:bodyPr/>
          <a:lstStyle/>
          <a:p>
            <a:pPr algn="l"/>
            <a:b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</a:rPr>
            </a:br>
            <a:br>
              <a:rPr kumimoji="0" lang="en-US" altLang="zh-CN" sz="1800" b="1" i="1">
                <a:solidFill>
                  <a:srgbClr val="494EAD"/>
                </a:solidFill>
                <a:latin typeface="楷体_GB2312" pitchFamily="49" charset="-122"/>
              </a:rPr>
            </a:br>
            <a:b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</a:rPr>
            </a:br>
            <a:r>
              <a:rPr kumimoji="0" lang="en-US" altLang="zh-CN" sz="1400" b="1" i="1">
                <a:solidFill>
                  <a:srgbClr val="494EAD"/>
                </a:solidFill>
                <a:latin typeface="楷体_GB2312" pitchFamily="49" charset="-122"/>
              </a:rPr>
              <a:t> </a:t>
            </a:r>
            <a:b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</a:br>
            <a:r>
              <a:rPr kumimoji="0"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           E-R</a:t>
            </a:r>
            <a:r>
              <a:rPr kumimoji="0"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模型扩展知识</a:t>
            </a:r>
            <a:endParaRPr kumimoji="0" lang="en-US" altLang="zh-CN" sz="3600">
              <a:latin typeface="黑体" panose="02010609060101010101" pitchFamily="49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292725" y="476250"/>
            <a:ext cx="33845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课程名称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数据库系统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 </a:t>
            </a:r>
            <a:b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</a:b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--------------------</a:t>
            </a:r>
            <a:r>
              <a:rPr kumimoji="0" lang="zh-CN" altLang="en-US" sz="2000">
                <a:solidFill>
                  <a:srgbClr val="494EAD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2000">
                <a:solidFill>
                  <a:srgbClr val="494EAD"/>
                </a:solidFill>
                <a:latin typeface="楷体_GB2312" pitchFamily="49" charset="-122"/>
                <a:ea typeface="黑体" panose="02010609060101010101" pitchFamily="49" charset="-122"/>
              </a:rPr>
              <a:t>---</a:t>
            </a:r>
            <a:endParaRPr kumimoji="0" lang="en-US" altLang="zh-CN" sz="2000">
              <a:solidFill>
                <a:srgbClr val="494EAD"/>
              </a:solidFill>
              <a:latin typeface="楷体_GB2312" pitchFamily="49" charset="-122"/>
              <a:ea typeface="黑体" panose="02010609060101010101" pitchFamily="49" charset="-122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319213" y="4370388"/>
            <a:ext cx="701992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3400" indent="-533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0" lang="en-US" altLang="zh-CN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 位：重庆大学计算机学院</a:t>
            </a:r>
            <a:endParaRPr kumimoji="0" lang="zh-CN" altLang="en-US" sz="2000" b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1041400" y="684213"/>
            <a:ext cx="6064250" cy="979487"/>
          </a:xfrm>
        </p:spPr>
        <p:txBody>
          <a:bodyPr/>
          <a:lstStyle/>
          <a:p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设计方法二：放在课程实体集中</a:t>
            </a:r>
            <a:endParaRPr kumimoji="0" lang="zh-CN" altLang="en-US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30213" y="1719263"/>
            <a:ext cx="6122987" cy="117475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有无问题？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难以区分是那个学生的成绩！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zh-CN" sz="2000">
                <a:solidFill>
                  <a:srgbClr val="2A2A39"/>
                </a:solidFill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</a:rPr>
              <a:t>除非采用不断增长的超长文字属性来描述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endParaRPr kumimoji="0" lang="zh-CN" altLang="en-US" sz="2000">
              <a:solidFill>
                <a:srgbClr val="2A2A39"/>
              </a:solidFill>
            </a:endParaRPr>
          </a:p>
        </p:txBody>
      </p:sp>
      <p:grpSp>
        <p:nvGrpSpPr>
          <p:cNvPr id="22531" name="组 2"/>
          <p:cNvGrpSpPr/>
          <p:nvPr/>
        </p:nvGrpSpPr>
        <p:grpSpPr bwMode="auto">
          <a:xfrm>
            <a:off x="903288" y="3446463"/>
            <a:ext cx="6856412" cy="2700337"/>
            <a:chOff x="1374775" y="2781300"/>
            <a:chExt cx="6970939" cy="2987675"/>
          </a:xfrm>
        </p:grpSpPr>
        <p:sp>
          <p:nvSpPr>
            <p:cNvPr id="15364" name="矩形 3"/>
            <p:cNvSpPr>
              <a:spLocks noChangeArrowheads="1"/>
            </p:cNvSpPr>
            <p:nvPr/>
          </p:nvSpPr>
          <p:spPr bwMode="auto">
            <a:xfrm>
              <a:off x="1913857" y="3861500"/>
              <a:ext cx="1116900" cy="5040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学生</a:t>
              </a:r>
              <a:endParaRPr lang="zh-CN" altLang="en-US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5365" name="矩形 4"/>
            <p:cNvSpPr>
              <a:spLocks noChangeArrowheads="1"/>
            </p:cNvSpPr>
            <p:nvPr/>
          </p:nvSpPr>
          <p:spPr bwMode="auto">
            <a:xfrm>
              <a:off x="6018301" y="3824615"/>
              <a:ext cx="1116900" cy="5040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5366" name="菱形 5"/>
            <p:cNvSpPr>
              <a:spLocks noChangeArrowheads="1"/>
            </p:cNvSpPr>
            <p:nvPr/>
          </p:nvSpPr>
          <p:spPr bwMode="auto">
            <a:xfrm>
              <a:off x="3810326" y="3608575"/>
              <a:ext cx="1502650" cy="97305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2539" name="直接连接符 6"/>
            <p:cNvCxnSpPr>
              <a:cxnSpLocks noChangeShapeType="1"/>
              <a:stCxn id="15364" idx="3"/>
              <a:endCxn id="15366" idx="1"/>
            </p:cNvCxnSpPr>
            <p:nvPr/>
          </p:nvCxnSpPr>
          <p:spPr bwMode="auto">
            <a:xfrm flipV="1">
              <a:off x="3030756" y="4095104"/>
              <a:ext cx="779570" cy="17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0" name="直接连接符 7"/>
            <p:cNvCxnSpPr>
              <a:cxnSpLocks noChangeShapeType="1"/>
              <a:endCxn id="15365" idx="1"/>
            </p:cNvCxnSpPr>
            <p:nvPr/>
          </p:nvCxnSpPr>
          <p:spPr bwMode="auto">
            <a:xfrm flipV="1">
              <a:off x="5298450" y="4077540"/>
              <a:ext cx="719852" cy="175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69" name="椭圆 8"/>
            <p:cNvSpPr>
              <a:spLocks noChangeArrowheads="1"/>
            </p:cNvSpPr>
            <p:nvPr/>
          </p:nvSpPr>
          <p:spPr bwMode="auto">
            <a:xfrm>
              <a:off x="1374775" y="2816428"/>
              <a:ext cx="1008760" cy="468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姓名</a:t>
              </a:r>
              <a:endParaRPr lang="zh-CN" altLang="en-US" sz="18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5370" name="椭圆 9"/>
            <p:cNvSpPr>
              <a:spLocks noChangeArrowheads="1"/>
            </p:cNvSpPr>
            <p:nvPr/>
          </p:nvSpPr>
          <p:spPr bwMode="auto">
            <a:xfrm>
              <a:off x="1526493" y="5300011"/>
              <a:ext cx="1008760" cy="468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 u="sng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学号</a:t>
              </a:r>
              <a:endParaRPr lang="zh-CN" altLang="en-US" sz="1800" b="0" u="sng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22543" name="直接连接符 10"/>
            <p:cNvCxnSpPr>
              <a:cxnSpLocks noChangeShapeType="1"/>
              <a:stCxn id="15369" idx="4"/>
              <a:endCxn id="15364" idx="0"/>
            </p:cNvCxnSpPr>
            <p:nvPr/>
          </p:nvCxnSpPr>
          <p:spPr bwMode="auto">
            <a:xfrm>
              <a:off x="1878348" y="3285393"/>
              <a:ext cx="595572" cy="5761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直接连接符 11"/>
            <p:cNvCxnSpPr>
              <a:cxnSpLocks noChangeShapeType="1"/>
              <a:stCxn id="15364" idx="2"/>
            </p:cNvCxnSpPr>
            <p:nvPr/>
          </p:nvCxnSpPr>
          <p:spPr bwMode="auto">
            <a:xfrm flipH="1">
              <a:off x="2175327" y="4365594"/>
              <a:ext cx="298593" cy="9344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3" name="椭圆 12"/>
            <p:cNvSpPr>
              <a:spLocks noChangeArrowheads="1"/>
            </p:cNvSpPr>
            <p:nvPr/>
          </p:nvSpPr>
          <p:spPr bwMode="auto">
            <a:xfrm>
              <a:off x="6494437" y="2781300"/>
              <a:ext cx="1851277" cy="46896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5374" name="椭圆 13"/>
            <p:cNvSpPr>
              <a:spLocks noChangeArrowheads="1"/>
            </p:cNvSpPr>
            <p:nvPr/>
          </p:nvSpPr>
          <p:spPr bwMode="auto">
            <a:xfrm>
              <a:off x="6494437" y="5264882"/>
              <a:ext cx="1814155" cy="4672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  <a:endParaRPr lang="zh-CN" altLang="en-US" sz="1800" b="0" u="sng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2547" name="直接连接符 14"/>
            <p:cNvCxnSpPr>
              <a:cxnSpLocks noChangeShapeType="1"/>
              <a:endCxn id="15365" idx="0"/>
            </p:cNvCxnSpPr>
            <p:nvPr/>
          </p:nvCxnSpPr>
          <p:spPr bwMode="auto">
            <a:xfrm flipH="1">
              <a:off x="6576751" y="3241483"/>
              <a:ext cx="694027" cy="583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直接连接符 15"/>
            <p:cNvCxnSpPr>
              <a:cxnSpLocks noChangeShapeType="1"/>
              <a:stCxn id="15365" idx="2"/>
            </p:cNvCxnSpPr>
            <p:nvPr/>
          </p:nvCxnSpPr>
          <p:spPr bwMode="auto">
            <a:xfrm>
              <a:off x="6576751" y="4328708"/>
              <a:ext cx="863500" cy="936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77" name="椭圆 16"/>
            <p:cNvSpPr>
              <a:spLocks noChangeArrowheads="1"/>
            </p:cNvSpPr>
            <p:nvPr/>
          </p:nvSpPr>
          <p:spPr bwMode="auto">
            <a:xfrm>
              <a:off x="5227433" y="2816428"/>
              <a:ext cx="1008761" cy="468964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8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成绩</a:t>
              </a:r>
              <a:endParaRPr lang="zh-CN" altLang="en-US" sz="1800" b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2550" name="直接连接符 17"/>
            <p:cNvCxnSpPr>
              <a:cxnSpLocks noChangeShapeType="1"/>
            </p:cNvCxnSpPr>
            <p:nvPr/>
          </p:nvCxnSpPr>
          <p:spPr bwMode="auto">
            <a:xfrm>
              <a:off x="5731006" y="3285393"/>
              <a:ext cx="755360" cy="53922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30"/>
          <p:cNvGrpSpPr/>
          <p:nvPr/>
        </p:nvGrpSpPr>
        <p:grpSpPr bwMode="auto">
          <a:xfrm>
            <a:off x="5510213" y="1622425"/>
            <a:ext cx="1162050" cy="1439863"/>
            <a:chOff x="4233" y="1460"/>
            <a:chExt cx="1473" cy="624"/>
          </a:xfrm>
        </p:grpSpPr>
        <p:sp>
          <p:nvSpPr>
            <p:cNvPr id="22534" name="Rectangle 28"/>
            <p:cNvSpPr>
              <a:spLocks noChangeArrowheads="1"/>
            </p:cNvSpPr>
            <p:nvPr/>
          </p:nvSpPr>
          <p:spPr bwMode="auto">
            <a:xfrm>
              <a:off x="4249" y="1460"/>
              <a:ext cx="1457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课程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课程编号</a:t>
              </a:r>
              <a:endParaRPr kumimoji="0" lang="zh-CN" altLang="en-US" sz="2000" b="0" u="sng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课程名称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成绩</a:t>
              </a:r>
              <a:r>
                <a:rPr kumimoji="0" lang="en-US" altLang="zh-CN" sz="2000" b="0"/>
                <a:t>     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张三</a:t>
              </a:r>
              <a:r>
                <a:rPr kumimoji="0" lang="zh-CN" altLang="zh-CN" sz="2000" b="0">
                  <a:solidFill>
                    <a:srgbClr val="800000"/>
                  </a:solidFill>
                </a:rPr>
                <a:t>6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6,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李四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88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，</a:t>
              </a:r>
              <a:r>
                <a:rPr kumimoji="0" lang="is-IS" altLang="zh-CN" sz="2000" b="0">
                  <a:solidFill>
                    <a:srgbClr val="800000"/>
                  </a:solidFill>
                </a:rPr>
                <a:t>…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4233" y="1652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  <p:sp>
        <p:nvSpPr>
          <p:cNvPr id="22533" name="矩形 23"/>
          <p:cNvSpPr>
            <a:spLocks noChangeArrowheads="1"/>
          </p:cNvSpPr>
          <p:nvPr/>
        </p:nvSpPr>
        <p:spPr bwMode="auto">
          <a:xfrm>
            <a:off x="6567488" y="127000"/>
            <a:ext cx="249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685800" y="561975"/>
            <a:ext cx="7772400" cy="1143000"/>
          </a:xfrm>
        </p:spPr>
        <p:txBody>
          <a:bodyPr/>
          <a:lstStyle/>
          <a:p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设计方法三：：放在联系上</a:t>
            </a:r>
            <a:endParaRPr kumimoji="0" lang="zh-CN" altLang="en-US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649288" y="1685925"/>
            <a:ext cx="5214937" cy="1731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有无问题？</a:t>
            </a:r>
            <a:endParaRPr kumimoji="0" lang="en-US" altLang="zh-CN" sz="24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这才是合理的位置！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333333"/>
                </a:solidFill>
              </a:rPr>
              <a:t>因学生和课程之间是多对多关系！</a:t>
            </a:r>
            <a:endParaRPr kumimoji="0" lang="zh-CN" altLang="en-US" sz="2400">
              <a:solidFill>
                <a:srgbClr val="333333"/>
              </a:solidFill>
            </a:endParaRPr>
          </a:p>
        </p:txBody>
      </p:sp>
      <p:grpSp>
        <p:nvGrpSpPr>
          <p:cNvPr id="23555" name="Group 21"/>
          <p:cNvGrpSpPr/>
          <p:nvPr/>
        </p:nvGrpSpPr>
        <p:grpSpPr bwMode="auto">
          <a:xfrm>
            <a:off x="1093788" y="3265488"/>
            <a:ext cx="6713537" cy="2801937"/>
            <a:chOff x="1406" y="1502"/>
            <a:chExt cx="4317" cy="2132"/>
          </a:xfrm>
        </p:grpSpPr>
        <p:sp>
          <p:nvSpPr>
            <p:cNvPr id="16388" name="矩形 3"/>
            <p:cNvSpPr>
              <a:spLocks noChangeArrowheads="1"/>
            </p:cNvSpPr>
            <p:nvPr/>
          </p:nvSpPr>
          <p:spPr bwMode="auto">
            <a:xfrm>
              <a:off x="1746" y="2432"/>
              <a:ext cx="703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>
                  <a:solidFill>
                    <a:srgbClr val="333333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学生</a:t>
              </a:r>
              <a:endParaRPr lang="zh-CN" altLang="en-US" b="0">
                <a:solidFill>
                  <a:srgbClr val="333333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6389" name="矩形 4"/>
            <p:cNvSpPr>
              <a:spLocks noChangeArrowheads="1"/>
            </p:cNvSpPr>
            <p:nvPr/>
          </p:nvSpPr>
          <p:spPr bwMode="auto">
            <a:xfrm>
              <a:off x="4331" y="2409"/>
              <a:ext cx="704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  <a:endParaRPr lang="zh-CN" altLang="en-US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6390" name="菱形 5"/>
            <p:cNvSpPr>
              <a:spLocks noChangeArrowheads="1"/>
            </p:cNvSpPr>
            <p:nvPr/>
          </p:nvSpPr>
          <p:spPr bwMode="auto">
            <a:xfrm>
              <a:off x="2979" y="2273"/>
              <a:ext cx="904" cy="61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  <a:endParaRPr lang="zh-CN" altLang="en-US" sz="18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3563" name="直接连接符 6"/>
            <p:cNvCxnSpPr>
              <a:cxnSpLocks noChangeShapeType="1"/>
              <a:stCxn id="16388" idx="3"/>
              <a:endCxn id="16390" idx="1"/>
            </p:cNvCxnSpPr>
            <p:nvPr/>
          </p:nvCxnSpPr>
          <p:spPr bwMode="auto">
            <a:xfrm flipV="1">
              <a:off x="2449" y="2579"/>
              <a:ext cx="530" cy="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直接连接符 7"/>
            <p:cNvCxnSpPr>
              <a:cxnSpLocks noChangeShapeType="1"/>
              <a:endCxn id="16389" idx="1"/>
            </p:cNvCxnSpPr>
            <p:nvPr/>
          </p:nvCxnSpPr>
          <p:spPr bwMode="auto">
            <a:xfrm flipV="1">
              <a:off x="3878" y="2569"/>
              <a:ext cx="450" cy="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3" name="椭圆 8"/>
            <p:cNvSpPr>
              <a:spLocks noChangeArrowheads="1"/>
            </p:cNvSpPr>
            <p:nvPr/>
          </p:nvSpPr>
          <p:spPr bwMode="auto">
            <a:xfrm>
              <a:off x="1406" y="1774"/>
              <a:ext cx="635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rgbClr val="333333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姓名</a:t>
              </a:r>
              <a:endParaRPr lang="zh-CN" altLang="en-US" sz="1800" b="0">
                <a:solidFill>
                  <a:srgbClr val="333333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6394" name="椭圆 9"/>
            <p:cNvSpPr>
              <a:spLocks noChangeArrowheads="1"/>
            </p:cNvSpPr>
            <p:nvPr/>
          </p:nvSpPr>
          <p:spPr bwMode="auto">
            <a:xfrm>
              <a:off x="1502" y="3339"/>
              <a:ext cx="635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 u="sng" dirty="0">
                  <a:solidFill>
                    <a:srgbClr val="333333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学号</a:t>
              </a:r>
              <a:endParaRPr lang="zh-CN" altLang="en-US" sz="1800" b="0" u="sng" dirty="0">
                <a:solidFill>
                  <a:srgbClr val="333333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23567" name="直接连接符 10"/>
            <p:cNvCxnSpPr>
              <a:cxnSpLocks noChangeShapeType="1"/>
              <a:stCxn id="16393" idx="4"/>
              <a:endCxn id="16388" idx="0"/>
            </p:cNvCxnSpPr>
            <p:nvPr/>
          </p:nvCxnSpPr>
          <p:spPr bwMode="auto">
            <a:xfrm>
              <a:off x="1723" y="2069"/>
              <a:ext cx="375" cy="3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直接连接符 11"/>
            <p:cNvCxnSpPr>
              <a:cxnSpLocks noChangeShapeType="1"/>
              <a:stCxn id="16388" idx="2"/>
            </p:cNvCxnSpPr>
            <p:nvPr/>
          </p:nvCxnSpPr>
          <p:spPr bwMode="auto">
            <a:xfrm flipH="1">
              <a:off x="1910" y="2750"/>
              <a:ext cx="188" cy="5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7" name="椭圆 12"/>
            <p:cNvSpPr>
              <a:spLocks noChangeArrowheads="1"/>
            </p:cNvSpPr>
            <p:nvPr/>
          </p:nvSpPr>
          <p:spPr bwMode="auto">
            <a:xfrm>
              <a:off x="4386" y="1752"/>
              <a:ext cx="1314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  <a:endParaRPr lang="zh-CN" altLang="en-US" sz="1800" b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6398" name="椭圆 13"/>
            <p:cNvSpPr>
              <a:spLocks noChangeArrowheads="1"/>
            </p:cNvSpPr>
            <p:nvPr/>
          </p:nvSpPr>
          <p:spPr bwMode="auto">
            <a:xfrm>
              <a:off x="4511" y="3318"/>
              <a:ext cx="1212" cy="29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 u="sng">
                  <a:solidFill>
                    <a:srgbClr val="333333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  <a:endParaRPr lang="zh-CN" altLang="en-US" sz="1800" b="0" u="sng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3571" name="直接连接符 14"/>
            <p:cNvCxnSpPr>
              <a:cxnSpLocks noChangeShapeType="1"/>
              <a:endCxn id="16389" idx="0"/>
            </p:cNvCxnSpPr>
            <p:nvPr/>
          </p:nvCxnSpPr>
          <p:spPr bwMode="auto">
            <a:xfrm flipH="1">
              <a:off x="4683" y="2042"/>
              <a:ext cx="437" cy="3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直接连接符 15"/>
            <p:cNvCxnSpPr>
              <a:cxnSpLocks noChangeShapeType="1"/>
              <a:stCxn id="16389" idx="2"/>
            </p:cNvCxnSpPr>
            <p:nvPr/>
          </p:nvCxnSpPr>
          <p:spPr bwMode="auto">
            <a:xfrm>
              <a:off x="4683" y="2727"/>
              <a:ext cx="544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1" name="椭圆 16"/>
            <p:cNvSpPr>
              <a:spLocks noChangeArrowheads="1"/>
            </p:cNvSpPr>
            <p:nvPr/>
          </p:nvSpPr>
          <p:spPr bwMode="auto">
            <a:xfrm>
              <a:off x="2840" y="1502"/>
              <a:ext cx="635" cy="295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8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成绩</a:t>
              </a:r>
              <a:endParaRPr lang="zh-CN" altLang="en-US" sz="1800" b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3574" name="直接连接符 17"/>
            <p:cNvCxnSpPr>
              <a:cxnSpLocks noChangeShapeType="1"/>
              <a:stCxn id="16401" idx="4"/>
              <a:endCxn id="16390" idx="0"/>
            </p:cNvCxnSpPr>
            <p:nvPr/>
          </p:nvCxnSpPr>
          <p:spPr bwMode="auto">
            <a:xfrm>
              <a:off x="3158" y="1797"/>
              <a:ext cx="278" cy="47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30"/>
          <p:cNvGrpSpPr/>
          <p:nvPr/>
        </p:nvGrpSpPr>
        <p:grpSpPr bwMode="auto">
          <a:xfrm>
            <a:off x="6113463" y="1714500"/>
            <a:ext cx="1198562" cy="1439863"/>
            <a:chOff x="4233" y="1460"/>
            <a:chExt cx="1082" cy="624"/>
          </a:xfrm>
        </p:grpSpPr>
        <p:sp>
          <p:nvSpPr>
            <p:cNvPr id="23558" name="Rectangle 28"/>
            <p:cNvSpPr>
              <a:spLocks noChangeArrowheads="1"/>
            </p:cNvSpPr>
            <p:nvPr/>
          </p:nvSpPr>
          <p:spPr bwMode="auto">
            <a:xfrm>
              <a:off x="4249" y="1460"/>
              <a:ext cx="106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学习成绩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学号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     20140001</a:t>
              </a:r>
              <a:endParaRPr kumimoji="0" lang="zh-CN" altLang="en-US" sz="2000" b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课程编号</a:t>
              </a:r>
              <a:r>
                <a:rPr kumimoji="0" lang="en-US" altLang="zh-CN" sz="2000" b="0">
                  <a:solidFill>
                    <a:srgbClr val="892D5B"/>
                  </a:solidFill>
                </a:rPr>
                <a:t> CST05</a:t>
              </a:r>
              <a:endParaRPr kumimoji="0" lang="zh-CN" altLang="en-US" sz="2000" b="0">
                <a:solidFill>
                  <a:srgbClr val="892D5B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成绩</a:t>
              </a:r>
              <a:r>
                <a:rPr kumimoji="0" lang="en-US" altLang="zh-CN" sz="2000" b="0"/>
                <a:t>     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68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4233" y="1652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  <p:sp>
        <p:nvSpPr>
          <p:cNvPr id="23557" name="矩形 24"/>
          <p:cNvSpPr>
            <a:spLocks noChangeArrowheads="1"/>
          </p:cNvSpPr>
          <p:nvPr/>
        </p:nvSpPr>
        <p:spPr bwMode="auto">
          <a:xfrm>
            <a:off x="6478588" y="127000"/>
            <a:ext cx="249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874713" y="739775"/>
            <a:ext cx="6164262" cy="744538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：工资和岗位的表示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578" name="Group 9"/>
          <p:cNvGrpSpPr/>
          <p:nvPr/>
        </p:nvGrpSpPr>
        <p:grpSpPr bwMode="auto">
          <a:xfrm>
            <a:off x="2159000" y="1473200"/>
            <a:ext cx="6588125" cy="3873500"/>
            <a:chOff x="1197" y="1222"/>
            <a:chExt cx="4150" cy="2544"/>
          </a:xfrm>
        </p:grpSpPr>
        <p:pic>
          <p:nvPicPr>
            <p:cNvPr id="24589" name="Picture 10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" y="1222"/>
              <a:ext cx="4150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4590" name="直接连接符 90"/>
            <p:cNvCxnSpPr>
              <a:cxnSpLocks noChangeShapeType="1"/>
            </p:cNvCxnSpPr>
            <p:nvPr/>
          </p:nvCxnSpPr>
          <p:spPr bwMode="auto">
            <a:xfrm>
              <a:off x="5014" y="2180"/>
              <a:ext cx="0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1" name="直接连接符 95"/>
            <p:cNvCxnSpPr>
              <a:cxnSpLocks noChangeShapeType="1"/>
            </p:cNvCxnSpPr>
            <p:nvPr/>
          </p:nvCxnSpPr>
          <p:spPr bwMode="auto">
            <a:xfrm>
              <a:off x="5019" y="2701"/>
              <a:ext cx="0" cy="17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79" name="Rectangle 10"/>
          <p:cNvSpPr>
            <a:spLocks noChangeArrowheads="1"/>
          </p:cNvSpPr>
          <p:nvPr/>
        </p:nvSpPr>
        <p:spPr bwMode="auto">
          <a:xfrm>
            <a:off x="155575" y="4373563"/>
            <a:ext cx="5649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66FF"/>
                </a:solidFill>
              </a:rPr>
              <a:t>“工资”为何是实体集，不是属性？</a:t>
            </a:r>
            <a:endParaRPr kumimoji="0" lang="en-US" altLang="zh-CN" sz="2000" b="0">
              <a:solidFill>
                <a:srgbClr val="0066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66FF"/>
                </a:solidFill>
              </a:rPr>
              <a:t>“岗位”为何不是“职工”的属性？</a:t>
            </a:r>
            <a:endParaRPr kumimoji="0" lang="zh-CN" altLang="en-US" sz="2000" b="0">
              <a:solidFill>
                <a:srgbClr val="0066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>
                <a:solidFill>
                  <a:srgbClr val="0066FF"/>
                </a:solidFill>
              </a:rPr>
              <a:t>“享有”“聘任”两个联系的类型？</a:t>
            </a:r>
            <a:endParaRPr kumimoji="0" lang="zh-CN" altLang="en-US" sz="2000" b="0">
              <a:solidFill>
                <a:srgbClr val="0066FF"/>
              </a:solidFill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52413" y="5292725"/>
            <a:ext cx="56737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 b="0"/>
              <a:t>具有合理性，如果：</a:t>
            </a:r>
            <a:endParaRPr kumimoji="0" lang="en-US" altLang="zh-CN" sz="1800" b="0"/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/>
              <a:t>（</a:t>
            </a:r>
            <a:r>
              <a:rPr kumimoji="0" lang="zh-CN" altLang="zh-CN" sz="1800" b="0"/>
              <a:t>“</a:t>
            </a:r>
            <a:r>
              <a:rPr kumimoji="0" lang="zh-CN" altLang="en-US" sz="1800" b="0"/>
              <a:t>工资和</a:t>
            </a:r>
            <a:r>
              <a:rPr kumimoji="0" lang="en-US" altLang="zh-CN" sz="1800" b="0"/>
              <a:t>”</a:t>
            </a:r>
            <a:r>
              <a:rPr kumimoji="0" lang="zh-CN" altLang="en-US" sz="1800" b="0"/>
              <a:t>“岗位”都有自己的特殊属性）</a:t>
            </a:r>
            <a:endParaRPr kumimoji="0" lang="en-US" altLang="zh-CN" sz="1800" b="0"/>
          </a:p>
          <a:p>
            <a:pPr>
              <a:spcBef>
                <a:spcPct val="0"/>
              </a:spcBef>
            </a:pPr>
            <a:r>
              <a:rPr kumimoji="0" lang="zh-CN" altLang="en-US" sz="1800" b="0"/>
              <a:t>职工的每月有工资，且可能不同</a:t>
            </a:r>
            <a:endParaRPr kumimoji="0" lang="en-US" altLang="zh-CN" sz="1800" b="0"/>
          </a:p>
          <a:p>
            <a:pPr>
              <a:spcBef>
                <a:spcPct val="0"/>
              </a:spcBef>
            </a:pPr>
            <a:r>
              <a:rPr kumimoji="0" lang="zh-CN" altLang="en-US" sz="1800" b="0"/>
              <a:t>职工可能同时在不同部门担任不同岗位</a:t>
            </a:r>
            <a:endParaRPr kumimoji="0" lang="zh-CN" altLang="en-US" sz="1800" b="0"/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393700" y="130175"/>
            <a:ext cx="4321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kumimoji="0" lang="zh-CN" altLang="en-US" sz="28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用属性还是联系集</a:t>
            </a:r>
            <a:endParaRPr kumimoji="0" lang="zh-CN" altLang="en-US" sz="2800">
              <a:solidFill>
                <a:srgbClr val="892D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82" name="AutoShape 10"/>
          <p:cNvSpPr>
            <a:spLocks noChangeArrowheads="1"/>
          </p:cNvSpPr>
          <p:nvPr/>
        </p:nvSpPr>
        <p:spPr bwMode="auto">
          <a:xfrm>
            <a:off x="439738" y="1677988"/>
            <a:ext cx="2211387" cy="847725"/>
          </a:xfrm>
          <a:prstGeom prst="cloudCallout">
            <a:avLst>
              <a:gd name="adj1" fmla="val -47755"/>
              <a:gd name="adj2" fmla="val 7495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2A2A39"/>
                </a:solidFill>
              </a:rPr>
              <a:t>这样设计的</a:t>
            </a:r>
            <a:r>
              <a:rPr kumimoji="0" lang="en-US" altLang="zh-CN" sz="1600">
                <a:solidFill>
                  <a:srgbClr val="2A2A39"/>
                </a:solidFill>
              </a:rPr>
              <a:t>E-R</a:t>
            </a:r>
            <a:r>
              <a:rPr kumimoji="0" lang="zh-CN" altLang="en-US" sz="1600">
                <a:solidFill>
                  <a:srgbClr val="2A2A39"/>
                </a:solidFill>
              </a:rPr>
              <a:t>图合理吗？</a:t>
            </a:r>
            <a:endParaRPr kumimoji="0" lang="zh-CN" altLang="en-US" sz="16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Group 30"/>
          <p:cNvGrpSpPr/>
          <p:nvPr/>
        </p:nvGrpSpPr>
        <p:grpSpPr bwMode="auto">
          <a:xfrm>
            <a:off x="6692900" y="4610100"/>
            <a:ext cx="1198563" cy="1849438"/>
            <a:chOff x="4233" y="1361"/>
            <a:chExt cx="1082" cy="688"/>
          </a:xfrm>
        </p:grpSpPr>
        <p:sp>
          <p:nvSpPr>
            <p:cNvPr id="24587" name="Rectangle 28"/>
            <p:cNvSpPr>
              <a:spLocks noChangeArrowheads="1"/>
            </p:cNvSpPr>
            <p:nvPr/>
          </p:nvSpPr>
          <p:spPr bwMode="auto">
            <a:xfrm>
              <a:off x="4249" y="1361"/>
              <a:ext cx="1066" cy="6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工资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工号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     20001</a:t>
              </a:r>
              <a:endParaRPr kumimoji="0" lang="zh-CN" altLang="en-US" sz="2000" b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年份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     2016</a:t>
              </a:r>
              <a:endParaRPr kumimoji="0" lang="en-US" altLang="zh-CN" sz="2000" b="0">
                <a:solidFill>
                  <a:srgbClr val="8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月份</a:t>
              </a:r>
              <a:r>
                <a:rPr kumimoji="0" lang="en-US" altLang="zh-CN" sz="2000" b="0">
                  <a:solidFill>
                    <a:srgbClr val="892D5B"/>
                  </a:solidFill>
                </a:rPr>
                <a:t>     12</a:t>
              </a:r>
              <a:endParaRPr kumimoji="0" lang="zh-CN" altLang="en-US" sz="2000" b="0">
                <a:solidFill>
                  <a:srgbClr val="892D5B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基本工资</a:t>
              </a:r>
              <a:r>
                <a:rPr kumimoji="0" lang="en-US" altLang="zh-CN" sz="2000" b="0"/>
                <a:t> 1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800</a:t>
              </a:r>
              <a:endParaRPr kumimoji="0" lang="en-US" altLang="zh-CN" sz="2000" b="0">
                <a:solidFill>
                  <a:srgbClr val="800000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奖金</a:t>
              </a:r>
              <a:r>
                <a:rPr kumimoji="0" lang="en-US" altLang="zh-CN" sz="2000" b="0"/>
                <a:t>     </a:t>
              </a:r>
              <a:r>
                <a:rPr kumimoji="0" lang="zh-CN" altLang="zh-CN" sz="2000" b="0">
                  <a:solidFill>
                    <a:srgbClr val="800000"/>
                  </a:solidFill>
                </a:rPr>
                <a:t>1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000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4233" y="1484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  <p:grpSp>
        <p:nvGrpSpPr>
          <p:cNvPr id="17" name="Group 30"/>
          <p:cNvGrpSpPr/>
          <p:nvPr/>
        </p:nvGrpSpPr>
        <p:grpSpPr bwMode="auto">
          <a:xfrm>
            <a:off x="6662738" y="930275"/>
            <a:ext cx="1198562" cy="1439863"/>
            <a:chOff x="4233" y="1460"/>
            <a:chExt cx="1082" cy="624"/>
          </a:xfrm>
        </p:grpSpPr>
        <p:sp>
          <p:nvSpPr>
            <p:cNvPr id="24585" name="Rectangle 28"/>
            <p:cNvSpPr>
              <a:spLocks noChangeArrowheads="1"/>
            </p:cNvSpPr>
            <p:nvPr/>
          </p:nvSpPr>
          <p:spPr bwMode="auto">
            <a:xfrm>
              <a:off x="4249" y="1460"/>
              <a:ext cx="106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岗位</a:t>
              </a:r>
              <a:endParaRPr kumimoji="0" lang="en-US" altLang="zh-CN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工种号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   01</a:t>
              </a:r>
              <a:endParaRPr kumimoji="0" lang="zh-CN" altLang="en-US" sz="2000" b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rgbClr val="2A2A39"/>
                  </a:solidFill>
                </a:rPr>
                <a:t>工种名称</a:t>
              </a:r>
              <a:r>
                <a:rPr kumimoji="0" lang="en-US" altLang="zh-CN" sz="2000" b="0">
                  <a:solidFill>
                    <a:srgbClr val="892D5B"/>
                  </a:solidFill>
                </a:rPr>
                <a:t> </a:t>
              </a:r>
              <a:r>
                <a:rPr kumimoji="0" lang="zh-CN" altLang="en-US" sz="2000" b="0">
                  <a:solidFill>
                    <a:srgbClr val="892D5B"/>
                  </a:solidFill>
                </a:rPr>
                <a:t>程序员</a:t>
              </a:r>
              <a:endParaRPr kumimoji="0" lang="zh-CN" altLang="en-US" sz="2000" b="0">
                <a:solidFill>
                  <a:srgbClr val="892D5B"/>
                </a:solidFill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备注</a:t>
              </a:r>
              <a:r>
                <a:rPr kumimoji="0" lang="en-US" altLang="zh-CN" sz="2000" b="0"/>
                <a:t>     </a:t>
              </a:r>
              <a:r>
                <a:rPr kumimoji="0" lang="en-US" altLang="zh-CN" sz="2000" b="0">
                  <a:solidFill>
                    <a:schemeClr val="tx2"/>
                  </a:solidFill>
                </a:rPr>
                <a:t>Java</a:t>
              </a:r>
              <a:endParaRPr kumimoji="0" lang="zh-CN" altLang="en-US" sz="2000" b="0">
                <a:solidFill>
                  <a:schemeClr val="tx2"/>
                </a:solidFill>
              </a:endParaRPr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>
              <a:off x="4233" y="1652"/>
              <a:ext cx="1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767622-3A74-41CC-B123-0D09CE88E48B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871538"/>
            <a:ext cx="7772400" cy="706437"/>
          </a:xfrm>
        </p:spPr>
        <p:txBody>
          <a:bodyPr anchor="b"/>
          <a:lstStyle/>
          <a:p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4: </a:t>
            </a:r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电话信息的表示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622300" y="2782888"/>
            <a:ext cx="722947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Line 9"/>
          <p:cNvSpPr>
            <a:spLocks noChangeShapeType="1"/>
          </p:cNvSpPr>
          <p:nvPr/>
        </p:nvSpPr>
        <p:spPr bwMode="auto">
          <a:xfrm>
            <a:off x="2659063" y="2609850"/>
            <a:ext cx="22225" cy="327025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5605" name="AutoShape 10"/>
          <p:cNvSpPr>
            <a:spLocks noChangeArrowheads="1"/>
          </p:cNvSpPr>
          <p:nvPr/>
        </p:nvSpPr>
        <p:spPr bwMode="auto">
          <a:xfrm>
            <a:off x="6657975" y="1560513"/>
            <a:ext cx="2217738" cy="901700"/>
          </a:xfrm>
          <a:prstGeom prst="cloudCallout">
            <a:avLst>
              <a:gd name="adj1" fmla="val 47681"/>
              <a:gd name="adj2" fmla="val 8713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电话号码应该如何描述？</a:t>
            </a:r>
            <a:endParaRPr kumimoji="0"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521" name="Group 17"/>
          <p:cNvGrpSpPr/>
          <p:nvPr/>
        </p:nvGrpSpPr>
        <p:grpSpPr bwMode="auto">
          <a:xfrm>
            <a:off x="474663" y="4652963"/>
            <a:ext cx="8129587" cy="1214437"/>
            <a:chOff x="939" y="2631"/>
            <a:chExt cx="5094" cy="765"/>
          </a:xfrm>
        </p:grpSpPr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939" y="2930"/>
              <a:ext cx="1402" cy="2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</a:rPr>
                <a:t>一人一个电话时！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18" name="Rectangle 12"/>
            <p:cNvSpPr>
              <a:spLocks noChangeArrowheads="1"/>
            </p:cNvSpPr>
            <p:nvPr/>
          </p:nvSpPr>
          <p:spPr bwMode="auto">
            <a:xfrm>
              <a:off x="2524" y="2950"/>
              <a:ext cx="3509" cy="44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</a:rPr>
                <a:t>一人多个电话时！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</a:endParaRPr>
            </a:p>
            <a:p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</a:rPr>
                <a:t>尤其是电话作为一个实体还有其他特殊属性时！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1516" name="Rectangle 14"/>
            <p:cNvSpPr>
              <a:spLocks noChangeArrowheads="1"/>
            </p:cNvSpPr>
            <p:nvPr/>
          </p:nvSpPr>
          <p:spPr bwMode="auto">
            <a:xfrm>
              <a:off x="2024" y="2631"/>
              <a:ext cx="689" cy="23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  <a:effectLst/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>
                  <a:solidFill>
                    <a:srgbClr val="2A2A39"/>
                  </a:solidFill>
                  <a:latin typeface="宋体" panose="02010600030101010101" pitchFamily="2" charset="-122"/>
                </a:rPr>
                <a:t>设计原则</a:t>
              </a:r>
              <a:endParaRPr lang="zh-CN" altLang="en-US" sz="1800">
                <a:solidFill>
                  <a:srgbClr val="2A2A39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5607" name="矩形 1"/>
          <p:cNvSpPr>
            <a:spLocks noChangeArrowheads="1"/>
          </p:cNvSpPr>
          <p:nvPr/>
        </p:nvSpPr>
        <p:spPr bwMode="auto">
          <a:xfrm>
            <a:off x="6145213" y="107950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用属性还是联系集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8" name="矩形 2"/>
          <p:cNvSpPr>
            <a:spLocks noChangeArrowheads="1"/>
          </p:cNvSpPr>
          <p:nvPr/>
        </p:nvSpPr>
        <p:spPr bwMode="auto">
          <a:xfrm>
            <a:off x="528638" y="1801813"/>
            <a:ext cx="480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0000FF"/>
                </a:solidFill>
                <a:ea typeface="黑体" panose="02010609060101010101" pitchFamily="49" charset="-122"/>
              </a:rPr>
              <a:t>这两中方式，哪种描述是合理的？</a:t>
            </a:r>
            <a:endParaRPr kumimoji="0" lang="zh-CN" altLang="en-US" sz="2400" b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"/>
          <p:cNvSpPr>
            <a:spLocks noGrp="1"/>
          </p:cNvSpPr>
          <p:nvPr>
            <p:ph type="title"/>
          </p:nvPr>
        </p:nvSpPr>
        <p:spPr>
          <a:xfrm>
            <a:off x="177800" y="909638"/>
            <a:ext cx="8639175" cy="1143000"/>
          </a:xfrm>
        </p:spPr>
        <p:txBody>
          <a:bodyPr/>
          <a:lstStyle/>
          <a:p>
            <a:pPr algn="l"/>
            <a:r>
              <a:rPr kumimoji="0" lang="en-US" altLang="zh-CN" sz="2800" b="1">
                <a:solidFill>
                  <a:schemeClr val="tx1"/>
                </a:solidFill>
              </a:rPr>
              <a:t>【</a:t>
            </a:r>
            <a:r>
              <a:rPr kumimoji="0" lang="zh-CN" altLang="en-US" sz="2800" b="1">
                <a:solidFill>
                  <a:schemeClr val="tx1"/>
                </a:solidFill>
              </a:rPr>
              <a:t>例</a:t>
            </a:r>
            <a:r>
              <a:rPr kumimoji="0" lang="en-US" altLang="zh-CN" sz="2800" b="1">
                <a:solidFill>
                  <a:schemeClr val="tx1"/>
                </a:solidFill>
              </a:rPr>
              <a:t>】</a:t>
            </a:r>
            <a:r>
              <a:rPr kumimoji="0" lang="zh-CN" altLang="en-US" sz="2800" b="1">
                <a:solidFill>
                  <a:schemeClr val="tx1"/>
                </a:solidFill>
              </a:rPr>
              <a:t>零件的销售价格是一个多值属性（经销、代销、批发、零售）</a:t>
            </a:r>
            <a:endParaRPr kumimoji="0" lang="zh-CN" altLang="en-US" sz="2800" b="1">
              <a:solidFill>
                <a:schemeClr val="tx1"/>
              </a:solidFill>
            </a:endParaRPr>
          </a:p>
        </p:txBody>
      </p:sp>
      <p:grpSp>
        <p:nvGrpSpPr>
          <p:cNvPr id="4" name="Group 38"/>
          <p:cNvGrpSpPr>
            <a:grpSpLocks noGrp="1"/>
          </p:cNvGrpSpPr>
          <p:nvPr/>
        </p:nvGrpSpPr>
        <p:grpSpPr bwMode="auto">
          <a:xfrm>
            <a:off x="457200" y="1955800"/>
            <a:ext cx="8229600" cy="4525963"/>
            <a:chOff x="975" y="2387"/>
            <a:chExt cx="3893" cy="1196"/>
          </a:xfrm>
        </p:grpSpPr>
        <p:sp>
          <p:nvSpPr>
            <p:cNvPr id="27653" name="Oval 24"/>
            <p:cNvSpPr>
              <a:spLocks noChangeArrowheads="1"/>
            </p:cNvSpPr>
            <p:nvPr/>
          </p:nvSpPr>
          <p:spPr bwMode="auto">
            <a:xfrm>
              <a:off x="975" y="2886"/>
              <a:ext cx="953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u="sng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零件编码</a:t>
              </a:r>
              <a:endParaRPr kumimoji="0" lang="zh-CN" altLang="en-US" sz="2000" u="sng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4" name="Text Box 25"/>
            <p:cNvSpPr txBox="1">
              <a:spLocks noChangeArrowheads="1"/>
            </p:cNvSpPr>
            <p:nvPr/>
          </p:nvSpPr>
          <p:spPr bwMode="auto">
            <a:xfrm>
              <a:off x="2699" y="3339"/>
              <a:ext cx="546" cy="2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零 件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5" name="Oval 26"/>
            <p:cNvSpPr>
              <a:spLocks noChangeArrowheads="1"/>
            </p:cNvSpPr>
            <p:nvPr/>
          </p:nvSpPr>
          <p:spPr bwMode="auto">
            <a:xfrm>
              <a:off x="1565" y="2569"/>
              <a:ext cx="716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零件名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6" name="Oval 27"/>
            <p:cNvSpPr>
              <a:spLocks noChangeArrowheads="1"/>
            </p:cNvSpPr>
            <p:nvPr/>
          </p:nvSpPr>
          <p:spPr bwMode="auto">
            <a:xfrm>
              <a:off x="2245" y="2387"/>
              <a:ext cx="726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供应商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7" name="Oval 28"/>
            <p:cNvSpPr>
              <a:spLocks noChangeArrowheads="1"/>
            </p:cNvSpPr>
            <p:nvPr/>
          </p:nvSpPr>
          <p:spPr bwMode="auto">
            <a:xfrm>
              <a:off x="3016" y="2387"/>
              <a:ext cx="652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规 格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8" name="Oval 29"/>
            <p:cNvSpPr>
              <a:spLocks noChangeArrowheads="1"/>
            </p:cNvSpPr>
            <p:nvPr/>
          </p:nvSpPr>
          <p:spPr bwMode="auto">
            <a:xfrm>
              <a:off x="3651" y="2569"/>
              <a:ext cx="953" cy="27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进货价格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59" name="Oval 30"/>
            <p:cNvSpPr>
              <a:spLocks noChangeArrowheads="1"/>
            </p:cNvSpPr>
            <p:nvPr/>
          </p:nvSpPr>
          <p:spPr bwMode="auto">
            <a:xfrm>
              <a:off x="3923" y="2886"/>
              <a:ext cx="945" cy="296"/>
            </a:xfrm>
            <a:prstGeom prst="ellipse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solidFill>
                    <a:srgbClr val="428E5B"/>
                  </a:solidFill>
                  <a:latin typeface="楷体_GB2312" pitchFamily="49" charset="-122"/>
                  <a:ea typeface="楷体_GB2312" pitchFamily="49" charset="-122"/>
                </a:rPr>
                <a:t>销售价格</a:t>
              </a:r>
              <a:endParaRPr kumimoji="0" lang="zh-CN" altLang="en-US" sz="2000">
                <a:solidFill>
                  <a:srgbClr val="428E5B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7660" name="Freeform 31"/>
            <p:cNvSpPr/>
            <p:nvPr/>
          </p:nvSpPr>
          <p:spPr bwMode="auto">
            <a:xfrm>
              <a:off x="2018" y="2841"/>
              <a:ext cx="771" cy="499"/>
            </a:xfrm>
            <a:custGeom>
              <a:avLst/>
              <a:gdLst>
                <a:gd name="T0" fmla="*/ 0 w 1065"/>
                <a:gd name="T1" fmla="*/ 0 h 1458"/>
                <a:gd name="T2" fmla="*/ 153 w 1065"/>
                <a:gd name="T3" fmla="*/ 2 h 1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5" h="1458">
                  <a:moveTo>
                    <a:pt x="0" y="0"/>
                  </a:moveTo>
                  <a:lnTo>
                    <a:pt x="1065" y="14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1" name="Line 32"/>
            <p:cNvSpPr>
              <a:spLocks noChangeShapeType="1"/>
            </p:cNvSpPr>
            <p:nvPr/>
          </p:nvSpPr>
          <p:spPr bwMode="auto">
            <a:xfrm>
              <a:off x="1837" y="3113"/>
              <a:ext cx="862" cy="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2" name="Freeform 33"/>
            <p:cNvSpPr/>
            <p:nvPr/>
          </p:nvSpPr>
          <p:spPr bwMode="auto">
            <a:xfrm>
              <a:off x="3016" y="2660"/>
              <a:ext cx="292" cy="680"/>
            </a:xfrm>
            <a:custGeom>
              <a:avLst/>
              <a:gdLst>
                <a:gd name="T0" fmla="*/ 69 w 390"/>
                <a:gd name="T1" fmla="*/ 0 h 1827"/>
                <a:gd name="T2" fmla="*/ 0 w 390"/>
                <a:gd name="T3" fmla="*/ 5 h 1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827">
                  <a:moveTo>
                    <a:pt x="390" y="0"/>
                  </a:moveTo>
                  <a:lnTo>
                    <a:pt x="0" y="18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3" name="Freeform 34"/>
            <p:cNvSpPr/>
            <p:nvPr/>
          </p:nvSpPr>
          <p:spPr bwMode="auto">
            <a:xfrm>
              <a:off x="3107" y="2841"/>
              <a:ext cx="816" cy="499"/>
            </a:xfrm>
            <a:custGeom>
              <a:avLst/>
              <a:gdLst>
                <a:gd name="T0" fmla="*/ 232 w 1050"/>
                <a:gd name="T1" fmla="*/ 0 h 1605"/>
                <a:gd name="T2" fmla="*/ 0 w 1050"/>
                <a:gd name="T3" fmla="*/ 2 h 16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1605">
                  <a:moveTo>
                    <a:pt x="1050" y="0"/>
                  </a:moveTo>
                  <a:lnTo>
                    <a:pt x="0" y="16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4" name="Freeform 35"/>
            <p:cNvSpPr/>
            <p:nvPr/>
          </p:nvSpPr>
          <p:spPr bwMode="auto">
            <a:xfrm>
              <a:off x="3243" y="3113"/>
              <a:ext cx="726" cy="272"/>
            </a:xfrm>
            <a:custGeom>
              <a:avLst/>
              <a:gdLst>
                <a:gd name="T0" fmla="*/ 7 w 1829"/>
                <a:gd name="T1" fmla="*/ 0 h 1182"/>
                <a:gd name="T2" fmla="*/ 0 w 1829"/>
                <a:gd name="T3" fmla="*/ 0 h 11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9" h="1182">
                  <a:moveTo>
                    <a:pt x="1829" y="0"/>
                  </a:moveTo>
                  <a:lnTo>
                    <a:pt x="0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5" name="Freeform 36"/>
            <p:cNvSpPr/>
            <p:nvPr/>
          </p:nvSpPr>
          <p:spPr bwMode="auto">
            <a:xfrm>
              <a:off x="2608" y="2660"/>
              <a:ext cx="318" cy="680"/>
            </a:xfrm>
            <a:custGeom>
              <a:avLst/>
              <a:gdLst>
                <a:gd name="T0" fmla="*/ 0 w 540"/>
                <a:gd name="T1" fmla="*/ 0 h 1686"/>
                <a:gd name="T2" fmla="*/ 22 w 540"/>
                <a:gd name="T3" fmla="*/ 7 h 16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1686">
                  <a:moveTo>
                    <a:pt x="0" y="0"/>
                  </a:moveTo>
                  <a:lnTo>
                    <a:pt x="540" y="1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1" name="灯片编号占位符 1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03E971-2D8C-43B9-9671-74DD252E7ABE}" type="slidenum">
              <a:rPr kumimoji="0" lang="zh-CN" altLang="en-US" sz="1400"/>
            </a:fld>
            <a:endParaRPr kumimoji="0" lang="en-US" altLang="zh-CN" sz="1400"/>
          </a:p>
        </p:txBody>
      </p:sp>
      <p:sp>
        <p:nvSpPr>
          <p:cNvPr id="27652" name="标题 2"/>
          <p:cNvSpPr txBox="1"/>
          <p:nvPr/>
        </p:nvSpPr>
        <p:spPr bwMode="auto">
          <a:xfrm>
            <a:off x="58738" y="125413"/>
            <a:ext cx="86391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</a:rPr>
              <a:t>多值属性和复合属性</a:t>
            </a:r>
            <a:endParaRPr kumimoji="0" lang="zh-CN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5" y="476250"/>
            <a:ext cx="8497888" cy="4284663"/>
          </a:xfrm>
        </p:spPr>
        <p:txBody>
          <a:bodyPr/>
          <a:lstStyle/>
          <a:p>
            <a:r>
              <a:rPr kumimoji="0" lang="zh-CN" altLang="en-US" sz="2600"/>
              <a:t>多值属性和复合属性的处理方法（以多值属性说明）：</a:t>
            </a:r>
            <a:endParaRPr kumimoji="0" lang="zh-CN" altLang="en-US" sz="260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600"/>
              <a:t>   </a:t>
            </a:r>
            <a:r>
              <a:rPr kumimoji="0" lang="en-US" altLang="zh-CN" sz="2600">
                <a:solidFill>
                  <a:srgbClr val="A50021"/>
                </a:solidFill>
              </a:rPr>
              <a:t>(1)</a:t>
            </a:r>
            <a:r>
              <a:rPr kumimoji="0" lang="en-US" altLang="zh-CN" sz="2600"/>
              <a:t> </a:t>
            </a:r>
            <a:r>
              <a:rPr kumimoji="0" lang="zh-CN" altLang="en-US" sz="2600"/>
              <a:t>将原来的多值属性用几个单值属性来代替； </a:t>
            </a:r>
            <a:endParaRPr kumimoji="0" lang="zh-CN" altLang="en-US" sz="260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200">
                <a:solidFill>
                  <a:srgbClr val="003366"/>
                </a:solidFill>
              </a:rPr>
              <a:t>  【</a:t>
            </a:r>
            <a:r>
              <a:rPr kumimoji="0" lang="zh-CN" altLang="en-US" sz="2200"/>
              <a:t>例</a:t>
            </a:r>
            <a:r>
              <a:rPr kumimoji="0" lang="en-US" altLang="zh-CN" sz="2200">
                <a:solidFill>
                  <a:srgbClr val="003366"/>
                </a:solidFill>
              </a:rPr>
              <a:t>】</a:t>
            </a:r>
            <a:endParaRPr kumimoji="0" lang="en-US" altLang="zh-CN" sz="2200">
              <a:solidFill>
                <a:srgbClr val="003366"/>
              </a:solidFill>
            </a:endParaRPr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spcBef>
                <a:spcPct val="10000"/>
              </a:spcBef>
              <a:buFont typeface="Wingdings" panose="05000000000000000000" pitchFamily="2" charset="2"/>
              <a:buNone/>
            </a:pPr>
            <a:endParaRPr kumimoji="0" lang="en-US" altLang="zh-CN" sz="220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200"/>
              <a:t>   </a:t>
            </a:r>
            <a:r>
              <a:rPr kumimoji="0" lang="en-US" altLang="zh-CN" sz="2200">
                <a:solidFill>
                  <a:srgbClr val="A50021"/>
                </a:solidFill>
              </a:rPr>
              <a:t>(2)</a:t>
            </a:r>
            <a:r>
              <a:rPr kumimoji="0" lang="en-US" altLang="zh-CN" sz="2200"/>
              <a:t> </a:t>
            </a:r>
            <a:r>
              <a:rPr kumimoji="0" lang="zh-CN" altLang="en-US" sz="2800"/>
              <a:t>将原来的多值属性用一个新的实体来代替。</a:t>
            </a:r>
            <a:endParaRPr kumimoji="0" lang="zh-CN" altLang="en-US" sz="2800"/>
          </a:p>
          <a:p>
            <a:pPr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rgbClr val="003366"/>
                </a:solidFill>
              </a:rPr>
              <a:t>  【</a:t>
            </a:r>
            <a:r>
              <a:rPr kumimoji="0" lang="zh-CN" altLang="en-US" sz="2800"/>
              <a:t>例</a:t>
            </a:r>
            <a:r>
              <a:rPr kumimoji="0" lang="en-US" altLang="zh-CN" sz="2800">
                <a:solidFill>
                  <a:srgbClr val="003366"/>
                </a:solidFill>
              </a:rPr>
              <a:t>】</a:t>
            </a:r>
            <a:endParaRPr kumimoji="0" lang="zh-CN" altLang="en-US" sz="2800">
              <a:solidFill>
                <a:srgbClr val="003366"/>
              </a:solidFill>
            </a:endParaRPr>
          </a:p>
        </p:txBody>
      </p:sp>
      <p:grpSp>
        <p:nvGrpSpPr>
          <p:cNvPr id="28674" name="Group 53"/>
          <p:cNvGrpSpPr/>
          <p:nvPr/>
        </p:nvGrpSpPr>
        <p:grpSpPr bwMode="auto">
          <a:xfrm>
            <a:off x="1187450" y="1404938"/>
            <a:ext cx="7728685" cy="1922462"/>
            <a:chOff x="703" y="1339"/>
            <a:chExt cx="5080" cy="1279"/>
          </a:xfrm>
        </p:grpSpPr>
        <p:sp>
          <p:nvSpPr>
            <p:cNvPr id="28701" name="Oval 20"/>
            <p:cNvSpPr>
              <a:spLocks noChangeArrowheads="1"/>
            </p:cNvSpPr>
            <p:nvPr/>
          </p:nvSpPr>
          <p:spPr bwMode="auto">
            <a:xfrm>
              <a:off x="703" y="2110"/>
              <a:ext cx="953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u="sng">
                  <a:latin typeface="楷体_GB2312" pitchFamily="49" charset="-122"/>
                  <a:ea typeface="楷体_GB2312" pitchFamily="49" charset="-122"/>
                </a:rPr>
                <a:t>零件编码</a:t>
              </a:r>
              <a:endParaRPr kumimoji="0" lang="zh-CN" altLang="en-US" sz="2000" u="sng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2" name="Text Box 21"/>
            <p:cNvSpPr txBox="1">
              <a:spLocks noChangeArrowheads="1"/>
            </p:cNvSpPr>
            <p:nvPr/>
          </p:nvSpPr>
          <p:spPr bwMode="auto">
            <a:xfrm>
              <a:off x="2427" y="2365"/>
              <a:ext cx="546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 件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3" name="Oval 22"/>
            <p:cNvSpPr>
              <a:spLocks noChangeArrowheads="1"/>
            </p:cNvSpPr>
            <p:nvPr/>
          </p:nvSpPr>
          <p:spPr bwMode="auto">
            <a:xfrm>
              <a:off x="1020" y="1792"/>
              <a:ext cx="71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零件名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4" name="Oval 23"/>
            <p:cNvSpPr>
              <a:spLocks noChangeArrowheads="1"/>
            </p:cNvSpPr>
            <p:nvPr/>
          </p:nvSpPr>
          <p:spPr bwMode="auto">
            <a:xfrm>
              <a:off x="1292" y="1475"/>
              <a:ext cx="72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供应商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5" name="Oval 24"/>
            <p:cNvSpPr>
              <a:spLocks noChangeArrowheads="1"/>
            </p:cNvSpPr>
            <p:nvPr/>
          </p:nvSpPr>
          <p:spPr bwMode="auto">
            <a:xfrm>
              <a:off x="1973" y="1339"/>
              <a:ext cx="652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规 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6" name="Oval 25"/>
            <p:cNvSpPr>
              <a:spLocks noChangeArrowheads="1"/>
            </p:cNvSpPr>
            <p:nvPr/>
          </p:nvSpPr>
          <p:spPr bwMode="auto">
            <a:xfrm>
              <a:off x="2653" y="1339"/>
              <a:ext cx="953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进货价格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7" name="Oval 26"/>
            <p:cNvSpPr>
              <a:spLocks noChangeArrowheads="1"/>
            </p:cNvSpPr>
            <p:nvPr/>
          </p:nvSpPr>
          <p:spPr bwMode="auto">
            <a:xfrm>
              <a:off x="3606" y="1429"/>
              <a:ext cx="1071" cy="2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经销价格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08" name="Freeform 27"/>
            <p:cNvSpPr/>
            <p:nvPr/>
          </p:nvSpPr>
          <p:spPr bwMode="auto">
            <a:xfrm>
              <a:off x="1713" y="1967"/>
              <a:ext cx="804" cy="404"/>
            </a:xfrm>
            <a:custGeom>
              <a:avLst/>
              <a:gdLst>
                <a:gd name="T0" fmla="*/ 0 w 1065"/>
                <a:gd name="T1" fmla="*/ 0 h 1458"/>
                <a:gd name="T2" fmla="*/ 197 w 1065"/>
                <a:gd name="T3" fmla="*/ 1 h 1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5" h="1458">
                  <a:moveTo>
                    <a:pt x="0" y="0"/>
                  </a:moveTo>
                  <a:lnTo>
                    <a:pt x="1065" y="14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9" name="Line 28"/>
            <p:cNvSpPr>
              <a:spLocks noChangeShapeType="1"/>
            </p:cNvSpPr>
            <p:nvPr/>
          </p:nvSpPr>
          <p:spPr bwMode="auto">
            <a:xfrm>
              <a:off x="1658" y="2251"/>
              <a:ext cx="769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0" name="Freeform 29"/>
            <p:cNvSpPr/>
            <p:nvPr/>
          </p:nvSpPr>
          <p:spPr bwMode="auto">
            <a:xfrm flipH="1">
              <a:off x="2324" y="1634"/>
              <a:ext cx="323" cy="735"/>
            </a:xfrm>
            <a:custGeom>
              <a:avLst/>
              <a:gdLst>
                <a:gd name="T0" fmla="*/ 126 w 390"/>
                <a:gd name="T1" fmla="*/ 0 h 1827"/>
                <a:gd name="T2" fmla="*/ 0 w 390"/>
                <a:gd name="T3" fmla="*/ 8 h 1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827">
                  <a:moveTo>
                    <a:pt x="390" y="0"/>
                  </a:moveTo>
                  <a:lnTo>
                    <a:pt x="0" y="18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1" name="Freeform 30"/>
            <p:cNvSpPr/>
            <p:nvPr/>
          </p:nvSpPr>
          <p:spPr bwMode="auto">
            <a:xfrm>
              <a:off x="2699" y="1628"/>
              <a:ext cx="408" cy="747"/>
            </a:xfrm>
            <a:custGeom>
              <a:avLst/>
              <a:gdLst>
                <a:gd name="T0" fmla="*/ 3 w 1050"/>
                <a:gd name="T1" fmla="*/ 0 h 1605"/>
                <a:gd name="T2" fmla="*/ 0 w 1050"/>
                <a:gd name="T3" fmla="*/ 16 h 16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1605">
                  <a:moveTo>
                    <a:pt x="1050" y="0"/>
                  </a:moveTo>
                  <a:lnTo>
                    <a:pt x="0" y="16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2" name="Freeform 31"/>
            <p:cNvSpPr/>
            <p:nvPr/>
          </p:nvSpPr>
          <p:spPr bwMode="auto">
            <a:xfrm>
              <a:off x="2774" y="1706"/>
              <a:ext cx="1104" cy="663"/>
            </a:xfrm>
            <a:custGeom>
              <a:avLst/>
              <a:gdLst>
                <a:gd name="T0" fmla="*/ 89 w 1829"/>
                <a:gd name="T1" fmla="*/ 0 h 1182"/>
                <a:gd name="T2" fmla="*/ 0 w 1829"/>
                <a:gd name="T3" fmla="*/ 37 h 118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829" h="1182">
                  <a:moveTo>
                    <a:pt x="1829" y="0"/>
                  </a:moveTo>
                  <a:lnTo>
                    <a:pt x="0" y="118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3" name="Freeform 32"/>
            <p:cNvSpPr/>
            <p:nvPr/>
          </p:nvSpPr>
          <p:spPr bwMode="auto">
            <a:xfrm>
              <a:off x="1882" y="1734"/>
              <a:ext cx="714" cy="641"/>
            </a:xfrm>
            <a:custGeom>
              <a:avLst/>
              <a:gdLst>
                <a:gd name="T0" fmla="*/ 0 w 540"/>
                <a:gd name="T1" fmla="*/ 0 h 1686"/>
                <a:gd name="T2" fmla="*/ 2885 w 540"/>
                <a:gd name="T3" fmla="*/ 5 h 16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1686">
                  <a:moveTo>
                    <a:pt x="0" y="0"/>
                  </a:moveTo>
                  <a:lnTo>
                    <a:pt x="540" y="1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14" name="Oval 47"/>
            <p:cNvSpPr>
              <a:spLocks noChangeArrowheads="1"/>
            </p:cNvSpPr>
            <p:nvPr/>
          </p:nvSpPr>
          <p:spPr bwMode="auto">
            <a:xfrm>
              <a:off x="4105" y="1696"/>
              <a:ext cx="1186" cy="2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代销价格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15" name="Oval 48"/>
            <p:cNvSpPr>
              <a:spLocks noChangeArrowheads="1"/>
            </p:cNvSpPr>
            <p:nvPr/>
          </p:nvSpPr>
          <p:spPr bwMode="auto">
            <a:xfrm>
              <a:off x="4468" y="1974"/>
              <a:ext cx="1215" cy="2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批发价格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16" name="Oval 49"/>
            <p:cNvSpPr>
              <a:spLocks noChangeArrowheads="1"/>
            </p:cNvSpPr>
            <p:nvPr/>
          </p:nvSpPr>
          <p:spPr bwMode="auto">
            <a:xfrm>
              <a:off x="4657" y="2285"/>
              <a:ext cx="1126" cy="28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wrap="square"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零售价格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717" name="Line 50"/>
            <p:cNvSpPr>
              <a:spLocks noChangeShapeType="1"/>
            </p:cNvSpPr>
            <p:nvPr/>
          </p:nvSpPr>
          <p:spPr bwMode="auto">
            <a:xfrm flipV="1">
              <a:off x="2904" y="1933"/>
              <a:ext cx="1337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Line 51"/>
            <p:cNvSpPr>
              <a:spLocks noChangeShapeType="1"/>
            </p:cNvSpPr>
            <p:nvPr/>
          </p:nvSpPr>
          <p:spPr bwMode="auto">
            <a:xfrm flipV="1">
              <a:off x="2971" y="2432"/>
              <a:ext cx="1678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9" name="Line 52"/>
            <p:cNvSpPr>
              <a:spLocks noChangeShapeType="1"/>
            </p:cNvSpPr>
            <p:nvPr/>
          </p:nvSpPr>
          <p:spPr bwMode="auto">
            <a:xfrm flipV="1">
              <a:off x="2971" y="2112"/>
              <a:ext cx="150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675" name="Group 95"/>
          <p:cNvGrpSpPr/>
          <p:nvPr/>
        </p:nvGrpSpPr>
        <p:grpSpPr bwMode="auto">
          <a:xfrm>
            <a:off x="792163" y="4048125"/>
            <a:ext cx="7850187" cy="1901825"/>
            <a:chOff x="249" y="2784"/>
            <a:chExt cx="4900" cy="1108"/>
          </a:xfrm>
        </p:grpSpPr>
        <p:sp>
          <p:nvSpPr>
            <p:cNvPr id="28678" name="Oval 69"/>
            <p:cNvSpPr>
              <a:spLocks noChangeArrowheads="1"/>
            </p:cNvSpPr>
            <p:nvPr/>
          </p:nvSpPr>
          <p:spPr bwMode="auto">
            <a:xfrm>
              <a:off x="249" y="3373"/>
              <a:ext cx="953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u="sng">
                  <a:latin typeface="楷体_GB2312" pitchFamily="49" charset="-122"/>
                  <a:ea typeface="楷体_GB2312" pitchFamily="49" charset="-122"/>
                </a:rPr>
                <a:t>零件编码</a:t>
              </a:r>
              <a:endParaRPr kumimoji="0" lang="zh-CN" altLang="en-US" sz="2000" u="sng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79" name="Text Box 70"/>
            <p:cNvSpPr txBox="1">
              <a:spLocks noChangeArrowheads="1"/>
            </p:cNvSpPr>
            <p:nvPr/>
          </p:nvSpPr>
          <p:spPr bwMode="auto">
            <a:xfrm>
              <a:off x="1655" y="3631"/>
              <a:ext cx="546" cy="2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 件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0" name="Oval 71"/>
            <p:cNvSpPr>
              <a:spLocks noChangeArrowheads="1"/>
            </p:cNvSpPr>
            <p:nvPr/>
          </p:nvSpPr>
          <p:spPr bwMode="auto">
            <a:xfrm>
              <a:off x="758" y="3074"/>
              <a:ext cx="716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零件名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1" name="Oval 72"/>
            <p:cNvSpPr>
              <a:spLocks noChangeArrowheads="1"/>
            </p:cNvSpPr>
            <p:nvPr/>
          </p:nvSpPr>
          <p:spPr bwMode="auto">
            <a:xfrm>
              <a:off x="1156" y="2784"/>
              <a:ext cx="726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供应商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2" name="Oval 73"/>
            <p:cNvSpPr>
              <a:spLocks noChangeArrowheads="1"/>
            </p:cNvSpPr>
            <p:nvPr/>
          </p:nvSpPr>
          <p:spPr bwMode="auto">
            <a:xfrm>
              <a:off x="1927" y="2853"/>
              <a:ext cx="652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规 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3" name="Oval 74"/>
            <p:cNvSpPr>
              <a:spLocks noChangeArrowheads="1"/>
            </p:cNvSpPr>
            <p:nvPr/>
          </p:nvSpPr>
          <p:spPr bwMode="auto">
            <a:xfrm>
              <a:off x="2426" y="3080"/>
              <a:ext cx="953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进货价格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4" name="Oval 75"/>
            <p:cNvSpPr>
              <a:spLocks noChangeArrowheads="1"/>
            </p:cNvSpPr>
            <p:nvPr/>
          </p:nvSpPr>
          <p:spPr bwMode="auto">
            <a:xfrm>
              <a:off x="3496" y="2968"/>
              <a:ext cx="945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销售性质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85" name="Freeform 76"/>
            <p:cNvSpPr/>
            <p:nvPr/>
          </p:nvSpPr>
          <p:spPr bwMode="auto">
            <a:xfrm>
              <a:off x="1386" y="3282"/>
              <a:ext cx="405" cy="330"/>
            </a:xfrm>
            <a:custGeom>
              <a:avLst/>
              <a:gdLst>
                <a:gd name="T0" fmla="*/ 0 w 1065"/>
                <a:gd name="T1" fmla="*/ 0 h 1458"/>
                <a:gd name="T2" fmla="*/ 3 w 1065"/>
                <a:gd name="T3" fmla="*/ 0 h 145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65" h="1458">
                  <a:moveTo>
                    <a:pt x="0" y="0"/>
                  </a:moveTo>
                  <a:lnTo>
                    <a:pt x="1065" y="145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6" name="Line 77"/>
            <p:cNvSpPr>
              <a:spLocks noChangeShapeType="1"/>
            </p:cNvSpPr>
            <p:nvPr/>
          </p:nvSpPr>
          <p:spPr bwMode="auto">
            <a:xfrm>
              <a:off x="1202" y="3475"/>
              <a:ext cx="499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7" name="Freeform 78"/>
            <p:cNvSpPr/>
            <p:nvPr/>
          </p:nvSpPr>
          <p:spPr bwMode="auto">
            <a:xfrm>
              <a:off x="1973" y="3113"/>
              <a:ext cx="272" cy="507"/>
            </a:xfrm>
            <a:custGeom>
              <a:avLst/>
              <a:gdLst>
                <a:gd name="T0" fmla="*/ 45 w 390"/>
                <a:gd name="T1" fmla="*/ 0 h 1827"/>
                <a:gd name="T2" fmla="*/ 0 w 390"/>
                <a:gd name="T3" fmla="*/ 1 h 18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0" h="1827">
                  <a:moveTo>
                    <a:pt x="390" y="0"/>
                  </a:moveTo>
                  <a:lnTo>
                    <a:pt x="0" y="1827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8" name="Freeform 79"/>
            <p:cNvSpPr/>
            <p:nvPr/>
          </p:nvSpPr>
          <p:spPr bwMode="auto">
            <a:xfrm>
              <a:off x="2109" y="3339"/>
              <a:ext cx="590" cy="281"/>
            </a:xfrm>
            <a:custGeom>
              <a:avLst/>
              <a:gdLst>
                <a:gd name="T0" fmla="*/ 33 w 1050"/>
                <a:gd name="T1" fmla="*/ 0 h 1605"/>
                <a:gd name="T2" fmla="*/ 0 w 1050"/>
                <a:gd name="T3" fmla="*/ 0 h 16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050" h="1605">
                  <a:moveTo>
                    <a:pt x="1050" y="0"/>
                  </a:moveTo>
                  <a:lnTo>
                    <a:pt x="0" y="1605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9" name="Freeform 81"/>
            <p:cNvSpPr/>
            <p:nvPr/>
          </p:nvSpPr>
          <p:spPr bwMode="auto">
            <a:xfrm>
              <a:off x="1577" y="3049"/>
              <a:ext cx="305" cy="571"/>
            </a:xfrm>
            <a:custGeom>
              <a:avLst/>
              <a:gdLst>
                <a:gd name="T0" fmla="*/ 0 w 540"/>
                <a:gd name="T1" fmla="*/ 0 h 1686"/>
                <a:gd name="T2" fmla="*/ 18 w 540"/>
                <a:gd name="T3" fmla="*/ 2 h 16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1686">
                  <a:moveTo>
                    <a:pt x="0" y="0"/>
                  </a:moveTo>
                  <a:lnTo>
                    <a:pt x="540" y="16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0" name="Oval 82"/>
            <p:cNvSpPr>
              <a:spLocks noChangeArrowheads="1"/>
            </p:cNvSpPr>
            <p:nvPr/>
          </p:nvSpPr>
          <p:spPr bwMode="auto">
            <a:xfrm>
              <a:off x="4558" y="3017"/>
              <a:ext cx="591" cy="25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 lIns="0" tIns="0" rIns="0" bIns="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价 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8691" name="Line 85"/>
            <p:cNvSpPr>
              <a:spLocks noChangeShapeType="1"/>
            </p:cNvSpPr>
            <p:nvPr/>
          </p:nvSpPr>
          <p:spPr bwMode="auto">
            <a:xfrm flipH="1" flipV="1">
              <a:off x="3969" y="3242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2" name="Line 86"/>
            <p:cNvSpPr>
              <a:spLocks noChangeShapeType="1"/>
            </p:cNvSpPr>
            <p:nvPr/>
          </p:nvSpPr>
          <p:spPr bwMode="auto">
            <a:xfrm flipV="1">
              <a:off x="2194" y="373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3" name="Line 87"/>
            <p:cNvSpPr>
              <a:spLocks noChangeShapeType="1"/>
            </p:cNvSpPr>
            <p:nvPr/>
          </p:nvSpPr>
          <p:spPr bwMode="auto">
            <a:xfrm flipV="1">
              <a:off x="4446" y="3282"/>
              <a:ext cx="38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4" name="Text Box 88"/>
            <p:cNvSpPr txBox="1">
              <a:spLocks noChangeArrowheads="1"/>
            </p:cNvSpPr>
            <p:nvPr/>
          </p:nvSpPr>
          <p:spPr bwMode="auto">
            <a:xfrm>
              <a:off x="4039" y="3618"/>
              <a:ext cx="726" cy="222"/>
            </a:xfrm>
            <a:prstGeom prst="rect">
              <a:avLst/>
            </a:prstGeom>
            <a:solidFill>
              <a:srgbClr val="FFFFFF"/>
            </a:solidFill>
            <a:ln w="38100" cmpd="dbl">
              <a:solidFill>
                <a:srgbClr val="000000"/>
              </a:solidFill>
              <a:miter lim="800000"/>
            </a:ln>
          </p:spPr>
          <p:txBody>
            <a:bodyPr lIns="0" tIns="36000" rIns="0" bIns="36000" anchor="ctr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>
                  <a:latin typeface="楷体_GB2312" pitchFamily="49" charset="-122"/>
                  <a:ea typeface="楷体_GB2312" pitchFamily="49" charset="-122"/>
                </a:rPr>
                <a:t>销售价格</a:t>
              </a:r>
              <a:endParaRPr kumimoji="0" lang="zh-CN" altLang="en-US" sz="2000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28695" name="Group 91"/>
            <p:cNvGrpSpPr/>
            <p:nvPr/>
          </p:nvGrpSpPr>
          <p:grpSpPr bwMode="auto">
            <a:xfrm>
              <a:off x="2653" y="3574"/>
              <a:ext cx="907" cy="318"/>
              <a:chOff x="4649" y="3219"/>
              <a:chExt cx="907" cy="318"/>
            </a:xfrm>
          </p:grpSpPr>
          <p:sp>
            <p:nvSpPr>
              <p:cNvPr id="28699" name="AutoShape 89"/>
              <p:cNvSpPr>
                <a:spLocks noChangeArrowheads="1"/>
              </p:cNvSpPr>
              <p:nvPr/>
            </p:nvSpPr>
            <p:spPr bwMode="auto">
              <a:xfrm>
                <a:off x="4649" y="3219"/>
                <a:ext cx="907" cy="318"/>
              </a:xfrm>
              <a:prstGeom prst="diamond">
                <a:avLst/>
              </a:prstGeom>
              <a:noFill/>
              <a:ln w="38100" cmpd="dbl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kumimoji="0" lang="zh-CN" altLang="en-US" sz="1600">
                  <a:solidFill>
                    <a:srgbClr val="428E5B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28700" name="Text Box 90"/>
              <p:cNvSpPr txBox="1">
                <a:spLocks noChangeArrowheads="1"/>
              </p:cNvSpPr>
              <p:nvPr/>
            </p:nvSpPr>
            <p:spPr bwMode="auto">
              <a:xfrm>
                <a:off x="4876" y="3249"/>
                <a:ext cx="4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kumimoji="0" lang="zh-CN" altLang="en-US" sz="2000">
                    <a:latin typeface="Tahoma" panose="020B0604030504040204" charset="0"/>
                    <a:ea typeface="楷体_GB2312" pitchFamily="49" charset="-122"/>
                  </a:rPr>
                  <a:t>存 在</a:t>
                </a:r>
                <a:endParaRPr kumimoji="0" lang="zh-CN" altLang="en-US" sz="2000">
                  <a:latin typeface="Tahoma" panose="020B0604030504040204" charset="0"/>
                  <a:ea typeface="楷体_GB2312" pitchFamily="49" charset="-122"/>
                </a:endParaRPr>
              </a:p>
            </p:txBody>
          </p:sp>
        </p:grpSp>
        <p:sp>
          <p:nvSpPr>
            <p:cNvPr id="28696" name="Line 92"/>
            <p:cNvSpPr>
              <a:spLocks noChangeShapeType="1"/>
            </p:cNvSpPr>
            <p:nvPr/>
          </p:nvSpPr>
          <p:spPr bwMode="auto">
            <a:xfrm flipV="1">
              <a:off x="3568" y="373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Text Box 93"/>
            <p:cNvSpPr txBox="1">
              <a:spLocks noChangeArrowheads="1"/>
            </p:cNvSpPr>
            <p:nvPr/>
          </p:nvSpPr>
          <p:spPr bwMode="auto">
            <a:xfrm>
              <a:off x="2358" y="3513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CN" sz="2000">
                  <a:latin typeface="Tahoma" panose="020B0604030504040204" charset="0"/>
                </a:rPr>
                <a:t>1</a:t>
              </a:r>
              <a:endParaRPr kumimoji="0" lang="en-US" altLang="zh-CN" sz="2000">
                <a:latin typeface="Tahoma" panose="020B0604030504040204" charset="0"/>
              </a:endParaRPr>
            </a:p>
          </p:txBody>
        </p:sp>
        <p:sp>
          <p:nvSpPr>
            <p:cNvPr id="28698" name="Text Box 94"/>
            <p:cNvSpPr txBox="1">
              <a:spLocks noChangeArrowheads="1"/>
            </p:cNvSpPr>
            <p:nvPr/>
          </p:nvSpPr>
          <p:spPr bwMode="auto">
            <a:xfrm>
              <a:off x="3651" y="3513"/>
              <a:ext cx="3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0" lang="en-US" altLang="zh-CN" sz="2000">
                  <a:latin typeface="Tahoma" panose="020B0604030504040204" charset="0"/>
                </a:rPr>
                <a:t>N</a:t>
              </a:r>
              <a:endParaRPr kumimoji="0" lang="en-US" altLang="zh-CN" sz="2000">
                <a:latin typeface="Tahoma" panose="020B0604030504040204" charset="0"/>
              </a:endParaRPr>
            </a:p>
          </p:txBody>
        </p:sp>
      </p:grpSp>
      <p:sp>
        <p:nvSpPr>
          <p:cNvPr id="28676" name="矩形 49"/>
          <p:cNvSpPr>
            <a:spLocks noChangeArrowheads="1"/>
          </p:cNvSpPr>
          <p:nvPr/>
        </p:nvSpPr>
        <p:spPr bwMode="auto">
          <a:xfrm>
            <a:off x="2843213" y="5980113"/>
            <a:ext cx="60134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kumimoji="0" lang="zh-CN" altLang="en-US" sz="1600">
                <a:latin typeface="Tahoma" panose="020B0604030504040204" charset="0"/>
              </a:rPr>
              <a:t>这个新实体和原来的实体之间是</a:t>
            </a:r>
            <a:r>
              <a:rPr kumimoji="0" lang="en-US" altLang="zh-CN" sz="1600">
                <a:latin typeface="Tahoma" panose="020B0604030504040204" charset="0"/>
              </a:rPr>
              <a:t>1:N</a:t>
            </a:r>
            <a:r>
              <a:rPr kumimoji="0" lang="zh-CN" altLang="en-US" sz="1600">
                <a:latin typeface="Tahoma" panose="020B0604030504040204" charset="0"/>
              </a:rPr>
              <a:t>联系；新实体依赖于原实体而存在，称为弱实体。 </a:t>
            </a:r>
            <a:r>
              <a:rPr kumimoji="0" lang="zh-CN" altLang="en-US" sz="1600" u="sng">
                <a:latin typeface="Tahoma" panose="020B0604030504040204" charset="0"/>
              </a:rPr>
              <a:t>在</a:t>
            </a:r>
            <a:r>
              <a:rPr kumimoji="0" lang="en-US" altLang="zh-CN" sz="1600" u="sng">
                <a:latin typeface="Tahoma" panose="020B0604030504040204" charset="0"/>
              </a:rPr>
              <a:t>ER</a:t>
            </a:r>
            <a:r>
              <a:rPr kumimoji="0" lang="zh-CN" altLang="en-US" sz="1600" u="sng">
                <a:latin typeface="Tahoma" panose="020B0604030504040204" charset="0"/>
              </a:rPr>
              <a:t>模型中，弱实体用双线矩阵表示；与弱实体相关的联系，用双线菱形表示</a:t>
            </a:r>
            <a:r>
              <a:rPr kumimoji="0" lang="zh-CN" altLang="en-US" sz="1600">
                <a:latin typeface="Tahoma" panose="020B0604030504040204" charset="0"/>
              </a:rPr>
              <a:t>。</a:t>
            </a:r>
            <a:endParaRPr kumimoji="0" lang="zh-CN" altLang="en-US" sz="1600">
              <a:latin typeface="Tahoma" panose="020B0604030504040204" charset="0"/>
            </a:endParaRPr>
          </a:p>
        </p:txBody>
      </p:sp>
      <p:sp>
        <p:nvSpPr>
          <p:cNvPr id="28677" name="灯片编号占位符 50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ADC261-6C04-4FCB-BD58-FA7C234FCB48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24663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1EB8A-41D9-4B98-928A-F7BE5D73AADB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7263" y="762000"/>
            <a:ext cx="7772400" cy="635000"/>
          </a:xfrm>
        </p:spPr>
        <p:txBody>
          <a:bodyPr anchor="b"/>
          <a:lstStyle/>
          <a:p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zh-CN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：选课信息的表示</a:t>
            </a:r>
            <a:endParaRPr kumimoji="0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770063"/>
            <a:ext cx="7504112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AutoShape 5"/>
          <p:cNvSpPr>
            <a:spLocks noChangeArrowheads="1"/>
          </p:cNvSpPr>
          <p:nvPr/>
        </p:nvSpPr>
        <p:spPr bwMode="auto">
          <a:xfrm>
            <a:off x="173038" y="830263"/>
            <a:ext cx="2860675" cy="992187"/>
          </a:xfrm>
          <a:prstGeom prst="cloudCallout">
            <a:avLst>
              <a:gd name="adj1" fmla="val -49759"/>
              <a:gd name="adj2" fmla="val 886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描述学生所选课程，应该采用实体集还是联系集？</a:t>
            </a:r>
            <a:endParaRPr kumimoji="0"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4070" name="Rectangle 6"/>
          <p:cNvSpPr>
            <a:spLocks noChangeArrowheads="1"/>
          </p:cNvSpPr>
          <p:nvPr/>
        </p:nvSpPr>
        <p:spPr bwMode="auto">
          <a:xfrm>
            <a:off x="2085975" y="4378325"/>
            <a:ext cx="64119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问题：那种方式更合适？</a:t>
            </a:r>
            <a:endParaRPr kumimoji="0" lang="en-US" altLang="zh-CN" sz="24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2A2A39"/>
                </a:solidFill>
              </a:rPr>
              <a:t>设计原则：</a:t>
            </a:r>
            <a:r>
              <a:rPr kumimoji="0" lang="zh-CN" altLang="en-US" sz="2000" b="0">
                <a:solidFill>
                  <a:srgbClr val="2A2A39"/>
                </a:solidFill>
              </a:rPr>
              <a:t>通常地，采用联系来表示发生在两个实体集之间的一个动作，如选课</a:t>
            </a:r>
            <a:r>
              <a:rPr kumimoji="0" lang="en-US" altLang="zh-CN" sz="2000" b="0">
                <a:solidFill>
                  <a:srgbClr val="2A2A39"/>
                </a:solidFill>
              </a:rPr>
              <a:t>!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2A2A39"/>
                </a:solidFill>
              </a:rPr>
              <a:t>如果仅描述学生选课，用选课联系</a:t>
            </a:r>
            <a:r>
              <a:rPr kumimoji="0" lang="en-US" altLang="zh-CN" sz="2000" b="0">
                <a:solidFill>
                  <a:srgbClr val="2A2A39"/>
                </a:solidFill>
              </a:rPr>
              <a:t>(</a:t>
            </a:r>
            <a:r>
              <a:rPr kumimoji="0" lang="zh-CN" altLang="en-US" sz="2000" b="0">
                <a:solidFill>
                  <a:srgbClr val="800000"/>
                </a:solidFill>
              </a:rPr>
              <a:t>方法</a:t>
            </a:r>
            <a:r>
              <a:rPr kumimoji="0" lang="en-US" altLang="zh-CN" sz="2000" b="0">
                <a:solidFill>
                  <a:srgbClr val="800000"/>
                </a:solidFill>
              </a:rPr>
              <a:t>1</a:t>
            </a:r>
            <a:r>
              <a:rPr kumimoji="0" lang="en-US" altLang="zh-CN" sz="2000" b="0">
                <a:solidFill>
                  <a:srgbClr val="2A2A39"/>
                </a:solidFill>
              </a:rPr>
              <a:t>)</a:t>
            </a:r>
            <a:r>
              <a:rPr kumimoji="0" lang="zh-CN" altLang="en-US" sz="2000" b="0">
                <a:solidFill>
                  <a:srgbClr val="2A2A39"/>
                </a:solidFill>
              </a:rPr>
              <a:t>。</a:t>
            </a:r>
            <a:endParaRPr kumimoji="0" lang="en-US" altLang="zh-CN" sz="2000" b="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</a:rPr>
              <a:t>但如果</a:t>
            </a:r>
            <a:r>
              <a:rPr kumimoji="0" lang="zh-CN" altLang="en-US" sz="2000" b="0">
                <a:solidFill>
                  <a:srgbClr val="2A2A39"/>
                </a:solidFill>
              </a:rPr>
              <a:t>强调学生为上何课程，要求到教务办去报名注册，则应用一个实体集及两个联系</a:t>
            </a:r>
            <a:r>
              <a:rPr kumimoji="0" lang="en-US" altLang="zh-CN" sz="2000" b="0">
                <a:solidFill>
                  <a:srgbClr val="2A2A39"/>
                </a:solidFill>
              </a:rPr>
              <a:t>(</a:t>
            </a:r>
            <a:r>
              <a:rPr kumimoji="0" lang="zh-CN" altLang="en-US" sz="2000" b="0">
                <a:solidFill>
                  <a:srgbClr val="2A2A39"/>
                </a:solidFill>
              </a:rPr>
              <a:t>方法</a:t>
            </a:r>
            <a:r>
              <a:rPr kumimoji="0" lang="en-US" altLang="zh-CN" sz="2000" b="0">
                <a:solidFill>
                  <a:srgbClr val="2A2A39"/>
                </a:solidFill>
              </a:rPr>
              <a:t>2)</a:t>
            </a:r>
            <a:r>
              <a:rPr kumimoji="0" lang="zh-CN" altLang="en-US" sz="2000" b="0">
                <a:solidFill>
                  <a:srgbClr val="2A2A39"/>
                </a:solidFill>
              </a:rPr>
              <a:t>。</a:t>
            </a:r>
            <a:endParaRPr kumimoji="0" lang="zh-CN" altLang="en-US" sz="2000" b="0">
              <a:solidFill>
                <a:srgbClr val="2A2A39"/>
              </a:solidFill>
            </a:endParaRPr>
          </a:p>
        </p:txBody>
      </p:sp>
      <p:grpSp>
        <p:nvGrpSpPr>
          <p:cNvPr id="30726" name="组 18"/>
          <p:cNvGrpSpPr/>
          <p:nvPr/>
        </p:nvGrpSpPr>
        <p:grpSpPr bwMode="auto">
          <a:xfrm>
            <a:off x="1876425" y="3090863"/>
            <a:ext cx="5407025" cy="1062037"/>
            <a:chOff x="1886857" y="3066143"/>
            <a:chExt cx="5406572" cy="1061799"/>
          </a:xfrm>
        </p:grpSpPr>
        <p:sp>
          <p:nvSpPr>
            <p:cNvPr id="9" name="矩形 5"/>
            <p:cNvSpPr>
              <a:spLocks noChangeArrowheads="1"/>
            </p:cNvSpPr>
            <p:nvPr/>
          </p:nvSpPr>
          <p:spPr bwMode="auto">
            <a:xfrm rot="2608449">
              <a:off x="4532998" y="3624818"/>
              <a:ext cx="917498" cy="50312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r>
                <a:rPr lang="en-US" altLang="zh-CN" sz="1800" b="0" dirty="0">
                  <a:solidFill>
                    <a:srgbClr val="892D5B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Take</a:t>
              </a:r>
              <a:endParaRPr lang="en-US" altLang="zh-CN" sz="1800" b="0" dirty="0">
                <a:solidFill>
                  <a:srgbClr val="892D5B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  <a:p>
              <a:pPr algn="r">
                <a:defRPr/>
              </a:pPr>
              <a:endParaRPr lang="zh-CN" altLang="en-US" sz="1800" b="0" dirty="0">
                <a:solidFill>
                  <a:srgbClr val="892D5B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30737" name="直接连接符 6"/>
            <p:cNvCxnSpPr>
              <a:cxnSpLocks noChangeShapeType="1"/>
            </p:cNvCxnSpPr>
            <p:nvPr/>
          </p:nvCxnSpPr>
          <p:spPr bwMode="auto">
            <a:xfrm flipH="1">
              <a:off x="1886857" y="3754964"/>
              <a:ext cx="2612806" cy="29044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直接连接符 7"/>
            <p:cNvCxnSpPr>
              <a:cxnSpLocks noChangeShapeType="1"/>
            </p:cNvCxnSpPr>
            <p:nvPr/>
          </p:nvCxnSpPr>
          <p:spPr bwMode="auto">
            <a:xfrm flipH="1" flipV="1">
              <a:off x="5479069" y="3991448"/>
              <a:ext cx="1814360" cy="539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5188580" y="3066143"/>
              <a:ext cx="1325452" cy="468207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 dirty="0">
                  <a:solidFill>
                    <a:srgbClr val="800000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g</a:t>
              </a:r>
              <a:r>
                <a:rPr lang="en-US" altLang="zh-CN" b="0" dirty="0" err="1">
                  <a:solidFill>
                    <a:srgbClr val="800000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rade</a:t>
              </a:r>
              <a:endParaRPr lang="zh-CN" altLang="en-US" b="0" dirty="0">
                <a:solidFill>
                  <a:srgbClr val="800000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30740" name="直接连接符 17"/>
            <p:cNvCxnSpPr>
              <a:cxnSpLocks noChangeShapeType="1"/>
              <a:stCxn id="22" idx="4"/>
            </p:cNvCxnSpPr>
            <p:nvPr/>
          </p:nvCxnSpPr>
          <p:spPr bwMode="auto">
            <a:xfrm flipH="1">
              <a:off x="5352080" y="3534350"/>
              <a:ext cx="498433" cy="34758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7" name="矩形 12"/>
          <p:cNvSpPr>
            <a:spLocks noChangeArrowheads="1"/>
          </p:cNvSpPr>
          <p:nvPr/>
        </p:nvSpPr>
        <p:spPr bwMode="auto">
          <a:xfrm>
            <a:off x="234950" y="77788"/>
            <a:ext cx="41338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用实体集还是联系集</a:t>
            </a:r>
            <a:endParaRPr kumimoji="0"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43275" y="1660525"/>
            <a:ext cx="825500" cy="400050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kumimoji="0" lang="zh-CN" altLang="zh-CN" sz="2000">
                <a:solidFill>
                  <a:srgbClr val="2A2A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kumimoji="0" lang="zh-CN" altLang="en-US" sz="2000">
              <a:solidFill>
                <a:srgbClr val="2A2A3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700463" y="3240088"/>
            <a:ext cx="82550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方法</a:t>
            </a: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5" name="组 4"/>
          <p:cNvGrpSpPr/>
          <p:nvPr/>
        </p:nvGrpSpPr>
        <p:grpSpPr bwMode="auto">
          <a:xfrm>
            <a:off x="273050" y="2957513"/>
            <a:ext cx="8469313" cy="3471862"/>
            <a:chOff x="272778" y="2957987"/>
            <a:chExt cx="8468992" cy="3470775"/>
          </a:xfrm>
        </p:grpSpPr>
        <p:grpSp>
          <p:nvGrpSpPr>
            <p:cNvPr id="30731" name="组 2"/>
            <p:cNvGrpSpPr/>
            <p:nvPr/>
          </p:nvGrpSpPr>
          <p:grpSpPr bwMode="auto">
            <a:xfrm>
              <a:off x="736851" y="4861407"/>
              <a:ext cx="1222478" cy="1567355"/>
              <a:chOff x="219477" y="4851906"/>
              <a:chExt cx="1222478" cy="1287697"/>
            </a:xfrm>
          </p:grpSpPr>
          <p:sp>
            <p:nvSpPr>
              <p:cNvPr id="30734" name="Rectangle 6"/>
              <p:cNvSpPr>
                <a:spLocks noChangeArrowheads="1"/>
              </p:cNvSpPr>
              <p:nvPr/>
            </p:nvSpPr>
            <p:spPr bwMode="auto">
              <a:xfrm>
                <a:off x="218936" y="4851410"/>
                <a:ext cx="1222329" cy="128819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registration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coure_id</a:t>
                </a:r>
                <a:endParaRPr kumimoji="0" lang="en-US" altLang="zh-CN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sen_id</a:t>
                </a:r>
                <a:endParaRPr kumimoji="0" lang="zh-CN" altLang="en-US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emester</a:t>
                </a:r>
                <a:endParaRPr kumimoji="0" lang="en-US" altLang="zh-CN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ear</a:t>
                </a:r>
                <a:endParaRPr kumimoji="0" lang="en-US" altLang="zh-CN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kumimoji="0" lang="en-US" altLang="zh-CN" sz="1600" b="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tudent_id</a:t>
                </a:r>
                <a:endParaRPr kumimoji="0" lang="zh-CN" altLang="en-US" sz="1600" b="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735" name="Line 8"/>
              <p:cNvSpPr>
                <a:spLocks noChangeShapeType="1"/>
              </p:cNvSpPr>
              <p:nvPr/>
            </p:nvSpPr>
            <p:spPr bwMode="auto">
              <a:xfrm flipV="1">
                <a:off x="234810" y="5108267"/>
                <a:ext cx="11905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sp>
          <p:nvSpPr>
            <p:cNvPr id="30732" name="矩形 3"/>
            <p:cNvSpPr>
              <a:spLocks noChangeArrowheads="1"/>
            </p:cNvSpPr>
            <p:nvPr/>
          </p:nvSpPr>
          <p:spPr bwMode="auto">
            <a:xfrm>
              <a:off x="272778" y="2962387"/>
              <a:ext cx="22493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一门课有多位学生注册</a:t>
              </a:r>
              <a:endParaRPr kumimoji="0" lang="zh-CN" altLang="en-US" sz="16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0733" name="矩形 19"/>
            <p:cNvSpPr>
              <a:spLocks noChangeArrowheads="1"/>
            </p:cNvSpPr>
            <p:nvPr/>
          </p:nvSpPr>
          <p:spPr bwMode="auto">
            <a:xfrm>
              <a:off x="6492436" y="2957987"/>
              <a:ext cx="22493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一个学生注册了多门课</a:t>
              </a:r>
              <a:endParaRPr kumimoji="0" lang="zh-CN" altLang="en-US" sz="16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40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CB876-28AC-41DD-AD40-DF91783E642D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90538" y="846138"/>
            <a:ext cx="7772400" cy="627062"/>
          </a:xfrm>
        </p:spPr>
        <p:txBody>
          <a:bodyPr/>
          <a:lstStyle/>
          <a:p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0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：家属（爱人）信息的表示</a:t>
            </a:r>
            <a:endParaRPr kumimoji="0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50" y="2662238"/>
            <a:ext cx="1760538" cy="3530600"/>
          </a:xfrm>
        </p:spPr>
        <p:txBody>
          <a:bodyPr/>
          <a:lstStyle/>
          <a:p>
            <a:r>
              <a:rPr kumimoji="0" lang="zh-CN" altLang="en-US" sz="2000"/>
              <a:t>方式一：</a:t>
            </a:r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r>
              <a:rPr kumimoji="0" lang="zh-CN" altLang="en-US" sz="2000"/>
              <a:t>方式二：</a:t>
            </a:r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  <a:p>
            <a:r>
              <a:rPr kumimoji="0" lang="zh-CN" altLang="en-US" sz="2000"/>
              <a:t>方式三：</a:t>
            </a:r>
            <a:endParaRPr kumimoji="0" lang="zh-CN" altLang="en-US" sz="2000"/>
          </a:p>
          <a:p>
            <a:endParaRPr kumimoji="0" lang="zh-CN" altLang="en-US" sz="2000"/>
          </a:p>
          <a:p>
            <a:endParaRPr kumimoji="0" lang="zh-CN" altLang="en-US" sz="2000"/>
          </a:p>
        </p:txBody>
      </p:sp>
      <p:grpSp>
        <p:nvGrpSpPr>
          <p:cNvPr id="32772" name="Group 34"/>
          <p:cNvGrpSpPr/>
          <p:nvPr/>
        </p:nvGrpSpPr>
        <p:grpSpPr bwMode="auto">
          <a:xfrm>
            <a:off x="1628775" y="2603500"/>
            <a:ext cx="3606800" cy="3605213"/>
            <a:chOff x="2018" y="1525"/>
            <a:chExt cx="2272" cy="2271"/>
          </a:xfrm>
        </p:grpSpPr>
        <p:grpSp>
          <p:nvGrpSpPr>
            <p:cNvPr id="32779" name="Group 31"/>
            <p:cNvGrpSpPr/>
            <p:nvPr/>
          </p:nvGrpSpPr>
          <p:grpSpPr bwMode="auto">
            <a:xfrm>
              <a:off x="2018" y="1525"/>
              <a:ext cx="712" cy="730"/>
              <a:chOff x="2018" y="1434"/>
              <a:chExt cx="712" cy="730"/>
            </a:xfrm>
          </p:grpSpPr>
          <p:sp>
            <p:nvSpPr>
              <p:cNvPr id="32798" name="Rectangle 6"/>
              <p:cNvSpPr>
                <a:spLocks noChangeArrowheads="1"/>
              </p:cNvSpPr>
              <p:nvPr/>
            </p:nvSpPr>
            <p:spPr bwMode="auto">
              <a:xfrm>
                <a:off x="2018" y="1434"/>
                <a:ext cx="702" cy="73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员工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姓名</a:t>
                </a:r>
                <a:endParaRPr kumimoji="0" lang="zh-CN" altLang="en-US" sz="140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参加工作时间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年龄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家属姓名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799" name="Line 8"/>
              <p:cNvSpPr>
                <a:spLocks noChangeShapeType="1"/>
              </p:cNvSpPr>
              <p:nvPr/>
            </p:nvSpPr>
            <p:spPr bwMode="auto">
              <a:xfrm>
                <a:off x="2018" y="1600"/>
                <a:ext cx="712" cy="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grpSp>
          <p:nvGrpSpPr>
            <p:cNvPr id="32780" name="Group 32"/>
            <p:cNvGrpSpPr/>
            <p:nvPr/>
          </p:nvGrpSpPr>
          <p:grpSpPr bwMode="auto">
            <a:xfrm>
              <a:off x="2018" y="2317"/>
              <a:ext cx="1318" cy="590"/>
              <a:chOff x="2018" y="2385"/>
              <a:chExt cx="1318" cy="590"/>
            </a:xfrm>
          </p:grpSpPr>
          <p:grpSp>
            <p:nvGrpSpPr>
              <p:cNvPr id="32790" name="Group 11"/>
              <p:cNvGrpSpPr/>
              <p:nvPr/>
            </p:nvGrpSpPr>
            <p:grpSpPr bwMode="auto">
              <a:xfrm>
                <a:off x="2018" y="2385"/>
                <a:ext cx="702" cy="590"/>
                <a:chOff x="2426" y="2251"/>
                <a:chExt cx="702" cy="642"/>
              </a:xfrm>
            </p:grpSpPr>
            <p:sp>
              <p:nvSpPr>
                <p:cNvPr id="32796" name="Rectangle 7"/>
                <p:cNvSpPr>
                  <a:spLocks noChangeArrowheads="1"/>
                </p:cNvSpPr>
                <p:nvPr/>
              </p:nvSpPr>
              <p:spPr bwMode="auto">
                <a:xfrm>
                  <a:off x="2426" y="2251"/>
                  <a:ext cx="702" cy="64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员工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 u="sng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姓名</a:t>
                  </a:r>
                  <a:endPara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参加工作时间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年龄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797" name="Line 10"/>
                <p:cNvSpPr>
                  <a:spLocks noChangeShapeType="1"/>
                </p:cNvSpPr>
                <p:nvPr/>
              </p:nvSpPr>
              <p:spPr bwMode="auto">
                <a:xfrm>
                  <a:off x="2427" y="2431"/>
                  <a:ext cx="701" cy="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32791" name="AutoShape 12"/>
              <p:cNvSpPr>
                <a:spLocks noChangeArrowheads="1"/>
              </p:cNvSpPr>
              <p:nvPr/>
            </p:nvSpPr>
            <p:spPr bwMode="auto">
              <a:xfrm>
                <a:off x="2950" y="2562"/>
                <a:ext cx="386" cy="204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792" name="Line 13"/>
              <p:cNvSpPr>
                <a:spLocks noChangeShapeType="1"/>
              </p:cNvSpPr>
              <p:nvPr/>
            </p:nvSpPr>
            <p:spPr bwMode="auto">
              <a:xfrm>
                <a:off x="2723" y="2471"/>
                <a:ext cx="4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93" name="Line 14"/>
              <p:cNvSpPr>
                <a:spLocks noChangeShapeType="1"/>
              </p:cNvSpPr>
              <p:nvPr/>
            </p:nvSpPr>
            <p:spPr bwMode="auto">
              <a:xfrm>
                <a:off x="3154" y="2471"/>
                <a:ext cx="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94" name="Line 15"/>
              <p:cNvSpPr>
                <a:spLocks noChangeShapeType="1"/>
              </p:cNvSpPr>
              <p:nvPr/>
            </p:nvSpPr>
            <p:spPr bwMode="auto">
              <a:xfrm>
                <a:off x="2723" y="2879"/>
                <a:ext cx="431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95" name="Line 16"/>
              <p:cNvSpPr>
                <a:spLocks noChangeShapeType="1"/>
              </p:cNvSpPr>
              <p:nvPr/>
            </p:nvSpPr>
            <p:spPr bwMode="auto">
              <a:xfrm flipV="1">
                <a:off x="3154" y="2766"/>
                <a:ext cx="0" cy="113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  <p:grpSp>
          <p:nvGrpSpPr>
            <p:cNvPr id="32781" name="Group 33"/>
            <p:cNvGrpSpPr/>
            <p:nvPr/>
          </p:nvGrpSpPr>
          <p:grpSpPr bwMode="auto">
            <a:xfrm>
              <a:off x="2018" y="2976"/>
              <a:ext cx="2272" cy="820"/>
              <a:chOff x="2018" y="3045"/>
              <a:chExt cx="2272" cy="820"/>
            </a:xfrm>
          </p:grpSpPr>
          <p:grpSp>
            <p:nvGrpSpPr>
              <p:cNvPr id="32782" name="Group 18"/>
              <p:cNvGrpSpPr/>
              <p:nvPr/>
            </p:nvGrpSpPr>
            <p:grpSpPr bwMode="auto">
              <a:xfrm>
                <a:off x="2018" y="3180"/>
                <a:ext cx="692" cy="576"/>
                <a:chOff x="884" y="2319"/>
                <a:chExt cx="692" cy="576"/>
              </a:xfrm>
            </p:grpSpPr>
            <p:sp>
              <p:nvSpPr>
                <p:cNvPr id="32788" name="Rectangle 19"/>
                <p:cNvSpPr>
                  <a:spLocks noChangeArrowheads="1"/>
                </p:cNvSpPr>
                <p:nvPr/>
              </p:nvSpPr>
              <p:spPr bwMode="auto">
                <a:xfrm>
                  <a:off x="884" y="2319"/>
                  <a:ext cx="692" cy="57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•"/>
                    <a:defRPr kumimoji="1" sz="28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员工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 u="sng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姓名</a:t>
                  </a:r>
                  <a:endPara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参加工作时间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40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年龄</a:t>
                  </a:r>
                  <a:endPara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2789" name="Line 20"/>
                <p:cNvSpPr>
                  <a:spLocks noChangeShapeType="1"/>
                </p:cNvSpPr>
                <p:nvPr/>
              </p:nvSpPr>
              <p:spPr bwMode="auto">
                <a:xfrm>
                  <a:off x="884" y="2475"/>
                  <a:ext cx="692" cy="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/>
                <a:lstStyle/>
                <a:p>
                  <a:endParaRPr lang="zh-CN" altLang="en-US"/>
                </a:p>
              </p:txBody>
            </p:sp>
          </p:grpSp>
          <p:sp>
            <p:nvSpPr>
              <p:cNvPr id="32783" name="Rectangle 22"/>
              <p:cNvSpPr>
                <a:spLocks noChangeArrowheads="1"/>
              </p:cNvSpPr>
              <p:nvPr/>
            </p:nvSpPr>
            <p:spPr bwMode="auto">
              <a:xfrm>
                <a:off x="3583" y="3045"/>
                <a:ext cx="707" cy="8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家属信息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 u="sng">
                    <a:latin typeface="黑体" panose="02010609060101010101" pitchFamily="49" charset="-122"/>
                    <a:ea typeface="黑体" panose="02010609060101010101" pitchFamily="49" charset="-122"/>
                  </a:rPr>
                  <a:t>姓名</a:t>
                </a:r>
                <a:endParaRPr kumimoji="0" lang="zh-CN" altLang="en-US" sz="1400" u="sng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参加工作时间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年龄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所在单位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认识时间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784" name="Line 23"/>
              <p:cNvSpPr>
                <a:spLocks noChangeShapeType="1"/>
              </p:cNvSpPr>
              <p:nvPr/>
            </p:nvSpPr>
            <p:spPr bwMode="auto">
              <a:xfrm>
                <a:off x="3583" y="3191"/>
                <a:ext cx="69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85" name="AutoShape 24"/>
              <p:cNvSpPr>
                <a:spLocks noChangeArrowheads="1"/>
              </p:cNvSpPr>
              <p:nvPr/>
            </p:nvSpPr>
            <p:spPr bwMode="auto">
              <a:xfrm>
                <a:off x="2948" y="3225"/>
                <a:ext cx="385" cy="317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400">
                    <a:latin typeface="黑体" panose="02010609060101010101" pitchFamily="49" charset="-122"/>
                    <a:ea typeface="黑体" panose="02010609060101010101" pitchFamily="49" charset="-122"/>
                  </a:rPr>
                  <a:t>家属</a:t>
                </a:r>
                <a:endParaRPr kumimoji="0" lang="zh-CN" altLang="en-US" sz="1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2786" name="Line 25"/>
              <p:cNvSpPr>
                <a:spLocks noChangeShapeType="1"/>
              </p:cNvSpPr>
              <p:nvPr/>
            </p:nvSpPr>
            <p:spPr bwMode="auto">
              <a:xfrm flipH="1" flipV="1">
                <a:off x="2710" y="3381"/>
                <a:ext cx="23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2787" name="Line 26"/>
              <p:cNvSpPr>
                <a:spLocks noChangeShapeType="1"/>
              </p:cNvSpPr>
              <p:nvPr/>
            </p:nvSpPr>
            <p:spPr bwMode="auto">
              <a:xfrm>
                <a:off x="3334" y="3384"/>
                <a:ext cx="250" cy="0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</p:grpSp>
      </p:grpSp>
      <p:sp>
        <p:nvSpPr>
          <p:cNvPr id="32773" name="AutoShape 28"/>
          <p:cNvSpPr>
            <a:spLocks noChangeArrowheads="1"/>
          </p:cNvSpPr>
          <p:nvPr/>
        </p:nvSpPr>
        <p:spPr bwMode="auto">
          <a:xfrm>
            <a:off x="106363" y="1489075"/>
            <a:ext cx="2684462" cy="781050"/>
          </a:xfrm>
          <a:prstGeom prst="cloudCallout">
            <a:avLst>
              <a:gd name="adj1" fmla="val -47977"/>
              <a:gd name="adj2" fmla="val 7108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这三种描述方式，那种更合理？</a:t>
            </a:r>
            <a:endParaRPr kumimoji="0"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76201" name="Group 41"/>
          <p:cNvGrpSpPr/>
          <p:nvPr/>
        </p:nvGrpSpPr>
        <p:grpSpPr bwMode="auto">
          <a:xfrm>
            <a:off x="5472113" y="2046288"/>
            <a:ext cx="3586162" cy="4165600"/>
            <a:chOff x="3447" y="1457"/>
            <a:chExt cx="2259" cy="2624"/>
          </a:xfrm>
        </p:grpSpPr>
        <p:sp>
          <p:nvSpPr>
            <p:cNvPr id="32776" name="Rectangle 35"/>
            <p:cNvSpPr>
              <a:spLocks noChangeArrowheads="1"/>
            </p:cNvSpPr>
            <p:nvPr/>
          </p:nvSpPr>
          <p:spPr bwMode="auto">
            <a:xfrm>
              <a:off x="3457" y="1457"/>
              <a:ext cx="2249" cy="75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仅需记录家属的名字信息时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!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看着实体集的</a:t>
              </a:r>
              <a:r>
                <a:rPr kumimoji="0" lang="zh-CN" altLang="en-US" sz="20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属性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)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注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: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有多个家属时，人看作一字符串，</a:t>
              </a:r>
              <a:endParaRPr kumimoji="0" lang="en-US" altLang="zh-CN" sz="1600" b="0">
                <a:solidFill>
                  <a:srgbClr val="0066FF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否则仍需换用方式三！</a:t>
              </a:r>
              <a:endParaRPr kumimoji="0" lang="zh-CN" altLang="en-US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777" name="Rectangle 36"/>
            <p:cNvSpPr>
              <a:spLocks noChangeArrowheads="1"/>
            </p:cNvSpPr>
            <p:nvPr/>
          </p:nvSpPr>
          <p:spPr bwMode="auto">
            <a:xfrm>
              <a:off x="3447" y="2267"/>
              <a:ext cx="2252" cy="795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要求记录家属与员工同样的多种信息时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!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可看着</a:t>
              </a:r>
              <a:r>
                <a:rPr kumimoji="0" lang="zh-CN" altLang="en-US" sz="20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同样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的实体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)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注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: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有多个家属时，可换为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1:M!</a:t>
              </a:r>
              <a:endParaRPr kumimoji="0" lang="zh-CN" altLang="en-US" sz="1600" b="0">
                <a:solidFill>
                  <a:srgbClr val="0066FF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2778" name="Rectangle 37"/>
            <p:cNvSpPr>
              <a:spLocks noChangeArrowheads="1"/>
            </p:cNvSpPr>
            <p:nvPr/>
          </p:nvSpPr>
          <p:spPr bwMode="auto">
            <a:xfrm>
              <a:off x="3447" y="3131"/>
              <a:ext cx="2242" cy="95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要求记录家属与员工不同样的多种信息时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!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需看着</a:t>
              </a:r>
              <a:r>
                <a:rPr kumimoji="0" lang="zh-CN" altLang="en-US" sz="20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不同</a:t>
              </a:r>
              <a:r>
                <a:rPr kumimoji="0" lang="zh-CN" altLang="en-US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的实体集</a:t>
              </a:r>
              <a:r>
                <a:rPr kumimoji="0" lang="en-US" altLang="zh-CN" sz="2000" b="0">
                  <a:solidFill>
                    <a:schemeClr val="tx2"/>
                  </a:solidFill>
                  <a:ea typeface="黑体" panose="02010609060101010101" pitchFamily="49" charset="-122"/>
                </a:rPr>
                <a:t>)</a:t>
              </a:r>
              <a:endParaRPr kumimoji="0" lang="en-US" altLang="zh-CN" sz="2000" b="0">
                <a:solidFill>
                  <a:schemeClr val="tx2"/>
                </a:solidFill>
                <a:ea typeface="黑体" panose="02010609060101010101" pitchFamily="49" charset="-122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注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: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有多个家属时，联系基数约束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(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联系类型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)</a:t>
              </a:r>
              <a:r>
                <a:rPr kumimoji="0" lang="zh-CN" altLang="en-US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可换为</a:t>
              </a:r>
              <a:r>
                <a:rPr kumimoji="0" lang="en-US" altLang="zh-CN" sz="1600" b="0">
                  <a:solidFill>
                    <a:srgbClr val="0066FF"/>
                  </a:solidFill>
                  <a:ea typeface="黑体" panose="02010609060101010101" pitchFamily="49" charset="-122"/>
                </a:rPr>
                <a:t>1:M!</a:t>
              </a:r>
              <a:endParaRPr kumimoji="0" lang="en-US" altLang="zh-CN" sz="2000" b="0">
                <a:solidFill>
                  <a:srgbClr val="0066FF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32775" name="矩形 32"/>
          <p:cNvSpPr>
            <a:spLocks noChangeArrowheads="1"/>
          </p:cNvSpPr>
          <p:nvPr/>
        </p:nvSpPr>
        <p:spPr bwMode="auto">
          <a:xfrm>
            <a:off x="5894388" y="155575"/>
            <a:ext cx="300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1.4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用实体集还是联系集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A52F6F-9877-46B8-8A7E-E745C8707EB2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379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733550" y="906463"/>
            <a:ext cx="6465888" cy="1143000"/>
          </a:xfrm>
          <a:noFill/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父母关系的表示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4106863" y="2460625"/>
            <a:ext cx="4546600" cy="2243138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哪一种描述更合理？</a:t>
            </a:r>
            <a:endParaRPr kumimoji="0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000">
                <a:latin typeface="Times New Roman" panose="02020603050405020304" pitchFamily="18" charset="0"/>
              </a:rPr>
              <a:t>一个仅适合描述双亲都有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</a:pPr>
            <a:r>
              <a:rPr kumimoji="0" lang="zh-CN" altLang="en-US" sz="2000">
                <a:latin typeface="Times New Roman" panose="02020603050405020304" pitchFamily="18" charset="0"/>
              </a:rPr>
              <a:t>一个更适合描述只知道一方情形</a:t>
            </a:r>
            <a:endParaRPr kumimoji="0" lang="en-US" altLang="zh-CN" sz="200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     </a:t>
            </a:r>
            <a:r>
              <a:rPr kumimoji="0" lang="zh-CN" altLang="en-US" sz="2000">
                <a:latin typeface="Times New Roman" panose="02020603050405020304" pitchFamily="18" charset="0"/>
              </a:rPr>
              <a:t>或者有继父、继母的情形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33796" name="AutoShape 3"/>
          <p:cNvSpPr>
            <a:spLocks noChangeArrowheads="1"/>
          </p:cNvSpPr>
          <p:nvPr/>
        </p:nvSpPr>
        <p:spPr bwMode="auto">
          <a:xfrm>
            <a:off x="436563" y="1050925"/>
            <a:ext cx="2227262" cy="989013"/>
          </a:xfrm>
          <a:prstGeom prst="cloudCallout">
            <a:avLst>
              <a:gd name="adj1" fmla="val -49907"/>
              <a:gd name="adj2" fmla="val 816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黑体" panose="02010609060101010101" pitchFamily="49" charset="-122"/>
                <a:ea typeface="黑体" panose="02010609060101010101" pitchFamily="49" charset="-122"/>
              </a:rPr>
              <a:t>应当采用三元联系还是二元联系？</a:t>
            </a:r>
            <a:endParaRPr kumimoji="0"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797" name="Group 14"/>
          <p:cNvGrpSpPr/>
          <p:nvPr/>
        </p:nvGrpSpPr>
        <p:grpSpPr bwMode="auto">
          <a:xfrm>
            <a:off x="342900" y="2522538"/>
            <a:ext cx="3060700" cy="1504950"/>
            <a:chOff x="1197" y="3775"/>
            <a:chExt cx="1710" cy="533"/>
          </a:xfrm>
        </p:grpSpPr>
        <p:sp>
          <p:nvSpPr>
            <p:cNvPr id="33809" name="Rectangle 7"/>
            <p:cNvSpPr>
              <a:spLocks noChangeArrowheads="1"/>
            </p:cNvSpPr>
            <p:nvPr/>
          </p:nvSpPr>
          <p:spPr bwMode="auto">
            <a:xfrm>
              <a:off x="1197" y="3812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father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0" name="Rectangle 8"/>
            <p:cNvSpPr>
              <a:spLocks noChangeArrowheads="1"/>
            </p:cNvSpPr>
            <p:nvPr/>
          </p:nvSpPr>
          <p:spPr bwMode="auto">
            <a:xfrm>
              <a:off x="2454" y="3812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mother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1" name="Rectangle 9"/>
            <p:cNvSpPr>
              <a:spLocks noChangeArrowheads="1"/>
            </p:cNvSpPr>
            <p:nvPr/>
          </p:nvSpPr>
          <p:spPr bwMode="auto">
            <a:xfrm>
              <a:off x="1823" y="4172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2" name="AutoShape 10"/>
            <p:cNvSpPr>
              <a:spLocks noChangeArrowheads="1"/>
            </p:cNvSpPr>
            <p:nvPr/>
          </p:nvSpPr>
          <p:spPr bwMode="auto">
            <a:xfrm>
              <a:off x="1830" y="3775"/>
              <a:ext cx="435" cy="25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parents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13" name="Line 11"/>
            <p:cNvSpPr>
              <a:spLocks noChangeShapeType="1"/>
            </p:cNvSpPr>
            <p:nvPr/>
          </p:nvSpPr>
          <p:spPr bwMode="auto">
            <a:xfrm>
              <a:off x="1651" y="3897"/>
              <a:ext cx="176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4" name="Line 12"/>
            <p:cNvSpPr>
              <a:spLocks noChangeShapeType="1"/>
            </p:cNvSpPr>
            <p:nvPr/>
          </p:nvSpPr>
          <p:spPr bwMode="auto">
            <a:xfrm flipV="1">
              <a:off x="2267" y="3898"/>
              <a:ext cx="192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15" name="Line 13"/>
            <p:cNvSpPr>
              <a:spLocks noChangeShapeType="1"/>
            </p:cNvSpPr>
            <p:nvPr/>
          </p:nvSpPr>
          <p:spPr bwMode="auto">
            <a:xfrm>
              <a:off x="2050" y="4030"/>
              <a:ext cx="0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317500" y="114300"/>
            <a:ext cx="4667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 </a:t>
            </a:r>
            <a:r>
              <a:rPr kumimoji="0" lang="zh-CN" altLang="en-US"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用二元联系还是多元联系</a:t>
            </a:r>
            <a:endParaRPr kumimoji="0" lang="zh-CN" altLang="en-US" sz="28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3799" name="组 1"/>
          <p:cNvGrpSpPr/>
          <p:nvPr/>
        </p:nvGrpSpPr>
        <p:grpSpPr bwMode="auto">
          <a:xfrm>
            <a:off x="479425" y="4268788"/>
            <a:ext cx="3076575" cy="1987550"/>
            <a:chOff x="245192" y="3924558"/>
            <a:chExt cx="3075380" cy="1987321"/>
          </a:xfrm>
        </p:grpSpPr>
        <p:sp>
          <p:nvSpPr>
            <p:cNvPr id="33800" name="Rectangle 7"/>
            <p:cNvSpPr>
              <a:spLocks noChangeArrowheads="1"/>
            </p:cNvSpPr>
            <p:nvPr/>
          </p:nvSpPr>
          <p:spPr bwMode="auto">
            <a:xfrm>
              <a:off x="245192" y="3924558"/>
              <a:ext cx="810898" cy="3841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father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1" name="Rectangle 8"/>
            <p:cNvSpPr>
              <a:spLocks noChangeArrowheads="1"/>
            </p:cNvSpPr>
            <p:nvPr/>
          </p:nvSpPr>
          <p:spPr bwMode="auto">
            <a:xfrm>
              <a:off x="2509675" y="3924558"/>
              <a:ext cx="810897" cy="3841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mother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2" name="Rectangle 9"/>
            <p:cNvSpPr>
              <a:spLocks noChangeArrowheads="1"/>
            </p:cNvSpPr>
            <p:nvPr/>
          </p:nvSpPr>
          <p:spPr bwMode="auto">
            <a:xfrm>
              <a:off x="1365532" y="5505526"/>
              <a:ext cx="829941" cy="40635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Child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3" name="AutoShape 10"/>
            <p:cNvSpPr>
              <a:spLocks noChangeArrowheads="1"/>
            </p:cNvSpPr>
            <p:nvPr/>
          </p:nvSpPr>
          <p:spPr bwMode="auto">
            <a:xfrm>
              <a:off x="1064024" y="4462658"/>
              <a:ext cx="628406" cy="706357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mo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4" name="Line 11"/>
            <p:cNvSpPr>
              <a:spLocks noChangeShapeType="1"/>
            </p:cNvSpPr>
            <p:nvPr/>
          </p:nvSpPr>
          <p:spPr bwMode="auto">
            <a:xfrm>
              <a:off x="1057676" y="4305514"/>
              <a:ext cx="242794" cy="2412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 flipV="1">
              <a:off x="2289098" y="4308689"/>
              <a:ext cx="214230" cy="2380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06" name="Line 13"/>
            <p:cNvSpPr>
              <a:spLocks noChangeShapeType="1"/>
            </p:cNvSpPr>
            <p:nvPr/>
          </p:nvSpPr>
          <p:spPr bwMode="auto">
            <a:xfrm flipH="1">
              <a:off x="1363945" y="5143618"/>
              <a:ext cx="15869" cy="360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807" name="AutoShape 10"/>
            <p:cNvSpPr>
              <a:spLocks noChangeArrowheads="1"/>
            </p:cNvSpPr>
            <p:nvPr/>
          </p:nvSpPr>
          <p:spPr bwMode="auto">
            <a:xfrm>
              <a:off x="1881269" y="4457897"/>
              <a:ext cx="634753" cy="706356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600" b="0">
                  <a:latin typeface="Times New Roman" panose="02020603050405020304" pitchFamily="18" charset="0"/>
                  <a:ea typeface="黑体" panose="02010609060101010101" pitchFamily="49" charset="-122"/>
                </a:rPr>
                <a:t>fa</a:t>
              </a:r>
              <a:endParaRPr kumimoji="0" lang="en-US" altLang="zh-CN" sz="16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3808" name="Line 13"/>
            <p:cNvSpPr>
              <a:spLocks noChangeShapeType="1"/>
            </p:cNvSpPr>
            <p:nvPr/>
          </p:nvSpPr>
          <p:spPr bwMode="auto">
            <a:xfrm flipH="1">
              <a:off x="2190711" y="5170601"/>
              <a:ext cx="15869" cy="3603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CAB49-508C-4C35-8738-F41A0B319C8B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4818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811338" y="608013"/>
            <a:ext cx="6465887" cy="1143000"/>
          </a:xfrm>
          <a:noFill/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8: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教师指导学生做项目的表示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3935730" y="1803400"/>
            <a:ext cx="5146675" cy="476758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哪一种描述更合理？</a:t>
            </a:r>
            <a:endParaRPr kumimoji="0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indent="0"/>
            <a:r>
              <a:rPr lang="zh-CN" altLang="en-US" sz="2000">
                <a:solidFill>
                  <a:srgbClr val="2A2A39"/>
                </a:solidFill>
              </a:rPr>
              <a:t>适合情形：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000">
                <a:solidFill>
                  <a:srgbClr val="2A2A39"/>
                </a:solidFill>
              </a:rPr>
              <a:t>   描述教师指导学生一起在做项目；</a:t>
            </a:r>
            <a:endParaRPr kumimoji="0" lang="en-US" altLang="zh-CN" sz="2000">
              <a:solidFill>
                <a:srgbClr val="2A2A39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endParaRPr lang="en-US" altLang="zh-CN" sz="2000">
              <a:solidFill>
                <a:srgbClr val="2A2A39"/>
              </a:solidFill>
            </a:endParaRPr>
          </a:p>
          <a:p>
            <a:pPr marL="0" indent="0"/>
            <a:r>
              <a:rPr lang="zh-CN" altLang="en-US" sz="2000">
                <a:solidFill>
                  <a:srgbClr val="2A2A39"/>
                </a:solidFill>
              </a:rPr>
              <a:t>适合情形：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描述教师指导学生、教师做项目、学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生也做项目；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但学生做项目不一定有教师指导；有指导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2A2A39"/>
                </a:solidFill>
              </a:rPr>
              <a:t>   </a:t>
            </a:r>
            <a:r>
              <a:rPr lang="zh-CN" altLang="en-US" sz="2000">
                <a:solidFill>
                  <a:srgbClr val="2A2A39"/>
                </a:solidFill>
              </a:rPr>
              <a:t>有时也不易看出是哪些老师。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思考：如何描述产学研合作开发一个项目</a:t>
            </a:r>
            <a:r>
              <a:rPr kumimoji="0"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chemeClr val="tx2"/>
                </a:solidFill>
              </a:rPr>
              <a:t>   </a:t>
            </a:r>
            <a:endParaRPr lang="en-US" altLang="zh-CN" sz="200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endParaRPr kumimoji="0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568950" y="192088"/>
            <a:ext cx="33353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1.5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用二元联系还是多元联系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821" name="Group 14"/>
          <p:cNvGrpSpPr/>
          <p:nvPr/>
        </p:nvGrpSpPr>
        <p:grpSpPr bwMode="auto">
          <a:xfrm>
            <a:off x="265113" y="2193925"/>
            <a:ext cx="3549650" cy="1506538"/>
            <a:chOff x="1129" y="3741"/>
            <a:chExt cx="1887" cy="579"/>
          </a:xfrm>
        </p:grpSpPr>
        <p:sp>
          <p:nvSpPr>
            <p:cNvPr id="34835" name="Rectangle 7"/>
            <p:cNvSpPr>
              <a:spLocks noChangeArrowheads="1"/>
            </p:cNvSpPr>
            <p:nvPr/>
          </p:nvSpPr>
          <p:spPr bwMode="auto">
            <a:xfrm>
              <a:off x="1129" y="3800"/>
              <a:ext cx="484" cy="1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instructor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6" name="Rectangle 8"/>
            <p:cNvSpPr>
              <a:spLocks noChangeArrowheads="1"/>
            </p:cNvSpPr>
            <p:nvPr/>
          </p:nvSpPr>
          <p:spPr bwMode="auto">
            <a:xfrm>
              <a:off x="2563" y="3800"/>
              <a:ext cx="453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project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7" name="Rectangle 9"/>
            <p:cNvSpPr>
              <a:spLocks noChangeArrowheads="1"/>
            </p:cNvSpPr>
            <p:nvPr/>
          </p:nvSpPr>
          <p:spPr bwMode="auto">
            <a:xfrm>
              <a:off x="1846" y="4184"/>
              <a:ext cx="451" cy="1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student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8" name="AutoShape 10"/>
            <p:cNvSpPr>
              <a:spLocks noChangeArrowheads="1"/>
            </p:cNvSpPr>
            <p:nvPr/>
          </p:nvSpPr>
          <p:spPr bwMode="auto">
            <a:xfrm>
              <a:off x="1796" y="3741"/>
              <a:ext cx="543" cy="302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Guide</a:t>
              </a:r>
              <a:r>
                <a:rPr kumimoji="0" lang="zh-CN" altLang="en-US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&amp;</a:t>
              </a: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do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9" name="Line 11"/>
            <p:cNvSpPr>
              <a:spLocks noChangeShapeType="1"/>
            </p:cNvSpPr>
            <p:nvPr/>
          </p:nvSpPr>
          <p:spPr bwMode="auto">
            <a:xfrm flipV="1">
              <a:off x="1614" y="3886"/>
              <a:ext cx="199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0" name="Line 12"/>
            <p:cNvSpPr>
              <a:spLocks noChangeShapeType="1"/>
            </p:cNvSpPr>
            <p:nvPr/>
          </p:nvSpPr>
          <p:spPr bwMode="auto">
            <a:xfrm flipV="1">
              <a:off x="2320" y="3891"/>
              <a:ext cx="24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41" name="Line 13"/>
            <p:cNvSpPr>
              <a:spLocks noChangeShapeType="1"/>
            </p:cNvSpPr>
            <p:nvPr/>
          </p:nvSpPr>
          <p:spPr bwMode="auto">
            <a:xfrm>
              <a:off x="2073" y="4042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4822" name="组 3"/>
          <p:cNvGrpSpPr/>
          <p:nvPr/>
        </p:nvGrpSpPr>
        <p:grpSpPr bwMode="auto">
          <a:xfrm>
            <a:off x="360363" y="4060825"/>
            <a:ext cx="3211512" cy="2117725"/>
            <a:chOff x="360589" y="3982905"/>
            <a:chExt cx="3211309" cy="2117105"/>
          </a:xfrm>
        </p:grpSpPr>
        <p:sp>
          <p:nvSpPr>
            <p:cNvPr id="34823" name="Rectangle 7"/>
            <p:cNvSpPr>
              <a:spLocks noChangeArrowheads="1"/>
            </p:cNvSpPr>
            <p:nvPr/>
          </p:nvSpPr>
          <p:spPr bwMode="auto">
            <a:xfrm>
              <a:off x="360589" y="4113042"/>
              <a:ext cx="946090" cy="3840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instructor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2760737" y="4113042"/>
              <a:ext cx="811161" cy="3840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project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25" name="Rectangle 9"/>
            <p:cNvSpPr>
              <a:spLocks noChangeArrowheads="1"/>
            </p:cNvSpPr>
            <p:nvPr/>
          </p:nvSpPr>
          <p:spPr bwMode="auto">
            <a:xfrm>
              <a:off x="1616222" y="5693729"/>
              <a:ext cx="830211" cy="40628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student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26" name="AutoShape 10"/>
            <p:cNvSpPr>
              <a:spLocks noChangeArrowheads="1"/>
            </p:cNvSpPr>
            <p:nvPr/>
          </p:nvSpPr>
          <p:spPr bwMode="auto">
            <a:xfrm>
              <a:off x="1314616" y="4651047"/>
              <a:ext cx="628610" cy="706230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guide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1308266" y="4493930"/>
              <a:ext cx="242873" cy="241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 flipV="1">
              <a:off x="2540088" y="4497104"/>
              <a:ext cx="214299" cy="2380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 flipH="1">
              <a:off x="1614635" y="5331885"/>
              <a:ext cx="15874" cy="3602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30" name="AutoShape 10"/>
            <p:cNvSpPr>
              <a:spLocks noChangeArrowheads="1"/>
            </p:cNvSpPr>
            <p:nvPr/>
          </p:nvSpPr>
          <p:spPr bwMode="auto">
            <a:xfrm>
              <a:off x="2132127" y="4646286"/>
              <a:ext cx="634960" cy="70623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do2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 flipH="1">
              <a:off x="2441669" y="5358865"/>
              <a:ext cx="15874" cy="360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32" name="AutoShape 10"/>
            <p:cNvSpPr>
              <a:spLocks noChangeArrowheads="1"/>
            </p:cNvSpPr>
            <p:nvPr/>
          </p:nvSpPr>
          <p:spPr bwMode="auto">
            <a:xfrm>
              <a:off x="1673368" y="3982905"/>
              <a:ext cx="634960" cy="70623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en-US" altLang="zh-CN" sz="1800" b="0">
                  <a:latin typeface="Times New Roman" panose="02020603050405020304" pitchFamily="18" charset="0"/>
                  <a:ea typeface="黑体" panose="02010609060101010101" pitchFamily="49" charset="-122"/>
                </a:rPr>
                <a:t>do1</a:t>
              </a:r>
              <a:endParaRPr kumimoji="0" lang="en-US" altLang="zh-CN" sz="1800" b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833" name="Line 12"/>
            <p:cNvSpPr>
              <a:spLocks noChangeShapeType="1"/>
            </p:cNvSpPr>
            <p:nvPr/>
          </p:nvSpPr>
          <p:spPr bwMode="auto">
            <a:xfrm flipV="1">
              <a:off x="2289279" y="4311422"/>
              <a:ext cx="469870" cy="158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834" name="Line 12"/>
            <p:cNvSpPr>
              <a:spLocks noChangeShapeType="1"/>
            </p:cNvSpPr>
            <p:nvPr/>
          </p:nvSpPr>
          <p:spPr bwMode="auto">
            <a:xfrm>
              <a:off x="1281281" y="4338401"/>
              <a:ext cx="411136" cy="20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941070" y="2032000"/>
            <a:ext cx="751205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ER模型中，ER的定位是固定的吗？</a:t>
            </a:r>
            <a:endParaRPr kumimoji="1" lang="zh-CN" altLang="en-US" sz="3200" b="0" kern="0" dirty="0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选课？</a:t>
            </a:r>
            <a:r>
              <a:rPr kumimoji="1" lang="en-US" altLang="zh-CN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  </a:t>
            </a:r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课表？</a:t>
            </a:r>
            <a:endParaRPr kumimoji="1" lang="zh-CN" altLang="en-US" sz="3200" b="0" kern="0" dirty="0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购买？</a:t>
            </a:r>
            <a:r>
              <a:rPr kumimoji="1" lang="en-US" altLang="zh-CN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  </a:t>
            </a:r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订单？</a:t>
            </a:r>
            <a:endParaRPr kumimoji="1" lang="zh-CN" altLang="en-US" sz="3200" b="0" kern="0" dirty="0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3200" b="0" kern="0" dirty="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rPr>
              <a:t>工资？</a:t>
            </a:r>
            <a:endParaRPr kumimoji="1" lang="zh-CN" altLang="en-US" sz="3200" b="0" kern="0" dirty="0">
              <a:solidFill>
                <a:schemeClr val="tx1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3A7F5A-459D-4F11-A3A2-ADA2EDD77834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63" y="115888"/>
            <a:ext cx="7772400" cy="506412"/>
          </a:xfrm>
        </p:spPr>
        <p:txBody>
          <a:bodyPr/>
          <a:lstStyle/>
          <a:p>
            <a:pPr algn="l"/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二 扩展</a:t>
            </a:r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kumimoji="0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3" name="Rectangle 5"/>
          <p:cNvSpPr>
            <a:spLocks noChangeArrowheads="1"/>
          </p:cNvSpPr>
          <p:nvPr/>
        </p:nvSpPr>
        <p:spPr bwMode="auto">
          <a:xfrm>
            <a:off x="623888" y="739775"/>
            <a:ext cx="465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solidFill>
                  <a:schemeClr val="tx2"/>
                </a:solidFill>
                <a:latin typeface="Tahoma" panose="020B0604030504040204" charset="0"/>
              </a:rPr>
              <a:t>2.1 </a:t>
            </a:r>
            <a:r>
              <a:rPr kumimoji="0" lang="zh-CN" altLang="en-US" sz="2400" dirty="0">
                <a:solidFill>
                  <a:schemeClr val="tx2"/>
                </a:solidFill>
                <a:latin typeface="Tahoma" panose="020B0604030504040204" charset="0"/>
              </a:rPr>
              <a:t>特化与概化</a:t>
            </a:r>
            <a:r>
              <a:rPr kumimoji="0" lang="en-US" altLang="zh-CN" sz="1800" dirty="0">
                <a:solidFill>
                  <a:srgbClr val="0000FF"/>
                </a:solidFill>
                <a:latin typeface="Tahoma" panose="020B0604030504040204" charset="0"/>
              </a:rPr>
              <a:t>(</a:t>
            </a:r>
            <a:r>
              <a:rPr kumimoji="0" lang="zh-CN" altLang="en-US" sz="1800" dirty="0">
                <a:solidFill>
                  <a:srgbClr val="0000FF"/>
                </a:solidFill>
                <a:latin typeface="Tahoma" panose="020B0604030504040204" charset="0"/>
              </a:rPr>
              <a:t>特殊化与一般化</a:t>
            </a:r>
            <a:r>
              <a:rPr kumimoji="0" lang="en-US" altLang="zh-CN" sz="1800" dirty="0">
                <a:solidFill>
                  <a:srgbClr val="0000FF"/>
                </a:solidFill>
                <a:latin typeface="Tahoma" panose="020B0604030504040204" charset="0"/>
              </a:rPr>
              <a:t>)</a:t>
            </a:r>
            <a:endParaRPr kumimoji="0" lang="en-US" altLang="zh-CN" sz="2400" dirty="0">
              <a:solidFill>
                <a:srgbClr val="0000FF"/>
              </a:solidFill>
              <a:latin typeface="Tahoma" panose="020B0604030504040204" charset="0"/>
            </a:endParaRPr>
          </a:p>
        </p:txBody>
      </p:sp>
      <p:pic>
        <p:nvPicPr>
          <p:cNvPr id="35844" name="Picture 3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1316038"/>
            <a:ext cx="346075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7"/>
          <p:cNvSpPr>
            <a:spLocks noChangeArrowheads="1"/>
          </p:cNvSpPr>
          <p:nvPr/>
        </p:nvSpPr>
        <p:spPr bwMode="auto">
          <a:xfrm>
            <a:off x="269875" y="1568450"/>
            <a:ext cx="1925638" cy="725488"/>
          </a:xfrm>
          <a:prstGeom prst="cloudCallout">
            <a:avLst>
              <a:gd name="adj1" fmla="val -49694"/>
              <a:gd name="adj2" fmla="val 10329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latin typeface="Tahoma" panose="020B0604030504040204" charset="0"/>
              </a:rPr>
              <a:t>如何理解特化与概化？</a:t>
            </a:r>
            <a:endParaRPr kumimoji="0" lang="zh-CN" altLang="en-US" sz="1600">
              <a:latin typeface="Tahoma" panose="020B0604030504040204" charset="0"/>
            </a:endParaRPr>
          </a:p>
        </p:txBody>
      </p:sp>
      <p:sp>
        <p:nvSpPr>
          <p:cNvPr id="490504" name="Rectangle 8"/>
          <p:cNvSpPr>
            <a:spLocks noChangeArrowheads="1"/>
          </p:cNvSpPr>
          <p:nvPr/>
        </p:nvSpPr>
        <p:spPr bwMode="auto">
          <a:xfrm>
            <a:off x="2355850" y="1439863"/>
            <a:ext cx="43386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一个实体集</a:t>
            </a:r>
            <a:r>
              <a:rPr kumimoji="0" lang="en-US" altLang="zh-CN" sz="1800">
                <a:solidFill>
                  <a:srgbClr val="2A2A39"/>
                </a:solidFill>
              </a:rPr>
              <a:t>(</a:t>
            </a:r>
            <a:r>
              <a:rPr kumimoji="0" lang="zh-CN" altLang="en-US" sz="1800">
                <a:solidFill>
                  <a:srgbClr val="2A2A39"/>
                </a:solidFill>
              </a:rPr>
              <a:t>父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r>
              <a:rPr kumimoji="0" lang="zh-CN" altLang="en-US" sz="1800">
                <a:solidFill>
                  <a:srgbClr val="2A2A39"/>
                </a:solidFill>
              </a:rPr>
              <a:t>可能包含一个子实体集！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子实体集具有</a:t>
            </a:r>
            <a:r>
              <a:rPr kumimoji="0" lang="en-US" altLang="zh-CN" sz="1800">
                <a:solidFill>
                  <a:srgbClr val="2A2A39"/>
                </a:solidFill>
              </a:rPr>
              <a:t>(</a:t>
            </a:r>
            <a:r>
              <a:rPr kumimoji="0" lang="zh-CN" altLang="en-US" sz="1800">
                <a:solidFill>
                  <a:srgbClr val="2A2A39"/>
                </a:solidFill>
              </a:rPr>
              <a:t>继承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r>
              <a:rPr kumimoji="0" lang="zh-CN" altLang="en-US" sz="1800">
                <a:solidFill>
                  <a:srgbClr val="2A2A39"/>
                </a:solidFill>
              </a:rPr>
              <a:t>父实体集的属性，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还可能具有其它一些独特属性。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特化与概化专门用于描述这种现象！</a:t>
            </a:r>
            <a:endParaRPr kumimoji="0" lang="zh-CN" altLang="en-US" sz="1800">
              <a:solidFill>
                <a:srgbClr val="2A2A39"/>
              </a:solidFill>
            </a:endParaRPr>
          </a:p>
        </p:txBody>
      </p:sp>
      <p:sp>
        <p:nvSpPr>
          <p:cNvPr id="490505" name="Rectangle 9"/>
          <p:cNvSpPr>
            <a:spLocks noChangeArrowheads="1"/>
          </p:cNvSpPr>
          <p:nvPr/>
        </p:nvSpPr>
        <p:spPr bwMode="auto">
          <a:xfrm>
            <a:off x="2446338" y="2674938"/>
            <a:ext cx="2954337" cy="646112"/>
          </a:xfrm>
          <a:prstGeom prst="rect">
            <a:avLst/>
          </a:prstGeom>
          <a:noFill/>
          <a:ln w="9525">
            <a:solidFill>
              <a:srgbClr val="0066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66FF"/>
                </a:solidFill>
              </a:rPr>
              <a:t>特化：自顶向下的设计过程</a:t>
            </a:r>
            <a:endParaRPr kumimoji="0" lang="en-US" altLang="zh-CN" sz="1800">
              <a:solidFill>
                <a:srgbClr val="0066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66FF"/>
                </a:solidFill>
              </a:rPr>
              <a:t>概化：自底向上的设计过程</a:t>
            </a:r>
            <a:endParaRPr kumimoji="0" lang="en-US" altLang="zh-CN" sz="1800">
              <a:solidFill>
                <a:srgbClr val="0066FF"/>
              </a:solidFill>
            </a:endParaRPr>
          </a:p>
        </p:txBody>
      </p:sp>
      <p:sp>
        <p:nvSpPr>
          <p:cNvPr id="490506" name="Rectangle 10"/>
          <p:cNvSpPr>
            <a:spLocks noChangeArrowheads="1"/>
          </p:cNvSpPr>
          <p:nvPr/>
        </p:nvSpPr>
        <p:spPr bwMode="auto">
          <a:xfrm>
            <a:off x="2227263" y="3370263"/>
            <a:ext cx="2335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800000"/>
                </a:solidFill>
              </a:rPr>
              <a:t>由下向上的箭头连线</a:t>
            </a:r>
            <a:endParaRPr kumimoji="0" lang="zh-CN" altLang="en-US" sz="1800">
              <a:solidFill>
                <a:srgbClr val="800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800000"/>
                </a:solidFill>
              </a:rPr>
              <a:t>为一种‘</a:t>
            </a:r>
            <a:r>
              <a:rPr kumimoji="0" lang="en-US" altLang="zh-CN" sz="1800">
                <a:solidFill>
                  <a:srgbClr val="800000"/>
                </a:solidFill>
              </a:rPr>
              <a:t>is a’</a:t>
            </a:r>
            <a:r>
              <a:rPr kumimoji="0" lang="zh-CN" altLang="en-US" sz="1800">
                <a:solidFill>
                  <a:srgbClr val="800000"/>
                </a:solidFill>
              </a:rPr>
              <a:t>联系</a:t>
            </a:r>
            <a:endParaRPr kumimoji="0" lang="zh-CN" altLang="en-US" sz="1800">
              <a:solidFill>
                <a:srgbClr val="800000"/>
              </a:solidFill>
            </a:endParaRPr>
          </a:p>
        </p:txBody>
      </p:sp>
      <p:sp>
        <p:nvSpPr>
          <p:cNvPr id="490509" name="Rectangle 13"/>
          <p:cNvSpPr>
            <a:spLocks noChangeArrowheads="1"/>
          </p:cNvSpPr>
          <p:nvPr/>
        </p:nvSpPr>
        <p:spPr bwMode="auto">
          <a:xfrm>
            <a:off x="7104063" y="3724275"/>
            <a:ext cx="18907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chemeClr val="tx2"/>
                </a:solidFill>
              </a:rPr>
              <a:t>单箭头</a:t>
            </a:r>
            <a:r>
              <a:rPr kumimoji="0" lang="en-US" altLang="zh-CN" sz="1200">
                <a:solidFill>
                  <a:schemeClr val="tx2"/>
                </a:solidFill>
              </a:rPr>
              <a:t>--</a:t>
            </a:r>
            <a:r>
              <a:rPr kumimoji="0" lang="zh-CN" altLang="en-US" sz="1200">
                <a:solidFill>
                  <a:schemeClr val="tx2"/>
                </a:solidFill>
              </a:rPr>
              <a:t>表示不相交特化</a:t>
            </a:r>
            <a:endParaRPr kumimoji="0" lang="zh-CN" altLang="en-US" sz="1200">
              <a:solidFill>
                <a:schemeClr val="tx2"/>
              </a:solidFill>
            </a:endParaRPr>
          </a:p>
        </p:txBody>
      </p:sp>
      <p:sp>
        <p:nvSpPr>
          <p:cNvPr id="490510" name="Rectangle 14"/>
          <p:cNvSpPr>
            <a:spLocks noChangeArrowheads="1"/>
          </p:cNvSpPr>
          <p:nvPr/>
        </p:nvSpPr>
        <p:spPr bwMode="auto">
          <a:xfrm>
            <a:off x="7140575" y="2417763"/>
            <a:ext cx="1736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200">
                <a:solidFill>
                  <a:schemeClr val="tx2"/>
                </a:solidFill>
              </a:rPr>
              <a:t>双箭头</a:t>
            </a:r>
            <a:r>
              <a:rPr kumimoji="0" lang="en-US" altLang="zh-CN" sz="1200">
                <a:solidFill>
                  <a:schemeClr val="tx2"/>
                </a:solidFill>
              </a:rPr>
              <a:t>--</a:t>
            </a:r>
            <a:r>
              <a:rPr kumimoji="0" lang="zh-CN" altLang="en-US" sz="1200">
                <a:solidFill>
                  <a:schemeClr val="tx2"/>
                </a:solidFill>
              </a:rPr>
              <a:t>表示重叠特化</a:t>
            </a:r>
            <a:endParaRPr kumimoji="0" lang="zh-CN" altLang="en-US" sz="1200">
              <a:solidFill>
                <a:schemeClr val="tx2"/>
              </a:solidFill>
            </a:endParaRPr>
          </a:p>
        </p:txBody>
      </p:sp>
      <p:sp>
        <p:nvSpPr>
          <p:cNvPr id="32780" name="Rectangle 15"/>
          <p:cNvSpPr>
            <a:spLocks noChangeArrowheads="1"/>
          </p:cNvSpPr>
          <p:nvPr/>
        </p:nvSpPr>
        <p:spPr bwMode="auto">
          <a:xfrm>
            <a:off x="280988" y="5835650"/>
            <a:ext cx="351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/>
              <a:t>(</a:t>
            </a:r>
            <a:r>
              <a:rPr kumimoji="0" lang="zh-CN" altLang="en-US" sz="2000"/>
              <a:t>特殊化与一般化的</a:t>
            </a:r>
            <a:r>
              <a:rPr kumimoji="0" lang="zh-CN" altLang="en-US" sz="2000">
                <a:hlinkClick r:id="rId2" action="ppaction://hlinksldjump"/>
              </a:rPr>
              <a:t>其它示例</a:t>
            </a:r>
            <a:r>
              <a:rPr kumimoji="0" lang="en-US" altLang="zh-CN" sz="2000"/>
              <a:t>)</a:t>
            </a:r>
            <a:endParaRPr kumimoji="0" lang="zh-CN" altLang="en-US" sz="2000"/>
          </a:p>
        </p:txBody>
      </p:sp>
      <p:sp>
        <p:nvSpPr>
          <p:cNvPr id="32783" name="Rectangle 18"/>
          <p:cNvSpPr>
            <a:spLocks noChangeArrowheads="1"/>
          </p:cNvSpPr>
          <p:nvPr/>
        </p:nvSpPr>
        <p:spPr bwMode="auto">
          <a:xfrm>
            <a:off x="3900488" y="4818063"/>
            <a:ext cx="4865687" cy="1508125"/>
          </a:xfrm>
          <a:prstGeom prst="rect">
            <a:avLst/>
          </a:prstGeom>
          <a:noFill/>
          <a:ln w="9525">
            <a:solidFill>
              <a:srgbClr val="0066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</a:rPr>
              <a:t>如何表示？</a:t>
            </a:r>
            <a:endParaRPr kumimoji="0" lang="en-US" altLang="zh-CN" sz="200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1800">
                <a:solidFill>
                  <a:srgbClr val="2A2A39"/>
                </a:solidFill>
              </a:rPr>
              <a:t>部分概化：允许父实体不属于任何子实体集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              (</a:t>
            </a:r>
            <a:r>
              <a:rPr kumimoji="0" lang="zh-CN" altLang="en-US" sz="1800">
                <a:solidFill>
                  <a:srgbClr val="800000"/>
                </a:solidFill>
              </a:rPr>
              <a:t>缺省表示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endParaRPr kumimoji="0" lang="en-US" altLang="zh-CN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1800">
                <a:solidFill>
                  <a:srgbClr val="2A2A39"/>
                </a:solidFill>
              </a:rPr>
              <a:t>全部概化：每个父实体必属于某一子实体集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           (</a:t>
            </a:r>
            <a:r>
              <a:rPr kumimoji="0" lang="zh-CN" altLang="en-US" sz="1800">
                <a:solidFill>
                  <a:srgbClr val="800000"/>
                </a:solidFill>
              </a:rPr>
              <a:t>采用标识</a:t>
            </a:r>
            <a:r>
              <a:rPr kumimoji="0" lang="en-US" altLang="zh-CN" sz="1800">
                <a:solidFill>
                  <a:srgbClr val="800000"/>
                </a:solidFill>
              </a:rPr>
              <a:t>total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endParaRPr kumimoji="0" lang="en-US" altLang="zh-CN" sz="1800">
              <a:solidFill>
                <a:srgbClr val="2A2A39"/>
              </a:solidFill>
            </a:endParaRPr>
          </a:p>
        </p:txBody>
      </p:sp>
      <p:sp>
        <p:nvSpPr>
          <p:cNvPr id="32785" name="Rectangle 19"/>
          <p:cNvSpPr>
            <a:spLocks noChangeArrowheads="1"/>
          </p:cNvSpPr>
          <p:nvPr/>
        </p:nvSpPr>
        <p:spPr bwMode="auto">
          <a:xfrm>
            <a:off x="5383213" y="3698875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140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total</a:t>
            </a:r>
            <a:endParaRPr kumimoji="0" lang="zh-CN" altLang="en-US" sz="140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54" name="Rectangle 84"/>
          <p:cNvSpPr>
            <a:spLocks noChangeArrowheads="1"/>
          </p:cNvSpPr>
          <p:nvPr/>
        </p:nvSpPr>
        <p:spPr bwMode="auto">
          <a:xfrm>
            <a:off x="7962900" y="1343025"/>
            <a:ext cx="7620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  <a:latin typeface="Tahoma" panose="020B0604030504040204" charset="0"/>
              </a:rPr>
              <a:t>案例</a:t>
            </a:r>
            <a:r>
              <a:rPr kumimoji="0" lang="zh-CN" altLang="zh-CN" sz="1800">
                <a:solidFill>
                  <a:srgbClr val="2A2A39"/>
                </a:solidFill>
                <a:latin typeface="Tahoma" panose="020B0604030504040204" charset="0"/>
              </a:rPr>
              <a:t>9</a:t>
            </a:r>
            <a:endParaRPr kumimoji="0" lang="zh-CN" altLang="en-US" sz="1800">
              <a:solidFill>
                <a:srgbClr val="2A2A39"/>
              </a:solidFill>
              <a:latin typeface="Tahoma" panose="020B0604030504040204" charset="0"/>
            </a:endParaRPr>
          </a:p>
        </p:txBody>
      </p:sp>
      <p:sp>
        <p:nvSpPr>
          <p:cNvPr id="35855" name="矩形 2"/>
          <p:cNvSpPr>
            <a:spLocks noChangeArrowheads="1"/>
          </p:cNvSpPr>
          <p:nvPr/>
        </p:nvSpPr>
        <p:spPr bwMode="auto">
          <a:xfrm>
            <a:off x="195263" y="4248150"/>
            <a:ext cx="4176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0000FF"/>
                </a:solidFill>
                <a:latin typeface="Tahoma" panose="020B0604030504040204" charset="0"/>
              </a:rPr>
              <a:t>如何表示同级子实体集间是否相交</a:t>
            </a:r>
            <a:r>
              <a:rPr kumimoji="0" lang="en-US" altLang="zh-CN" sz="2000">
                <a:solidFill>
                  <a:srgbClr val="0000FF"/>
                </a:solidFill>
                <a:latin typeface="Tahoma" panose="020B0604030504040204" charset="0"/>
              </a:rPr>
              <a:t>?</a:t>
            </a:r>
            <a:endParaRPr kumimoji="0" lang="zh-CN" altLang="en-US" sz="2000">
              <a:solidFill>
                <a:srgbClr val="0000FF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0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0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4" grpId="0"/>
      <p:bldP spid="490505" grpId="0" animBg="1"/>
      <p:bldP spid="490506" grpId="0"/>
      <p:bldP spid="490509" grpId="0"/>
      <p:bldP spid="490510" grpId="0"/>
      <p:bldP spid="32780" grpId="0"/>
      <p:bldP spid="327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6CD0E3-6608-4B0E-954A-38F250F84C04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6866" name="Rectangle 9"/>
          <p:cNvSpPr>
            <a:spLocks noChangeArrowheads="1"/>
          </p:cNvSpPr>
          <p:nvPr/>
        </p:nvSpPr>
        <p:spPr bwMode="auto">
          <a:xfrm>
            <a:off x="1144588" y="15875"/>
            <a:ext cx="77724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Tahoma" panose="020B0604030504040204" charset="0"/>
              </a:rPr>
              <a:t>2.1 </a:t>
            </a:r>
            <a:r>
              <a:rPr kumimoji="0" lang="zh-CN" altLang="en-US" sz="2000">
                <a:solidFill>
                  <a:srgbClr val="428E5B"/>
                </a:solidFill>
                <a:latin typeface="Tahoma" panose="020B0604030504040204" charset="0"/>
              </a:rPr>
              <a:t>特化与概化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Rectangle 10"/>
          <p:cNvSpPr>
            <a:spLocks noChangeArrowheads="1"/>
          </p:cNvSpPr>
          <p:nvPr/>
        </p:nvSpPr>
        <p:spPr bwMode="auto">
          <a:xfrm>
            <a:off x="3286125" y="6176963"/>
            <a:ext cx="190658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kumimoji="0" lang="zh-CN" altLang="en-US" sz="2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Rectangle 11"/>
          <p:cNvSpPr>
            <a:spLocks noChangeArrowheads="1"/>
          </p:cNvSpPr>
          <p:nvPr/>
        </p:nvSpPr>
        <p:spPr bwMode="auto">
          <a:xfrm>
            <a:off x="7177088" y="6046788"/>
            <a:ext cx="96678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kumimoji="0" lang="zh-CN" altLang="en-US" sz="2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9" name="Rectangle 14"/>
          <p:cNvSpPr>
            <a:spLocks noGrp="1" noChangeArrowheads="1"/>
          </p:cNvSpPr>
          <p:nvPr>
            <p:ph type="title"/>
          </p:nvPr>
        </p:nvSpPr>
        <p:spPr>
          <a:xfrm>
            <a:off x="3549650" y="546100"/>
            <a:ext cx="4856163" cy="1143000"/>
          </a:xfrm>
        </p:spPr>
        <p:txBody>
          <a:bodyPr/>
          <a:lstStyle/>
          <a:p>
            <a:r>
              <a:rPr kumimoji="0"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相交与不相交特化的另一示例</a:t>
            </a:r>
            <a:endParaRPr kumimoji="0"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70" name="组 1"/>
          <p:cNvGrpSpPr/>
          <p:nvPr/>
        </p:nvGrpSpPr>
        <p:grpSpPr bwMode="auto">
          <a:xfrm>
            <a:off x="1570038" y="800100"/>
            <a:ext cx="7073900" cy="5624513"/>
            <a:chOff x="708025" y="800100"/>
            <a:chExt cx="7073900" cy="5624513"/>
          </a:xfrm>
        </p:grpSpPr>
        <p:grpSp>
          <p:nvGrpSpPr>
            <p:cNvPr id="36878" name="Group 13"/>
            <p:cNvGrpSpPr/>
            <p:nvPr/>
          </p:nvGrpSpPr>
          <p:grpSpPr bwMode="auto">
            <a:xfrm>
              <a:off x="708025" y="800100"/>
              <a:ext cx="7073900" cy="5624513"/>
              <a:chOff x="446" y="504"/>
              <a:chExt cx="4456" cy="3543"/>
            </a:xfrm>
          </p:grpSpPr>
          <p:pic>
            <p:nvPicPr>
              <p:cNvPr id="36880" name="Picture 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" y="504"/>
                <a:ext cx="4456" cy="3543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81" name="Rectangle 12"/>
              <p:cNvSpPr>
                <a:spLocks noChangeArrowheads="1"/>
              </p:cNvSpPr>
              <p:nvPr/>
            </p:nvSpPr>
            <p:spPr bwMode="auto">
              <a:xfrm>
                <a:off x="2054" y="3840"/>
                <a:ext cx="1233" cy="20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kumimoji="0" lang="zh-CN" altLang="en-US" sz="2000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6879" name="Rectangle 84"/>
            <p:cNvSpPr>
              <a:spLocks noChangeArrowheads="1"/>
            </p:cNvSpPr>
            <p:nvPr/>
          </p:nvSpPr>
          <p:spPr bwMode="auto">
            <a:xfrm>
              <a:off x="6509837" y="1390206"/>
              <a:ext cx="1160462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buFontTx/>
                <a:buNone/>
              </a:pPr>
              <a:endParaRPr kumimoji="0" lang="zh-CN" altLang="en-US" sz="1800">
                <a:solidFill>
                  <a:srgbClr val="2A2A3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22988" y="2022475"/>
            <a:ext cx="2722562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r"/>
            <a:r>
              <a:rPr lang="zh-CN" altLang="en-US" sz="1800" b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注：可以采用不同符号，</a:t>
            </a:r>
            <a:endParaRPr lang="en-US" altLang="zh-CN" sz="1800" b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r"/>
            <a:r>
              <a:rPr lang="zh-CN" altLang="en-US" sz="1800" b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只需标出符号含义即可！</a:t>
            </a:r>
            <a:endParaRPr lang="zh-CN" altLang="en-US" sz="1800" b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36872" name="矩形 2"/>
          <p:cNvSpPr>
            <a:spLocks noChangeArrowheads="1"/>
          </p:cNvSpPr>
          <p:nvPr/>
        </p:nvSpPr>
        <p:spPr bwMode="auto">
          <a:xfrm>
            <a:off x="266700" y="2055813"/>
            <a:ext cx="23669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Ψ</a:t>
            </a:r>
            <a:r>
              <a:rPr kumimoji="0" lang="en-US" altLang="zh-CN" sz="1800" b="0">
                <a:solidFill>
                  <a:srgbClr val="0000FF"/>
                </a:solidFill>
              </a:rPr>
              <a:t>—</a:t>
            </a:r>
            <a:r>
              <a:rPr kumimoji="0" lang="zh-CN" altLang="en-US" sz="1800" b="0">
                <a:solidFill>
                  <a:srgbClr val="0000FF"/>
                </a:solidFill>
              </a:rPr>
              <a:t>“</a:t>
            </a:r>
            <a:r>
              <a:rPr kumimoji="0" lang="en-US" altLang="zh-CN" sz="1800" b="0">
                <a:solidFill>
                  <a:srgbClr val="0000FF"/>
                </a:solidFill>
              </a:rPr>
              <a:t>is a” </a:t>
            </a:r>
            <a:r>
              <a:rPr kumimoji="0" lang="zh-CN" altLang="en-US" sz="1800" b="0">
                <a:solidFill>
                  <a:srgbClr val="0000FF"/>
                </a:solidFill>
              </a:rPr>
              <a:t>联系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>
                <a:solidFill>
                  <a:srgbClr val="0000FF"/>
                </a:solidFill>
              </a:rPr>
              <a:t>o —</a:t>
            </a:r>
            <a:r>
              <a:rPr kumimoji="0" lang="zh-CN" altLang="en-US" sz="1800" b="0">
                <a:solidFill>
                  <a:srgbClr val="0000FF"/>
                </a:solidFill>
              </a:rPr>
              <a:t>重叠特殊化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 b="0">
                <a:solidFill>
                  <a:srgbClr val="0000FF"/>
                </a:solidFill>
              </a:rPr>
              <a:t>d —</a:t>
            </a:r>
            <a:r>
              <a:rPr kumimoji="0" lang="zh-CN" altLang="en-US" sz="1800" b="0">
                <a:solidFill>
                  <a:srgbClr val="0000FF"/>
                </a:solidFill>
              </a:rPr>
              <a:t>不相交特殊化</a:t>
            </a:r>
            <a:endParaRPr kumimoji="0" lang="zh-CN" altLang="en-US" sz="1800" b="0">
              <a:solidFill>
                <a:srgbClr val="0000FF"/>
              </a:solidFill>
            </a:endParaRPr>
          </a:p>
        </p:txBody>
      </p:sp>
      <p:grpSp>
        <p:nvGrpSpPr>
          <p:cNvPr id="6" name="组 5"/>
          <p:cNvGrpSpPr/>
          <p:nvPr/>
        </p:nvGrpSpPr>
        <p:grpSpPr bwMode="auto">
          <a:xfrm>
            <a:off x="222250" y="4359275"/>
            <a:ext cx="5426075" cy="1477963"/>
            <a:chOff x="316907" y="4359014"/>
            <a:chExt cx="5426229" cy="1478587"/>
          </a:xfrm>
        </p:grpSpPr>
        <p:sp>
          <p:nvSpPr>
            <p:cNvPr id="36876" name="椭圆 4"/>
            <p:cNvSpPr>
              <a:spLocks noChangeArrowheads="1"/>
            </p:cNvSpPr>
            <p:nvPr/>
          </p:nvSpPr>
          <p:spPr bwMode="auto">
            <a:xfrm>
              <a:off x="4766012" y="4359014"/>
              <a:ext cx="977124" cy="147391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endParaRPr kumimoji="0" lang="zh-CN" altLang="en-US" sz="200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77" name="AutoShape 7"/>
            <p:cNvSpPr>
              <a:spLocks noChangeArrowheads="1"/>
            </p:cNvSpPr>
            <p:nvPr/>
          </p:nvSpPr>
          <p:spPr bwMode="auto">
            <a:xfrm>
              <a:off x="316907" y="4798054"/>
              <a:ext cx="1925638" cy="1039547"/>
            </a:xfrm>
            <a:prstGeom prst="cloudCallout">
              <a:avLst>
                <a:gd name="adj1" fmla="val -48880"/>
                <a:gd name="adj2" fmla="val 7162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0" lang="zh-CN" altLang="en-US" sz="1600">
                  <a:latin typeface="Tahoma" panose="020B0604030504040204" charset="0"/>
                </a:rPr>
                <a:t>图中虚线部分描述了什么现象？</a:t>
              </a:r>
              <a:endParaRPr kumimoji="0" lang="zh-CN" altLang="en-US" sz="1600">
                <a:latin typeface="Tahoma" panose="020B0604030504040204" charset="0"/>
              </a:endParaRPr>
            </a:p>
          </p:txBody>
        </p: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98700" y="4781550"/>
            <a:ext cx="20304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表示特殊实体集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“研究生”与实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体集“科研项目”</a:t>
            </a:r>
            <a:endParaRPr kumimoji="0" lang="en-US" altLang="zh-CN" sz="1800" b="0">
              <a:solidFill>
                <a:srgbClr val="0000FF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 b="0">
                <a:solidFill>
                  <a:srgbClr val="0000FF"/>
                </a:solidFill>
              </a:rPr>
              <a:t>之间的参加关系</a:t>
            </a:r>
            <a:endParaRPr kumimoji="0" lang="zh-CN" altLang="en-US" sz="1800" b="0">
              <a:solidFill>
                <a:srgbClr val="0000FF"/>
              </a:solidFill>
            </a:endParaRPr>
          </a:p>
        </p:txBody>
      </p:sp>
      <p:sp>
        <p:nvSpPr>
          <p:cNvPr id="36875" name="矩形 7"/>
          <p:cNvSpPr>
            <a:spLocks noChangeArrowheads="1"/>
          </p:cNvSpPr>
          <p:nvPr/>
        </p:nvSpPr>
        <p:spPr bwMode="auto">
          <a:xfrm>
            <a:off x="2338388" y="290513"/>
            <a:ext cx="418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buFontTx/>
              <a:buNone/>
            </a:pP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zh-CN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en-US" altLang="zh-CN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0" lang="zh-CN" altLang="en-US"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：学校人员信息的表示</a:t>
            </a:r>
            <a:endParaRPr kumimoji="0" lang="zh-CN" altLang="en-US" sz="240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A22106-4CFE-4B4D-8EFA-11672EA7389F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03188"/>
            <a:ext cx="3657600" cy="617537"/>
          </a:xfrm>
        </p:spPr>
        <p:txBody>
          <a:bodyPr/>
          <a:lstStyle/>
          <a:p>
            <a:pPr algn="l"/>
            <a:r>
              <a:rPr kumimoji="0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kumimoji="0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聚集</a:t>
            </a:r>
            <a:endParaRPr kumimoji="0" lang="en-US" altLang="zh-CN" sz="20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014413" y="53975"/>
            <a:ext cx="77724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扩展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892" name="AutoShape 5"/>
          <p:cNvSpPr>
            <a:spLocks noChangeArrowheads="1"/>
          </p:cNvSpPr>
          <p:nvPr/>
        </p:nvSpPr>
        <p:spPr bwMode="auto">
          <a:xfrm>
            <a:off x="506413" y="971550"/>
            <a:ext cx="2127250" cy="1028700"/>
          </a:xfrm>
          <a:prstGeom prst="cloudCallout">
            <a:avLst>
              <a:gd name="adj1" fmla="val -52588"/>
              <a:gd name="adj2" fmla="val 648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>
                <a:solidFill>
                  <a:srgbClr val="464660"/>
                </a:solidFill>
                <a:latin typeface="Tahoma" panose="020B0604030504040204" charset="0"/>
              </a:rPr>
              <a:t>如何理解聚集现象</a:t>
            </a:r>
            <a:r>
              <a:rPr kumimoji="0" lang="en-US" altLang="zh-CN" sz="1600">
                <a:solidFill>
                  <a:srgbClr val="464660"/>
                </a:solidFill>
                <a:latin typeface="Tahoma" panose="020B0604030504040204" charset="0"/>
              </a:rPr>
              <a:t>(</a:t>
            </a:r>
            <a:r>
              <a:rPr kumimoji="0" lang="zh-CN" altLang="en-US" sz="1600">
                <a:solidFill>
                  <a:srgbClr val="464660"/>
                </a:solidFill>
                <a:latin typeface="Tahoma" panose="020B0604030504040204" charset="0"/>
              </a:rPr>
              <a:t>联系上的联系</a:t>
            </a:r>
            <a:r>
              <a:rPr kumimoji="0" lang="en-US" altLang="zh-CN" sz="1600">
                <a:solidFill>
                  <a:srgbClr val="464660"/>
                </a:solidFill>
                <a:latin typeface="Tahoma" panose="020B0604030504040204" charset="0"/>
              </a:rPr>
              <a:t>)</a:t>
            </a:r>
            <a:r>
              <a:rPr kumimoji="0" lang="zh-CN" altLang="en-US" sz="1600">
                <a:solidFill>
                  <a:srgbClr val="464660"/>
                </a:solidFill>
                <a:latin typeface="Tahoma" panose="020B0604030504040204" charset="0"/>
              </a:rPr>
              <a:t>？</a:t>
            </a:r>
            <a:endParaRPr kumimoji="0" lang="zh-CN" altLang="en-US" sz="1600">
              <a:solidFill>
                <a:srgbClr val="464660"/>
              </a:solidFill>
              <a:latin typeface="Tahoma" panose="020B0604030504040204" charset="0"/>
            </a:endParaRPr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209550" y="3508375"/>
            <a:ext cx="3890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例中，抽象的</a:t>
            </a:r>
            <a:r>
              <a:rPr kumimoji="0" lang="zh-CN" altLang="zh-CN" sz="1800">
                <a:solidFill>
                  <a:srgbClr val="2A2A39"/>
                </a:solidFill>
              </a:rPr>
              <a:t>“</a:t>
            </a:r>
            <a:r>
              <a:rPr kumimoji="0" lang="en-US" altLang="zh-CN" sz="1800">
                <a:solidFill>
                  <a:srgbClr val="2A2A39"/>
                </a:solidFill>
              </a:rPr>
              <a:t>proj_guide</a:t>
            </a:r>
            <a:r>
              <a:rPr kumimoji="0" lang="zh-CN" altLang="en-US" sz="1800">
                <a:solidFill>
                  <a:srgbClr val="2A2A39"/>
                </a:solidFill>
              </a:rPr>
              <a:t>实体集”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2A2A39"/>
                </a:solidFill>
              </a:rPr>
              <a:t>包含了</a:t>
            </a:r>
            <a:r>
              <a:rPr kumimoji="0" lang="en-US" altLang="zh-CN" sz="1800">
                <a:solidFill>
                  <a:srgbClr val="2A2A39"/>
                </a:solidFill>
              </a:rPr>
              <a:t>project_guide</a:t>
            </a:r>
            <a:r>
              <a:rPr kumimoji="0" lang="zh-CN" altLang="en-US" sz="1800">
                <a:solidFill>
                  <a:srgbClr val="2A2A39"/>
                </a:solidFill>
              </a:rPr>
              <a:t>联系集</a:t>
            </a:r>
            <a:r>
              <a:rPr kumimoji="0" lang="zh-CN" altLang="zh-CN" sz="1800">
                <a:solidFill>
                  <a:srgbClr val="2A2A39"/>
                </a:solidFill>
              </a:rPr>
              <a:t>、</a:t>
            </a:r>
            <a:r>
              <a:rPr kumimoji="0" lang="zh-CN" altLang="en-US" sz="1800">
                <a:solidFill>
                  <a:srgbClr val="2A2A39"/>
                </a:solidFill>
              </a:rPr>
              <a:t>以及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instructor,student,project</a:t>
            </a:r>
            <a:r>
              <a:rPr kumimoji="0" lang="zh-CN" altLang="en-US" sz="1800">
                <a:solidFill>
                  <a:srgbClr val="2A2A39"/>
                </a:solidFill>
              </a:rPr>
              <a:t>实体集</a:t>
            </a:r>
            <a:endParaRPr kumimoji="0" lang="zh-CN" altLang="en-US" sz="18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2A2A39"/>
                </a:solidFill>
              </a:rPr>
              <a:t>(</a:t>
            </a:r>
            <a:r>
              <a:rPr kumimoji="0" lang="zh-CN" altLang="en-US" sz="1800">
                <a:solidFill>
                  <a:srgbClr val="2A2A39"/>
                </a:solidFill>
              </a:rPr>
              <a:t>看着是一个具有复杂构造的实体集</a:t>
            </a:r>
            <a:r>
              <a:rPr kumimoji="0" lang="en-US" altLang="zh-CN" sz="1800">
                <a:solidFill>
                  <a:srgbClr val="2A2A39"/>
                </a:solidFill>
              </a:rPr>
              <a:t>)</a:t>
            </a:r>
            <a:endParaRPr kumimoji="0" lang="zh-CN" altLang="en-US" sz="1800">
              <a:solidFill>
                <a:srgbClr val="2A2A39"/>
              </a:solidFill>
            </a:endParaRPr>
          </a:p>
        </p:txBody>
      </p:sp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239713" y="2200275"/>
            <a:ext cx="37893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</a:rPr>
              <a:t>聚集：是一种抽象：</a:t>
            </a:r>
            <a:endParaRPr kumimoji="0" lang="zh-CN" altLang="en-US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</a:rPr>
              <a:t>它将联系集</a:t>
            </a:r>
            <a:r>
              <a:rPr kumimoji="0" lang="zh-CN" altLang="zh-CN" sz="2000">
                <a:solidFill>
                  <a:schemeClr val="tx2"/>
                </a:solidFill>
              </a:rPr>
              <a:t>（</a:t>
            </a:r>
            <a:r>
              <a:rPr kumimoji="0" lang="zh-CN" altLang="en-US" sz="2000">
                <a:solidFill>
                  <a:schemeClr val="tx2"/>
                </a:solidFill>
              </a:rPr>
              <a:t>及其相关实体集）</a:t>
            </a:r>
            <a:endParaRPr kumimoji="0" lang="en-US" altLang="zh-CN" sz="20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chemeClr val="tx2"/>
                </a:solidFill>
              </a:rPr>
              <a:t>看着是一个更高层的抽象实体集</a:t>
            </a:r>
            <a:endParaRPr kumimoji="0" lang="en-US" altLang="zh-CN" sz="2000">
              <a:solidFill>
                <a:schemeClr val="tx2"/>
              </a:solidFill>
            </a:endParaRPr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230188" y="5178425"/>
            <a:ext cx="30178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在</a:t>
            </a:r>
            <a:r>
              <a:rPr kumimoji="0" lang="en-US" altLang="zh-CN" sz="2000">
                <a:solidFill>
                  <a:srgbClr val="2A2A39"/>
                </a:solidFill>
              </a:rPr>
              <a:t>proj_guide</a:t>
            </a:r>
            <a:r>
              <a:rPr kumimoji="0" lang="zh-CN" altLang="en-US" sz="2000">
                <a:solidFill>
                  <a:srgbClr val="2A2A39"/>
                </a:solidFill>
              </a:rPr>
              <a:t>抽象实体集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与</a:t>
            </a:r>
            <a:r>
              <a:rPr kumimoji="0" lang="en-US" altLang="zh-CN" sz="2000">
                <a:solidFill>
                  <a:srgbClr val="2A2A39"/>
                </a:solidFill>
              </a:rPr>
              <a:t>evaluation</a:t>
            </a:r>
            <a:r>
              <a:rPr kumimoji="0" lang="zh-CN" altLang="en-US" sz="2000">
                <a:solidFill>
                  <a:srgbClr val="2A2A39"/>
                </a:solidFill>
              </a:rPr>
              <a:t>实体集之间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有多对多联系集</a:t>
            </a:r>
            <a:r>
              <a:rPr kumimoji="0" lang="en-US" altLang="zh-CN" sz="2000">
                <a:solidFill>
                  <a:srgbClr val="0000FF"/>
                </a:solidFill>
              </a:rPr>
              <a:t>eval_for</a:t>
            </a:r>
            <a:endParaRPr kumimoji="0" lang="zh-CN" altLang="en-US" sz="2000">
              <a:solidFill>
                <a:srgbClr val="0000FF"/>
              </a:solidFill>
            </a:endParaRPr>
          </a:p>
        </p:txBody>
      </p:sp>
      <p:grpSp>
        <p:nvGrpSpPr>
          <p:cNvPr id="37896" name="Group 25"/>
          <p:cNvGrpSpPr/>
          <p:nvPr/>
        </p:nvGrpSpPr>
        <p:grpSpPr bwMode="auto">
          <a:xfrm>
            <a:off x="4019550" y="1192213"/>
            <a:ext cx="4862513" cy="5103812"/>
            <a:chOff x="2919" y="1382"/>
            <a:chExt cx="2674" cy="2066"/>
          </a:xfrm>
        </p:grpSpPr>
        <p:grpSp>
          <p:nvGrpSpPr>
            <p:cNvPr id="37898" name="Group 10"/>
            <p:cNvGrpSpPr/>
            <p:nvPr/>
          </p:nvGrpSpPr>
          <p:grpSpPr bwMode="auto">
            <a:xfrm>
              <a:off x="2919" y="1382"/>
              <a:ext cx="2668" cy="1854"/>
              <a:chOff x="2519" y="1121"/>
              <a:chExt cx="2647" cy="2125"/>
            </a:xfrm>
          </p:grpSpPr>
          <p:grpSp>
            <p:nvGrpSpPr>
              <p:cNvPr id="37900" name="Group 8"/>
              <p:cNvGrpSpPr/>
              <p:nvPr/>
            </p:nvGrpSpPr>
            <p:grpSpPr bwMode="auto">
              <a:xfrm>
                <a:off x="2519" y="1121"/>
                <a:ext cx="2647" cy="2125"/>
                <a:chOff x="2519" y="1121"/>
                <a:chExt cx="2647" cy="2125"/>
              </a:xfrm>
            </p:grpSpPr>
            <p:pic>
              <p:nvPicPr>
                <p:cNvPr id="37902" name="Picture 38"/>
                <p:cNvPicPr>
                  <a:picLocks noChangeAspect="1" noChangeArrowheads="1"/>
                </p:cNvPicPr>
                <p:nvPr/>
              </p:nvPicPr>
              <p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9" y="1121"/>
                  <a:ext cx="2647" cy="2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7903" name="Line 7"/>
                <p:cNvSpPr>
                  <a:spLocks noChangeShapeType="1"/>
                </p:cNvSpPr>
                <p:nvPr/>
              </p:nvSpPr>
              <p:spPr bwMode="auto">
                <a:xfrm>
                  <a:off x="3865" y="2088"/>
                  <a:ext cx="0" cy="136"/>
                </a:xfrm>
                <a:prstGeom prst="line">
                  <a:avLst/>
                </a:prstGeom>
                <a:noFill/>
                <a:ln w="19050">
                  <a:solidFill>
                    <a:srgbClr val="0066FF"/>
                  </a:solidFill>
                  <a:prstDash val="sysDot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7901" name="Rectangle 9"/>
              <p:cNvSpPr>
                <a:spLocks noChangeArrowheads="1"/>
              </p:cNvSpPr>
              <p:nvPr/>
            </p:nvSpPr>
            <p:spPr bwMode="auto">
              <a:xfrm>
                <a:off x="4932" y="2446"/>
                <a:ext cx="101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endParaRPr kumimoji="0" lang="zh-CN" altLang="en-US" sz="1400">
                  <a:solidFill>
                    <a:srgbClr val="0066FF"/>
                  </a:solidFill>
                </a:endParaRPr>
              </a:p>
            </p:txBody>
          </p:sp>
        </p:grpSp>
        <p:sp>
          <p:nvSpPr>
            <p:cNvPr id="37899" name="Rectangle 24"/>
            <p:cNvSpPr>
              <a:spLocks noChangeArrowheads="1"/>
            </p:cNvSpPr>
            <p:nvPr/>
          </p:nvSpPr>
          <p:spPr bwMode="auto">
            <a:xfrm>
              <a:off x="3435" y="3240"/>
              <a:ext cx="2158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案例</a:t>
              </a:r>
              <a:r>
                <a:rPr kumimoji="0" lang="zh-CN" altLang="zh-CN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0" lang="en-US" altLang="zh-CN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0" lang="zh-CN" altLang="en-US" sz="1800">
                  <a:solidFill>
                    <a:srgbClr val="2A2A3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kumimoji="0" lang="zh-CN" altLang="en-US" sz="1800">
                  <a:ea typeface="黑体" panose="02010609060101010101" pitchFamily="49" charset="-122"/>
                </a:rPr>
                <a:t>项目评估的</a:t>
              </a:r>
              <a:r>
                <a:rPr kumimoji="0" lang="en-US" altLang="zh-CN" sz="1800">
                  <a:ea typeface="黑体" panose="02010609060101010101" pitchFamily="49" charset="-122"/>
                </a:rPr>
                <a:t>E-R</a:t>
              </a:r>
              <a:r>
                <a:rPr kumimoji="0" lang="zh-CN" altLang="en-US" sz="1800">
                  <a:ea typeface="黑体" panose="02010609060101010101" pitchFamily="49" charset="-122"/>
                </a:rPr>
                <a:t>图</a:t>
              </a:r>
              <a:r>
                <a:rPr kumimoji="0" lang="en-US" altLang="zh-CN" sz="1800">
                  <a:ea typeface="黑体" panose="02010609060101010101" pitchFamily="49" charset="-122"/>
                </a:rPr>
                <a:t>!</a:t>
              </a:r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240213" y="4106863"/>
            <a:ext cx="157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1800">
                <a:solidFill>
                  <a:srgbClr val="0066FF"/>
                </a:solidFill>
              </a:rPr>
              <a:t>联系上的联系</a:t>
            </a:r>
            <a:endParaRPr kumimoji="0" lang="zh-CN" altLang="en-US" sz="18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63" grpId="0"/>
      <p:bldP spid="509964" grpId="0"/>
      <p:bldP spid="50996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9BF015-FA92-44AE-AC48-AC754161C49B}" type="slidenum">
              <a:rPr kumimoji="0" lang="zh-CN" altLang="en-US" sz="1400"/>
            </a:fld>
            <a:endParaRPr kumimoji="0" lang="en-US" altLang="zh-CN" sz="1400">
              <a:ea typeface="黑体" panose="02010609060101010101" pitchFamily="49" charset="-122"/>
            </a:endParaRPr>
          </a:p>
        </p:txBody>
      </p:sp>
      <p:sp>
        <p:nvSpPr>
          <p:cNvPr id="39938" name="AutoShape 3"/>
          <p:cNvSpPr>
            <a:spLocks noChangeArrowheads="1"/>
          </p:cNvSpPr>
          <p:nvPr/>
        </p:nvSpPr>
        <p:spPr bwMode="auto">
          <a:xfrm>
            <a:off x="7235825" y="944563"/>
            <a:ext cx="1439863" cy="466725"/>
          </a:xfrm>
          <a:prstGeom prst="cloudCallout">
            <a:avLst>
              <a:gd name="adj1" fmla="val 43495"/>
              <a:gd name="adj2" fmla="val 9966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000">
                <a:latin typeface="Tahoma" panose="020B0604030504040204" charset="0"/>
              </a:rPr>
              <a:t>你能解释</a:t>
            </a:r>
            <a:r>
              <a:rPr kumimoji="0" lang="en-US" altLang="zh-CN" sz="1000">
                <a:latin typeface="Tahoma" panose="020B0604030504040204" charset="0"/>
              </a:rPr>
              <a:t>E-R</a:t>
            </a:r>
            <a:r>
              <a:rPr kumimoji="0" lang="zh-CN" altLang="en-US" sz="1000">
                <a:latin typeface="Tahoma" panose="020B0604030504040204" charset="0"/>
              </a:rPr>
              <a:t>图中各要素吗？</a:t>
            </a:r>
            <a:endParaRPr kumimoji="0" lang="zh-CN" altLang="en-US" sz="1000">
              <a:latin typeface="Tahoma" panose="020B0604030504040204" charset="0"/>
            </a:endParaRPr>
          </a:p>
        </p:txBody>
      </p:sp>
      <p:sp>
        <p:nvSpPr>
          <p:cNvPr id="39939" name="Rectangle 41"/>
          <p:cNvSpPr>
            <a:spLocks noChangeArrowheads="1"/>
          </p:cNvSpPr>
          <p:nvPr/>
        </p:nvSpPr>
        <p:spPr bwMode="auto">
          <a:xfrm>
            <a:off x="1171575" y="46038"/>
            <a:ext cx="7772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扩展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9940" name="Group 39"/>
          <p:cNvGrpSpPr/>
          <p:nvPr/>
        </p:nvGrpSpPr>
        <p:grpSpPr bwMode="auto">
          <a:xfrm>
            <a:off x="288925" y="873125"/>
            <a:ext cx="8712200" cy="5508625"/>
            <a:chOff x="136" y="550"/>
            <a:chExt cx="5488" cy="3470"/>
          </a:xfrm>
        </p:grpSpPr>
        <p:grpSp>
          <p:nvGrpSpPr>
            <p:cNvPr id="39943" name="Group 35"/>
            <p:cNvGrpSpPr/>
            <p:nvPr/>
          </p:nvGrpSpPr>
          <p:grpSpPr bwMode="auto">
            <a:xfrm>
              <a:off x="136" y="550"/>
              <a:ext cx="5488" cy="3470"/>
              <a:chOff x="136" y="550"/>
              <a:chExt cx="5488" cy="3470"/>
            </a:xfrm>
          </p:grpSpPr>
          <p:pic>
            <p:nvPicPr>
              <p:cNvPr id="39946" name="Picture 3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025" t="560" r="13025" b="841"/>
              <a:stretch>
                <a:fillRect/>
              </a:stretch>
            </p:blipFill>
            <p:spPr bwMode="auto">
              <a:xfrm>
                <a:off x="136" y="550"/>
                <a:ext cx="5488" cy="3470"/>
              </a:xfrm>
              <a:prstGeom prst="rect">
                <a:avLst/>
              </a:prstGeom>
              <a:noFill/>
              <a:ln w="38100" cmpd="dbl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947" name="AutoShape 8"/>
              <p:cNvSpPr>
                <a:spLocks noChangeArrowheads="1"/>
              </p:cNvSpPr>
              <p:nvPr/>
            </p:nvSpPr>
            <p:spPr bwMode="auto">
              <a:xfrm>
                <a:off x="273" y="835"/>
                <a:ext cx="559" cy="299"/>
              </a:xfrm>
              <a:prstGeom prst="diamond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0" tIns="0" rIns="0" bIns="0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000" b="0">
                    <a:latin typeface="Tahoma" panose="020B0604030504040204" charset="0"/>
                  </a:rPr>
                  <a:t>emp_branch</a:t>
                </a:r>
                <a:endParaRPr kumimoji="0" lang="en-US" altLang="zh-CN" sz="1000" b="0">
                  <a:latin typeface="Tahoma" panose="020B0604030504040204" charset="0"/>
                </a:endParaRPr>
              </a:p>
            </p:txBody>
          </p:sp>
          <p:sp>
            <p:nvSpPr>
              <p:cNvPr id="39948" name="Line 9"/>
              <p:cNvSpPr>
                <a:spLocks noChangeShapeType="1"/>
              </p:cNvSpPr>
              <p:nvPr/>
            </p:nvSpPr>
            <p:spPr bwMode="auto">
              <a:xfrm flipH="1">
                <a:off x="141" y="3179"/>
                <a:ext cx="76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49" name="Line 10"/>
              <p:cNvSpPr>
                <a:spLocks noChangeShapeType="1"/>
              </p:cNvSpPr>
              <p:nvPr/>
            </p:nvSpPr>
            <p:spPr bwMode="auto">
              <a:xfrm flipH="1" flipV="1">
                <a:off x="141" y="984"/>
                <a:ext cx="5" cy="2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50" name="Line 11"/>
              <p:cNvSpPr>
                <a:spLocks noChangeShapeType="1"/>
              </p:cNvSpPr>
              <p:nvPr/>
            </p:nvSpPr>
            <p:spPr bwMode="auto">
              <a:xfrm>
                <a:off x="141" y="984"/>
                <a:ext cx="13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51" name="Line 12"/>
              <p:cNvSpPr>
                <a:spLocks noChangeShapeType="1"/>
              </p:cNvSpPr>
              <p:nvPr/>
            </p:nvSpPr>
            <p:spPr bwMode="auto">
              <a:xfrm>
                <a:off x="826" y="984"/>
                <a:ext cx="10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39952" name="Rectangle 13"/>
              <p:cNvSpPr>
                <a:spLocks noChangeArrowheads="1"/>
              </p:cNvSpPr>
              <p:nvPr/>
            </p:nvSpPr>
            <p:spPr bwMode="auto">
              <a:xfrm>
                <a:off x="2784" y="2261"/>
                <a:ext cx="480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客户贷款额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3" name="Rectangle 14"/>
              <p:cNvSpPr>
                <a:spLocks noChangeArrowheads="1"/>
              </p:cNvSpPr>
              <p:nvPr/>
            </p:nvSpPr>
            <p:spPr bwMode="auto">
              <a:xfrm>
                <a:off x="772" y="3020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银行员工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4" name="Rectangle 15"/>
              <p:cNvSpPr>
                <a:spLocks noChangeArrowheads="1"/>
              </p:cNvSpPr>
              <p:nvPr/>
            </p:nvSpPr>
            <p:spPr bwMode="auto">
              <a:xfrm>
                <a:off x="489" y="2148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银行客户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5" name="Rectangle 16"/>
              <p:cNvSpPr>
                <a:spLocks noChangeArrowheads="1"/>
              </p:cNvSpPr>
              <p:nvPr/>
            </p:nvSpPr>
            <p:spPr bwMode="auto">
              <a:xfrm>
                <a:off x="1486" y="1031"/>
                <a:ext cx="66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200">
                    <a:latin typeface="Tahoma" panose="020B0604030504040204" charset="0"/>
                  </a:rPr>
                  <a:t>(</a:t>
                </a:r>
                <a:r>
                  <a:rPr kumimoji="0" lang="zh-CN" altLang="en-US" sz="1200">
                    <a:latin typeface="Tahoma" panose="020B0604030504040204" charset="0"/>
                  </a:rPr>
                  <a:t>各地支行</a:t>
                </a:r>
                <a:r>
                  <a:rPr kumimoji="0" lang="en-US" altLang="zh-CN" sz="1200">
                    <a:latin typeface="Tahoma" panose="020B0604030504040204" charset="0"/>
                  </a:rPr>
                  <a:t>)</a:t>
                </a:r>
                <a:r>
                  <a:rPr kumimoji="0" lang="zh-CN" altLang="en-US" sz="1200">
                    <a:latin typeface="Tahoma" panose="020B0604030504040204" charset="0"/>
                  </a:rPr>
                  <a:t>银行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6" name="Rectangle 18"/>
              <p:cNvSpPr>
                <a:spLocks noChangeArrowheads="1"/>
              </p:cNvSpPr>
              <p:nvPr/>
            </p:nvSpPr>
            <p:spPr bwMode="auto">
              <a:xfrm>
                <a:off x="4858" y="2931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账户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7" name="Rectangle 19"/>
              <p:cNvSpPr>
                <a:spLocks noChangeArrowheads="1"/>
              </p:cNvSpPr>
              <p:nvPr/>
            </p:nvSpPr>
            <p:spPr bwMode="auto">
              <a:xfrm>
                <a:off x="5136" y="2153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支票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58" name="Rectangle 20"/>
              <p:cNvSpPr>
                <a:spLocks noChangeArrowheads="1"/>
              </p:cNvSpPr>
              <p:nvPr/>
            </p:nvSpPr>
            <p:spPr bwMode="auto">
              <a:xfrm>
                <a:off x="5154" y="1785"/>
                <a:ext cx="43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支票透支金额</a:t>
                </a:r>
                <a:endParaRPr kumimoji="0" lang="zh-CN" altLang="en-US" sz="900" b="0">
                  <a:solidFill>
                    <a:schemeClr val="tx2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9959" name="Rectangle 21"/>
              <p:cNvSpPr>
                <a:spLocks noChangeArrowheads="1"/>
              </p:cNvSpPr>
              <p:nvPr/>
            </p:nvSpPr>
            <p:spPr bwMode="auto">
              <a:xfrm>
                <a:off x="255" y="726"/>
                <a:ext cx="57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员工所属银行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0" name="Rectangle 22"/>
              <p:cNvSpPr>
                <a:spLocks noChangeArrowheads="1"/>
              </p:cNvSpPr>
              <p:nvPr/>
            </p:nvSpPr>
            <p:spPr bwMode="auto">
              <a:xfrm>
                <a:off x="4129" y="633"/>
                <a:ext cx="28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开户行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1" name="Rectangle 23"/>
              <p:cNvSpPr>
                <a:spLocks noChangeArrowheads="1"/>
              </p:cNvSpPr>
              <p:nvPr/>
            </p:nvSpPr>
            <p:spPr bwMode="auto">
              <a:xfrm>
                <a:off x="3110" y="3086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存款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2" name="Rectangle 24"/>
              <p:cNvSpPr>
                <a:spLocks noChangeArrowheads="1"/>
              </p:cNvSpPr>
              <p:nvPr/>
            </p:nvSpPr>
            <p:spPr bwMode="auto">
              <a:xfrm>
                <a:off x="2123" y="1902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借款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3" name="Rectangle 25"/>
              <p:cNvSpPr>
                <a:spLocks noChangeArrowheads="1"/>
              </p:cNvSpPr>
              <p:nvPr/>
            </p:nvSpPr>
            <p:spPr bwMode="auto">
              <a:xfrm>
                <a:off x="680" y="2686"/>
                <a:ext cx="19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服务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4" name="Rectangle 26"/>
              <p:cNvSpPr>
                <a:spLocks noChangeArrowheads="1"/>
              </p:cNvSpPr>
              <p:nvPr/>
            </p:nvSpPr>
            <p:spPr bwMode="auto">
              <a:xfrm>
                <a:off x="1796" y="2599"/>
                <a:ext cx="607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投资理财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,</a:t>
                </a: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大客户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,…</a:t>
                </a:r>
                <a:endParaRPr kumimoji="0" lang="en-US" altLang="zh-CN" sz="900" b="0">
                  <a:solidFill>
                    <a:schemeClr val="tx2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9965" name="Rectangle 27"/>
              <p:cNvSpPr>
                <a:spLocks noChangeArrowheads="1"/>
              </p:cNvSpPr>
              <p:nvPr/>
            </p:nvSpPr>
            <p:spPr bwMode="auto">
              <a:xfrm>
                <a:off x="4455" y="2317"/>
                <a:ext cx="488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(</a:t>
                </a: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一类特殊贷款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)</a:t>
                </a:r>
                <a:endParaRPr kumimoji="0" lang="en-US" altLang="zh-CN" sz="900" b="0">
                  <a:solidFill>
                    <a:schemeClr val="tx2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9966" name="Rectangle 28"/>
              <p:cNvSpPr>
                <a:spLocks noChangeArrowheads="1"/>
              </p:cNvSpPr>
              <p:nvPr/>
            </p:nvSpPr>
            <p:spPr bwMode="auto">
              <a:xfrm>
                <a:off x="2606" y="1296"/>
                <a:ext cx="28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借贷行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7" name="Rectangle 29"/>
              <p:cNvSpPr>
                <a:spLocks noChangeArrowheads="1"/>
              </p:cNvSpPr>
              <p:nvPr/>
            </p:nvSpPr>
            <p:spPr bwMode="auto">
              <a:xfrm>
                <a:off x="3910" y="2396"/>
                <a:ext cx="344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(</a:t>
                </a:r>
                <a:r>
                  <a:rPr kumimoji="0" lang="zh-CN" altLang="en-US" sz="900" b="0">
                    <a:solidFill>
                      <a:schemeClr val="tx2"/>
                    </a:solidFill>
                    <a:latin typeface="Tahoma" panose="020B0604030504040204" charset="0"/>
                  </a:rPr>
                  <a:t>支票借贷</a:t>
                </a:r>
                <a:r>
                  <a:rPr kumimoji="0" lang="en-US" altLang="zh-CN" sz="900" b="0">
                    <a:solidFill>
                      <a:schemeClr val="tx2"/>
                    </a:solidFill>
                    <a:latin typeface="Tahoma" panose="020B0604030504040204" charset="0"/>
                  </a:rPr>
                  <a:t>)</a:t>
                </a:r>
                <a:endParaRPr kumimoji="0" lang="en-US" altLang="zh-CN" sz="900" b="0">
                  <a:solidFill>
                    <a:schemeClr val="tx2"/>
                  </a:solidFill>
                  <a:latin typeface="Tahoma" panose="020B0604030504040204" charset="0"/>
                </a:endParaRPr>
              </a:p>
            </p:txBody>
          </p:sp>
          <p:sp>
            <p:nvSpPr>
              <p:cNvPr id="39968" name="Rectangle 33"/>
              <p:cNvSpPr>
                <a:spLocks noChangeArrowheads="1"/>
              </p:cNvSpPr>
              <p:nvPr/>
            </p:nvSpPr>
            <p:spPr bwMode="auto">
              <a:xfrm>
                <a:off x="3442" y="336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现金账户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  <p:sp>
            <p:nvSpPr>
              <p:cNvPr id="39969" name="Rectangle 34"/>
              <p:cNvSpPr>
                <a:spLocks noChangeArrowheads="1"/>
              </p:cNvSpPr>
              <p:nvPr/>
            </p:nvSpPr>
            <p:spPr bwMode="auto">
              <a:xfrm>
                <a:off x="5035" y="3362"/>
                <a:ext cx="38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•"/>
                  <a:defRPr kumimoji="1"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1200">
                    <a:latin typeface="Tahoma" panose="020B0604030504040204" charset="0"/>
                  </a:rPr>
                  <a:t>支票账户</a:t>
                </a:r>
                <a:endParaRPr kumimoji="0" lang="zh-CN" altLang="en-US" sz="1200">
                  <a:latin typeface="Tahoma" panose="020B0604030504040204" charset="0"/>
                </a:endParaRPr>
              </a:p>
            </p:txBody>
          </p:sp>
        </p:grpSp>
        <p:sp>
          <p:nvSpPr>
            <p:cNvPr id="39944" name="Rectangle 37"/>
            <p:cNvSpPr>
              <a:spLocks noChangeArrowheads="1"/>
            </p:cNvSpPr>
            <p:nvPr/>
          </p:nvSpPr>
          <p:spPr bwMode="auto">
            <a:xfrm>
              <a:off x="4296" y="312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1400" b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kumimoji="0" lang="en-US" altLang="zh-CN" sz="1400" b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45" name="Rectangle 38"/>
            <p:cNvSpPr>
              <a:spLocks noChangeArrowheads="1"/>
            </p:cNvSpPr>
            <p:nvPr/>
          </p:nvSpPr>
          <p:spPr bwMode="auto">
            <a:xfrm>
              <a:off x="3765" y="3045"/>
              <a:ext cx="3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zh-CN" altLang="en-US" sz="1000" b="0">
                  <a:solidFill>
                    <a:schemeClr val="tx2"/>
                  </a:solidFill>
                </a:rPr>
                <a:t>不相交</a:t>
              </a:r>
              <a:endParaRPr kumimoji="0" lang="zh-CN" altLang="en-US" sz="1000" b="0">
                <a:solidFill>
                  <a:schemeClr val="tx2"/>
                </a:solidFill>
              </a:endParaRPr>
            </a:p>
          </p:txBody>
        </p:sp>
      </p:grpSp>
      <p:sp>
        <p:nvSpPr>
          <p:cNvPr id="39941" name="Rectangle 84"/>
          <p:cNvSpPr>
            <a:spLocks noChangeArrowheads="1"/>
          </p:cNvSpPr>
          <p:nvPr/>
        </p:nvSpPr>
        <p:spPr bwMode="auto">
          <a:xfrm>
            <a:off x="469900" y="152400"/>
            <a:ext cx="6365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</a:t>
            </a:r>
            <a:r>
              <a:rPr kumimoji="0" lang="en-US" altLang="zh-CN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400">
                <a:solidFill>
                  <a:srgbClr val="892D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zh-CN" altLang="en-US" sz="2400">
              <a:solidFill>
                <a:srgbClr val="892D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2" name="矩形 2"/>
          <p:cNvSpPr>
            <a:spLocks noChangeArrowheads="1"/>
          </p:cNvSpPr>
          <p:nvPr/>
        </p:nvSpPr>
        <p:spPr bwMode="auto">
          <a:xfrm>
            <a:off x="3838575" y="5691188"/>
            <a:ext cx="1338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0" lang="zh-CN" altLang="zh-CN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en-US" altLang="zh-CN" sz="2000">
              <a:solidFill>
                <a:srgbClr val="54547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银行</a:t>
            </a:r>
            <a:r>
              <a:rPr kumimoji="0" lang="en-US" altLang="zh-CN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kumimoji="0" lang="zh-CN" altLang="en-US" sz="2000">
                <a:solidFill>
                  <a:srgbClr val="54547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endParaRPr kumimoji="0" lang="zh-CN" altLang="en-US" sz="2000">
              <a:solidFill>
                <a:srgbClr val="54547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>
          <a:xfrm>
            <a:off x="669123" y="1648267"/>
            <a:ext cx="8123237" cy="4114800"/>
          </a:xfrm>
        </p:spPr>
        <p:txBody>
          <a:bodyPr/>
          <a:lstStyle/>
          <a:p>
            <a:pPr>
              <a:buFontTx/>
              <a:buNone/>
            </a:pPr>
            <a:r>
              <a:rPr kumimoji="0" lang="zh-CN" altLang="en-US" sz="2800" b="1" dirty="0"/>
              <a:t>某企业集团有若干工厂，每个工厂生产多种产品，且每一种产品可以在多个工厂生产，每个工厂按照固定的计划数量生产产品，计划数量不低于</a:t>
            </a:r>
            <a:r>
              <a:rPr kumimoji="0" lang="en-US" altLang="zh-CN" sz="2800" b="1" dirty="0"/>
              <a:t>300</a:t>
            </a:r>
            <a:r>
              <a:rPr kumimoji="0" lang="zh-CN" altLang="en-US" sz="2800" b="1" dirty="0"/>
              <a:t>；每个工厂聘用多名职工，且每名职工只能在一个工厂工作，工厂聘用职工有聘期和工资。工厂的属性有工厂编号、厂名、地址，产品的属性有产品编号、产品名、规格，职工的属性有职工号、姓名、技术等级。请为该集团进行概念设计，画出</a:t>
            </a:r>
            <a:r>
              <a:rPr kumimoji="0" lang="en-US" altLang="zh-CN" sz="2800" b="1" dirty="0"/>
              <a:t>E-R</a:t>
            </a:r>
            <a:r>
              <a:rPr kumimoji="0" lang="zh-CN" altLang="en-US" sz="2800" b="1" dirty="0"/>
              <a:t>图。</a:t>
            </a:r>
            <a:endParaRPr kumimoji="0" lang="zh-CN" altLang="en-US" sz="2800" b="1" dirty="0"/>
          </a:p>
          <a:p>
            <a:endParaRPr kumimoji="0" lang="zh-CN" altLang="en-US" sz="2800" dirty="0"/>
          </a:p>
        </p:txBody>
      </p:sp>
      <p:sp>
        <p:nvSpPr>
          <p:cNvPr id="40962" name="标题 2"/>
          <p:cNvSpPr>
            <a:spLocks noGrp="1"/>
          </p:cNvSpPr>
          <p:nvPr>
            <p:ph type="title"/>
          </p:nvPr>
        </p:nvSpPr>
        <p:spPr>
          <a:xfrm>
            <a:off x="421850" y="523433"/>
            <a:ext cx="7772400" cy="1143000"/>
          </a:xfrm>
        </p:spPr>
        <p:txBody>
          <a:bodyPr/>
          <a:lstStyle/>
          <a:p>
            <a:r>
              <a:rPr lang="zh-CN" altLang="en-US" dirty="0"/>
              <a:t>随堂小测试</a:t>
            </a:r>
            <a:endParaRPr kumimoji="0" lang="zh-CN" altLang="en-US" dirty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FA78ED-5728-4BD1-8BCB-358479126C63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2373" y="1501530"/>
            <a:ext cx="8493125" cy="4140200"/>
          </a:xfrm>
        </p:spPr>
      </p:pic>
      <p:sp>
        <p:nvSpPr>
          <p:cNvPr id="4198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D6A123-488A-406A-A86A-C0F77CA5725D}" type="slidenum">
              <a:rPr kumimoji="0" lang="zh-CN" altLang="en-US" sz="1400"/>
            </a:fld>
            <a:endParaRPr kumimoji="0" lang="en-US" altLang="zh-CN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D348-D235-4B80-97CF-67DCAC5591F6}" type="slidenum">
              <a:rPr lang="zh-CN" altLang="en-US"/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089025"/>
            <a:ext cx="8135937" cy="5076825"/>
          </a:xfrm>
        </p:spPr>
        <p:txBody>
          <a:bodyPr/>
          <a:lstStyle/>
          <a:p>
            <a:pPr marL="609600" indent="-609600"/>
            <a:r>
              <a:rPr lang="zh-CN" altLang="en-US" sz="2800" noProof="1">
                <a:sym typeface="+mn-ea"/>
              </a:rPr>
              <a:t>基本知识：</a:t>
            </a:r>
            <a:endParaRPr lang="zh-CN" altLang="en-US" sz="2800" noProof="1">
              <a:sym typeface="+mn-ea"/>
            </a:endParaRPr>
          </a:p>
          <a:p>
            <a:pPr marL="1066800" lvl="1" indent="-609600"/>
            <a:r>
              <a:rPr lang="zh-CN" altLang="en-US" sz="2450" noProof="1">
                <a:sym typeface="+mn-ea"/>
              </a:rPr>
              <a:t>多值属性</a:t>
            </a:r>
            <a:endParaRPr lang="en-US" altLang="zh-CN" sz="2450" noProof="1">
              <a:sym typeface="+mn-ea"/>
            </a:endParaRPr>
          </a:p>
          <a:p>
            <a:pPr marL="1066800" lvl="1" indent="-609600"/>
            <a:r>
              <a:rPr lang="zh-CN" altLang="en-US" sz="2450" noProof="1">
                <a:sym typeface="+mn-ea"/>
              </a:rPr>
              <a:t>复合属性</a:t>
            </a:r>
            <a:endParaRPr lang="en-US" altLang="zh-CN" sz="2450" noProof="1">
              <a:sym typeface="+mn-ea"/>
            </a:endParaRPr>
          </a:p>
          <a:p>
            <a:pPr marL="1066800" lvl="1" indent="-609600"/>
            <a:r>
              <a:rPr lang="zh-CN" altLang="en-US" sz="2450" noProof="1">
                <a:sym typeface="+mn-ea"/>
              </a:rPr>
              <a:t>特化与概化</a:t>
            </a:r>
            <a:endParaRPr lang="zh-CN" altLang="en-US" sz="2450" noProof="1"/>
          </a:p>
          <a:p>
            <a:pPr marL="1066800" lvl="1" indent="-609600"/>
            <a:r>
              <a:rPr lang="zh-CN" altLang="en-US" sz="2450" noProof="1">
                <a:sym typeface="+mn-ea"/>
              </a:rPr>
              <a:t>聚集</a:t>
            </a:r>
            <a:endParaRPr lang="zh-CN" altLang="en-US" sz="2450" noProof="1"/>
          </a:p>
          <a:p>
            <a:pPr marL="609600" indent="-609600"/>
            <a:r>
              <a:rPr lang="zh-CN" altLang="en-US" sz="2800" noProof="1"/>
              <a:t>延展性学习：</a:t>
            </a:r>
            <a:endParaRPr lang="zh-CN" altLang="en-US" sz="2800" noProof="1"/>
          </a:p>
          <a:p>
            <a:pPr marL="1066800" lvl="1" indent="-609600"/>
            <a:r>
              <a:rPr lang="zh-CN" altLang="en-US" sz="2450" noProof="1"/>
              <a:t>如何确定属性的位置</a:t>
            </a:r>
            <a:endParaRPr lang="zh-CN" altLang="en-US" sz="2450" noProof="1"/>
          </a:p>
          <a:p>
            <a:pPr marL="609600" indent="-609600"/>
            <a:r>
              <a:rPr lang="zh-CN" altLang="en-US" sz="2800" b="1" noProof="1"/>
              <a:t>作业</a:t>
            </a:r>
            <a:endParaRPr lang="zh-CN" altLang="en-US" sz="2800" b="1" noProof="1"/>
          </a:p>
          <a:p>
            <a:pPr marL="990600" lvl="1" indent="-533400">
              <a:buFontTx/>
              <a:buNone/>
            </a:pPr>
            <a:r>
              <a:rPr lang="en-US" altLang="zh-CN" sz="2400" noProof="1"/>
              <a:t>	</a:t>
            </a:r>
            <a:r>
              <a:rPr kumimoji="0" lang="zh-CN" altLang="en-US" sz="2400" dirty="0"/>
              <a:t>第</a:t>
            </a:r>
            <a:r>
              <a:rPr kumimoji="0" lang="en-US" altLang="zh-CN" sz="2400" dirty="0"/>
              <a:t>7</a:t>
            </a:r>
            <a:r>
              <a:rPr kumimoji="0" lang="zh-CN" altLang="en-US" sz="2400"/>
              <a:t>章：</a:t>
            </a:r>
            <a:r>
              <a:rPr kumimoji="0" lang="en-US" altLang="zh-CN" sz="2400"/>
              <a:t>7.21</a:t>
            </a:r>
            <a:endParaRPr kumimoji="0" lang="en-US" altLang="zh-CN" sz="2400" dirty="0"/>
          </a:p>
          <a:p>
            <a:pPr marL="990600" lvl="1" indent="-533400">
              <a:buFontTx/>
              <a:buNone/>
            </a:pPr>
            <a:endParaRPr lang="zh-CN" altLang="en-US" sz="2400" noProof="1">
              <a:solidFill>
                <a:srgbClr val="FF0000"/>
              </a:solidFill>
            </a:endParaRPr>
          </a:p>
          <a:p>
            <a:pPr marL="609600" indent="-609600"/>
            <a:endParaRPr lang="zh-CN" altLang="en-US" sz="2400" noProof="1">
              <a:solidFill>
                <a:srgbClr val="0066FF"/>
              </a:solidFill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9750" y="115888"/>
            <a:ext cx="42481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/>
              <a:t>课后小结和作业安排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主要学习目标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439738" y="2133600"/>
            <a:ext cx="8018462" cy="4114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E-R</a:t>
            </a:r>
            <a:r>
              <a:rPr lang="zh-CN" altLang="en-US" dirty="0"/>
              <a:t>模型设计时应注意的问题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特化与概化</a:t>
            </a:r>
            <a:endParaRPr lang="zh-CN" altLang="en-US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思考问题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290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ER</a:t>
            </a:r>
            <a:r>
              <a:rPr lang="zh-CN" altLang="en-US" dirty="0"/>
              <a:t>模型基本描述是否足够？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E-R</a:t>
            </a:r>
            <a:r>
              <a:rPr lang="zh-CN" altLang="en-US" dirty="0"/>
              <a:t>模型需要进行扩展吗？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>
          <a:xfrm>
            <a:off x="693738" y="1346200"/>
            <a:ext cx="7772400" cy="1143000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1.a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：学院对象的表示</a:t>
            </a:r>
            <a:endParaRPr kumimoji="0"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685800" y="2441575"/>
            <a:ext cx="7772400" cy="4114800"/>
          </a:xfrm>
        </p:spPr>
        <p:txBody>
          <a:bodyPr/>
          <a:lstStyle/>
          <a:p>
            <a:r>
              <a:rPr kumimoji="0" lang="zh-CN" altLang="en-US" sz="2400" b="1"/>
              <a:t>假设</a:t>
            </a:r>
            <a:r>
              <a:rPr kumimoji="0" lang="en-US" altLang="zh-CN" sz="2400" b="1"/>
              <a:t>xxx</a:t>
            </a:r>
            <a:r>
              <a:rPr kumimoji="0" lang="zh-CN" altLang="en-US" sz="2400" b="1"/>
              <a:t>大学包括：</a:t>
            </a:r>
            <a:endParaRPr kumimoji="0" lang="zh-CN" altLang="en-US" sz="2400" b="1"/>
          </a:p>
          <a:p>
            <a:pPr>
              <a:buFontTx/>
              <a:buNone/>
            </a:pPr>
            <a:r>
              <a:rPr kumimoji="0" lang="zh-CN" altLang="en-US" sz="2400" b="1"/>
              <a:t>	</a:t>
            </a:r>
            <a:r>
              <a:rPr kumimoji="0" lang="zh-CN" altLang="en-US" sz="2400"/>
              <a:t>计算机学院、通信学院、自动化学院、机械学院、土木工程学院，</a:t>
            </a:r>
            <a:r>
              <a:rPr kumimoji="0" lang="is-IS" altLang="zh-CN" sz="2400"/>
              <a:t>……</a:t>
            </a:r>
            <a:endParaRPr kumimoji="0" lang="en-US" altLang="zh-CN" sz="2400"/>
          </a:p>
          <a:p>
            <a:r>
              <a:rPr kumimoji="0" lang="zh-CN" altLang="en-US" sz="2400" b="1"/>
              <a:t>请采用</a:t>
            </a:r>
            <a:r>
              <a:rPr kumimoji="0" lang="en-US" altLang="zh-CN" sz="2400" b="1"/>
              <a:t>E-R</a:t>
            </a:r>
            <a:r>
              <a:rPr kumimoji="0" lang="zh-CN" altLang="en-US" sz="2400" b="1"/>
              <a:t>模型描述学院对象</a:t>
            </a:r>
            <a:endParaRPr kumimoji="0" lang="zh-CN" altLang="en-US" sz="2400" b="1"/>
          </a:p>
        </p:txBody>
      </p:sp>
      <p:sp>
        <p:nvSpPr>
          <p:cNvPr id="17411" name="Rectangle 7"/>
          <p:cNvSpPr>
            <a:spLocks noChangeArrowheads="1"/>
          </p:cNvSpPr>
          <p:nvPr/>
        </p:nvSpPr>
        <p:spPr bwMode="auto">
          <a:xfrm>
            <a:off x="374650" y="149225"/>
            <a:ext cx="6246813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E-R</a:t>
            </a:r>
            <a:r>
              <a:rPr kumimoji="0"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模型设计注意问题</a:t>
            </a:r>
            <a:endParaRPr kumimoji="0" lang="en-US" altLang="zh-CN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1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用实体还是实体集</a:t>
            </a:r>
            <a:endParaRPr kumimoji="0"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866775" y="4343400"/>
            <a:ext cx="2519363" cy="1042988"/>
          </a:xfrm>
          <a:prstGeom prst="cloudCallout">
            <a:avLst>
              <a:gd name="adj1" fmla="val -49694"/>
              <a:gd name="adj2" fmla="val 77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应将各个学院看着实体集，还是实体？</a:t>
            </a:r>
            <a:endParaRPr lang="zh-CN" altLang="en-US" sz="1600">
              <a:solidFill>
                <a:srgbClr val="2A2A39"/>
              </a:solidFill>
              <a:latin typeface="Tahoma" panose="020B060403050404020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 4"/>
          <p:cNvGrpSpPr/>
          <p:nvPr/>
        </p:nvGrpSpPr>
        <p:grpSpPr bwMode="auto">
          <a:xfrm>
            <a:off x="260350" y="1914525"/>
            <a:ext cx="4459288" cy="2930525"/>
            <a:chOff x="260341" y="1914522"/>
            <a:chExt cx="5095412" cy="3790951"/>
          </a:xfrm>
        </p:grpSpPr>
        <p:sp>
          <p:nvSpPr>
            <p:cNvPr id="7171" name="矩形 3"/>
            <p:cNvSpPr>
              <a:spLocks noChangeArrowheads="1"/>
            </p:cNvSpPr>
            <p:nvPr/>
          </p:nvSpPr>
          <p:spPr bwMode="auto">
            <a:xfrm>
              <a:off x="476203" y="2561408"/>
              <a:ext cx="504281" cy="253619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en-US" altLang="zh-CN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xxx</a:t>
              </a: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大学</a:t>
              </a:r>
              <a:endParaRPr lang="zh-CN" altLang="en-US" sz="1600" b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2" name="矩形 4"/>
            <p:cNvSpPr>
              <a:spLocks noChangeArrowheads="1"/>
            </p:cNvSpPr>
            <p:nvPr/>
          </p:nvSpPr>
          <p:spPr bwMode="auto">
            <a:xfrm>
              <a:off x="260341" y="2635337"/>
              <a:ext cx="613118" cy="176404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tIns="0" bIns="0"/>
            <a:lstStyle/>
            <a:p>
              <a:pPr algn="ctr">
                <a:defRPr/>
              </a:pP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3" name="矩形 5"/>
            <p:cNvSpPr>
              <a:spLocks noChangeArrowheads="1"/>
            </p:cNvSpPr>
            <p:nvPr/>
          </p:nvSpPr>
          <p:spPr bwMode="auto">
            <a:xfrm>
              <a:off x="3322304" y="1914522"/>
              <a:ext cx="1853866" cy="5667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wrap="none" lIns="0" tIns="0" rIns="0" bIns="0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ts val="3000"/>
                </a:lnSpc>
              </a:pPr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计算机学院</a:t>
              </a:r>
              <a:endParaRPr lang="zh-CN" altLang="en-US" sz="16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7174" name="矩形 6"/>
            <p:cNvSpPr>
              <a:spLocks noChangeArrowheads="1"/>
            </p:cNvSpPr>
            <p:nvPr/>
          </p:nvSpPr>
          <p:spPr bwMode="auto">
            <a:xfrm>
              <a:off x="3358583" y="2670248"/>
              <a:ext cx="1853866" cy="5606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通信学院</a:t>
              </a:r>
              <a:endParaRPr lang="zh-CN" altLang="en-US" sz="1600" b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5" name="矩形 7"/>
            <p:cNvSpPr>
              <a:spLocks noChangeArrowheads="1"/>
            </p:cNvSpPr>
            <p:nvPr/>
          </p:nvSpPr>
          <p:spPr bwMode="auto">
            <a:xfrm>
              <a:off x="3393049" y="3425974"/>
              <a:ext cx="1853866" cy="55447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ctr">
                <a:lnSpc>
                  <a:spcPts val="3000"/>
                </a:lnSpc>
              </a:pPr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自动化学院</a:t>
              </a:r>
              <a:endParaRPr lang="zh-CN" altLang="en-US" sz="16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7176" name="矩形 8"/>
            <p:cNvSpPr>
              <a:spLocks noChangeArrowheads="1"/>
            </p:cNvSpPr>
            <p:nvPr/>
          </p:nvSpPr>
          <p:spPr bwMode="auto">
            <a:xfrm>
              <a:off x="3472863" y="4220719"/>
              <a:ext cx="1853866" cy="55241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机械学院</a:t>
              </a:r>
              <a:endParaRPr lang="zh-CN" altLang="en-US" sz="1600" b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7" name="矩形 9"/>
            <p:cNvSpPr>
              <a:spLocks noChangeArrowheads="1"/>
            </p:cNvSpPr>
            <p:nvPr/>
          </p:nvSpPr>
          <p:spPr bwMode="auto">
            <a:xfrm>
              <a:off x="3445653" y="4939480"/>
              <a:ext cx="1910100" cy="60375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lnSpc>
                  <a:spcPts val="3000"/>
                </a:lnSpc>
                <a:defRPr/>
              </a:pPr>
              <a:r>
                <a: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土木工程学院</a:t>
              </a:r>
              <a:endParaRPr lang="zh-CN" altLang="en-US" sz="1600" b="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7178" name="矩形 10"/>
            <p:cNvSpPr>
              <a:spLocks noChangeArrowheads="1"/>
            </p:cNvSpPr>
            <p:nvPr/>
          </p:nvSpPr>
          <p:spPr bwMode="auto">
            <a:xfrm rot="2608449">
              <a:off x="1840300" y="2247206"/>
              <a:ext cx="469815" cy="472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54" name="直接连接符 12"/>
            <p:cNvCxnSpPr>
              <a:cxnSpLocks noChangeShapeType="1"/>
            </p:cNvCxnSpPr>
            <p:nvPr/>
          </p:nvCxnSpPr>
          <p:spPr bwMode="auto">
            <a:xfrm flipH="1">
              <a:off x="980483" y="2481316"/>
              <a:ext cx="763676" cy="765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5" name="直接连接符 13"/>
            <p:cNvCxnSpPr>
              <a:cxnSpLocks noChangeShapeType="1"/>
              <a:stCxn id="7173" idx="1"/>
            </p:cNvCxnSpPr>
            <p:nvPr/>
          </p:nvCxnSpPr>
          <p:spPr bwMode="auto">
            <a:xfrm flipH="1">
              <a:off x="2409883" y="2197919"/>
              <a:ext cx="912421" cy="2977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1" name="矩形 15"/>
            <p:cNvSpPr>
              <a:spLocks noChangeArrowheads="1"/>
            </p:cNvSpPr>
            <p:nvPr/>
          </p:nvSpPr>
          <p:spPr bwMode="auto">
            <a:xfrm rot="2608449">
              <a:off x="1949138" y="2894091"/>
              <a:ext cx="471629" cy="472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57" name="直接连接符 16"/>
            <p:cNvCxnSpPr>
              <a:cxnSpLocks noChangeShapeType="1"/>
              <a:endCxn id="7171" idx="3"/>
            </p:cNvCxnSpPr>
            <p:nvPr/>
          </p:nvCxnSpPr>
          <p:spPr bwMode="auto">
            <a:xfrm flipH="1">
              <a:off x="980483" y="3132309"/>
              <a:ext cx="872514" cy="698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8" name="直接连接符 17"/>
            <p:cNvCxnSpPr>
              <a:cxnSpLocks noChangeShapeType="1"/>
              <a:stCxn id="7174" idx="1"/>
            </p:cNvCxnSpPr>
            <p:nvPr/>
          </p:nvCxnSpPr>
          <p:spPr bwMode="auto">
            <a:xfrm flipH="1">
              <a:off x="2518721" y="2951592"/>
              <a:ext cx="839863" cy="1930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4" name="矩形 22"/>
            <p:cNvSpPr>
              <a:spLocks noChangeArrowheads="1"/>
            </p:cNvSpPr>
            <p:nvPr/>
          </p:nvSpPr>
          <p:spPr bwMode="auto">
            <a:xfrm rot="2608449">
              <a:off x="1992673" y="3686782"/>
              <a:ext cx="469815" cy="4702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60" name="直接连接符 23"/>
            <p:cNvCxnSpPr>
              <a:cxnSpLocks noChangeShapeType="1"/>
            </p:cNvCxnSpPr>
            <p:nvPr/>
          </p:nvCxnSpPr>
          <p:spPr bwMode="auto">
            <a:xfrm flipH="1" flipV="1">
              <a:off x="980483" y="3623120"/>
              <a:ext cx="916049" cy="299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1" name="直接连接符 24"/>
            <p:cNvCxnSpPr>
              <a:cxnSpLocks noChangeShapeType="1"/>
              <a:stCxn id="7175" idx="1"/>
            </p:cNvCxnSpPr>
            <p:nvPr/>
          </p:nvCxnSpPr>
          <p:spPr bwMode="auto">
            <a:xfrm flipH="1">
              <a:off x="2562256" y="3703211"/>
              <a:ext cx="830793" cy="232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87" name="矩形 27"/>
            <p:cNvSpPr>
              <a:spLocks noChangeArrowheads="1"/>
            </p:cNvSpPr>
            <p:nvPr/>
          </p:nvSpPr>
          <p:spPr bwMode="auto">
            <a:xfrm rot="2608449">
              <a:off x="1992673" y="4514383"/>
              <a:ext cx="469815" cy="4723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63" name="直接连接符 28"/>
            <p:cNvCxnSpPr>
              <a:cxnSpLocks noChangeShapeType="1"/>
            </p:cNvCxnSpPr>
            <p:nvPr/>
          </p:nvCxnSpPr>
          <p:spPr bwMode="auto">
            <a:xfrm flipH="1" flipV="1">
              <a:off x="980483" y="3773033"/>
              <a:ext cx="916049" cy="9775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直接连接符 29"/>
            <p:cNvCxnSpPr>
              <a:cxnSpLocks noChangeShapeType="1"/>
            </p:cNvCxnSpPr>
            <p:nvPr/>
          </p:nvCxnSpPr>
          <p:spPr bwMode="auto">
            <a:xfrm flipH="1">
              <a:off x="2562256" y="4382953"/>
              <a:ext cx="910608" cy="3819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90" name="矩形 34"/>
            <p:cNvSpPr>
              <a:spLocks noChangeArrowheads="1"/>
            </p:cNvSpPr>
            <p:nvPr/>
          </p:nvSpPr>
          <p:spPr bwMode="auto">
            <a:xfrm rot="2608449">
              <a:off x="1992673" y="5235199"/>
              <a:ext cx="469815" cy="47027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tIns="0" bIns="0"/>
            <a:lstStyle/>
            <a:p>
              <a:pPr algn="ctr">
                <a:defRPr/>
              </a:pPr>
              <a:r>
                <a:rPr lang="zh-CN" altLang="en-US" sz="11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包括</a:t>
              </a:r>
              <a:endParaRPr lang="zh-CN" altLang="en-US" sz="11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18466" name="直接连接符 35"/>
            <p:cNvCxnSpPr>
              <a:cxnSpLocks noChangeShapeType="1"/>
            </p:cNvCxnSpPr>
            <p:nvPr/>
          </p:nvCxnSpPr>
          <p:spPr bwMode="auto">
            <a:xfrm flipH="1" flipV="1">
              <a:off x="980483" y="4037947"/>
              <a:ext cx="916049" cy="143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7" name="直接连接符 36"/>
            <p:cNvCxnSpPr>
              <a:cxnSpLocks noChangeShapeType="1"/>
            </p:cNvCxnSpPr>
            <p:nvPr/>
          </p:nvCxnSpPr>
          <p:spPr bwMode="auto">
            <a:xfrm flipH="1">
              <a:off x="2562256" y="5099661"/>
              <a:ext cx="910608" cy="3840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34" name="Rectangle 27"/>
          <p:cNvSpPr>
            <a:spLocks noChangeArrowheads="1"/>
          </p:cNvSpPr>
          <p:nvPr/>
        </p:nvSpPr>
        <p:spPr bwMode="auto">
          <a:xfrm>
            <a:off x="1084263" y="1089025"/>
            <a:ext cx="5570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法一</a:t>
            </a:r>
            <a:r>
              <a:rPr kumimoji="0" lang="en-US" altLang="zh-CN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0" lang="zh-CN" altLang="en-US" sz="24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将各个学院分别看成一个实体集</a:t>
            </a:r>
            <a:endParaRPr kumimoji="0" lang="zh-CN" altLang="en-US" sz="24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 8"/>
          <p:cNvGrpSpPr/>
          <p:nvPr/>
        </p:nvGrpSpPr>
        <p:grpSpPr bwMode="auto">
          <a:xfrm>
            <a:off x="6059488" y="1739900"/>
            <a:ext cx="1741487" cy="3354388"/>
            <a:chOff x="6059488" y="1740584"/>
            <a:chExt cx="1741487" cy="3353844"/>
          </a:xfrm>
        </p:grpSpPr>
        <p:grpSp>
          <p:nvGrpSpPr>
            <p:cNvPr id="18439" name="组 4"/>
            <p:cNvGrpSpPr/>
            <p:nvPr/>
          </p:nvGrpSpPr>
          <p:grpSpPr bwMode="auto">
            <a:xfrm>
              <a:off x="6059488" y="1740584"/>
              <a:ext cx="1741487" cy="1458117"/>
              <a:chOff x="6059488" y="1740584"/>
              <a:chExt cx="1741487" cy="1458117"/>
            </a:xfrm>
          </p:grpSpPr>
          <p:sp>
            <p:nvSpPr>
              <p:cNvPr id="7196" name="Rectangle 28"/>
              <p:cNvSpPr>
                <a:spLocks noChangeArrowheads="1"/>
              </p:cNvSpPr>
              <p:nvPr/>
            </p:nvSpPr>
            <p:spPr bwMode="auto">
              <a:xfrm>
                <a:off x="6084888" y="1740584"/>
                <a:ext cx="1716087" cy="14586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tIns="0" bIns="0" anchor="ctr"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计算机学院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 u="sng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名称</a:t>
                </a:r>
                <a:endParaRPr lang="zh-CN" altLang="en-US" sz="1800" b="0" u="sng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地址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成立时间</a:t>
                </a:r>
                <a:endParaRPr lang="en-US" altLang="zh-CN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校企合作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sp>
            <p:nvSpPr>
              <p:cNvPr id="7197" name="Line 29"/>
              <p:cNvSpPr>
                <a:spLocks noChangeShapeType="1"/>
              </p:cNvSpPr>
              <p:nvPr/>
            </p:nvSpPr>
            <p:spPr bwMode="auto">
              <a:xfrm>
                <a:off x="6059488" y="2078667"/>
                <a:ext cx="17399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 b="0"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</p:grpSp>
        <p:grpSp>
          <p:nvGrpSpPr>
            <p:cNvPr id="18440" name="组 3"/>
            <p:cNvGrpSpPr/>
            <p:nvPr/>
          </p:nvGrpSpPr>
          <p:grpSpPr bwMode="auto">
            <a:xfrm>
              <a:off x="6067425" y="3298185"/>
              <a:ext cx="1589088" cy="1433513"/>
              <a:chOff x="6230263" y="3640895"/>
              <a:chExt cx="1589308" cy="1433286"/>
            </a:xfrm>
          </p:grpSpPr>
          <p:sp>
            <p:nvSpPr>
              <p:cNvPr id="7200" name="Rectangle 32"/>
              <p:cNvSpPr>
                <a:spLocks noChangeArrowheads="1"/>
              </p:cNvSpPr>
              <p:nvPr/>
            </p:nvSpPr>
            <p:spPr bwMode="auto">
              <a:xfrm>
                <a:off x="6254079" y="3640379"/>
                <a:ext cx="1565492" cy="14330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tIns="0" bIns="0" anchor="ctr"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通信学院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 u="sng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名称</a:t>
                </a:r>
                <a:endParaRPr lang="zh-CN" altLang="en-US" sz="1800" b="0" u="sng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地址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成立时间</a:t>
                </a:r>
                <a:endParaRPr lang="en-US" altLang="zh-CN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sz="1800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国际交流</a:t>
                </a:r>
                <a:endParaRPr lang="zh-CN" altLang="en-US" sz="1800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sp>
            <p:nvSpPr>
              <p:cNvPr id="7201" name="Line 33"/>
              <p:cNvSpPr>
                <a:spLocks noChangeShapeType="1"/>
              </p:cNvSpPr>
              <p:nvPr/>
            </p:nvSpPr>
            <p:spPr bwMode="auto">
              <a:xfrm>
                <a:off x="6230263" y="3940320"/>
                <a:ext cx="1587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 sz="1800" b="0"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</p:grpSp>
        <p:sp>
          <p:nvSpPr>
            <p:cNvPr id="18441" name="Rectangle 34"/>
            <p:cNvSpPr>
              <a:spLocks noChangeArrowheads="1"/>
            </p:cNvSpPr>
            <p:nvPr/>
          </p:nvSpPr>
          <p:spPr bwMode="auto">
            <a:xfrm>
              <a:off x="6294438" y="4694443"/>
              <a:ext cx="800100" cy="399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kumimoji="0"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  <a:endParaRPr kumimoji="0" lang="zh-CN" altLang="en-US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350838" y="5029200"/>
            <a:ext cx="8020050" cy="1384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在何种情况下，这样设计合理？</a:t>
            </a:r>
            <a:endParaRPr lang="en-US" altLang="zh-CN" b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如果各学院具有不同属性特征，则设计合理！</a:t>
            </a:r>
            <a:endParaRPr lang="en-US" altLang="zh-CN" b="0">
              <a:solidFill>
                <a:srgbClr val="2A2A39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否则面临问题</a:t>
            </a:r>
            <a:r>
              <a:rPr lang="zh-CN" altLang="zh-CN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：</a:t>
            </a:r>
            <a:r>
              <a: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每增加一个学院增加一个实体集，需修改应用代码。</a:t>
            </a:r>
            <a:endParaRPr lang="en-US" altLang="zh-CN" b="0">
              <a:solidFill>
                <a:srgbClr val="2A2A39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b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8437" name="矩形 6"/>
          <p:cNvSpPr>
            <a:spLocks noChangeArrowheads="1"/>
          </p:cNvSpPr>
          <p:nvPr/>
        </p:nvSpPr>
        <p:spPr bwMode="auto">
          <a:xfrm>
            <a:off x="6062663" y="90488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用实体还是实体集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8" name="文本框 3"/>
          <p:cNvSpPr txBox="1">
            <a:spLocks noChangeArrowheads="1"/>
          </p:cNvSpPr>
          <p:nvPr/>
        </p:nvSpPr>
        <p:spPr bwMode="auto">
          <a:xfrm>
            <a:off x="5221288" y="48450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0066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581025"/>
          </a:xfrm>
        </p:spPr>
        <p:txBody>
          <a:bodyPr/>
          <a:lstStyle/>
          <a:p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方法二：将所有学院看作一个实体集</a:t>
            </a:r>
            <a:endParaRPr kumimoji="0"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754063" y="2968625"/>
            <a:ext cx="7967662" cy="1185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>
                <a:solidFill>
                  <a:srgbClr val="0000FF"/>
                </a:solidFill>
              </a:rPr>
              <a:t>在何种情况下，这样设计合理？</a:t>
            </a:r>
            <a:endParaRPr kumimoji="0" lang="en-US" altLang="zh-CN" sz="2000"/>
          </a:p>
          <a:p>
            <a:pPr marL="0" indent="0"/>
            <a:r>
              <a:rPr kumimoji="0" lang="zh-CN" altLang="en-US" sz="2000"/>
              <a:t>一般地，一所学校的所有的学院具有相同属性，应看作属于一个实体集的不同实体。</a:t>
            </a:r>
            <a:endParaRPr kumimoji="0" lang="zh-CN" altLang="en-US" sz="2400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66763" y="4154488"/>
            <a:ext cx="67627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b="0">
                <a:solidFill>
                  <a:srgbClr val="0000FF"/>
                </a:solidFill>
              </a:rPr>
              <a:t>更一般地，如何用有限表示无限？</a:t>
            </a:r>
            <a:r>
              <a:rPr kumimoji="0" lang="en-US" altLang="zh-CN" sz="2400">
                <a:solidFill>
                  <a:srgbClr val="545472"/>
                </a:solidFill>
              </a:rPr>
              <a:t>(</a:t>
            </a:r>
            <a:r>
              <a:rPr kumimoji="0" lang="zh-CN" altLang="en-US" sz="2400">
                <a:solidFill>
                  <a:srgbClr val="545472"/>
                </a:solidFill>
              </a:rPr>
              <a:t>案例</a:t>
            </a:r>
            <a:r>
              <a:rPr kumimoji="0" lang="zh-CN" altLang="zh-CN" sz="2400">
                <a:solidFill>
                  <a:srgbClr val="545472"/>
                </a:solidFill>
              </a:rPr>
              <a:t>1</a:t>
            </a:r>
            <a:r>
              <a:rPr kumimoji="0" lang="en-US" altLang="zh-CN" sz="2400">
                <a:solidFill>
                  <a:srgbClr val="545472"/>
                </a:solidFill>
              </a:rPr>
              <a:t>.b)</a:t>
            </a:r>
            <a:endParaRPr kumimoji="0" lang="en-US" altLang="zh-CN" sz="2000">
              <a:solidFill>
                <a:srgbClr val="545472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</a:rPr>
              <a:t>根目录</a:t>
            </a: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一级子目录二级子目录三级子目录。。。</a:t>
            </a:r>
            <a:endParaRPr kumimoji="0" lang="en-US" altLang="zh-CN" sz="2000" b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党中央各级省委各级市委</a:t>
            </a:r>
            <a:r>
              <a:rPr kumimoji="0" lang="en-US" altLang="zh-CN" sz="2000" b="0">
                <a:solidFill>
                  <a:srgbClr val="0000FF"/>
                </a:solidFill>
                <a:sym typeface="Wingdings" panose="05000000000000000000" pitchFamily="2" charset="2"/>
              </a:rPr>
              <a:t>-</a:t>
            </a: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各级区委。。。</a:t>
            </a:r>
            <a:endParaRPr kumimoji="0" lang="en-US" altLang="zh-CN" sz="2000" b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</a:pPr>
            <a:r>
              <a:rPr kumimoji="0" lang="zh-CN" altLang="en-US" sz="2000" b="0">
                <a:solidFill>
                  <a:srgbClr val="0000FF"/>
                </a:solidFill>
                <a:sym typeface="Wingdings" panose="05000000000000000000" pitchFamily="2" charset="2"/>
              </a:rPr>
              <a:t>汽车零件组成问题</a:t>
            </a:r>
            <a:endParaRPr kumimoji="0" lang="en-US" altLang="zh-CN" sz="2000" b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19460" name="矩形 23"/>
          <p:cNvSpPr>
            <a:spLocks noChangeArrowheads="1"/>
          </p:cNvSpPr>
          <p:nvPr/>
        </p:nvSpPr>
        <p:spPr bwMode="auto">
          <a:xfrm>
            <a:off x="6062663" y="90488"/>
            <a:ext cx="2749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1.1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用实体还是实体集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461" name="组 2"/>
          <p:cNvGrpSpPr/>
          <p:nvPr/>
        </p:nvGrpSpPr>
        <p:grpSpPr bwMode="auto">
          <a:xfrm>
            <a:off x="1257300" y="1360488"/>
            <a:ext cx="6543675" cy="1649412"/>
            <a:chOff x="1257300" y="2473325"/>
            <a:chExt cx="6543675" cy="1649413"/>
          </a:xfrm>
        </p:grpSpPr>
        <p:grpSp>
          <p:nvGrpSpPr>
            <p:cNvPr id="19473" name="Group 11"/>
            <p:cNvGrpSpPr/>
            <p:nvPr/>
          </p:nvGrpSpPr>
          <p:grpSpPr bwMode="auto">
            <a:xfrm>
              <a:off x="1257300" y="2473325"/>
              <a:ext cx="3878263" cy="1547813"/>
              <a:chOff x="998" y="2667"/>
              <a:chExt cx="2443" cy="975"/>
            </a:xfrm>
          </p:grpSpPr>
          <p:sp>
            <p:nvSpPr>
              <p:cNvPr id="11268" name="矩形 3"/>
              <p:cNvSpPr>
                <a:spLocks noChangeArrowheads="1"/>
              </p:cNvSpPr>
              <p:nvPr/>
            </p:nvSpPr>
            <p:spPr bwMode="auto">
              <a:xfrm>
                <a:off x="998" y="2667"/>
                <a:ext cx="317" cy="9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 algn="r">
                  <a:lnSpc>
                    <a:spcPts val="2400"/>
                  </a:lnSpc>
                </a:pPr>
                <a:r>
                  <a:rPr lang="zh-CN" altLang="en-US" sz="16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重庆大学</a:t>
                </a:r>
                <a:endPara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sp>
            <p:nvSpPr>
              <p:cNvPr id="11269" name="矩形 4"/>
              <p:cNvSpPr>
                <a:spLocks noChangeArrowheads="1"/>
              </p:cNvSpPr>
              <p:nvPr/>
            </p:nvSpPr>
            <p:spPr bwMode="auto">
              <a:xfrm>
                <a:off x="2857" y="3022"/>
                <a:ext cx="584" cy="249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lnSpc>
                    <a:spcPts val="3000"/>
                  </a:lnSpc>
                  <a:defRPr/>
                </a:pPr>
                <a:r>
                  <a:rPr lang="zh-CN" altLang="en-US" sz="1600" b="0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  <a:ea typeface="+mn-ea"/>
                    <a:cs typeface="黑体" panose="02010609060101010101" pitchFamily="49" charset="-122"/>
                  </a:rPr>
                  <a:t>学院</a:t>
                </a:r>
                <a:endPara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  <p:sp>
            <p:nvSpPr>
              <p:cNvPr id="11270" name="矩形 5"/>
              <p:cNvSpPr>
                <a:spLocks noChangeArrowheads="1"/>
              </p:cNvSpPr>
              <p:nvPr/>
            </p:nvSpPr>
            <p:spPr bwMode="auto">
              <a:xfrm rot="2608449">
                <a:off x="2009" y="3116"/>
                <a:ext cx="296" cy="36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r>
                  <a:rPr lang="zh-CN" altLang="en-US" sz="1600" b="0" dirty="0">
                    <a:solidFill>
                      <a:schemeClr val="tx1">
                        <a:lumMod val="50000"/>
                      </a:schemeClr>
                    </a:solidFill>
                    <a:latin typeface="+mn-ea"/>
                    <a:ea typeface="+mn-ea"/>
                    <a:cs typeface="黑体" panose="02010609060101010101" pitchFamily="49" charset="-122"/>
                  </a:rPr>
                  <a:t>包括</a:t>
                </a:r>
                <a:endParaRPr lang="zh-CN" altLang="en-US" sz="1600" b="0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  <p:cxnSp>
            <p:nvCxnSpPr>
              <p:cNvPr id="19480" name="直接连接符 6"/>
              <p:cNvCxnSpPr>
                <a:cxnSpLocks noChangeShapeType="1"/>
              </p:cNvCxnSpPr>
              <p:nvPr/>
            </p:nvCxnSpPr>
            <p:spPr bwMode="auto">
              <a:xfrm flipH="1" flipV="1">
                <a:off x="1338" y="3147"/>
                <a:ext cx="577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481" name="直接连接符 7"/>
              <p:cNvCxnSpPr>
                <a:cxnSpLocks noChangeShapeType="1"/>
                <a:stCxn id="11269" idx="1"/>
              </p:cNvCxnSpPr>
              <p:nvPr/>
            </p:nvCxnSpPr>
            <p:spPr bwMode="auto">
              <a:xfrm flipH="1">
                <a:off x="2389" y="3147"/>
                <a:ext cx="468" cy="1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74" name="Group 30"/>
            <p:cNvGrpSpPr/>
            <p:nvPr/>
          </p:nvGrpSpPr>
          <p:grpSpPr bwMode="auto">
            <a:xfrm>
              <a:off x="6059488" y="2682875"/>
              <a:ext cx="1741487" cy="1439863"/>
              <a:chOff x="4233" y="1460"/>
              <a:chExt cx="1082" cy="624"/>
            </a:xfrm>
          </p:grpSpPr>
          <p:sp>
            <p:nvSpPr>
              <p:cNvPr id="26" name="Rectangle 28"/>
              <p:cNvSpPr>
                <a:spLocks noChangeArrowheads="1"/>
              </p:cNvSpPr>
              <p:nvPr/>
            </p:nvSpPr>
            <p:spPr bwMode="auto">
              <a:xfrm>
                <a:off x="4249" y="1460"/>
                <a:ext cx="106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r>
                  <a:rPr lang="zh-CN" altLang="en-US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学院</a:t>
                </a:r>
                <a:endParaRPr lang="zh-CN" altLang="en-US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b="0" u="sng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学院名称</a:t>
                </a:r>
                <a:endParaRPr lang="zh-CN" altLang="en-US" b="0" u="sng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地址</a:t>
                </a:r>
                <a:endParaRPr lang="zh-CN" altLang="en-US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r>
                  <a:rPr lang="zh-CN" altLang="en-US" b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成立时间</a:t>
                </a:r>
                <a:endParaRPr lang="zh-CN" altLang="en-US" b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4233" y="1652"/>
                <a:ext cx="10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pPr algn="r">
                  <a:defRPr/>
                </a:pPr>
                <a:endParaRPr lang="zh-CN" altLang="en-US" b="0">
                  <a:latin typeface="+mn-ea"/>
                  <a:ea typeface="+mn-ea"/>
                  <a:cs typeface="黑体" panose="02010609060101010101" pitchFamily="49" charset="-122"/>
                </a:endParaRPr>
              </a:p>
            </p:txBody>
          </p:sp>
        </p:grpSp>
      </p:grpSp>
      <p:grpSp>
        <p:nvGrpSpPr>
          <p:cNvPr id="5" name="组 4"/>
          <p:cNvGrpSpPr/>
          <p:nvPr/>
        </p:nvGrpSpPr>
        <p:grpSpPr bwMode="auto">
          <a:xfrm>
            <a:off x="714375" y="5537200"/>
            <a:ext cx="7231063" cy="881063"/>
            <a:chOff x="855167" y="5537786"/>
            <a:chExt cx="7230813" cy="880336"/>
          </a:xfrm>
        </p:grpSpPr>
        <p:grpSp>
          <p:nvGrpSpPr>
            <p:cNvPr id="19463" name="组 9"/>
            <p:cNvGrpSpPr/>
            <p:nvPr/>
          </p:nvGrpSpPr>
          <p:grpSpPr bwMode="auto">
            <a:xfrm>
              <a:off x="2646544" y="5548145"/>
              <a:ext cx="1371983" cy="869977"/>
              <a:chOff x="1694319" y="5588002"/>
              <a:chExt cx="1371824" cy="870857"/>
            </a:xfrm>
          </p:grpSpPr>
          <p:sp>
            <p:nvSpPr>
              <p:cNvPr id="11" name="矩形 4"/>
              <p:cNvSpPr>
                <a:spLocks noChangeArrowheads="1"/>
              </p:cNvSpPr>
              <p:nvPr/>
            </p:nvSpPr>
            <p:spPr bwMode="auto">
              <a:xfrm>
                <a:off x="1693580" y="5588747"/>
                <a:ext cx="1355521" cy="8701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目录</a:t>
                </a:r>
                <a:endParaRPr lang="en-US" altLang="zh-CN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 u="sng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上级目录</a:t>
                </a:r>
                <a:endParaRPr lang="en-US" altLang="zh-CN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下级目录</a:t>
                </a:r>
                <a:endPara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cxnSp>
            <p:nvCxnSpPr>
              <p:cNvPr id="19472" name="直接连接符 7"/>
              <p:cNvCxnSpPr>
                <a:cxnSpLocks noChangeShapeType="1"/>
              </p:cNvCxnSpPr>
              <p:nvPr/>
            </p:nvCxnSpPr>
            <p:spPr bwMode="auto">
              <a:xfrm flipH="1">
                <a:off x="1698342" y="5879313"/>
                <a:ext cx="1368220" cy="14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9464" name="组 13"/>
            <p:cNvGrpSpPr/>
            <p:nvPr/>
          </p:nvGrpSpPr>
          <p:grpSpPr bwMode="auto">
            <a:xfrm>
              <a:off x="4653184" y="5542158"/>
              <a:ext cx="1367670" cy="869977"/>
              <a:chOff x="4772032" y="5649687"/>
              <a:chExt cx="1367511" cy="870857"/>
            </a:xfrm>
          </p:grpSpPr>
          <p:sp>
            <p:nvSpPr>
              <p:cNvPr id="12" name="矩形 4"/>
              <p:cNvSpPr>
                <a:spLocks noChangeArrowheads="1"/>
              </p:cNvSpPr>
              <p:nvPr/>
            </p:nvSpPr>
            <p:spPr bwMode="auto">
              <a:xfrm>
                <a:off x="4787057" y="5650074"/>
                <a:ext cx="1352346" cy="8701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党组织</a:t>
                </a:r>
                <a:endParaRPr lang="en-US" altLang="zh-CN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 u="sng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上级组织</a:t>
                </a:r>
                <a:endParaRPr lang="en-US" altLang="zh-CN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下级组织</a:t>
                </a:r>
                <a:endPara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cxnSp>
            <p:nvCxnSpPr>
              <p:cNvPr id="19470" name="直接连接符 7"/>
              <p:cNvCxnSpPr>
                <a:cxnSpLocks noChangeShapeType="1"/>
              </p:cNvCxnSpPr>
              <p:nvPr/>
            </p:nvCxnSpPr>
            <p:spPr bwMode="auto">
              <a:xfrm flipH="1">
                <a:off x="4772772" y="5940640"/>
                <a:ext cx="1366631" cy="142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5" name="矩形 14"/>
            <p:cNvSpPr/>
            <p:nvPr/>
          </p:nvSpPr>
          <p:spPr bwMode="auto">
            <a:xfrm>
              <a:off x="855167" y="5783646"/>
              <a:ext cx="1466799" cy="399720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800000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递归表示：</a:t>
              </a:r>
              <a:endParaRPr lang="zh-CN" altLang="en-US">
                <a:solidFill>
                  <a:srgbClr val="800000"/>
                </a:solidFill>
              </a:endParaRPr>
            </a:p>
          </p:txBody>
        </p:sp>
        <p:grpSp>
          <p:nvGrpSpPr>
            <p:cNvPr id="19466" name="组 3"/>
            <p:cNvGrpSpPr/>
            <p:nvPr/>
          </p:nvGrpSpPr>
          <p:grpSpPr bwMode="auto">
            <a:xfrm>
              <a:off x="6717555" y="5537786"/>
              <a:ext cx="1368425" cy="869950"/>
              <a:chOff x="6717555" y="5537786"/>
              <a:chExt cx="1368425" cy="869950"/>
            </a:xfrm>
          </p:grpSpPr>
          <p:sp>
            <p:nvSpPr>
              <p:cNvPr id="25" name="矩形 4"/>
              <p:cNvSpPr>
                <a:spLocks noChangeArrowheads="1"/>
              </p:cNvSpPr>
              <p:nvPr/>
            </p:nvSpPr>
            <p:spPr bwMode="auto">
              <a:xfrm>
                <a:off x="6731889" y="5537786"/>
                <a:ext cx="1354091" cy="86923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</p:spPr>
            <p:txBody>
              <a:bodyPr/>
              <a:lstStyle>
                <a:lvl1pPr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1pPr>
                <a:lvl2pPr marL="742950" indent="-28575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2pPr>
                <a:lvl3pPr marL="11430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3pPr>
                <a:lvl4pPr marL="16002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4pPr>
                <a:lvl5pPr marL="2057400" indent="-228600"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0066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汽车组成</a:t>
                </a:r>
                <a:r>
                  <a:rPr lang="zh-CN" altLang="en-US" sz="1800" b="0" u="sng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零部件名</a:t>
                </a:r>
                <a:endParaRPr lang="en-US" altLang="zh-CN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zh-CN" altLang="en-US" sz="1800" b="0">
                    <a:solidFill>
                      <a:srgbClr val="2A2A39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黑体" panose="02010609060101010101" pitchFamily="49" charset="-122"/>
                  </a:rPr>
                  <a:t>组成部件</a:t>
                </a:r>
                <a:endPara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endParaRPr>
              </a:p>
            </p:txBody>
          </p:sp>
          <p:cxnSp>
            <p:nvCxnSpPr>
              <p:cNvPr id="19468" name="直接连接符 7"/>
              <p:cNvCxnSpPr>
                <a:cxnSpLocks noChangeShapeType="1"/>
              </p:cNvCxnSpPr>
              <p:nvPr/>
            </p:nvCxnSpPr>
            <p:spPr bwMode="auto">
              <a:xfrm flipH="1">
                <a:off x="6717602" y="5828059"/>
                <a:ext cx="1368378" cy="142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68313" y="762000"/>
            <a:ext cx="7772400" cy="633413"/>
          </a:xfrm>
        </p:spPr>
        <p:txBody>
          <a:bodyPr/>
          <a:lstStyle/>
          <a:p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案例</a:t>
            </a:r>
            <a:r>
              <a:rPr kumimoji="0"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0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：学生成绩的表示</a:t>
            </a:r>
            <a:endParaRPr kumimoji="0" lang="zh-CN" altLang="en-US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576263" y="1428750"/>
            <a:ext cx="7772400" cy="2082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000" b="1"/>
              <a:t>假设：</a:t>
            </a:r>
            <a:endParaRPr kumimoji="0" lang="en-US" altLang="zh-CN" sz="2000" b="1"/>
          </a:p>
          <a:p>
            <a:pPr marL="0" indent="0"/>
            <a:r>
              <a:rPr kumimoji="0" lang="zh-CN" altLang="en-US" sz="2000"/>
              <a:t>每个学生，都有自己的姓名、学号</a:t>
            </a:r>
            <a:endParaRPr kumimoji="0" lang="en-US" altLang="zh-CN" sz="2000"/>
          </a:p>
          <a:p>
            <a:pPr marL="0" indent="0"/>
            <a:r>
              <a:rPr kumimoji="0" lang="zh-CN" altLang="en-US" sz="2000"/>
              <a:t>每一门课程，都有课程名称、课程编号</a:t>
            </a:r>
            <a:endParaRPr kumimoji="0" lang="en-US" altLang="zh-CN" sz="2000"/>
          </a:p>
          <a:p>
            <a:pPr marL="0" indent="0"/>
            <a:r>
              <a:rPr kumimoji="0" lang="zh-CN" altLang="en-US" sz="2000"/>
              <a:t>每一个学生的每一门课程都有</a:t>
            </a:r>
            <a:r>
              <a:rPr kumimoji="0" lang="zh-CN" altLang="en-US" sz="2000">
                <a:solidFill>
                  <a:srgbClr val="0066FF"/>
                </a:solidFill>
              </a:rPr>
              <a:t>成绩</a:t>
            </a:r>
            <a:endParaRPr kumimoji="0" lang="en-US" altLang="zh-CN" sz="2000">
              <a:solidFill>
                <a:srgbClr val="0066FF"/>
              </a:solidFill>
            </a:endParaRPr>
          </a:p>
          <a:p>
            <a:pPr marL="0" indent="0"/>
            <a:r>
              <a:rPr kumimoji="0" lang="zh-CN" altLang="en-US" sz="2000" b="1">
                <a:solidFill>
                  <a:srgbClr val="2A2A39"/>
                </a:solidFill>
                <a:ea typeface="黑体" panose="02010609060101010101" pitchFamily="49" charset="-122"/>
              </a:rPr>
              <a:t>并假设已设计如下的</a:t>
            </a:r>
            <a:r>
              <a:rPr kumimoji="0" lang="en-US" altLang="zh-CN" sz="2000" b="1">
                <a:solidFill>
                  <a:srgbClr val="2A2A39"/>
                </a:solidFill>
                <a:ea typeface="黑体" panose="02010609060101010101" pitchFamily="49" charset="-122"/>
              </a:rPr>
              <a:t>E-R</a:t>
            </a:r>
            <a:r>
              <a:rPr kumimoji="0" lang="zh-CN" altLang="en-US" sz="2000" b="1">
                <a:solidFill>
                  <a:srgbClr val="2A2A39"/>
                </a:solidFill>
                <a:ea typeface="黑体" panose="02010609060101010101" pitchFamily="49" charset="-122"/>
              </a:rPr>
              <a:t>图</a:t>
            </a:r>
            <a:endParaRPr kumimoji="0" lang="zh-CN" altLang="en-US" sz="2000">
              <a:solidFill>
                <a:srgbClr val="2A2A39"/>
              </a:solidFill>
            </a:endParaRPr>
          </a:p>
        </p:txBody>
      </p:sp>
      <p:sp>
        <p:nvSpPr>
          <p:cNvPr id="20483" name="Rectangle 7"/>
          <p:cNvSpPr>
            <a:spLocks noChangeArrowheads="1"/>
          </p:cNvSpPr>
          <p:nvPr/>
        </p:nvSpPr>
        <p:spPr bwMode="auto">
          <a:xfrm>
            <a:off x="611188" y="165100"/>
            <a:ext cx="43211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8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  <a:endParaRPr kumimoji="0" lang="zh-CN" altLang="en-US" sz="28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4" name="矩形 1"/>
          <p:cNvSpPr>
            <a:spLocks noChangeArrowheads="1"/>
          </p:cNvSpPr>
          <p:nvPr/>
        </p:nvSpPr>
        <p:spPr bwMode="auto">
          <a:xfrm>
            <a:off x="5918200" y="107950"/>
            <a:ext cx="300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E-R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模型设计注意问题</a:t>
            </a:r>
            <a:endParaRPr kumimoji="0" lang="en-US" altLang="zh-CN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485" name="Group 20"/>
          <p:cNvGrpSpPr/>
          <p:nvPr/>
        </p:nvGrpSpPr>
        <p:grpSpPr bwMode="auto">
          <a:xfrm>
            <a:off x="965200" y="3481388"/>
            <a:ext cx="6575425" cy="2586037"/>
            <a:chOff x="529" y="1363"/>
            <a:chExt cx="4500" cy="1883"/>
          </a:xfrm>
        </p:grpSpPr>
        <p:sp>
          <p:nvSpPr>
            <p:cNvPr id="8" name="矩形 2"/>
            <p:cNvSpPr>
              <a:spLocks noChangeArrowheads="1"/>
            </p:cNvSpPr>
            <p:nvPr/>
          </p:nvSpPr>
          <p:spPr bwMode="auto">
            <a:xfrm>
              <a:off x="869" y="2043"/>
              <a:ext cx="703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学生</a:t>
              </a:r>
              <a:endParaRPr lang="zh-CN" altLang="en-US" sz="18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9" name="矩形 5"/>
            <p:cNvSpPr>
              <a:spLocks noChangeArrowheads="1"/>
            </p:cNvSpPr>
            <p:nvPr/>
          </p:nvSpPr>
          <p:spPr bwMode="auto">
            <a:xfrm>
              <a:off x="3454" y="2021"/>
              <a:ext cx="703" cy="31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0" name="菱形 6"/>
            <p:cNvSpPr>
              <a:spLocks noChangeArrowheads="1"/>
            </p:cNvSpPr>
            <p:nvPr/>
          </p:nvSpPr>
          <p:spPr bwMode="auto">
            <a:xfrm>
              <a:off x="2152" y="1885"/>
              <a:ext cx="879" cy="608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  <a:endParaRPr lang="zh-CN" altLang="en-US" sz="16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0490" name="直接连接符 8"/>
            <p:cNvCxnSpPr>
              <a:cxnSpLocks noChangeShapeType="1"/>
              <a:stCxn id="8" idx="3"/>
              <a:endCxn id="10" idx="1"/>
            </p:cNvCxnSpPr>
            <p:nvPr/>
          </p:nvCxnSpPr>
          <p:spPr bwMode="auto">
            <a:xfrm flipV="1">
              <a:off x="1572" y="2191"/>
              <a:ext cx="580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1" name="直接连接符 11"/>
            <p:cNvCxnSpPr>
              <a:cxnSpLocks noChangeShapeType="1"/>
              <a:endCxn id="9" idx="1"/>
            </p:cNvCxnSpPr>
            <p:nvPr/>
          </p:nvCxnSpPr>
          <p:spPr bwMode="auto">
            <a:xfrm flipV="1">
              <a:off x="3001" y="2180"/>
              <a:ext cx="453" cy="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椭圆 10"/>
            <p:cNvSpPr>
              <a:spLocks noChangeArrowheads="1"/>
            </p:cNvSpPr>
            <p:nvPr/>
          </p:nvSpPr>
          <p:spPr bwMode="auto">
            <a:xfrm>
              <a:off x="529" y="1386"/>
              <a:ext cx="634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600" b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姓名</a:t>
              </a:r>
              <a:endParaRPr lang="zh-CN" altLang="en-US" sz="1600" b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4" name="椭圆 14"/>
            <p:cNvSpPr>
              <a:spLocks noChangeArrowheads="1"/>
            </p:cNvSpPr>
            <p:nvPr/>
          </p:nvSpPr>
          <p:spPr bwMode="auto">
            <a:xfrm>
              <a:off x="625" y="2951"/>
              <a:ext cx="640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600" b="0" u="sng" dirty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学号</a:t>
              </a:r>
              <a:endParaRPr lang="zh-CN" altLang="en-US" sz="1600" b="0" u="sng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20494" name="直接连接符 15"/>
            <p:cNvCxnSpPr>
              <a:cxnSpLocks noChangeShapeType="1"/>
              <a:stCxn id="13" idx="4"/>
              <a:endCxn id="8" idx="0"/>
            </p:cNvCxnSpPr>
            <p:nvPr/>
          </p:nvCxnSpPr>
          <p:spPr bwMode="auto">
            <a:xfrm>
              <a:off x="846" y="1681"/>
              <a:ext cx="374" cy="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直接连接符 18"/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1034" y="2361"/>
              <a:ext cx="187" cy="5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椭圆 21"/>
            <p:cNvSpPr>
              <a:spLocks noChangeArrowheads="1"/>
            </p:cNvSpPr>
            <p:nvPr/>
          </p:nvSpPr>
          <p:spPr bwMode="auto">
            <a:xfrm>
              <a:off x="3925" y="1363"/>
              <a:ext cx="1022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6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  <a:endParaRPr lang="zh-CN" altLang="en-US" sz="16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8" name="椭圆 22"/>
            <p:cNvSpPr>
              <a:spLocks noChangeArrowheads="1"/>
            </p:cNvSpPr>
            <p:nvPr/>
          </p:nvSpPr>
          <p:spPr bwMode="auto">
            <a:xfrm>
              <a:off x="4021" y="2928"/>
              <a:ext cx="1008" cy="29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6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  <a:endParaRPr lang="zh-CN" altLang="en-US" sz="1600" b="0" u="sng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0498" name="直接连接符 23"/>
            <p:cNvCxnSpPr>
              <a:cxnSpLocks noChangeShapeType="1"/>
              <a:endCxn id="9" idx="0"/>
            </p:cNvCxnSpPr>
            <p:nvPr/>
          </p:nvCxnSpPr>
          <p:spPr bwMode="auto">
            <a:xfrm flipH="1">
              <a:off x="3806" y="1654"/>
              <a:ext cx="438" cy="3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直接连接符 24"/>
            <p:cNvCxnSpPr>
              <a:cxnSpLocks noChangeShapeType="1"/>
              <a:stCxn id="9" idx="2"/>
            </p:cNvCxnSpPr>
            <p:nvPr/>
          </p:nvCxnSpPr>
          <p:spPr bwMode="auto">
            <a:xfrm>
              <a:off x="3806" y="2337"/>
              <a:ext cx="544" cy="5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6334125" y="1835150"/>
            <a:ext cx="2289175" cy="1042988"/>
          </a:xfrm>
          <a:prstGeom prst="cloudCallout">
            <a:avLst>
              <a:gd name="adj1" fmla="val 44912"/>
              <a:gd name="adj2" fmla="val 6500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1600"/>
              <a:t>学生的课程“</a:t>
            </a:r>
            <a:r>
              <a:rPr kumimoji="0" lang="zh-CN" altLang="en-US" sz="1600">
                <a:solidFill>
                  <a:srgbClr val="0066FF"/>
                </a:solidFill>
              </a:rPr>
              <a:t>成绩”</a:t>
            </a:r>
            <a:r>
              <a:rPr kumimoji="0" lang="zh-CN" altLang="en-US" sz="1600">
                <a:solidFill>
                  <a:srgbClr val="2A2A39"/>
                </a:solidFill>
              </a:rPr>
              <a:t>应</a:t>
            </a:r>
            <a:r>
              <a:rPr kumimoji="0" lang="zh-CN" altLang="en-US" sz="1600"/>
              <a:t>放在图中何处？</a:t>
            </a:r>
            <a:endParaRPr kumimoji="0" lang="zh-CN" altLang="en-US" sz="1600">
              <a:solidFill>
                <a:srgbClr val="2A2A39"/>
              </a:solidFill>
              <a:latin typeface="Tahoma" panose="020B060403050404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920750" y="652463"/>
            <a:ext cx="6149975" cy="1009650"/>
          </a:xfrm>
        </p:spPr>
        <p:txBody>
          <a:bodyPr/>
          <a:lstStyle/>
          <a:p>
            <a:r>
              <a:rPr kumimoji="0" lang="zh-CN" altLang="en-US" sz="24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设计方法一：放在学生实体集中</a:t>
            </a:r>
            <a:endParaRPr kumimoji="0" lang="zh-CN" altLang="en-US" sz="2400" b="1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612775" y="1706563"/>
            <a:ext cx="5799138" cy="1382712"/>
          </a:xfrm>
        </p:spPr>
        <p:txBody>
          <a:bodyPr/>
          <a:lstStyle/>
          <a:p>
            <a:pPr marL="0" indent="0">
              <a:buFontTx/>
              <a:buNone/>
            </a:pPr>
            <a:r>
              <a:rPr kumimoji="0" lang="zh-CN" altLang="en-US" sz="2400">
                <a:solidFill>
                  <a:srgbClr val="0000FF"/>
                </a:solidFill>
              </a:rPr>
              <a:t>有无问题？</a:t>
            </a:r>
            <a:endParaRPr kumimoji="0" lang="en-US" altLang="zh-CN" sz="240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r>
              <a:rPr kumimoji="0" lang="zh-CN" altLang="en-US" sz="2000">
                <a:solidFill>
                  <a:srgbClr val="2A2A39"/>
                </a:solidFill>
              </a:rPr>
              <a:t>难以区分是那门课的成绩！</a:t>
            </a:r>
            <a:endParaRPr kumimoji="0" lang="en-US" altLang="zh-CN" sz="2000">
              <a:solidFill>
                <a:srgbClr val="2A2A39"/>
              </a:solidFill>
            </a:endParaRPr>
          </a:p>
          <a:p>
            <a:pPr marL="0" indent="0">
              <a:buFontTx/>
              <a:buNone/>
            </a:pPr>
            <a:r>
              <a:rPr kumimoji="0" lang="en-US" altLang="zh-CN" sz="2000">
                <a:solidFill>
                  <a:srgbClr val="2A2A39"/>
                </a:solidFill>
              </a:rPr>
              <a:t>(</a:t>
            </a:r>
            <a:r>
              <a:rPr kumimoji="0" lang="zh-CN" altLang="en-US" sz="2000">
                <a:solidFill>
                  <a:srgbClr val="2A2A39"/>
                </a:solidFill>
              </a:rPr>
              <a:t>除非采用不断曾长的文字属性来描述</a:t>
            </a:r>
            <a:r>
              <a:rPr kumimoji="0" lang="en-US" altLang="zh-CN" sz="2000">
                <a:solidFill>
                  <a:srgbClr val="2A2A39"/>
                </a:solidFill>
              </a:rPr>
              <a:t>)</a:t>
            </a:r>
            <a:r>
              <a:rPr kumimoji="0" lang="zh-CN" altLang="en-US" sz="2000">
                <a:solidFill>
                  <a:srgbClr val="2A2A39"/>
                </a:solidFill>
              </a:rPr>
              <a:t>！</a:t>
            </a:r>
            <a:endParaRPr kumimoji="0" lang="zh-CN" altLang="en-US" sz="2400">
              <a:solidFill>
                <a:srgbClr val="2A2A39"/>
              </a:solidFill>
            </a:endParaRPr>
          </a:p>
        </p:txBody>
      </p:sp>
      <p:grpSp>
        <p:nvGrpSpPr>
          <p:cNvPr id="21507" name="组 3"/>
          <p:cNvGrpSpPr/>
          <p:nvPr/>
        </p:nvGrpSpPr>
        <p:grpSpPr bwMode="auto">
          <a:xfrm>
            <a:off x="1179513" y="3595688"/>
            <a:ext cx="6769100" cy="2597150"/>
            <a:chOff x="2232025" y="2781300"/>
            <a:chExt cx="7029182" cy="2987675"/>
          </a:xfrm>
        </p:grpSpPr>
        <p:sp>
          <p:nvSpPr>
            <p:cNvPr id="14340" name="矩形 3"/>
            <p:cNvSpPr>
              <a:spLocks noChangeArrowheads="1"/>
            </p:cNvSpPr>
            <p:nvPr/>
          </p:nvSpPr>
          <p:spPr bwMode="auto">
            <a:xfrm>
              <a:off x="2771082" y="3860588"/>
              <a:ext cx="1116032" cy="505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b="0">
                  <a:solidFill>
                    <a:srgbClr val="2A2A39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学生</a:t>
              </a:r>
              <a:endParaRPr lang="zh-CN" altLang="en-US" b="0">
                <a:solidFill>
                  <a:srgbClr val="2A2A39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4341" name="矩形 4"/>
            <p:cNvSpPr>
              <a:spLocks noChangeArrowheads="1"/>
            </p:cNvSpPr>
            <p:nvPr/>
          </p:nvSpPr>
          <p:spPr bwMode="auto">
            <a:xfrm>
              <a:off x="6875834" y="3824064"/>
              <a:ext cx="1117680" cy="50586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</a:t>
              </a:r>
              <a:endParaRPr lang="zh-CN" altLang="en-US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4342" name="菱形 5"/>
            <p:cNvSpPr>
              <a:spLocks noChangeArrowheads="1"/>
            </p:cNvSpPr>
            <p:nvPr/>
          </p:nvSpPr>
          <p:spPr bwMode="auto">
            <a:xfrm>
              <a:off x="4645421" y="3608571"/>
              <a:ext cx="1541342" cy="973369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学习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1515" name="直接连接符 6"/>
            <p:cNvCxnSpPr>
              <a:cxnSpLocks noChangeShapeType="1"/>
              <a:stCxn id="14340" idx="3"/>
              <a:endCxn id="14342" idx="1"/>
            </p:cNvCxnSpPr>
            <p:nvPr/>
          </p:nvCxnSpPr>
          <p:spPr bwMode="auto">
            <a:xfrm flipV="1">
              <a:off x="3887114" y="4096169"/>
              <a:ext cx="758308" cy="16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16" name="直接连接符 7"/>
            <p:cNvCxnSpPr>
              <a:cxnSpLocks noChangeShapeType="1"/>
              <a:endCxn id="14341" idx="1"/>
            </p:cNvCxnSpPr>
            <p:nvPr/>
          </p:nvCxnSpPr>
          <p:spPr bwMode="auto">
            <a:xfrm flipV="1">
              <a:off x="6157091" y="4076080"/>
              <a:ext cx="718744" cy="200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5" name="椭圆 8"/>
            <p:cNvSpPr>
              <a:spLocks noChangeArrowheads="1"/>
            </p:cNvSpPr>
            <p:nvPr/>
          </p:nvSpPr>
          <p:spPr bwMode="auto">
            <a:xfrm>
              <a:off x="2232025" y="2815997"/>
              <a:ext cx="1008879" cy="469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>
                  <a:solidFill>
                    <a:srgbClr val="2A2A39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姓名</a:t>
              </a:r>
              <a:endParaRPr lang="zh-CN" altLang="en-US" sz="1800" b="0">
                <a:solidFill>
                  <a:srgbClr val="2A2A39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sp>
          <p:nvSpPr>
            <p:cNvPr id="14346" name="椭圆 9"/>
            <p:cNvSpPr>
              <a:spLocks noChangeArrowheads="1"/>
            </p:cNvSpPr>
            <p:nvPr/>
          </p:nvSpPr>
          <p:spPr bwMode="auto">
            <a:xfrm>
              <a:off x="2383687" y="5301466"/>
              <a:ext cx="1008879" cy="4675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/>
            <a:p>
              <a:pPr algn="r">
                <a:defRPr/>
              </a:pPr>
              <a:r>
                <a:rPr lang="zh-CN" altLang="en-US" sz="1800" b="0" u="sng" dirty="0">
                  <a:solidFill>
                    <a:srgbClr val="2A2A39"/>
                  </a:solidFill>
                  <a:latin typeface="+mn-ea"/>
                  <a:ea typeface="+mn-ea"/>
                  <a:cs typeface="黑体" panose="02010609060101010101" pitchFamily="49" charset="-122"/>
                </a:rPr>
                <a:t>学号</a:t>
              </a:r>
              <a:endParaRPr lang="zh-CN" altLang="en-US" sz="1800" b="0" u="sng" dirty="0">
                <a:solidFill>
                  <a:srgbClr val="2A2A39"/>
                </a:solidFill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  <p:cxnSp>
          <p:nvCxnSpPr>
            <p:cNvPr id="21519" name="直接连接符 10"/>
            <p:cNvCxnSpPr>
              <a:cxnSpLocks noChangeShapeType="1"/>
              <a:stCxn id="14345" idx="4"/>
              <a:endCxn id="14340" idx="0"/>
            </p:cNvCxnSpPr>
            <p:nvPr/>
          </p:nvCxnSpPr>
          <p:spPr bwMode="auto">
            <a:xfrm>
              <a:off x="2734815" y="3285333"/>
              <a:ext cx="595107" cy="575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直接连接符 11"/>
            <p:cNvCxnSpPr>
              <a:cxnSpLocks noChangeShapeType="1"/>
              <a:stCxn id="14340" idx="2"/>
            </p:cNvCxnSpPr>
            <p:nvPr/>
          </p:nvCxnSpPr>
          <p:spPr bwMode="auto">
            <a:xfrm flipH="1">
              <a:off x="3031544" y="4366448"/>
              <a:ext cx="298378" cy="935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49" name="椭圆 12"/>
            <p:cNvSpPr>
              <a:spLocks noChangeArrowheads="1"/>
            </p:cNvSpPr>
            <p:nvPr/>
          </p:nvSpPr>
          <p:spPr bwMode="auto">
            <a:xfrm>
              <a:off x="7202236" y="2781300"/>
              <a:ext cx="1814993" cy="4675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课程名称</a:t>
              </a:r>
              <a:endParaRPr lang="zh-CN" altLang="en-US" sz="1800" b="0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sp>
          <p:nvSpPr>
            <p:cNvPr id="14350" name="椭圆 13"/>
            <p:cNvSpPr>
              <a:spLocks noChangeArrowheads="1"/>
            </p:cNvSpPr>
            <p:nvPr/>
          </p:nvSpPr>
          <p:spPr bwMode="auto">
            <a:xfrm>
              <a:off x="7291255" y="5264942"/>
              <a:ext cx="1969952" cy="46750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 u="sng">
                  <a:solidFill>
                    <a:srgbClr val="2A2A39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课程编号</a:t>
              </a:r>
              <a:endParaRPr lang="zh-CN" altLang="en-US" sz="1800" b="0" u="sng">
                <a:solidFill>
                  <a:srgbClr val="2A2A39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1523" name="直接连接符 14"/>
            <p:cNvCxnSpPr>
              <a:cxnSpLocks noChangeShapeType="1"/>
              <a:endCxn id="14341" idx="0"/>
            </p:cNvCxnSpPr>
            <p:nvPr/>
          </p:nvCxnSpPr>
          <p:spPr bwMode="auto">
            <a:xfrm flipH="1">
              <a:off x="7434675" y="3241504"/>
              <a:ext cx="694016" cy="582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4" name="直接连接符 15"/>
            <p:cNvCxnSpPr>
              <a:cxnSpLocks noChangeShapeType="1"/>
              <a:stCxn id="14341" idx="2"/>
            </p:cNvCxnSpPr>
            <p:nvPr/>
          </p:nvCxnSpPr>
          <p:spPr bwMode="auto">
            <a:xfrm>
              <a:off x="7434675" y="4329924"/>
              <a:ext cx="863811" cy="935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3" name="椭圆 16"/>
            <p:cNvSpPr>
              <a:spLocks noChangeArrowheads="1"/>
            </p:cNvSpPr>
            <p:nvPr/>
          </p:nvSpPr>
          <p:spPr bwMode="auto">
            <a:xfrm>
              <a:off x="3455208" y="2815997"/>
              <a:ext cx="1008879" cy="469336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  <a:round/>
            </a:ln>
            <a:effectLst/>
          </p:spPr>
          <p:txBody>
            <a:bodyPr anchor="ctr" anchorCtr="1"/>
            <a:lstStyle>
              <a:lvl1pPr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r"/>
              <a:r>
                <a:rPr lang="zh-CN" altLang="en-US" sz="1800" b="0">
                  <a:solidFill>
                    <a:srgbClr val="8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黑体" panose="02010609060101010101" pitchFamily="49" charset="-122"/>
                </a:rPr>
                <a:t>成绩</a:t>
              </a:r>
              <a:endParaRPr lang="zh-CN" altLang="en-US" sz="1800" b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endParaRPr>
            </a:p>
          </p:txBody>
        </p:sp>
        <p:cxnSp>
          <p:nvCxnSpPr>
            <p:cNvPr id="21526" name="直接连接符 17"/>
            <p:cNvCxnSpPr>
              <a:cxnSpLocks noChangeShapeType="1"/>
              <a:endCxn id="14340" idx="0"/>
            </p:cNvCxnSpPr>
            <p:nvPr/>
          </p:nvCxnSpPr>
          <p:spPr bwMode="auto">
            <a:xfrm flipH="1">
              <a:off x="3329923" y="3285333"/>
              <a:ext cx="557191" cy="575255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30"/>
          <p:cNvGrpSpPr/>
          <p:nvPr/>
        </p:nvGrpSpPr>
        <p:grpSpPr bwMode="auto">
          <a:xfrm>
            <a:off x="5624513" y="1879600"/>
            <a:ext cx="852487" cy="1439863"/>
            <a:chOff x="4233" y="1460"/>
            <a:chExt cx="1082" cy="624"/>
          </a:xfrm>
        </p:grpSpPr>
        <p:sp>
          <p:nvSpPr>
            <p:cNvPr id="21510" name="Rectangle 28"/>
            <p:cNvSpPr>
              <a:spLocks noChangeArrowheads="1"/>
            </p:cNvSpPr>
            <p:nvPr/>
          </p:nvSpPr>
          <p:spPr bwMode="auto">
            <a:xfrm>
              <a:off x="4249" y="1460"/>
              <a:ext cx="1066" cy="62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学生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 u="sng"/>
                <a:t>学号</a:t>
              </a:r>
              <a:endParaRPr kumimoji="0" lang="zh-CN" altLang="en-US" sz="2000" b="0" u="sng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姓名</a:t>
              </a:r>
              <a:endParaRPr kumimoji="0" lang="zh-CN" altLang="en-US" sz="2000" b="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000" b="0"/>
                <a:t>成绩</a:t>
              </a:r>
              <a:r>
                <a:rPr kumimoji="0" lang="en-US" altLang="zh-CN" sz="2000" b="0"/>
                <a:t>   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数学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68,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英语</a:t>
              </a:r>
              <a:r>
                <a:rPr kumimoji="0" lang="en-US" altLang="zh-CN" sz="2000" b="0">
                  <a:solidFill>
                    <a:srgbClr val="800000"/>
                  </a:solidFill>
                </a:rPr>
                <a:t>80</a:t>
              </a:r>
              <a:r>
                <a:rPr kumimoji="0" lang="zh-CN" altLang="en-US" sz="2000" b="0">
                  <a:solidFill>
                    <a:srgbClr val="800000"/>
                  </a:solidFill>
                </a:rPr>
                <a:t>，</a:t>
              </a:r>
              <a:r>
                <a:rPr kumimoji="0" lang="is-IS" altLang="zh-CN" sz="2000" b="0">
                  <a:solidFill>
                    <a:srgbClr val="800000"/>
                  </a:solidFill>
                </a:rPr>
                <a:t>…</a:t>
              </a:r>
              <a:endParaRPr kumimoji="0" lang="zh-CN" altLang="en-US" sz="2000" b="0">
                <a:solidFill>
                  <a:srgbClr val="800000"/>
                </a:solidFill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4233" y="1652"/>
              <a:ext cx="10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r">
                <a:defRPr/>
              </a:pPr>
              <a:endParaRPr lang="zh-CN" altLang="en-US" b="0">
                <a:latin typeface="+mn-ea"/>
                <a:ea typeface="+mn-ea"/>
                <a:cs typeface="黑体" panose="02010609060101010101" pitchFamily="49" charset="-122"/>
              </a:endParaRPr>
            </a:p>
          </p:txBody>
        </p:sp>
      </p:grpSp>
      <p:sp>
        <p:nvSpPr>
          <p:cNvPr id="21509" name="矩形 25"/>
          <p:cNvSpPr>
            <a:spLocks noChangeArrowheads="1"/>
          </p:cNvSpPr>
          <p:nvPr/>
        </p:nvSpPr>
        <p:spPr bwMode="auto">
          <a:xfrm>
            <a:off x="6521450" y="127000"/>
            <a:ext cx="249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kumimoji="0" lang="en-US" altLang="zh-CN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1.2 </a:t>
            </a:r>
            <a:r>
              <a:rPr kumimoji="0" lang="zh-CN" altLang="en-US" sz="2000">
                <a:solidFill>
                  <a:srgbClr val="428E5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确定属性的位置</a:t>
            </a:r>
            <a:endParaRPr kumimoji="0" lang="zh-CN" altLang="en-US" sz="2000">
              <a:solidFill>
                <a:srgbClr val="428E5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130264a3-c673-4956-bca2-a0f6454140f4"/>
  <p:tag name="COMMONDATA" val="eyJoZGlkIjoiZjhjYzFlMzY2NzEzZGU1MWExNDI1Zjc4ZTVjZjA3MmQifQ=="/>
</p:tagLst>
</file>

<file path=ppt/theme/theme1.xml><?xml version="1.0" encoding="utf-8"?>
<a:theme xmlns:a="http://schemas.openxmlformats.org/drawingml/2006/main" name="01069079">
  <a:themeElements>
    <a:clrScheme name="01069079 1">
      <a:dk1>
        <a:srgbClr val="545472"/>
      </a:dk1>
      <a:lt1>
        <a:srgbClr val="FFFFFF"/>
      </a:lt1>
      <a:dk2>
        <a:srgbClr val="892D5B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CCCCFF"/>
      </a:hlink>
      <a:folHlink>
        <a:srgbClr val="D9D9E5"/>
      </a:folHlink>
    </a:clrScheme>
    <a:fontScheme name="01069079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1" i="0" u="none" strike="noStrike" cap="none" normalizeH="0" baseline="0" smtClean="0">
            <a:ln>
              <a:noFill/>
            </a:ln>
            <a:solidFill>
              <a:srgbClr val="0066FF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01069079 1">
        <a:dk1>
          <a:srgbClr val="545472"/>
        </a:dk1>
        <a:lt1>
          <a:srgbClr val="FFFFFF"/>
        </a:lt1>
        <a:dk2>
          <a:srgbClr val="892D5B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CCCCFF"/>
        </a:hlink>
        <a:folHlink>
          <a:srgbClr val="D9D9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B7B7FF"/>
        </a:hlink>
        <a:folHlink>
          <a:srgbClr val="BCD8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9DC6D5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CCDFE7"/>
        </a:accent5>
        <a:accent6>
          <a:srgbClr val="CD96B1"/>
        </a:accent6>
        <a:hlink>
          <a:srgbClr val="B7B7FF"/>
        </a:hlink>
        <a:folHlink>
          <a:srgbClr val="F2D6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D5BAFC"/>
        </a:hlink>
        <a:folHlink>
          <a:srgbClr val="D7D9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FBE9BB"/>
        </a:hlink>
        <a:folHlink>
          <a:srgbClr val="CFE2C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069079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D1EC9C"/>
        </a:hlink>
        <a:folHlink>
          <a:srgbClr val="EFE5C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01069079</Template>
  <TotalTime>0</TotalTime>
  <Words>3657</Words>
  <Application>WPS 演示</Application>
  <PresentationFormat>全屏显示(4:3)</PresentationFormat>
  <Paragraphs>690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黑体</vt:lpstr>
      <vt:lpstr>Tahoma</vt:lpstr>
      <vt:lpstr>楷体_GB2312</vt:lpstr>
      <vt:lpstr>新宋体</vt:lpstr>
      <vt:lpstr>微软雅黑</vt:lpstr>
      <vt:lpstr>Arial Unicode MS</vt:lpstr>
      <vt:lpstr>Helvetica</vt:lpstr>
      <vt:lpstr>MS PGothic</vt:lpstr>
      <vt:lpstr>Times New Roman</vt:lpstr>
      <vt:lpstr>01069079</vt:lpstr>
      <vt:lpstr>                     E-R模型扩展知识</vt:lpstr>
      <vt:lpstr>ER模型</vt:lpstr>
      <vt:lpstr>主要学习目标</vt:lpstr>
      <vt:lpstr>思考问题</vt:lpstr>
      <vt:lpstr>案例1.a：学院对象的表示</vt:lpstr>
      <vt:lpstr>PowerPoint 演示文稿</vt:lpstr>
      <vt:lpstr>方法二：将所有学院看作一个实体集</vt:lpstr>
      <vt:lpstr>案例2：学生成绩的表示</vt:lpstr>
      <vt:lpstr>设计方法一：放在学生实体集中</vt:lpstr>
      <vt:lpstr>设计方法二：放在课程实体集中</vt:lpstr>
      <vt:lpstr>设计方法三：：放在联系上</vt:lpstr>
      <vt:lpstr>案例3：工资和岗位的表示</vt:lpstr>
      <vt:lpstr>案例4: 电话信息的表示</vt:lpstr>
      <vt:lpstr>【例】零件的销售价格是一个多值属性（经销、代销、批发、零售）</vt:lpstr>
      <vt:lpstr>PowerPoint 演示文稿</vt:lpstr>
      <vt:lpstr>案例5：选课信息的表示</vt:lpstr>
      <vt:lpstr>案例6：家属（爱人）信息的表示</vt:lpstr>
      <vt:lpstr>案例7:父母关系的表示</vt:lpstr>
      <vt:lpstr>案例8:教师指导学生做项目的表示</vt:lpstr>
      <vt:lpstr>二 扩展E-R模型</vt:lpstr>
      <vt:lpstr>相交与不相交特化的另一示例</vt:lpstr>
      <vt:lpstr>2.2 聚集</vt:lpstr>
      <vt:lpstr>PowerPoint 演示文稿</vt:lpstr>
      <vt:lpstr>随堂小测试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第5讲：                     E-R模型扩展知识</dc:title>
  <dc:creator>Microsoft Office 用户</dc:creator>
  <cp:lastModifiedBy>Administrator</cp:lastModifiedBy>
  <cp:revision>18</cp:revision>
  <dcterms:created xsi:type="dcterms:W3CDTF">2017-03-06T07:45:00Z</dcterms:created>
  <dcterms:modified xsi:type="dcterms:W3CDTF">2023-02-13T07:22:33Z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TC010690792052</vt:lpwstr>
  </property>
  <property fmtid="{D5CDD505-2E9C-101B-9397-08002B2CF9AE}" pid="3" name="ICV">
    <vt:lpwstr>BCEBBD2CF78F4E1CA499679018A05BE1</vt:lpwstr>
  </property>
  <property fmtid="{D5CDD505-2E9C-101B-9397-08002B2CF9AE}" pid="4" name="KSOProductBuildVer">
    <vt:lpwstr>2052-11.1.0.12980</vt:lpwstr>
  </property>
</Properties>
</file>