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440" r:id="rId3"/>
    <p:sldId id="441" r:id="rId4"/>
    <p:sldId id="442" r:id="rId5"/>
    <p:sldId id="338" r:id="rId6"/>
    <p:sldId id="443" r:id="rId7"/>
    <p:sldId id="444" r:id="rId8"/>
    <p:sldId id="453" r:id="rId9"/>
    <p:sldId id="445" r:id="rId10"/>
    <p:sldId id="452" r:id="rId11"/>
    <p:sldId id="446" r:id="rId12"/>
    <p:sldId id="447" r:id="rId13"/>
    <p:sldId id="455" r:id="rId14"/>
    <p:sldId id="448" r:id="rId15"/>
    <p:sldId id="449" r:id="rId16"/>
    <p:sldId id="454" r:id="rId17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14" autoAdjust="0"/>
  </p:normalViewPr>
  <p:slideViewPr>
    <p:cSldViewPr>
      <p:cViewPr varScale="1">
        <p:scale>
          <a:sx n="79" d="100"/>
          <a:sy n="79" d="100"/>
        </p:scale>
        <p:origin x="1008" y="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810" y="-6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6F1F154-D08B-4637-BD6B-EE69DBEDF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F24782-B8CC-4BB5-84E6-002BAC7320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1DFCA3-140D-47A9-812B-EF4671D077DA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747B93-988F-4543-BD9C-1C7CB3B581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722FE9-DBFB-41DB-83A5-159F33A862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4AB649-9B77-47B4-86AE-79A195B7B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CBF277-B712-400F-957F-39A8A840EE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1A883-E5D4-4659-8BCA-E5DCFAE454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2AF62D-6F31-46D6-B269-0F8F56C4162E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F41D5C3-29C3-4D18-A73E-68E70946B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E8581BB-C447-4235-AF25-DF5DD2219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BF2D4-077B-491A-A12A-DA192A4FE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6B28C-60B8-44BD-9F27-BF4F6458E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42E71B-E9B3-4820-B67A-F8BCFD2903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D01A8CA-9D3D-4C4D-8CDD-E6DF20BF11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08787A-D443-429F-A574-148DE50B38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8746E7-4F05-4954-A5D7-6CD18FB744FA}" type="datetime1">
              <a:rPr kumimoji="1" lang="zh-CN" altLang="en-US" sz="13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2023/5/21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B8131C3E-0544-4AEA-AB54-2E5CF4AE2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9C7525-4BD0-4163-98A5-F7837A3EE5AC}" type="slidenum">
              <a:rPr kumimoji="1"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E4FE87F-CDE4-460E-881D-9ED4C3D81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3E528532-329A-4864-9D0A-64808B13A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重庆大学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DD982A9-5E02-48A1-96E2-36AE38A9E7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2D036D-A015-497D-A941-6AA03F0068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63EE0D-A2F6-4340-BF26-91E6EF2476B8}" type="datetime1">
              <a:rPr kumimoji="1" lang="zh-CN" altLang="en-US" sz="13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2023/5/21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1F5A9F09-0D46-442C-B44C-6AFEEB24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12B025-9860-401E-B5C6-D8511E97DB0D}" type="slidenum">
              <a:rPr kumimoji="1"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7BD8AAAD-5528-4021-AC18-5931D989E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790700FD-795C-4BC0-B86D-95C8F9544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2E71B-E9B3-4820-B67A-F8BCFD29036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2E71B-E9B3-4820-B67A-F8BCFD29036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8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259C8-C7EE-4156-9DC0-3109D38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C517D-F1EF-450D-A68B-03ED621FDC53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62696-FBBC-4EB8-9EBD-19EE2BB4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E1A01-6584-4619-AB08-FD6FEFF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204-A637-4043-9CC7-987AF444C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0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7936C-15CE-4AAB-848B-6D270D73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C7AC8-BDAF-459E-A39D-6ECCEBA31388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9C6D5-B12F-401F-97BA-2B556388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83FAA-5398-41B1-AE28-EE41BB0F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3592C-DF7F-4F25-95AD-A0D5EFEFC0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C623-0ADE-484A-BE33-E702B358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A897F-8DA0-4D46-8DD8-2287ABC8EEC1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84BD7-9901-416C-95BF-36949573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E8AF4-C2BC-4E32-9DB3-E8FB1A1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54C32-A54F-443A-900C-0AC299C29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6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E221A7-0730-4633-B4BD-24B39355C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CF6A7-B355-459E-B60A-77FF55BDC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3CACA6-08B1-457A-9623-D84272E7D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3CAD6-A1E2-4004-850D-629E47C74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1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CD5CD-4A9C-42BE-9B3F-0ABDA58F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AD0D-2896-4BF3-923E-FFF8221B046F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9E60-15CC-4A0A-B209-61423A3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4ABA8-1820-4B9B-8398-8FE5EBFF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3C437-6D35-4DF2-9DDF-16D33DE3BB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13924-75A6-4FB4-87F0-175FBDEB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F9B-25E3-46A1-98D1-D8DF1644CD11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A2985-7505-4F1A-88BD-AC95D4F9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4F377-6737-4278-BE4F-1C7BE831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EA479-BF3B-473D-BBE0-F05445F34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880CC9-7971-4098-B87F-8480BDBD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BB680-830C-4A88-AF9D-51D5BB13C0CE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AE3D943-B121-407E-916D-9FAD9F3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CF24BB-C6B9-4C32-9E47-C86D43E7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71099-1BE1-4EC4-99FA-0E8A4EF43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CE374B4-C9E2-4251-B199-E4EB7F5E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9C6AF-5792-4C28-AF80-D5340AE435B0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9B58D44-811D-4457-B664-5138E384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A1AC865-3AD2-427E-AFE6-3583B2CE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EC19-AA48-483B-9C69-7C29A53F1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4571941-D6AA-47A6-B45C-08C11357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EB95-638D-4867-89C1-C84FCA55FD02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81DE41-E008-427E-A0EB-9D01D03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94AE7B3-31F8-4E8C-BB75-7A3F0EC8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3AD1-CBA7-43A5-BDAB-D2A6671AE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182AB05-0F02-4448-AA3F-1E48E84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3964D-015F-45A6-BBB8-525A43BB96E4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DEBB7F7-48E2-4D51-996D-99CFA56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A9F14A0-6B8E-4251-9D5B-A21946D8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A8CA2-A1CB-4473-A6CD-72E4CDDC2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4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7165CD9-A9F8-4E14-B869-E12DC634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1E904-1879-477D-A111-3DA566B9A543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FEB713F-8388-465C-A6A3-E3AF8B63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B7237E4-351C-408F-B400-C4ACC19C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E49F4-97E0-4BE7-BD10-8E3DF8F88B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A3C3AB-5D7A-472A-91E7-79B6F6C2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26D2F-F923-4410-AEB6-AD53FFFD4FFF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ABE7F1-1CC2-408E-B868-6C222099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347EC8-EAD4-4D9F-B832-88008A8D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97849-179C-4BF5-8A5B-F91223F744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7E279F9-4D1D-41C2-B594-847DFD60A4A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764418EE-8BFB-4E4C-AAF1-C4099A2359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829A604F-10BF-4619-82BD-2A4750A62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BEE02-6019-452C-A6F6-3A0A8D13C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7BE501-E7B6-47ED-A922-6C02EB619C18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54BB4-FEDF-41F9-BBFC-5687461F6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037EF-6145-49C6-93ED-FCFAE0753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1DB772-2744-4267-A0B6-7B9C40C91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图片 7">
            <a:extLst>
              <a:ext uri="{FF2B5EF4-FFF2-40B4-BE49-F238E27FC236}">
                <a16:creationId xmlns:a16="http://schemas.microsoft.com/office/drawing/2014/main" id="{C1A97169-7106-41F3-916B-B51B6D3967A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35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oleObject" Target="../embeddings/oleObject2.bin"/><Relationship Id="rId51" Type="http://schemas.openxmlformats.org/officeDocument/2006/relationships/image" Target="../media/image14.png"/><Relationship Id="rId3" Type="http://schemas.openxmlformats.org/officeDocument/2006/relationships/image" Target="../media/image12.png"/><Relationship Id="rId34" Type="http://schemas.openxmlformats.org/officeDocument/2006/relationships/image" Target="../media/image104.png"/><Relationship Id="rId42" Type="http://schemas.openxmlformats.org/officeDocument/2006/relationships/image" Target="../media/image7.wmf"/><Relationship Id="rId47" Type="http://schemas.openxmlformats.org/officeDocument/2006/relationships/oleObject" Target="../embeddings/oleObject6.bin"/><Relationship Id="rId50" Type="http://schemas.openxmlformats.org/officeDocument/2006/relationships/image" Target="../media/image11.wmf"/><Relationship Id="rId38" Type="http://schemas.openxmlformats.org/officeDocument/2006/relationships/image" Target="../media/image13.png"/><Relationship Id="rId46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1.bin"/><Relationship Id="rId41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37" Type="http://schemas.openxmlformats.org/officeDocument/2006/relationships/image" Target="../media/image5.wmf"/><Relationship Id="rId32" Type="http://schemas.openxmlformats.org/officeDocument/2006/relationships/image" Target="../media/image103.png"/><Relationship Id="rId40" Type="http://schemas.openxmlformats.org/officeDocument/2006/relationships/image" Target="../media/image6.wmf"/><Relationship Id="rId45" Type="http://schemas.openxmlformats.org/officeDocument/2006/relationships/oleObject" Target="../embeddings/oleObject5.bin"/><Relationship Id="rId36" Type="http://schemas.openxmlformats.org/officeDocument/2006/relationships/oleObject" Target="../embeddings/oleObject1.bin"/><Relationship Id="rId49" Type="http://schemas.openxmlformats.org/officeDocument/2006/relationships/oleObject" Target="../embeddings/oleObject7.bin"/><Relationship Id="rId31" Type="http://schemas.openxmlformats.org/officeDocument/2006/relationships/image" Target="../media/image102.png"/><Relationship Id="rId44" Type="http://schemas.openxmlformats.org/officeDocument/2006/relationships/image" Target="../media/image8.wmf"/><Relationship Id="rId35" Type="http://schemas.openxmlformats.org/officeDocument/2006/relationships/image" Target="../media/image105.png"/><Relationship Id="rId30" Type="http://schemas.openxmlformats.org/officeDocument/2006/relationships/image" Target="../media/image5.wmf"/><Relationship Id="rId43" Type="http://schemas.openxmlformats.org/officeDocument/2006/relationships/oleObject" Target="../embeddings/oleObject4.bin"/><Relationship Id="rId48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010FA458-7200-4009-A108-DFB16957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78600" y="63023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BF6100-4DD5-48A8-90C7-8C1632C7AE22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1180118F-0F9B-44F4-8C1A-78D508EB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4000" b="1" dirty="0">
                <a:latin typeface="宋体" panose="02010600030101010101" pitchFamily="2" charset="-122"/>
              </a:rPr>
              <a:t>课程复习</a:t>
            </a:r>
            <a:endParaRPr kumimoji="1" lang="zh-CN" altLang="en-US" sz="3600" b="1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84260868-6AAC-43C8-A32C-83B235E5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36725"/>
            <a:ext cx="8229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4400" b="1">
                <a:latin typeface="Monotype Corsiva" panose="03010101010201010101" pitchFamily="66" charset="0"/>
              </a:rPr>
              <a:t>《</a:t>
            </a:r>
            <a:r>
              <a:rPr kumimoji="1" lang="zh-CN" altLang="en-US" sz="4400" b="1">
                <a:latin typeface="Monotype Corsiva" panose="03010101010201010101" pitchFamily="66" charset="0"/>
              </a:rPr>
              <a:t>机器学习基础</a:t>
            </a:r>
            <a:r>
              <a:rPr kumimoji="1" lang="en-US" altLang="zh-CN" sz="4400" b="1">
                <a:latin typeface="Monotype Corsiva" panose="03010101010201010101" pitchFamily="66" charset="0"/>
              </a:rPr>
              <a:t>》</a:t>
            </a:r>
            <a:br>
              <a:rPr kumimoji="1" lang="en-US" altLang="zh-CN" sz="4400" b="1">
                <a:latin typeface="Monotype Corsiva" panose="03010101010201010101" pitchFamily="66" charset="0"/>
              </a:rPr>
            </a:br>
            <a:r>
              <a:rPr kumimoji="1" lang="en-US" altLang="zh-CN" sz="4400" b="1">
                <a:latin typeface="Monotype Corsiva" panose="03010101010201010101" pitchFamily="66" charset="0"/>
              </a:rPr>
              <a:t>Foundations of Machine Learning</a:t>
            </a:r>
          </a:p>
        </p:txBody>
      </p:sp>
      <p:sp>
        <p:nvSpPr>
          <p:cNvPr id="5125" name="Text Box 18">
            <a:extLst>
              <a:ext uri="{FF2B5EF4-FFF2-40B4-BE49-F238E27FC236}">
                <a16:creationId xmlns:a16="http://schemas.microsoft.com/office/drawing/2014/main" id="{D2CB22B5-00BE-49EC-93A1-107A76F4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4188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GB" sz="28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重庆大学计算机学院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E984C5-FC8E-4733-9E4F-3AA81FAE2DE6}"/>
              </a:ext>
            </a:extLst>
          </p:cNvPr>
          <p:cNvSpPr txBox="1"/>
          <p:nvPr/>
        </p:nvSpPr>
        <p:spPr>
          <a:xfrm>
            <a:off x="1493911" y="431152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step1: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step2: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5B5981-53D3-47BF-A784-C65E7BD5193A}"/>
              </a:ext>
            </a:extLst>
          </p:cNvPr>
          <p:cNvGrpSpPr/>
          <p:nvPr/>
        </p:nvGrpSpPr>
        <p:grpSpPr>
          <a:xfrm>
            <a:off x="867298" y="1008588"/>
            <a:ext cx="4896543" cy="3240360"/>
            <a:chOff x="5216329" y="1304248"/>
            <a:chExt cx="3806904" cy="2099235"/>
          </a:xfrm>
        </p:grpSpPr>
        <p:pic>
          <p:nvPicPr>
            <p:cNvPr id="7" name="内容占位符 4">
              <a:extLst>
                <a:ext uri="{FF2B5EF4-FFF2-40B4-BE49-F238E27FC236}">
                  <a16:creationId xmlns:a16="http://schemas.microsoft.com/office/drawing/2014/main" id="{46E07B98-6F9B-424C-8323-6E51591F1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329" y="1304248"/>
              <a:ext cx="3806904" cy="20992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B9DE688-7EA0-4F44-BDAD-26B2C6D5E593}"/>
                    </a:ext>
                  </a:extLst>
                </p:cNvPr>
                <p:cNvSpPr txBox="1"/>
                <p:nvPr/>
              </p:nvSpPr>
              <p:spPr>
                <a:xfrm flipH="1">
                  <a:off x="7684115" y="2509658"/>
                  <a:ext cx="3413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52B133-7052-4221-94ED-E689B3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84115" y="2509658"/>
                  <a:ext cx="341300" cy="246221"/>
                </a:xfrm>
                <a:prstGeom prst="rect">
                  <a:avLst/>
                </a:prstGeom>
                <a:blipFill>
                  <a:blip r:embed="rId34"/>
                  <a:stretch>
                    <a:fillRect l="-4082" r="-2041" b="-256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CAB6489-8B18-45E3-8E34-DE8C42F23A1F}"/>
                    </a:ext>
                  </a:extLst>
                </p:cNvPr>
                <p:cNvSpPr txBox="1"/>
                <p:nvPr/>
              </p:nvSpPr>
              <p:spPr>
                <a:xfrm flipH="1">
                  <a:off x="7676711" y="1712145"/>
                  <a:ext cx="341300" cy="26904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600" i="1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BBA0DFF-2E67-4C96-9F65-BC7A5D0B2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76711" y="1712145"/>
                  <a:ext cx="341300" cy="269048"/>
                </a:xfrm>
                <a:prstGeom prst="rect">
                  <a:avLst/>
                </a:prstGeom>
                <a:blipFill>
                  <a:blip r:embed="rId35"/>
                  <a:stretch>
                    <a:fillRect l="-12245" b="-30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98D79E-F43F-4581-813E-05EBDBCCD914}"/>
              </a:ext>
            </a:extLst>
          </p:cNvPr>
          <p:cNvGrpSpPr/>
          <p:nvPr/>
        </p:nvGrpSpPr>
        <p:grpSpPr>
          <a:xfrm>
            <a:off x="2448346" y="4297378"/>
            <a:ext cx="3779837" cy="371475"/>
            <a:chOff x="1420894" y="1868744"/>
            <a:chExt cx="3779837" cy="37147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2471456B-1D8D-4B61-A8C3-F6BA4A9B749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96915239"/>
                    </p:ext>
                  </p:extLst>
                </p:nvPr>
              </p:nvGraphicFramePr>
              <p:xfrm>
                <a:off x="1420894" y="1868744"/>
                <a:ext cx="3779837" cy="371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64" name="Formula" r:id="rId36" imgW="2106000" imgH="208440" progId="Equation.Ribbit">
                        <p:embed/>
                      </p:oleObj>
                    </mc:Choice>
                    <mc:Fallback>
                      <p:oleObj name="Formula" r:id="rId36" imgW="2106000" imgH="208440" progId="Equation.Ribbit">
                        <p:embed/>
                        <p:pic>
                          <p:nvPicPr>
                            <p:cNvPr id="12" name="对象 11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20894" y="1868744"/>
                              <a:ext cx="3779837" cy="371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7485303"/>
                    </p:ext>
                  </p:extLst>
                </p:nvPr>
              </p:nvGraphicFramePr>
              <p:xfrm>
                <a:off x="1420894" y="1868744"/>
                <a:ext cx="3779837" cy="371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309" name="Formula" r:id="rId29" imgW="2106000" imgH="208440" progId="Equation.Ribbit">
                        <p:embed/>
                      </p:oleObj>
                    </mc:Choice>
                    <mc:Fallback>
                      <p:oleObj name="Formula" r:id="rId29" imgW="2106000" imgH="208440" progId="Equation.Ribbit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20894" y="1868744"/>
                              <a:ext cx="3779837" cy="371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F7C284A-2ECB-40DC-A16B-1D9FF899DC27}"/>
                    </a:ext>
                  </a:extLst>
                </p:cNvPr>
                <p:cNvSpPr txBox="1"/>
                <p:nvPr/>
              </p:nvSpPr>
              <p:spPr>
                <a:xfrm>
                  <a:off x="3356663" y="1876378"/>
                  <a:ext cx="285061" cy="307777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幼圆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B2896D3-9EB2-4176-84BE-9231717A9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663" y="1876378"/>
                  <a:ext cx="2850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3913" r="-19565" b="-2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74FC439-2274-458B-A7B7-E1021A25EFDD}"/>
                    </a:ext>
                  </a:extLst>
                </p:cNvPr>
                <p:cNvSpPr txBox="1"/>
                <p:nvPr/>
              </p:nvSpPr>
              <p:spPr>
                <a:xfrm>
                  <a:off x="2275057" y="1895610"/>
                  <a:ext cx="285061" cy="307777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幼圆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1E556CC-9A5A-4C51-BED0-EE9144F0D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57" y="1895610"/>
                  <a:ext cx="285061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1277" r="-17021" b="-2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7C9C964-180F-4881-A9AA-2A3435CC2C0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448346" y="4847887"/>
            <a:ext cx="3240360" cy="4011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A66FBA-D0CB-4D11-8822-14B52854CF8C}"/>
              </a:ext>
            </a:extLst>
          </p:cNvPr>
          <p:cNvSpPr txBox="1"/>
          <p:nvPr/>
        </p:nvSpPr>
        <p:spPr>
          <a:xfrm>
            <a:off x="729714" y="50725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权重：   、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 阈值：  、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		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F4DBBB7-3120-477F-A000-3A32FC06E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01431"/>
              </p:ext>
            </p:extLst>
          </p:nvPr>
        </p:nvGraphicFramePr>
        <p:xfrm>
          <a:off x="1403648" y="614068"/>
          <a:ext cx="396192" cy="27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name="Formula" r:id="rId39" imgW="177840" imgH="119520" progId="Equation.Ribbit">
                  <p:embed/>
                </p:oleObj>
              </mc:Choice>
              <mc:Fallback>
                <p:oleObj name="Formula" r:id="rId39" imgW="177840" imgH="119520" progId="Equation.Ribbit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403648" y="614068"/>
                        <a:ext cx="396192" cy="271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780210C-26E5-4151-BCEF-5626D3587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19821"/>
              </p:ext>
            </p:extLst>
          </p:nvPr>
        </p:nvGraphicFramePr>
        <p:xfrm>
          <a:off x="1954633" y="598403"/>
          <a:ext cx="4937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" name="Formula" r:id="rId41" imgW="219960" imgH="133560" progId="Equation.Ribbit">
                  <p:embed/>
                </p:oleObj>
              </mc:Choice>
              <mc:Fallback>
                <p:oleObj name="Formula" r:id="rId41" imgW="219960" imgH="133560" progId="Equation.Ribbit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954633" y="598403"/>
                        <a:ext cx="493713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9635BD2-BEA3-44EB-A7BE-532C3AD84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758827"/>
              </p:ext>
            </p:extLst>
          </p:nvPr>
        </p:nvGraphicFramePr>
        <p:xfrm>
          <a:off x="3315570" y="585670"/>
          <a:ext cx="224128" cy="32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Formula" r:id="rId43" imgW="119520" imgH="174240" progId="Equation.Ribbit">
                  <p:embed/>
                </p:oleObj>
              </mc:Choice>
              <mc:Fallback>
                <p:oleObj name="Formula" r:id="rId43" imgW="119520" imgH="17424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315570" y="585670"/>
                        <a:ext cx="224128" cy="32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1F58B69-33ED-4EED-BADC-5D7A15F15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1158"/>
              </p:ext>
            </p:extLst>
          </p:nvPr>
        </p:nvGraphicFramePr>
        <p:xfrm>
          <a:off x="3740121" y="585670"/>
          <a:ext cx="3222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Formula" r:id="rId45" imgW="147600" imgH="122040" progId="Equation.Ribbit">
                  <p:embed/>
                </p:oleObj>
              </mc:Choice>
              <mc:Fallback>
                <p:oleObj name="Formula" r:id="rId45" imgW="147600" imgH="122040" progId="Equation.Ribbit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740121" y="585670"/>
                        <a:ext cx="322263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2B7F0EE-6FDC-4062-B6C1-25F1FAF7B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29140"/>
              </p:ext>
            </p:extLst>
          </p:nvPr>
        </p:nvGraphicFramePr>
        <p:xfrm>
          <a:off x="4247864" y="614068"/>
          <a:ext cx="4497423" cy="30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Formula" r:id="rId47" imgW="2608920" imgH="176760" progId="Equation.Ribbit">
                  <p:embed/>
                </p:oleObj>
              </mc:Choice>
              <mc:Fallback>
                <p:oleObj name="Formula" r:id="rId47" imgW="2608920" imgH="176760" progId="Equation.Ribbit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47864" y="614068"/>
                        <a:ext cx="4497423" cy="303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3FFBB9B9-7717-43B1-B55F-21DCD3A14C71}"/>
              </a:ext>
            </a:extLst>
          </p:cNvPr>
          <p:cNvSpPr txBox="1"/>
          <p:nvPr/>
        </p:nvSpPr>
        <p:spPr>
          <a:xfrm>
            <a:off x="1493911" y="54280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step3: </a:t>
            </a:r>
            <a:endParaRPr lang="zh-CN" altLang="en-US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FB753A7-6141-4428-BF0B-6B4581F92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42896"/>
              </p:ext>
            </p:extLst>
          </p:nvPr>
        </p:nvGraphicFramePr>
        <p:xfrm>
          <a:off x="2409002" y="5413889"/>
          <a:ext cx="2379022" cy="37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Formula" r:id="rId49" imgW="1482120" imgH="235080" progId="Equation.Ribbit">
                  <p:embed/>
                </p:oleObj>
              </mc:Choice>
              <mc:Fallback>
                <p:oleObj name="Formula" r:id="rId49" imgW="1482120" imgH="235080" progId="Equation.Ribbit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409002" y="5413889"/>
                        <a:ext cx="2379022" cy="377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F50344AC-4D6B-45A0-82E9-9D3B9B5B8BE5}"/>
              </a:ext>
            </a:extLst>
          </p:cNvPr>
          <p:cNvGrpSpPr/>
          <p:nvPr/>
        </p:nvGrpSpPr>
        <p:grpSpPr>
          <a:xfrm>
            <a:off x="1646116" y="5938885"/>
            <a:ext cx="3136737" cy="610094"/>
            <a:chOff x="1201527" y="5984421"/>
            <a:chExt cx="3136737" cy="61009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956A502-76B5-4234-AFE7-E569806D8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1662565" y="5984421"/>
              <a:ext cx="2675699" cy="610094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97B4E1-1ED7-43D4-9DD6-F700F7CE6AE1}"/>
                </a:ext>
              </a:extLst>
            </p:cNvPr>
            <p:cNvSpPr txBox="1"/>
            <p:nvPr/>
          </p:nvSpPr>
          <p:spPr>
            <a:xfrm>
              <a:off x="1201527" y="6059266"/>
              <a:ext cx="753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(x)=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2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620713"/>
            <a:ext cx="8676456" cy="129611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支持向量机：间隔与支持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核函数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通过向高维空间映射解决线性不可分的问题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软间隔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：允许支持向量机在一些样本上不满足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约束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正则化：结构风险和经验风险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支持向量回归和核方法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6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章：支持向量机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8" y="1772816"/>
            <a:ext cx="739484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946" y="607079"/>
            <a:ext cx="7416800" cy="17359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判别式模型：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决策树，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神经网络，支持向量机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   ，通过直接建模           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来预测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生成式模型：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贝叶斯分类器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先对联合概率分布          建模，再由此获得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贝叶斯定理：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极大似然估计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朴素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贝叶斯分类器和拉普拉斯修正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半朴素贝叶斯分类器和贝叶斯网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：对模型中的隐变量做参数估计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7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章：贝叶斯分类器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BEB6148-F99D-4AD0-A85C-9C1995DCE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02333"/>
              </p:ext>
            </p:extLst>
          </p:nvPr>
        </p:nvGraphicFramePr>
        <p:xfrm>
          <a:off x="2267744" y="1962257"/>
          <a:ext cx="18415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Formula" r:id="rId3" imgW="97920" imgH="120960" progId="Equation.Ribbit">
                  <p:embed/>
                </p:oleObj>
              </mc:Choice>
              <mc:Fallback>
                <p:oleObj name="Formula" r:id="rId3" imgW="97920" imgH="120960" progId="Equation.Ribbit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962257"/>
                        <a:ext cx="184150" cy="22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4CC4F8E-5A4D-45BF-AC23-B7843D1D1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98465"/>
              </p:ext>
            </p:extLst>
          </p:nvPr>
        </p:nvGraphicFramePr>
        <p:xfrm>
          <a:off x="4751387" y="1941357"/>
          <a:ext cx="760896" cy="2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Formula" r:id="rId5" imgW="505800" imgH="177840" progId="Equation.Ribbit">
                  <p:embed/>
                </p:oleObj>
              </mc:Choice>
              <mc:Fallback>
                <p:oleObj name="Formula" r:id="rId5" imgW="505800" imgH="177840" progId="Equation.Ribbit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1387" y="1941357"/>
                        <a:ext cx="760896" cy="26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B0D8C4E-DDC4-4F7D-B916-19B13F95D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83912"/>
              </p:ext>
            </p:extLst>
          </p:nvPr>
        </p:nvGraphicFramePr>
        <p:xfrm>
          <a:off x="6733068" y="1955056"/>
          <a:ext cx="1079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Formula" r:id="rId7" imgW="71280" imgH="119520" progId="Equation.Ribbit">
                  <p:embed/>
                </p:oleObj>
              </mc:Choice>
              <mc:Fallback>
                <p:oleObj name="Formula" r:id="rId7" imgW="71280" imgH="119520" progId="Equation.Ribbit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3068" y="1955056"/>
                        <a:ext cx="10795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FE116A0-F2A1-4DE6-B85E-81F3C9035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29311"/>
              </p:ext>
            </p:extLst>
          </p:nvPr>
        </p:nvGraphicFramePr>
        <p:xfrm>
          <a:off x="4205971" y="3085209"/>
          <a:ext cx="66675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Formula" r:id="rId9" imgW="444600" imgH="176760" progId="Equation.Ribbit">
                  <p:embed/>
                </p:oleObj>
              </mc:Choice>
              <mc:Fallback>
                <p:oleObj name="Formula" r:id="rId9" imgW="444600" imgH="176760" progId="Equation.Ribbit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05971" y="3085209"/>
                        <a:ext cx="666750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552B986-D18F-4D39-92B1-1D7EDB888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13675"/>
              </p:ext>
            </p:extLst>
          </p:nvPr>
        </p:nvGraphicFramePr>
        <p:xfrm>
          <a:off x="7339496" y="3019346"/>
          <a:ext cx="760896" cy="2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Formula" r:id="rId11" imgW="505800" imgH="177840" progId="Equation.Ribbit">
                  <p:embed/>
                </p:oleObj>
              </mc:Choice>
              <mc:Fallback>
                <p:oleObj name="Formula" r:id="rId11" imgW="505800" imgH="177840" progId="Equation.Ribbit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9496" y="3019346"/>
                        <a:ext cx="760896" cy="26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31842E4-5311-4E3F-A0E5-91D5ABDAD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97059"/>
              </p:ext>
            </p:extLst>
          </p:nvPr>
        </p:nvGraphicFramePr>
        <p:xfrm>
          <a:off x="3542361" y="3433995"/>
          <a:ext cx="2660719" cy="65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Formula" r:id="rId12" imgW="1543320" imgH="382320" progId="Equation.Ribbit">
                  <p:embed/>
                </p:oleObj>
              </mc:Choice>
              <mc:Fallback>
                <p:oleObj name="Formula" r:id="rId12" imgW="1543320" imgH="382320" progId="Equation.Ribbit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42361" y="3433995"/>
                        <a:ext cx="2660719" cy="65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269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3477E-A237-4894-86ED-EA77CDD7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例子：假定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某种疾病很稀少，每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万人只有一人患病。还假定有一种化验很有效，如果一个人患此病，则化验结果为阳性的可能性为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99%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。然而，这种化验是不完美的，在健康人身上化验结果为阳性的可能性是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1/1000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。假定来了一位新患者，其化验结果为阳性。利用贝叶斯法则计算该患者患此疾病的概率有多大？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00276"/>
            <a:ext cx="6782388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980728"/>
            <a:ext cx="7416800" cy="17359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集成学习基本原理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：好而不同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Boosting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Bagging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与随机森林（算法基本步骤等）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结合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平均法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、投票法、学习法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多样性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多样性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增强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数据样本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扰动、输入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扰动、输出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扰动、算法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参数扰动</a:t>
            </a:r>
          </a:p>
          <a:p>
            <a:pPr marL="457200" lvl="1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8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章：集成学习</a:t>
            </a:r>
          </a:p>
        </p:txBody>
      </p:sp>
    </p:spTree>
    <p:extLst>
      <p:ext uri="{BB962C8B-B14F-4D97-AF65-F5344CB8AC3E}">
        <p14:creationId xmlns:p14="http://schemas.microsoft.com/office/powerpoint/2010/main" val="1561591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980728"/>
            <a:ext cx="7416800" cy="17359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聚类：无监督学习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性能度量和距离计算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均值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9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章：聚类</a:t>
            </a:r>
          </a:p>
        </p:txBody>
      </p:sp>
    </p:spTree>
    <p:extLst>
      <p:ext uri="{BB962C8B-B14F-4D97-AF65-F5344CB8AC3E}">
        <p14:creationId xmlns:p14="http://schemas.microsoft.com/office/powerpoint/2010/main" val="1993512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:\Users\lamda\Desktop\figures\kmeans_al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764704"/>
            <a:ext cx="7375365" cy="576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45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D3A026C4-F7B3-455D-8409-EE800BAF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B42C7C-6EB2-4849-9CA4-783BF4E762FA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797628E-D641-41DC-8511-3686F178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2925"/>
            <a:ext cx="8135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成绩评定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DF0FB2B5-927B-4658-9A3C-3FAF765B2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25550"/>
            <a:ext cx="835183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成绩构成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endParaRPr kumimoji="1"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kumimoji="1"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E6ABA9-571D-4985-BA5B-A623CC43F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12925"/>
              </p:ext>
            </p:extLst>
          </p:nvPr>
        </p:nvGraphicFramePr>
        <p:xfrm>
          <a:off x="930275" y="1924050"/>
          <a:ext cx="7643812" cy="1941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考核方式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总分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占总成绩的比例</a:t>
                      </a: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36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22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课堂教学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60%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</a:t>
                      </a:r>
                      <a:r>
                        <a:rPr lang="zh-CN" sz="22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  <a:r>
                        <a:rPr lang="en-US" altLang="zh-CN" sz="22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kumimoji="0" lang="zh-CN" altLang="en-US" sz="2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作业</a:t>
                      </a:r>
                      <a:endParaRPr lang="zh-CN" sz="22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zh-CN" altLang="en-US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17E635D5-556F-4781-A1B5-F34536FB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DB4BF9-AF1A-4419-86C3-EEDB9647A9DB}" type="slidenum">
              <a:rPr kumimoji="1"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6E9DF6B3-7770-494F-9AB9-19E6CE2A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7843"/>
            <a:ext cx="8135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本课程主要考试范围</a:t>
            </a:r>
          </a:p>
        </p:txBody>
      </p:sp>
      <p:sp>
        <p:nvSpPr>
          <p:cNvPr id="843783" name="Text Box 7">
            <a:extLst>
              <a:ext uri="{FF2B5EF4-FFF2-40B4-BE49-F238E27FC236}">
                <a16:creationId xmlns:a16="http://schemas.microsoft.com/office/drawing/2014/main" id="{6DA05D3F-8AF1-4369-AAF6-DBCD6A2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76726"/>
            <a:ext cx="8352283" cy="47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主要参照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周志华的专著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机器学习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，主要章节内容如下：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绪论</a:t>
            </a:r>
            <a:endParaRPr kumimoji="1"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</a:t>
            </a:r>
            <a:r>
              <a:rPr kumimoji="1" lang="zh-CN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学习模型评估与选择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线性模型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决策树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神经网络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支持向量机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贝叶斯分类器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集成学习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聚类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9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4030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5" y="1052711"/>
            <a:ext cx="8062987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什么是机器学习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“假设用𝑃来评估计算机程序在某任务类𝑇上的性能，若一个程序通过利用经验𝐸在𝑇中任务上获得了性能改善，则我们就说关于𝑇和𝑃，该程序对𝐸进行了学习”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监督学习（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supervised learning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无监督学习（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unsupervised learning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分类和回归问题及区别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泛化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概念学习：假设空间和版本空间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归纳偏好（奥卡姆剃刀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免费的午餐定理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4664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章：绪论</a:t>
            </a:r>
          </a:p>
        </p:txBody>
      </p:sp>
    </p:spTree>
    <p:extLst>
      <p:ext uri="{BB962C8B-B14F-4D97-AF65-F5344CB8AC3E}">
        <p14:creationId xmlns:p14="http://schemas.microsoft.com/office/powerpoint/2010/main" val="895409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过拟合和欠拟合以及相应的解决方案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评估方法：泛化性能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留出法：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交叉验证法：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自助法：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度量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比较检验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偏差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与方差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性能解释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章：模型评估与选择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65" y="3284984"/>
            <a:ext cx="361684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225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线性回归（最小二乘法）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二分类任务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对数几率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回归（极大似然法）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线性判别分析（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）（监督降维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多分类学习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一对一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一对其余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多对多（纠错输出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码，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ECOC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类别不平衡问题：欠采样、过采样、再缩放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3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章：线性模型</a:t>
            </a:r>
          </a:p>
        </p:txBody>
      </p:sp>
    </p:spTree>
    <p:extLst>
      <p:ext uri="{BB962C8B-B14F-4D97-AF65-F5344CB8AC3E}">
        <p14:creationId xmlns:p14="http://schemas.microsoft.com/office/powerpoint/2010/main" val="99380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经典的属性划分方法：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信息增益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ID3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信息增益率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C4.5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基尼指数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CART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剪枝处理：“过拟合”的解决手段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剪枝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后剪枝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连续与缺失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多变量决策树</a:t>
            </a: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4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章：决策树</a:t>
            </a:r>
          </a:p>
        </p:txBody>
      </p:sp>
    </p:spTree>
    <p:extLst>
      <p:ext uri="{BB962C8B-B14F-4D97-AF65-F5344CB8AC3E}">
        <p14:creationId xmlns:p14="http://schemas.microsoft.com/office/powerpoint/2010/main" val="2249180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6768752" cy="6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感知机与多层网络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多层前馈神经网络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误差逆传播算法（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梯度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下降优化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缓解过拟合的策略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全局最小与局部极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深度学习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5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章：神经网络</a:t>
            </a:r>
          </a:p>
        </p:txBody>
      </p:sp>
    </p:spTree>
    <p:extLst>
      <p:ext uri="{BB962C8B-B14F-4D97-AF65-F5344CB8AC3E}">
        <p14:creationId xmlns:p14="http://schemas.microsoft.com/office/powerpoint/2010/main" val="3578388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732</Words>
  <Application>Microsoft Office PowerPoint</Application>
  <PresentationFormat>全屏显示(4:3)</PresentationFormat>
  <Paragraphs>193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黑体</vt:lpstr>
      <vt:lpstr>楷体</vt:lpstr>
      <vt:lpstr>楷体_GB2312</vt:lpstr>
      <vt:lpstr>宋体</vt:lpstr>
      <vt:lpstr>幼圆</vt:lpstr>
      <vt:lpstr>Arial</vt:lpstr>
      <vt:lpstr>Calibri</vt:lpstr>
      <vt:lpstr>Cambria Math</vt:lpstr>
      <vt:lpstr>Monotype Corsiva</vt:lpstr>
      <vt:lpstr>Symbol</vt:lpstr>
      <vt:lpstr>Times New Roman</vt:lpstr>
      <vt:lpstr>Verdana</vt:lpstr>
      <vt:lpstr>Wingdings</vt:lpstr>
      <vt:lpstr>Office 主题</vt:lpstr>
      <vt:lpstr>Formula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ZSHE</dc:creator>
  <cp:lastModifiedBy>yx</cp:lastModifiedBy>
  <cp:revision>201</cp:revision>
  <dcterms:created xsi:type="dcterms:W3CDTF">2016-05-18T01:14:48Z</dcterms:created>
  <dcterms:modified xsi:type="dcterms:W3CDTF">2023-05-21T13:55:03Z</dcterms:modified>
</cp:coreProperties>
</file>