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489890C4-7BAD-45E9-8CB3-89356897C073}" type="slidenum">
              <a:rPr lang="en-US" altLang="zh-CN" b="0">
                <a:ea typeface="宋体" panose="02010600030101010101" pitchFamily="2" charset="-122"/>
              </a:rPr>
            </a:fld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这个例子生成了一个周期为</a:t>
            </a:r>
            <a:r>
              <a:rPr lang="en-US" altLang="zh-CN"/>
              <a:t>:period(=2*half_period) </a:t>
            </a:r>
            <a:r>
              <a:rPr lang="zh-CN" altLang="en-US"/>
              <a:t>的无限延续的信号波形，常用这种方法来描述时钟信号，作为激励信号来测试所设计的电路。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DFD2F73C-CEB8-46A0-B871-224AD6322051}" type="slidenum">
              <a:rPr lang="en-US" altLang="zh-CN" b="0">
                <a:ea typeface="宋体" panose="02010600030101010101" pitchFamily="2" charset="-122"/>
              </a:rPr>
            </a:fld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fld id="{98D3A578-4131-4FAA-B9CC-FCA254A71B6E}" type="slidenum">
              <a:rPr lang="en-US" altLang="zh-CN" b="0">
                <a:ea typeface="宋体" panose="02010600030101010101" pitchFamily="2" charset="-122"/>
              </a:rPr>
            </a:fld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这个例子生成了一个周期为</a:t>
            </a:r>
            <a:r>
              <a:rPr lang="en-US" altLang="zh-CN"/>
              <a:t>:period(=2*half_period) </a:t>
            </a:r>
            <a:r>
              <a:rPr lang="zh-CN" altLang="en-US"/>
              <a:t>的无限延续的信号波形，常用这种方法来描述时钟信号，作为激励信号来测试所设计的电路。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28800" y="1981201"/>
            <a:ext cx="8370888" cy="2157413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0000"/>
                </a:solidFill>
                <a:ea typeface="楷体_GB2312" pitchFamily="49" charset="-122"/>
              </a:rPr>
              <a:t>半加器是较为简单的加法器，仅考虑两个需要相加的数字。将两个所输入的二进制数相加时，得到的输出和和进位。半加器只考虑两个加数本身，而没有考虑由低位来的进位，所以叫半   加器。</a:t>
            </a:r>
            <a:endParaRPr lang="zh-CN" altLang="en-US" sz="30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 flipV="1">
            <a:off x="2098675" y="1125538"/>
            <a:ext cx="8534400" cy="17462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41" name="Rectangle 5"/>
          <p:cNvSpPr>
            <a:spLocks noRot="1" noChangeArrowheads="1"/>
          </p:cNvSpPr>
          <p:nvPr/>
        </p:nvSpPr>
        <p:spPr bwMode="auto">
          <a:xfrm>
            <a:off x="2127250" y="2603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600" dirty="0">
                <a:solidFill>
                  <a:srgbClr val="FF0000"/>
                </a:solidFill>
                <a:latin typeface="+mn-ea"/>
                <a:ea typeface="+mn-ea"/>
              </a:rPr>
              <a:t>加法器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6344" name="Rectangle 8"/>
          <p:cNvSpPr>
            <a:spLocks noChangeArrowheads="1"/>
          </p:cNvSpPr>
          <p:nvPr/>
        </p:nvSpPr>
        <p:spPr bwMode="auto">
          <a:xfrm>
            <a:off x="4449764" y="88901"/>
            <a:ext cx="6048375" cy="2657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调用门元件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half_add</a:t>
            </a:r>
            <a:r>
              <a:rPr lang="en-US" altLang="zh-CN" sz="2400" dirty="0">
                <a:solidFill>
                  <a:srgbClr val="000000"/>
                </a:solidFill>
              </a:rPr>
              <a:t> (sum,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and (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xor</a:t>
            </a:r>
            <a:r>
              <a:rPr lang="en-US" altLang="zh-CN" sz="2400" dirty="0">
                <a:solidFill>
                  <a:srgbClr val="000000"/>
                </a:solidFill>
              </a:rPr>
              <a:t>  (sum,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6345" name="Rectangle 9"/>
          <p:cNvSpPr>
            <a:spLocks noChangeArrowheads="1"/>
          </p:cNvSpPr>
          <p:nvPr/>
        </p:nvSpPr>
        <p:spPr bwMode="auto">
          <a:xfrm>
            <a:off x="4132264" y="561976"/>
            <a:ext cx="6048375" cy="2657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数据流方式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half_add</a:t>
            </a:r>
            <a:r>
              <a:rPr lang="en-US" altLang="zh-CN" sz="2400" dirty="0">
                <a:solidFill>
                  <a:srgbClr val="000000"/>
                </a:solidFill>
              </a:rPr>
              <a:t> (sum,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assign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a &amp;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assign sum = a ^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6342" name="Rectangle 6"/>
          <p:cNvSpPr>
            <a:spLocks noChangeArrowheads="1"/>
          </p:cNvSpPr>
          <p:nvPr/>
        </p:nvSpPr>
        <p:spPr bwMode="auto">
          <a:xfrm>
            <a:off x="3341689" y="885826"/>
            <a:ext cx="6048375" cy="48482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行为描述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half_add</a:t>
            </a:r>
            <a:r>
              <a:rPr lang="en-US" altLang="zh-CN" sz="2400" dirty="0">
                <a:solidFill>
                  <a:srgbClr val="000000"/>
                </a:solidFill>
              </a:rPr>
              <a:t> (sum,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sum,cout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always @  (a, b)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begin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sum = a ^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a &amp;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行为描述（另一种方法）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sum} = a +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6346" name="Rectangle 10"/>
          <p:cNvSpPr>
            <a:spLocks noChangeArrowheads="1"/>
          </p:cNvSpPr>
          <p:nvPr/>
        </p:nvSpPr>
        <p:spPr bwMode="auto">
          <a:xfrm>
            <a:off x="1693864" y="1282701"/>
            <a:ext cx="6048375" cy="5578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行为描述 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case ,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真值表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half_add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(sum,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, a, b);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input a, b;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[2:0]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sum,cout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a typeface="楷体_GB2312" pitchFamily="49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always @  (a, b)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begin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case[{a, b}]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2’b00:  begin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= 0, sum = 0;end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2’b01:  begin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= 0, sum = 1;end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2’b10:  begin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= 0, sum = 1;end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ea typeface="楷体_GB2312" pitchFamily="49" charset="-122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2’b11:  begin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= 1, sum = 0;end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endcase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end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endmodule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6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4" grpId="0" bldLvl="0" animBg="1"/>
      <p:bldP spid="526345" grpId="0" bldLvl="0" animBg="1"/>
      <p:bldP spid="526342" grpId="0" bldLvl="0" animBg="1"/>
      <p:bldP spid="52634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8" name="Rectangle 4" descr="蓝色砂纸"/>
          <p:cNvSpPr>
            <a:spLocks noGrp="1" noRot="1" noChangeArrowheads="1"/>
          </p:cNvSpPr>
          <p:nvPr>
            <p:ph type="title"/>
          </p:nvPr>
        </p:nvSpPr>
        <p:spPr>
          <a:xfrm>
            <a:off x="1992313" y="603251"/>
            <a:ext cx="5327650" cy="593725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4600" b="1" dirty="0">
                <a:solidFill>
                  <a:srgbClr val="FF0000"/>
                </a:solidFill>
                <a:latin typeface="+mn-ea"/>
                <a:ea typeface="+mn-ea"/>
              </a:rPr>
              <a:t>全加器</a:t>
            </a:r>
            <a:endParaRPr lang="zh-CN" altLang="en-US" sz="4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838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2063750" y="1989138"/>
            <a:ext cx="8135938" cy="1255712"/>
          </a:xfrm>
          <a:solidFill>
            <a:schemeClr val="bg1"/>
          </a:solidFill>
          <a:ln>
            <a:solidFill>
              <a:srgbClr val="969696"/>
            </a:solidFill>
            <a:miter lim="800000"/>
          </a:ln>
        </p:spPr>
        <p:txBody>
          <a:bodyPr rtlCol="0">
            <a:spAutoFit/>
          </a:bodyPr>
          <a:lstStyle/>
          <a:p>
            <a:pPr algn="just" eaLnBrk="1" fontAlgn="auto" hangingPunct="1"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全加器能进行加数、被加数和低位来的进位的信号相加，并根据结果给出该进行的信号。包括一位全加器和多位全加器。</a:t>
            </a:r>
            <a:endParaRPr lang="zh-CN" altLang="en-US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4036" name="Line 3"/>
          <p:cNvSpPr>
            <a:spLocks noChangeShapeType="1"/>
          </p:cNvSpPr>
          <p:nvPr/>
        </p:nvSpPr>
        <p:spPr bwMode="auto">
          <a:xfrm flipV="1">
            <a:off x="2098675" y="1125538"/>
            <a:ext cx="8534400" cy="17462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4614864" y="2320925"/>
            <a:ext cx="6048375" cy="448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调用门元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件</a:t>
            </a:r>
            <a:endParaRPr lang="zh-CN" altLang="en-US" sz="24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add1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wire s1, m1, m2, m3;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and (m1,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(m2, b,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(m3, a,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</a:rPr>
              <a:t>xor</a:t>
            </a:r>
            <a:r>
              <a:rPr lang="en-US" altLang="zh-CN" sz="2400" dirty="0">
                <a:solidFill>
                  <a:srgbClr val="000000"/>
                </a:solidFill>
              </a:rPr>
              <a:t>  (s1,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  (sum,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s1);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or   (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m1, m2, m3);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4224339" y="58738"/>
            <a:ext cx="6408737" cy="302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数据流方式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add1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assign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(a &amp; b)|(a &amp;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)|(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 &amp;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assign sum = a ^ b ^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// assign 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sum} = a + b +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4339" y="657226"/>
            <a:ext cx="6048375" cy="484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一位全加器的行为描述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add1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sum,cout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always @  (a, b,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begin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sum = (a ^ b) ^ c;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(a &amp; b)|(a &amp;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)|(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 &amp;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行为描述（另一种方法）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sum} = a + b +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1631951" y="914400"/>
            <a:ext cx="6048375" cy="594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混合方式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add1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output sum,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m1, m2, m3;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wire s1;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</a:rPr>
              <a:t>xor</a:t>
            </a:r>
            <a:r>
              <a:rPr lang="en-US" altLang="zh-CN" sz="2400" dirty="0">
                <a:solidFill>
                  <a:srgbClr val="000000"/>
                </a:solidFill>
              </a:rPr>
              <a:t>  (s1,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always @ (a, b,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begin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m1 = a &amp;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m2 = a &amp;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m3 =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 &amp;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(m1 | m2) | m3;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assign sum = s1 ^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0" grpId="0" bldLvl="0" animBg="1"/>
      <p:bldP spid="528391" grpId="0" bldLvl="0" animBg="1"/>
      <p:bldP spid="528389" grpId="0" bldLvl="0" animBg="1"/>
      <p:bldP spid="52839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 flipV="1">
            <a:off x="2098675" y="1125538"/>
            <a:ext cx="8534400" cy="17462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9412" name="Rectangle 4" descr="蓝色砂纸"/>
          <p:cNvSpPr>
            <a:spLocks noGrp="1" noRot="1" noChangeArrowheads="1"/>
          </p:cNvSpPr>
          <p:nvPr>
            <p:ph type="title"/>
          </p:nvPr>
        </p:nvSpPr>
        <p:spPr>
          <a:xfrm>
            <a:off x="1992313" y="603251"/>
            <a:ext cx="5327650" cy="593725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zh-CN" sz="4600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4600" b="1" dirty="0">
                <a:solidFill>
                  <a:srgbClr val="FF0000"/>
                </a:solidFill>
                <a:latin typeface="+mn-ea"/>
                <a:ea typeface="+mn-ea"/>
              </a:rPr>
              <a:t>位全加器</a:t>
            </a:r>
            <a:endParaRPr lang="zh-CN" altLang="en-US" sz="4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29415" name="Rectangle 7"/>
          <p:cNvSpPr>
            <a:spLocks noChangeArrowheads="1"/>
          </p:cNvSpPr>
          <p:nvPr/>
        </p:nvSpPr>
        <p:spPr bwMode="auto">
          <a:xfrm>
            <a:off x="3729038" y="53975"/>
            <a:ext cx="6985000" cy="3970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数据流方式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module </a:t>
            </a:r>
            <a:r>
              <a:rPr lang="en-US" altLang="zh-CN" sz="2800" dirty="0" err="1">
                <a:solidFill>
                  <a:srgbClr val="000000"/>
                </a:solidFill>
              </a:rPr>
              <a:t>full_add</a:t>
            </a:r>
            <a:r>
              <a:rPr lang="en-US" altLang="zh-CN" sz="2800" dirty="0">
                <a:solidFill>
                  <a:srgbClr val="000000"/>
                </a:solidFill>
              </a:rPr>
              <a:t> (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, sum,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a, b);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parameter </a:t>
            </a:r>
            <a:r>
              <a:rPr lang="en-US" altLang="zh-CN" sz="2800" dirty="0" err="1">
                <a:solidFill>
                  <a:srgbClr val="000000"/>
                </a:solidFill>
              </a:rPr>
              <a:t>add_size</a:t>
            </a:r>
            <a:r>
              <a:rPr lang="en-US" altLang="zh-CN" sz="2800" dirty="0">
                <a:solidFill>
                  <a:srgbClr val="000000"/>
                </a:solidFill>
              </a:rPr>
              <a:t> = 4;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output[</a:t>
            </a:r>
            <a:r>
              <a:rPr lang="en-US" altLang="zh-CN" sz="2800" dirty="0" err="1">
                <a:solidFill>
                  <a:srgbClr val="000000"/>
                </a:solidFill>
              </a:rPr>
              <a:t>add_size</a:t>
            </a:r>
            <a:r>
              <a:rPr lang="en-US" altLang="zh-CN" sz="2800" dirty="0">
                <a:solidFill>
                  <a:srgbClr val="000000"/>
                </a:solidFill>
              </a:rPr>
              <a:t> -1:0] sum;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input[</a:t>
            </a:r>
            <a:r>
              <a:rPr lang="en-US" altLang="zh-CN" sz="2800" dirty="0" err="1">
                <a:solidFill>
                  <a:srgbClr val="000000"/>
                </a:solidFill>
              </a:rPr>
              <a:t>add_size</a:t>
            </a:r>
            <a:r>
              <a:rPr lang="en-US" altLang="zh-CN" sz="2800" dirty="0">
                <a:solidFill>
                  <a:srgbClr val="000000"/>
                </a:solidFill>
              </a:rPr>
              <a:t> -1:0] a, b;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assign {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sum} = a + b +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endmodule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3575051" y="614364"/>
            <a:ext cx="6048375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结构描述的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为级联全加器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module add4 (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, sum,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a, b);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output[3:0] sum;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input[3:0] a, b;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wire c1, c2, c3;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add1 f0(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, sum[0], c1, a[0], b[0]);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   f1(c1, sum[0], c2, a[1], b[1]);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   f2(c2, sum[0], c3, a[2], b[2]);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   f3(c3, sum[0],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a[3], b[3]);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endmodule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529413" name="Rectangle 5"/>
          <p:cNvSpPr>
            <a:spLocks noChangeArrowheads="1"/>
          </p:cNvSpPr>
          <p:nvPr/>
        </p:nvSpPr>
        <p:spPr bwMode="auto">
          <a:xfrm>
            <a:off x="1714501" y="1160464"/>
            <a:ext cx="6048375" cy="5692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位全加器的行为描述</a:t>
            </a:r>
            <a:endParaRPr lang="zh-CN" altLang="en-US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module add4 (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, sum,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a, b);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output[3:0] sum;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output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input[3:0] a, b;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input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</a:rPr>
              <a:t>reg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</a:rPr>
              <a:t>reg</a:t>
            </a:r>
            <a:r>
              <a:rPr lang="en-US" altLang="zh-CN" sz="2800" dirty="0">
                <a:solidFill>
                  <a:srgbClr val="000000"/>
                </a:solidFill>
              </a:rPr>
              <a:t>[3:0] sum;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always @  (*)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begin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ea typeface="楷体_GB2312" pitchFamily="49" charset="-122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r>
              <a:rPr lang="en-US" altLang="zh-CN" sz="2800" dirty="0" err="1">
                <a:solidFill>
                  <a:srgbClr val="000000"/>
                </a:solidFill>
              </a:rPr>
              <a:t>cout</a:t>
            </a:r>
            <a:r>
              <a:rPr lang="en-US" altLang="zh-CN" sz="2800" dirty="0">
                <a:solidFill>
                  <a:srgbClr val="000000"/>
                </a:solidFill>
              </a:rPr>
              <a:t>, sum} = a + b + </a:t>
            </a:r>
            <a:r>
              <a:rPr lang="en-US" altLang="zh-CN" sz="2800" dirty="0" err="1">
                <a:solidFill>
                  <a:srgbClr val="000000"/>
                </a:solidFill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end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000000"/>
                </a:solidFill>
              </a:rPr>
              <a:t>endmodule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bldLvl="0" animBg="1"/>
      <p:bldP spid="529414" grpId="0" bldLvl="0" animBg="1"/>
      <p:bldP spid="5294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284163"/>
            <a:ext cx="3333750" cy="481012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超前进位加法器</a:t>
            </a:r>
            <a:endParaRPr lang="zh-CN" altLang="en-US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03389" y="981076"/>
            <a:ext cx="7075487" cy="5078313"/>
          </a:xfrm>
          <a:solidFill>
            <a:schemeClr val="bg1"/>
          </a:solidFill>
          <a:ln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module fulladd4(sum, c_out, a, b, cin);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output [3:0] sum;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output c_out;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input [3:0] a, b;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input cin;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wire p0, g0, p1, g1, p2, g2, p3, g3;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wire c4, c3, c2, c1;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assign p0 = a[0] ^ b[0];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p1 = a[1] ^ b[1];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p2 = a[2] ^ b[2];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 p3 = a[3] ^ b[3]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assign g0 = a[0] &amp; b[0];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g1 = a[0] &amp; b[1];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g2 = a[0] &amp; b[2];</a:t>
            </a:r>
            <a:endParaRPr lang="en-US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             g3 = a[0] &amp; b[3];</a:t>
            </a:r>
            <a:endParaRPr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30976" y="1412876"/>
            <a:ext cx="4137025" cy="4498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hlink"/>
            </a:solidFill>
            <a:miter lim="800000"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assign c1 = g0 | (p0 &amp;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), 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c2 = g1 | (p1 &amp; c1) ,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c3 = g2 | (p2 &amp; c2),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c4 = g3 | (p3 &amp; c2);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assign sum[0] = p0 ^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sum[1] = p1 ^ c1;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sum[2] = p2 ^ c2;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            sum[3] = p3 ^ c3;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 assign </a:t>
            </a: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 = c4;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dirty="0" err="1">
                <a:solidFill>
                  <a:srgbClr val="000000"/>
                </a:solidFill>
                <a:ea typeface="楷体_GB2312" pitchFamily="49" charset="-122"/>
              </a:rPr>
              <a:t>endmodule</a:t>
            </a:r>
            <a:endParaRPr lang="en-US" altLang="zh-CN" sz="2400" dirty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28800" y="1981201"/>
            <a:ext cx="8370888" cy="2685863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减法器包括半减器、全减器和多（</a:t>
            </a:r>
            <a:r>
              <a:rPr lang="en-US" altLang="zh-CN" b="1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b="1">
                <a:solidFill>
                  <a:srgbClr val="000000"/>
                </a:solidFill>
                <a:ea typeface="楷体_GB2312" pitchFamily="49" charset="-122"/>
              </a:rPr>
              <a:t>）位全加器等。</a:t>
            </a:r>
            <a:endParaRPr lang="zh-CN" altLang="en-US" sz="30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0000"/>
                </a:solidFill>
                <a:ea typeface="楷体_GB2312" pitchFamily="49" charset="-122"/>
              </a:rPr>
              <a:t>    半减器与半加器类似，半减器只考虑两个减数本身，而没有考虑由低位来的借位，所以叫半减器。而全减器不仅要进行两数相减，还考虑了来自低位的借位。下面的例子包含了，半减器，一位全减器和四位全减器。</a:t>
            </a:r>
            <a:endParaRPr lang="zh-CN" altLang="en-US" sz="30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 flipV="1">
            <a:off x="2098675" y="1125538"/>
            <a:ext cx="8534400" cy="17462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0436" name="Rectangle 4"/>
          <p:cNvSpPr>
            <a:spLocks noRot="1" noChangeArrowheads="1"/>
          </p:cNvSpPr>
          <p:nvPr/>
        </p:nvSpPr>
        <p:spPr bwMode="auto">
          <a:xfrm>
            <a:off x="2127250" y="26035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600" dirty="0">
                <a:solidFill>
                  <a:srgbClr val="FF0000"/>
                </a:solidFill>
                <a:latin typeface="+mn-ea"/>
                <a:ea typeface="+mn-ea"/>
              </a:rPr>
              <a:t>减法器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4613276" y="1"/>
            <a:ext cx="6048375" cy="484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行为描述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</a:t>
            </a:r>
            <a:r>
              <a:rPr lang="en-US" altLang="zh-CN" sz="2400" dirty="0" err="1">
                <a:solidFill>
                  <a:srgbClr val="000000"/>
                </a:solidFill>
              </a:rPr>
              <a:t>half_sub</a:t>
            </a:r>
            <a:r>
              <a:rPr lang="en-US" altLang="zh-CN" sz="2400" dirty="0">
                <a:solidFill>
                  <a:srgbClr val="000000"/>
                </a:solidFill>
              </a:rPr>
              <a:t> (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output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always @  (a, b)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begin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 = a ^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 = (~a) &amp;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行为描述（另一种方法）</a:t>
            </a:r>
            <a:endParaRPr lang="zh-CN" altLang="en-US" sz="2400" dirty="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ea typeface="楷体_GB2312" pitchFamily="49" charset="-122"/>
              </a:rPr>
              <a:t>//</a:t>
            </a:r>
            <a:r>
              <a:rPr lang="en-US" altLang="zh-CN" sz="2400" dirty="0"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</a:rPr>
              <a:t>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} = a -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3863976" y="1095375"/>
            <a:ext cx="6048375" cy="3752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行为描述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,1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位全减器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sub1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output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always @  (a, b)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begin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} = a – b </a:t>
            </a:r>
            <a:r>
              <a:rPr lang="en-US" altLang="zh-CN" dirty="0">
                <a:solidFill>
                  <a:srgbClr val="000000"/>
                </a:solidFill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530442" name="Rectangle 10"/>
          <p:cNvSpPr>
            <a:spLocks noChangeArrowheads="1"/>
          </p:cNvSpPr>
          <p:nvPr/>
        </p:nvSpPr>
        <p:spPr bwMode="auto">
          <a:xfrm>
            <a:off x="1589089" y="1981201"/>
            <a:ext cx="6048375" cy="484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行为描述，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位全减器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module sub4 (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a, b);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output[3:0]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;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output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input[3:0] a, b;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input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[3;0]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</a:rPr>
              <a:t>reg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always @  (a, b)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begin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   {</a:t>
            </a:r>
            <a:r>
              <a:rPr lang="en-US" altLang="zh-CN" sz="2400" dirty="0" err="1">
                <a:solidFill>
                  <a:srgbClr val="000000"/>
                </a:solidFill>
              </a:rPr>
              <a:t>cout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dout</a:t>
            </a:r>
            <a:r>
              <a:rPr lang="en-US" altLang="zh-CN" sz="2400" dirty="0">
                <a:solidFill>
                  <a:srgbClr val="000000"/>
                </a:solidFill>
              </a:rPr>
              <a:t>} = a – b </a:t>
            </a:r>
            <a:r>
              <a:rPr lang="en-US" altLang="zh-CN" dirty="0">
                <a:solidFill>
                  <a:srgbClr val="000000"/>
                </a:solidFill>
              </a:rPr>
              <a:t>–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cin</a:t>
            </a:r>
            <a:r>
              <a:rPr lang="en-US" altLang="zh-CN" sz="2400" dirty="0">
                <a:solidFill>
                  <a:srgbClr val="000000"/>
                </a:solidFill>
              </a:rPr>
              <a:t>;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    end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n-US" altLang="zh-CN" sz="2400" dirty="0" err="1">
                <a:solidFill>
                  <a:srgbClr val="000000"/>
                </a:solidFill>
              </a:rPr>
              <a:t>endmodule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0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 bldLvl="0" animBg="1"/>
      <p:bldP spid="530441" grpId="0" bldLvl="0" animBg="1"/>
      <p:bldP spid="530442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zcyZjkwYmM5ZDcxODlkMTYxMmEwMjJjMDRjNTU0N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WPS 演示</Application>
  <PresentationFormat>宽屏</PresentationFormat>
  <Paragraphs>221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楷体_GB2312</vt:lpstr>
      <vt:lpstr>新宋体</vt:lpstr>
      <vt:lpstr>华文行楷</vt:lpstr>
      <vt:lpstr>WPS</vt:lpstr>
      <vt:lpstr>PowerPoint 演示文稿</vt:lpstr>
      <vt:lpstr>全加器</vt:lpstr>
      <vt:lpstr>4位全加器</vt:lpstr>
      <vt:lpstr>超前进位加法器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Zhen jiawei</cp:lastModifiedBy>
  <cp:revision>155</cp:revision>
  <dcterms:created xsi:type="dcterms:W3CDTF">2019-06-19T02:08:00Z</dcterms:created>
  <dcterms:modified xsi:type="dcterms:W3CDTF">2024-01-03T03:26:53Z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04CCAE5D6B5045099084BC9CDC160ACC_11</vt:lpwstr>
  </property>
</Properties>
</file>