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8" r:id="rId3"/>
    <p:sldId id="627" r:id="rId5"/>
    <p:sldId id="628" r:id="rId6"/>
    <p:sldId id="629" r:id="rId7"/>
    <p:sldId id="472" r:id="rId8"/>
    <p:sldId id="474" r:id="rId9"/>
    <p:sldId id="476" r:id="rId10"/>
    <p:sldId id="473" r:id="rId11"/>
    <p:sldId id="475" r:id="rId12"/>
    <p:sldId id="477" r:id="rId13"/>
    <p:sldId id="478" r:id="rId14"/>
    <p:sldId id="479" r:id="rId15"/>
    <p:sldId id="481" r:id="rId16"/>
    <p:sldId id="482" r:id="rId17"/>
    <p:sldId id="642" r:id="rId18"/>
    <p:sldId id="643" r:id="rId19"/>
    <p:sldId id="483" r:id="rId20"/>
    <p:sldId id="500" r:id="rId21"/>
  </p:sldIdLst>
  <p:sldSz cx="9144000" cy="6858000" type="screen4x3"/>
  <p:notesSz cx="6735445" cy="979932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  <a:srgbClr val="FFCCCC"/>
    <a:srgbClr val="AB631B"/>
    <a:srgbClr val="0066FF"/>
    <a:srgbClr val="000000"/>
    <a:srgbClr val="428E5B"/>
    <a:srgbClr val="1E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b="0"/>
            </a:lvl1pPr>
          </a:lstStyle>
          <a:p>
            <a:fld id="{4E9CFD15-6DEC-4302-A058-5C2EB621246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b="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b="0"/>
            </a:lvl1pPr>
          </a:lstStyle>
          <a:p>
            <a:fld id="{8731382E-CCA7-41C1-B9D8-9D46ECB30B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747B00-E0C4-498C-93A4-5059663E19E9}" type="slidenum">
              <a:rPr lang="zh-CN" altLang="en-US" b="0"/>
            </a:fld>
            <a:endParaRPr lang="en-US" altLang="zh-CN" b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666B12-1BD4-4714-83E9-11C1DFEDCECF}" type="slidenum">
              <a:rPr lang="zh-CN" altLang="en-US" b="0"/>
            </a:fld>
            <a:endParaRPr lang="en-US" altLang="zh-CN" b="0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9915530-FE9E-4041-9DCF-E7DCE8E21BC1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7A9883-C7E0-4F99-A51E-B1678F65A9EC}" type="slidenum">
              <a:rPr lang="zh-CN" altLang="en-US" b="0"/>
            </a:fld>
            <a:endParaRPr lang="en-US" altLang="zh-CN" b="0"/>
          </a:p>
        </p:txBody>
      </p:sp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186E7E8-CE97-479E-8C38-3E50B1DFF013}" type="slidenum">
              <a:rPr lang="zh-CN" altLang="en-US" b="0"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b="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584680-68A6-40B8-989B-F8BC8F83FF72}" type="slidenum">
              <a:rPr lang="zh-CN" altLang="en-US" b="0"/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F2ED36B-3EEE-4D09-9772-CC06B9A7E7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10BD7-4514-4A3C-B836-4D5469E655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1AABC-E8DF-4FB7-A232-283549349E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D2206-85BA-4105-8B85-E9DBF1CE45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2784-9F1B-40A7-97D2-AE862086AD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79601-CD94-455F-8A1A-1588C92E0A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6AEC8-6436-4425-BA00-1CF333AF4F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659A9-7962-4F61-AD20-02E77D1A698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ABBB8-C869-4868-9DE1-2AA1F9540C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A7A54-EBC5-451B-B10D-0A899EEA19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F2B52-9967-4852-8AE2-5BF1F96B92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b="0"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latin typeface="+mn-lt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latin typeface="宋体" panose="02010600030101010101" pitchFamily="2" charset="-122"/>
              </a:defRPr>
            </a:lvl1pPr>
          </a:lstStyle>
          <a:p>
            <a:fld id="{794C6670-4834-41DC-A121-624E2868FC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74546-1F2F-43B2-B90C-5488E26E80BF}" type="slidenum">
              <a:rPr kumimoji="0" lang="zh-CN" altLang="en-US" sz="1400">
                <a:latin typeface="Tahoma" panose="020B0604030504040204" pitchFamily="34" charset="0"/>
              </a:rPr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kumimoji="0" lang="en-US" altLang="zh-CN" sz="12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模型基本知识</a:t>
            </a:r>
            <a:br>
              <a:rPr kumimoji="0" lang="en-US" altLang="zh-CN" sz="3600">
                <a:latin typeface="黑体" panose="02010609060101010101" pitchFamily="49" charset="-122"/>
                <a:ea typeface="楷体_GB2312" pitchFamily="49" charset="-122"/>
              </a:rPr>
            </a:br>
            <a:endParaRPr kumimoji="0" lang="en-US" altLang="zh-CN" sz="3600"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23963" y="4868863"/>
            <a:ext cx="701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		单 位：</a:t>
            </a:r>
            <a:r>
              <a:rPr kumimoji="0" lang="zh-CN" altLang="en-US" sz="20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0" lang="zh-CN" altLang="en-US" sz="2000" b="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71F5F-7915-4998-87D5-F81B7774C540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3" y="965200"/>
            <a:ext cx="3984625" cy="8334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常见联系集类型</a:t>
            </a:r>
            <a:b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映射基数)示例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79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982663"/>
            <a:ext cx="47513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586163"/>
            <a:ext cx="46799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1252538" y="57150"/>
            <a:ext cx="7772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联系集类型与弱实体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4170363" y="2638425"/>
            <a:ext cx="4340225" cy="3624263"/>
            <a:chOff x="2627" y="1662"/>
            <a:chExt cx="2734" cy="2283"/>
          </a:xfrm>
        </p:grpSpPr>
        <p:sp>
          <p:nvSpPr>
            <p:cNvPr id="24604" name="Text Box 3"/>
            <p:cNvSpPr txBox="1">
              <a:spLocks noChangeArrowheads="1"/>
            </p:cNvSpPr>
            <p:nvPr/>
          </p:nvSpPr>
          <p:spPr bwMode="auto">
            <a:xfrm>
              <a:off x="2672" y="1662"/>
              <a:ext cx="8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一对一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(1:1)</a:t>
              </a:r>
              <a:endParaRPr kumimoji="0" lang="en-US" altLang="zh-CN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5" name="Text Box 4"/>
            <p:cNvSpPr txBox="1">
              <a:spLocks noChangeArrowheads="1"/>
            </p:cNvSpPr>
            <p:nvPr/>
          </p:nvSpPr>
          <p:spPr bwMode="auto">
            <a:xfrm>
              <a:off x="4578" y="1662"/>
              <a:ext cx="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一对多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(1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：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n)</a:t>
              </a:r>
              <a:endParaRPr kumimoji="0" lang="en-US" altLang="zh-CN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6" name="Text Box 3"/>
            <p:cNvSpPr txBox="1">
              <a:spLocks noChangeArrowheads="1"/>
            </p:cNvSpPr>
            <p:nvPr/>
          </p:nvSpPr>
          <p:spPr bwMode="auto">
            <a:xfrm>
              <a:off x="2627" y="3456"/>
              <a:ext cx="9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多对一（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n:1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）</a:t>
              </a:r>
              <a:endParaRPr kumimoji="0" lang="zh-CN" altLang="en-US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sp>
          <p:nvSpPr>
            <p:cNvPr id="24607" name="Text Box 4"/>
            <p:cNvSpPr txBox="1">
              <a:spLocks noChangeArrowheads="1"/>
            </p:cNvSpPr>
            <p:nvPr/>
          </p:nvSpPr>
          <p:spPr bwMode="auto">
            <a:xfrm>
              <a:off x="4583" y="3456"/>
              <a:ext cx="7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多对多（</a:t>
              </a:r>
              <a:r>
                <a:rPr kumimoji="0" lang="en-US" altLang="zh-CN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n:m</a:t>
              </a:r>
              <a:r>
                <a:rPr kumimoji="0" lang="zh-CN" altLang="en-US" sz="1400" b="0">
                  <a:solidFill>
                    <a:schemeClr val="tx2"/>
                  </a:solidFill>
                  <a:latin typeface="Times New Roman" panose="02020603050405020304" charset="0"/>
                  <a:ea typeface="MS PGothic" panose="020B0600070205080204" pitchFamily="34" charset="-128"/>
                </a:rPr>
                <a:t>）</a:t>
              </a:r>
              <a:endParaRPr kumimoji="0" lang="zh-CN" altLang="en-US" sz="1400" b="0">
                <a:solidFill>
                  <a:schemeClr val="tx2"/>
                </a:solidFill>
                <a:latin typeface="Times New Roman" panose="0202060305040502030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4608" name="Group 19"/>
            <p:cNvGrpSpPr/>
            <p:nvPr/>
          </p:nvGrpSpPr>
          <p:grpSpPr bwMode="auto">
            <a:xfrm>
              <a:off x="2696" y="1812"/>
              <a:ext cx="850" cy="316"/>
              <a:chOff x="864" y="2396"/>
              <a:chExt cx="850" cy="316"/>
            </a:xfrm>
          </p:grpSpPr>
          <p:sp>
            <p:nvSpPr>
              <p:cNvPr id="24621" name="AutoShape 13"/>
              <p:cNvSpPr>
                <a:spLocks noChangeArrowheads="1"/>
              </p:cNvSpPr>
              <p:nvPr/>
            </p:nvSpPr>
            <p:spPr bwMode="auto">
              <a:xfrm>
                <a:off x="989" y="2396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22" name="Line 14"/>
              <p:cNvSpPr>
                <a:spLocks noChangeShapeType="1"/>
              </p:cNvSpPr>
              <p:nvPr/>
            </p:nvSpPr>
            <p:spPr bwMode="auto">
              <a:xfrm>
                <a:off x="1584" y="2553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3" name="Line 15"/>
              <p:cNvSpPr>
                <a:spLocks noChangeShapeType="1"/>
              </p:cNvSpPr>
              <p:nvPr/>
            </p:nvSpPr>
            <p:spPr bwMode="auto">
              <a:xfrm flipH="1">
                <a:off x="864" y="2549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09" name="Group 28"/>
            <p:cNvGrpSpPr/>
            <p:nvPr/>
          </p:nvGrpSpPr>
          <p:grpSpPr bwMode="auto">
            <a:xfrm>
              <a:off x="2636" y="3612"/>
              <a:ext cx="850" cy="316"/>
              <a:chOff x="864" y="1945"/>
              <a:chExt cx="850" cy="316"/>
            </a:xfrm>
          </p:grpSpPr>
          <p:sp>
            <p:nvSpPr>
              <p:cNvPr id="24618" name="AutoShape 16"/>
              <p:cNvSpPr>
                <a:spLocks noChangeArrowheads="1"/>
              </p:cNvSpPr>
              <p:nvPr/>
            </p:nvSpPr>
            <p:spPr bwMode="auto">
              <a:xfrm>
                <a:off x="989" y="1945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9" name="Line 17"/>
              <p:cNvSpPr>
                <a:spLocks noChangeShapeType="1"/>
              </p:cNvSpPr>
              <p:nvPr/>
            </p:nvSpPr>
            <p:spPr bwMode="auto">
              <a:xfrm>
                <a:off x="1584" y="2102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20" name="Line 18"/>
              <p:cNvSpPr>
                <a:spLocks noChangeShapeType="1"/>
              </p:cNvSpPr>
              <p:nvPr/>
            </p:nvSpPr>
            <p:spPr bwMode="auto">
              <a:xfrm flipH="1">
                <a:off x="864" y="2098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0" name="Group 23"/>
            <p:cNvGrpSpPr/>
            <p:nvPr/>
          </p:nvGrpSpPr>
          <p:grpSpPr bwMode="auto">
            <a:xfrm>
              <a:off x="4511" y="1820"/>
              <a:ext cx="850" cy="316"/>
              <a:chOff x="4053" y="891"/>
              <a:chExt cx="850" cy="316"/>
            </a:xfrm>
          </p:grpSpPr>
          <p:sp>
            <p:nvSpPr>
              <p:cNvPr id="24615" name="AutoShape 20"/>
              <p:cNvSpPr>
                <a:spLocks noChangeArrowheads="1"/>
              </p:cNvSpPr>
              <p:nvPr/>
            </p:nvSpPr>
            <p:spPr bwMode="auto">
              <a:xfrm>
                <a:off x="4178" y="89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6" name="Line 21"/>
              <p:cNvSpPr>
                <a:spLocks noChangeShapeType="1"/>
              </p:cNvSpPr>
              <p:nvPr/>
            </p:nvSpPr>
            <p:spPr bwMode="auto">
              <a:xfrm>
                <a:off x="4773" y="1048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7" name="Line 22"/>
              <p:cNvSpPr>
                <a:spLocks noChangeShapeType="1"/>
              </p:cNvSpPr>
              <p:nvPr/>
            </p:nvSpPr>
            <p:spPr bwMode="auto">
              <a:xfrm flipH="1">
                <a:off x="4053" y="1044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611" name="Group 27"/>
            <p:cNvGrpSpPr/>
            <p:nvPr/>
          </p:nvGrpSpPr>
          <p:grpSpPr bwMode="auto">
            <a:xfrm>
              <a:off x="4507" y="3629"/>
              <a:ext cx="850" cy="316"/>
              <a:chOff x="4119" y="3853"/>
              <a:chExt cx="850" cy="316"/>
            </a:xfrm>
          </p:grpSpPr>
          <p:sp>
            <p:nvSpPr>
              <p:cNvPr id="24612" name="AutoShape 24"/>
              <p:cNvSpPr>
                <a:spLocks noChangeArrowheads="1"/>
              </p:cNvSpPr>
              <p:nvPr/>
            </p:nvSpPr>
            <p:spPr bwMode="auto">
              <a:xfrm>
                <a:off x="4244" y="3853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13" name="Line 25"/>
              <p:cNvSpPr>
                <a:spLocks noChangeShapeType="1"/>
              </p:cNvSpPr>
              <p:nvPr/>
            </p:nvSpPr>
            <p:spPr bwMode="auto">
              <a:xfrm>
                <a:off x="4839" y="4010"/>
                <a:ext cx="130" cy="1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14" name="Line 26"/>
              <p:cNvSpPr>
                <a:spLocks noChangeShapeType="1"/>
              </p:cNvSpPr>
              <p:nvPr/>
            </p:nvSpPr>
            <p:spPr bwMode="auto">
              <a:xfrm flipH="1">
                <a:off x="4119" y="4006"/>
                <a:ext cx="125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83" name="AutoShape 4"/>
          <p:cNvSpPr>
            <a:spLocks noChangeArrowheads="1"/>
          </p:cNvSpPr>
          <p:nvPr/>
        </p:nvSpPr>
        <p:spPr bwMode="auto">
          <a:xfrm>
            <a:off x="539750" y="1984375"/>
            <a:ext cx="2857500" cy="769938"/>
          </a:xfrm>
          <a:prstGeom prst="cloudCallout">
            <a:avLst>
              <a:gd name="adj1" fmla="val -43935"/>
              <a:gd name="adj2" fmla="val 7591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＊这些联系集类型有何差别？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481311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81312" name="AutoShape 4"/>
          <p:cNvSpPr>
            <a:spLocks noChangeArrowheads="1"/>
          </p:cNvSpPr>
          <p:nvPr/>
        </p:nvSpPr>
        <p:spPr bwMode="auto">
          <a:xfrm>
            <a:off x="598488" y="3794125"/>
            <a:ext cx="2592387" cy="1027113"/>
          </a:xfrm>
          <a:prstGeom prst="cloudCallout">
            <a:avLst>
              <a:gd name="adj1" fmla="val -45329"/>
              <a:gd name="adj2" fmla="val 7405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哪些是实体集对联系集的全参与或部分参与？</a:t>
            </a:r>
            <a:endParaRPr kumimoji="0" lang="zh-CN" altLang="en-US" sz="16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grpSp>
        <p:nvGrpSpPr>
          <p:cNvPr id="7" name="Group 55"/>
          <p:cNvGrpSpPr/>
          <p:nvPr/>
        </p:nvGrpSpPr>
        <p:grpSpPr bwMode="auto">
          <a:xfrm>
            <a:off x="793750" y="4986338"/>
            <a:ext cx="6353175" cy="1263650"/>
            <a:chOff x="500" y="3141"/>
            <a:chExt cx="4002" cy="796"/>
          </a:xfrm>
        </p:grpSpPr>
        <p:sp>
          <p:nvSpPr>
            <p:cNvPr id="24589" name="Rectangle 35"/>
            <p:cNvSpPr>
              <a:spLocks noChangeArrowheads="1"/>
            </p:cNvSpPr>
            <p:nvPr/>
          </p:nvSpPr>
          <p:spPr bwMode="auto">
            <a:xfrm>
              <a:off x="500" y="3345"/>
              <a:ext cx="116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属性集的全参与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66FF"/>
                  </a:solidFill>
                  <a:latin typeface="Tahoma" panose="020B0604030504040204" pitchFamily="34" charset="0"/>
                </a:rPr>
                <a:t>可采用双线表示！</a:t>
              </a:r>
              <a:endParaRPr kumimoji="0" lang="zh-CN" altLang="en-US" sz="18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4590" name="Group 51"/>
            <p:cNvGrpSpPr/>
            <p:nvPr/>
          </p:nvGrpSpPr>
          <p:grpSpPr bwMode="auto">
            <a:xfrm>
              <a:off x="1615" y="3449"/>
              <a:ext cx="905" cy="475"/>
              <a:chOff x="1615" y="3449"/>
              <a:chExt cx="905" cy="475"/>
            </a:xfrm>
          </p:grpSpPr>
          <p:sp>
            <p:nvSpPr>
              <p:cNvPr id="24599" name="AutoShape 37"/>
              <p:cNvSpPr>
                <a:spLocks noChangeArrowheads="1"/>
              </p:cNvSpPr>
              <p:nvPr/>
            </p:nvSpPr>
            <p:spPr bwMode="auto">
              <a:xfrm>
                <a:off x="1761" y="3608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600" name="Line 38"/>
              <p:cNvSpPr>
                <a:spLocks noChangeShapeType="1"/>
              </p:cNvSpPr>
              <p:nvPr/>
            </p:nvSpPr>
            <p:spPr bwMode="auto">
              <a:xfrm>
                <a:off x="2356" y="3765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1" name="Line 39"/>
              <p:cNvSpPr>
                <a:spLocks noChangeShapeType="1"/>
              </p:cNvSpPr>
              <p:nvPr/>
            </p:nvSpPr>
            <p:spPr bwMode="auto">
              <a:xfrm flipH="1" flipV="1">
                <a:off x="1639" y="3751"/>
                <a:ext cx="142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602" name="Text Box 3"/>
              <p:cNvSpPr txBox="1">
                <a:spLocks noChangeArrowheads="1"/>
              </p:cNvSpPr>
              <p:nvPr/>
            </p:nvSpPr>
            <p:spPr bwMode="auto">
              <a:xfrm>
                <a:off x="1615" y="3449"/>
                <a:ext cx="9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全参与</a:t>
                </a:r>
                <a:endParaRPr kumimoji="0" lang="zh-CN" altLang="en-US" sz="1200">
                  <a:solidFill>
                    <a:srgbClr val="0066FF"/>
                  </a:solidFill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4603" name="Line 49"/>
              <p:cNvSpPr>
                <a:spLocks noChangeShapeType="1"/>
              </p:cNvSpPr>
              <p:nvPr/>
            </p:nvSpPr>
            <p:spPr bwMode="auto">
              <a:xfrm>
                <a:off x="1636" y="3777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591" name="Group 52"/>
            <p:cNvGrpSpPr/>
            <p:nvPr/>
          </p:nvGrpSpPr>
          <p:grpSpPr bwMode="auto">
            <a:xfrm>
              <a:off x="3517" y="3444"/>
              <a:ext cx="985" cy="493"/>
              <a:chOff x="3517" y="3444"/>
              <a:chExt cx="985" cy="493"/>
            </a:xfrm>
          </p:grpSpPr>
          <p:sp>
            <p:nvSpPr>
              <p:cNvPr id="24594" name="Text Box 4"/>
              <p:cNvSpPr txBox="1">
                <a:spLocks noChangeArrowheads="1"/>
              </p:cNvSpPr>
              <p:nvPr/>
            </p:nvSpPr>
            <p:spPr bwMode="auto">
              <a:xfrm>
                <a:off x="3517" y="3444"/>
                <a:ext cx="9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A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全参与，</a:t>
                </a:r>
                <a:r>
                  <a:rPr kumimoji="0" lang="en-US" altLang="zh-CN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B</a:t>
                </a:r>
                <a:r>
                  <a:rPr kumimoji="0" lang="zh-CN" altLang="en-US" sz="1200">
                    <a:solidFill>
                      <a:srgbClr val="0066FF"/>
                    </a:solidFill>
                    <a:latin typeface="Times New Roman" panose="02020603050405020304" charset="0"/>
                    <a:ea typeface="MS PGothic" panose="020B0600070205080204" pitchFamily="34" charset="-128"/>
                  </a:rPr>
                  <a:t>部分参与</a:t>
                </a:r>
                <a:endParaRPr kumimoji="0" lang="zh-CN" altLang="en-US" sz="1200">
                  <a:solidFill>
                    <a:srgbClr val="0066FF"/>
                  </a:solidFill>
                  <a:latin typeface="Times New Roman" panose="0202060305040502030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4595" name="AutoShape 43"/>
              <p:cNvSpPr>
                <a:spLocks noChangeArrowheads="1"/>
              </p:cNvSpPr>
              <p:nvPr/>
            </p:nvSpPr>
            <p:spPr bwMode="auto">
              <a:xfrm>
                <a:off x="3699" y="3621"/>
                <a:ext cx="592" cy="316"/>
              </a:xfrm>
              <a:prstGeom prst="diamond">
                <a:avLst/>
              </a:prstGeom>
              <a:solidFill>
                <a:schemeClr val="bg1">
                  <a:alpha val="65881"/>
                </a:schemeClr>
              </a:solidFill>
              <a:ln w="9525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联系集名</a:t>
                </a:r>
                <a:endPara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596" name="Line 44"/>
              <p:cNvSpPr>
                <a:spLocks noChangeShapeType="1"/>
              </p:cNvSpPr>
              <p:nvPr/>
            </p:nvSpPr>
            <p:spPr bwMode="auto">
              <a:xfrm>
                <a:off x="4294" y="3778"/>
                <a:ext cx="130" cy="1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7" name="Line 45"/>
              <p:cNvSpPr>
                <a:spLocks noChangeShapeType="1"/>
              </p:cNvSpPr>
              <p:nvPr/>
            </p:nvSpPr>
            <p:spPr bwMode="auto">
              <a:xfrm flipH="1">
                <a:off x="3594" y="3764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4598" name="Line 50"/>
              <p:cNvSpPr>
                <a:spLocks noChangeShapeType="1"/>
              </p:cNvSpPr>
              <p:nvPr/>
            </p:nvSpPr>
            <p:spPr bwMode="auto">
              <a:xfrm flipH="1">
                <a:off x="3594" y="3791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4592" name="Line 53"/>
            <p:cNvSpPr>
              <a:spLocks noChangeShapeType="1"/>
            </p:cNvSpPr>
            <p:nvPr/>
          </p:nvSpPr>
          <p:spPr bwMode="auto">
            <a:xfrm flipH="1">
              <a:off x="2184" y="3141"/>
              <a:ext cx="234" cy="217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4593" name="Line 54"/>
            <p:cNvSpPr>
              <a:spLocks noChangeShapeType="1"/>
            </p:cNvSpPr>
            <p:nvPr/>
          </p:nvSpPr>
          <p:spPr bwMode="auto">
            <a:xfrm flipH="1">
              <a:off x="4075" y="3179"/>
              <a:ext cx="218" cy="201"/>
            </a:xfrm>
            <a:prstGeom prst="line">
              <a:avLst/>
            </a:prstGeom>
            <a:noFill/>
            <a:ln w="38100" cmpd="dbl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4587" name="矩形 46"/>
          <p:cNvSpPr>
            <a:spLocks noChangeArrowheads="1"/>
          </p:cNvSpPr>
          <p:nvPr/>
        </p:nvSpPr>
        <p:spPr bwMode="auto">
          <a:xfrm>
            <a:off x="2970213" y="257810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4.a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4588" name="矩形 46"/>
          <p:cNvSpPr>
            <a:spLocks noChangeArrowheads="1"/>
          </p:cNvSpPr>
          <p:nvPr/>
        </p:nvSpPr>
        <p:spPr bwMode="auto">
          <a:xfrm>
            <a:off x="3041650" y="35401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4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1" grpId="0" animBg="1"/>
      <p:bldP spid="4813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CD103-8D59-4A33-A9EA-844BD417DA08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050" y="877888"/>
            <a:ext cx="5021263" cy="987425"/>
          </a:xfrm>
        </p:spPr>
        <p:txBody>
          <a:bodyPr/>
          <a:lstStyle/>
          <a:p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复合属性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50850" y="317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复合属性与多元联系集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2254250"/>
            <a:ext cx="679132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12"/>
          <p:cNvGrpSpPr/>
          <p:nvPr/>
        </p:nvGrpSpPr>
        <p:grpSpPr bwMode="auto">
          <a:xfrm>
            <a:off x="5588000" y="890588"/>
            <a:ext cx="3079750" cy="1300162"/>
            <a:chOff x="3676" y="581"/>
            <a:chExt cx="1749" cy="766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3937" y="720"/>
              <a:ext cx="1408" cy="627"/>
            </a:xfrm>
            <a:prstGeom prst="cloudCallout">
              <a:avLst>
                <a:gd name="adj1" fmla="val 61741"/>
                <a:gd name="adj2" fmla="val 677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Tahoma" panose="020B0604030504040204" pitchFamily="34" charset="0"/>
                </a:rPr>
                <a:t>E-R</a:t>
              </a:r>
              <a:r>
                <a:rPr kumimoji="0" lang="zh-CN" altLang="en-US" sz="1600">
                  <a:latin typeface="Tahoma" panose="020B0604030504040204" pitchFamily="34" charset="0"/>
                </a:rPr>
                <a:t>模型如何描述具有复杂结构的数据对象？</a:t>
              </a:r>
              <a:endParaRPr kumimoji="0" lang="zh-CN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5624" name="Rectangle 8"/>
            <p:cNvSpPr>
              <a:spLocks noChangeArrowheads="1"/>
            </p:cNvSpPr>
            <p:nvPr/>
          </p:nvSpPr>
          <p:spPr bwMode="auto">
            <a:xfrm>
              <a:off x="4030" y="62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汽车？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5" name="Rectangle 9"/>
            <p:cNvSpPr>
              <a:spLocks noChangeArrowheads="1"/>
            </p:cNvSpPr>
            <p:nvPr/>
          </p:nvSpPr>
          <p:spPr bwMode="auto">
            <a:xfrm>
              <a:off x="4499" y="581"/>
              <a:ext cx="4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教材目录？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6" name="Rectangle 10"/>
            <p:cNvSpPr>
              <a:spLocks noChangeArrowheads="1"/>
            </p:cNvSpPr>
            <p:nvPr/>
          </p:nvSpPr>
          <p:spPr bwMode="auto">
            <a:xfrm>
              <a:off x="5137" y="612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学校？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7" name="Rectangle 11"/>
            <p:cNvSpPr>
              <a:spLocks noChangeArrowheads="1"/>
            </p:cNvSpPr>
            <p:nvPr/>
          </p:nvSpPr>
          <p:spPr bwMode="auto">
            <a:xfrm>
              <a:off x="3676" y="95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rgbClr val="0066FF"/>
                  </a:solidFill>
                  <a:latin typeface="Tahoma" panose="020B0604030504040204" pitchFamily="34" charset="0"/>
                </a:rPr>
                <a:t>住址？</a:t>
              </a:r>
              <a:endPara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2444750" y="5175250"/>
            <a:ext cx="6635750" cy="98425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理论上讲：</a:t>
            </a:r>
            <a:endParaRPr kumimoji="0" lang="zh-CN" altLang="en-US" sz="160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模型可描述任何复杂客观对象，实体集可以是任何一种复杂数据结构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因为：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E-R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模型重点是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面向客观世界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，建立</a:t>
            </a:r>
            <a:r>
              <a:rPr kumimoji="0" lang="zh-CN" altLang="en-US" sz="16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易于用户理解</a:t>
            </a: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的抽象数据模型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    （它不关心数据如何才能够被实际存储）</a:t>
            </a:r>
            <a:endParaRPr kumimoji="0" lang="zh-CN" altLang="en-US" sz="1600" b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3300"/>
            <a:ext cx="16208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矩形 23"/>
          <p:cNvSpPr>
            <a:spLocks noChangeArrowheads="1"/>
          </p:cNvSpPr>
          <p:nvPr/>
        </p:nvSpPr>
        <p:spPr bwMode="auto">
          <a:xfrm>
            <a:off x="2241550" y="1901825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5609" name="矩形 24"/>
          <p:cNvSpPr>
            <a:spLocks noChangeArrowheads="1"/>
          </p:cNvSpPr>
          <p:nvPr/>
        </p:nvSpPr>
        <p:spPr bwMode="auto">
          <a:xfrm>
            <a:off x="61913" y="18303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5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1412875" y="2970213"/>
            <a:ext cx="3841750" cy="2501900"/>
            <a:chOff x="1412875" y="2970213"/>
            <a:chExt cx="3841749" cy="2501900"/>
          </a:xfrm>
        </p:grpSpPr>
        <p:grpSp>
          <p:nvGrpSpPr>
            <p:cNvPr id="25612" name="Group 27"/>
            <p:cNvGrpSpPr/>
            <p:nvPr/>
          </p:nvGrpSpPr>
          <p:grpSpPr bwMode="auto">
            <a:xfrm>
              <a:off x="1412875" y="2970213"/>
              <a:ext cx="952500" cy="2501900"/>
              <a:chOff x="970" y="2321"/>
              <a:chExt cx="600" cy="1576"/>
            </a:xfrm>
          </p:grpSpPr>
          <p:sp>
            <p:nvSpPr>
              <p:cNvPr id="25615" name="Rectangle 16"/>
              <p:cNvSpPr>
                <a:spLocks noChangeArrowheads="1"/>
              </p:cNvSpPr>
              <p:nvPr/>
            </p:nvSpPr>
            <p:spPr bwMode="auto">
              <a:xfrm>
                <a:off x="1159" y="2321"/>
                <a:ext cx="3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带有：</a:t>
                </a:r>
                <a:endPara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  <a:ea typeface="黑体" panose="02010609060101010101" pitchFamily="49" charset="-122"/>
                  </a:rPr>
                  <a:t>复合属性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616" name="Rectangle 17"/>
              <p:cNvSpPr>
                <a:spLocks noChangeArrowheads="1"/>
              </p:cNvSpPr>
              <p:nvPr/>
            </p:nvSpPr>
            <p:spPr bwMode="auto">
              <a:xfrm>
                <a:off x="1186" y="354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多值属性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7" name="Rectangle 18"/>
              <p:cNvSpPr>
                <a:spLocks noChangeArrowheads="1"/>
              </p:cNvSpPr>
              <p:nvPr/>
            </p:nvSpPr>
            <p:spPr bwMode="auto">
              <a:xfrm>
                <a:off x="1175" y="378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导出属性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618" name="AutoShape 19"/>
              <p:cNvSpPr/>
              <p:nvPr/>
            </p:nvSpPr>
            <p:spPr bwMode="auto">
              <a:xfrm>
                <a:off x="1061" y="2726"/>
                <a:ext cx="88" cy="805"/>
              </a:xfrm>
              <a:prstGeom prst="rightBrace">
                <a:avLst>
                  <a:gd name="adj1" fmla="val 76231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19" name="Line 20"/>
              <p:cNvSpPr>
                <a:spLocks noChangeShapeType="1"/>
              </p:cNvSpPr>
              <p:nvPr/>
            </p:nvSpPr>
            <p:spPr bwMode="auto">
              <a:xfrm>
                <a:off x="970" y="3618"/>
                <a:ext cx="17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0" name="Line 21"/>
              <p:cNvSpPr>
                <a:spLocks noChangeShapeType="1"/>
              </p:cNvSpPr>
              <p:nvPr/>
            </p:nvSpPr>
            <p:spPr bwMode="auto">
              <a:xfrm flipV="1">
                <a:off x="974" y="3838"/>
                <a:ext cx="16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621" name="AutoShape 25"/>
              <p:cNvSpPr/>
              <p:nvPr/>
            </p:nvSpPr>
            <p:spPr bwMode="auto">
              <a:xfrm>
                <a:off x="1053" y="2354"/>
                <a:ext cx="94" cy="332"/>
              </a:xfrm>
              <a:prstGeom prst="rightBrace">
                <a:avLst>
                  <a:gd name="adj1" fmla="val 29433"/>
                  <a:gd name="adj2" fmla="val 50000"/>
                </a:avLst>
              </a:prstGeom>
              <a:noFill/>
              <a:ln w="9525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5622" name="Rectangle 26"/>
              <p:cNvSpPr>
                <a:spLocks noChangeArrowheads="1"/>
              </p:cNvSpPr>
              <p:nvPr/>
            </p:nvSpPr>
            <p:spPr bwMode="auto">
              <a:xfrm>
                <a:off x="1203" y="2991"/>
                <a:ext cx="2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双重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 b="0">
                    <a:solidFill>
                      <a:schemeClr val="tx2"/>
                    </a:solidFill>
                    <a:latin typeface="Tahoma" panose="020B0604030504040204" pitchFamily="34" charset="0"/>
                  </a:rPr>
                  <a:t>合属性</a:t>
                </a:r>
                <a:endParaRPr kumimoji="0" lang="zh-CN" altLang="en-US" sz="1200" b="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613" name="Line 20"/>
            <p:cNvSpPr>
              <a:spLocks noChangeShapeType="1"/>
            </p:cNvSpPr>
            <p:nvPr/>
          </p:nvSpPr>
          <p:spPr bwMode="auto">
            <a:xfrm flipV="1">
              <a:off x="2460625" y="3133726"/>
              <a:ext cx="428626" cy="95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5614" name="Line 20"/>
            <p:cNvSpPr>
              <a:spLocks noChangeShapeType="1"/>
            </p:cNvSpPr>
            <p:nvPr/>
          </p:nvSpPr>
          <p:spPr bwMode="auto">
            <a:xfrm flipV="1">
              <a:off x="3517899" y="4381500"/>
              <a:ext cx="1736725" cy="952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6375" y="56403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允许实体集使</a:t>
            </a:r>
            <a:endParaRPr kumimoji="0"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用复合属性！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1232CC-C9C4-4FBB-AF4B-AF0E643438E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769938"/>
            <a:ext cx="7772400" cy="668337"/>
          </a:xfrm>
        </p:spPr>
        <p:txBody>
          <a:bodyPr/>
          <a:lstStyle/>
          <a:p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多元联系集与角色</a:t>
            </a: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(roles)</a:t>
            </a:r>
            <a:endParaRPr kumimoji="0"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228725" y="396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复合属性与多元联系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8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720850"/>
            <a:ext cx="49022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279400" y="1638300"/>
            <a:ext cx="2244725" cy="847725"/>
          </a:xfrm>
          <a:prstGeom prst="cloudCallout">
            <a:avLst>
              <a:gd name="adj1" fmla="val -48306"/>
              <a:gd name="adj2" fmla="val 777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什么是多元联系集和角色？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83336" name="AutoShape 4"/>
          <p:cNvSpPr>
            <a:spLocks noChangeArrowheads="1"/>
          </p:cNvSpPr>
          <p:nvPr/>
        </p:nvSpPr>
        <p:spPr bwMode="auto">
          <a:xfrm>
            <a:off x="258763" y="2857500"/>
            <a:ext cx="2487612" cy="1025525"/>
          </a:xfrm>
          <a:prstGeom prst="cloudCallout">
            <a:avLst>
              <a:gd name="adj1" fmla="val -51495"/>
              <a:gd name="adj2" fmla="val 668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多元联系集描述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</a:rPr>
              <a:t>可否转换为</a:t>
            </a:r>
            <a:r>
              <a:rPr kumimoji="0" lang="zh-CN" altLang="en-US" sz="1600">
                <a:latin typeface="Tahoma" panose="020B0604030504040204" pitchFamily="34" charset="0"/>
              </a:rPr>
              <a:t>二元联系集描述？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4411663" y="2366963"/>
            <a:ext cx="2617787" cy="1476375"/>
            <a:chOff x="2779" y="1706"/>
            <a:chExt cx="1649" cy="930"/>
          </a:xfrm>
        </p:grpSpPr>
        <p:sp>
          <p:nvSpPr>
            <p:cNvPr id="26657" name="Rectangle 21"/>
            <p:cNvSpPr>
              <a:spLocks noChangeArrowheads="1"/>
            </p:cNvSpPr>
            <p:nvPr/>
          </p:nvSpPr>
          <p:spPr bwMode="auto">
            <a:xfrm>
              <a:off x="2897" y="2406"/>
              <a:ext cx="13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三元联系集示例   </a:t>
              </a:r>
              <a:endParaRPr kumimoji="0" lang="zh-CN" altLang="en-US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每一条连线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-</a:t>
              </a:r>
              <a:r>
                <a:rPr kumimoji="0" lang="zh-CN" altLang="en-US" sz="1200">
                  <a:solidFill>
                    <a:schemeClr val="tx2"/>
                  </a:solidFill>
                  <a:latin typeface="Tahoma" panose="020B0604030504040204" pitchFamily="34" charset="0"/>
                </a:rPr>
                <a:t>代表一个不同角色</a:t>
              </a:r>
              <a:r>
                <a:rPr kumimoji="0" lang="en-US" altLang="zh-CN" sz="1200">
                  <a:solidFill>
                    <a:schemeClr val="tx2"/>
                  </a:solidFill>
                  <a:latin typeface="Tahoma" panose="020B0604030504040204" pitchFamily="34" charset="0"/>
                </a:rPr>
                <a:t>)</a:t>
              </a:r>
              <a:endParaRPr kumimoji="0" lang="en-US" altLang="zh-CN" sz="12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58" name="Rectangle 22"/>
            <p:cNvSpPr>
              <a:spLocks noChangeArrowheads="1"/>
            </p:cNvSpPr>
            <p:nvPr/>
          </p:nvSpPr>
          <p:spPr bwMode="auto">
            <a:xfrm>
              <a:off x="2779" y="2175"/>
              <a:ext cx="4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instructor_id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4027" y="2173"/>
              <a:ext cx="4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student_id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3457" y="1706"/>
              <a:ext cx="3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chemeClr val="tx2"/>
                  </a:solidFill>
                  <a:latin typeface="Times New Roman" panose="02020603050405020304" charset="0"/>
                </a:rPr>
                <a:t>project_id</a:t>
              </a:r>
              <a:endParaRPr kumimoji="0" lang="en-US" altLang="zh-CN" sz="1200" b="0">
                <a:solidFill>
                  <a:schemeClr val="tx2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3354388" y="1746250"/>
            <a:ext cx="2097087" cy="1103313"/>
            <a:chOff x="2113" y="1315"/>
            <a:chExt cx="1321" cy="695"/>
          </a:xfrm>
        </p:grpSpPr>
        <p:grpSp>
          <p:nvGrpSpPr>
            <p:cNvPr id="26651" name="Group 19"/>
            <p:cNvGrpSpPr/>
            <p:nvPr/>
          </p:nvGrpSpPr>
          <p:grpSpPr bwMode="auto">
            <a:xfrm>
              <a:off x="2113" y="1315"/>
              <a:ext cx="1321" cy="695"/>
              <a:chOff x="2113" y="1315"/>
              <a:chExt cx="1321" cy="695"/>
            </a:xfrm>
          </p:grpSpPr>
          <p:grpSp>
            <p:nvGrpSpPr>
              <p:cNvPr id="26653" name="Group 13"/>
              <p:cNvGrpSpPr/>
              <p:nvPr/>
            </p:nvGrpSpPr>
            <p:grpSpPr bwMode="auto">
              <a:xfrm>
                <a:off x="2113" y="1315"/>
                <a:ext cx="642" cy="347"/>
                <a:chOff x="2113" y="1315"/>
                <a:chExt cx="642" cy="347"/>
              </a:xfrm>
            </p:grpSpPr>
            <p:sp>
              <p:nvSpPr>
                <p:cNvPr id="26655" name="Rectangle 10"/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企业专家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  <a:endParaRPr kumimoji="0" lang="en-US" altLang="zh-CN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6" name="Line 12"/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4" name="Line 17"/>
              <p:cNvSpPr>
                <a:spLocks noChangeShapeType="1"/>
              </p:cNvSpPr>
              <p:nvPr/>
            </p:nvSpPr>
            <p:spPr bwMode="auto">
              <a:xfrm>
                <a:off x="2760" y="1662"/>
                <a:ext cx="674" cy="348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52" name="Rectangle 27"/>
            <p:cNvSpPr>
              <a:spLocks noChangeArrowheads="1"/>
            </p:cNvSpPr>
            <p:nvPr/>
          </p:nvSpPr>
          <p:spPr bwMode="auto">
            <a:xfrm>
              <a:off x="2787" y="1716"/>
              <a:ext cx="4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charset="0"/>
                </a:rPr>
                <a:t>   企业家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charset="0"/>
                </a:rPr>
                <a:t>_id</a:t>
              </a:r>
              <a:endParaRPr kumimoji="0" lang="en-US" altLang="zh-CN" sz="1200" b="0">
                <a:solidFill>
                  <a:srgbClr val="0066FF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6159500" y="1701800"/>
            <a:ext cx="1992313" cy="1139825"/>
            <a:chOff x="3880" y="1287"/>
            <a:chExt cx="1255" cy="718"/>
          </a:xfrm>
        </p:grpSpPr>
        <p:grpSp>
          <p:nvGrpSpPr>
            <p:cNvPr id="26645" name="Group 20"/>
            <p:cNvGrpSpPr/>
            <p:nvPr/>
          </p:nvGrpSpPr>
          <p:grpSpPr bwMode="auto">
            <a:xfrm>
              <a:off x="3880" y="1287"/>
              <a:ext cx="1255" cy="718"/>
              <a:chOff x="3880" y="1287"/>
              <a:chExt cx="1255" cy="718"/>
            </a:xfrm>
          </p:grpSpPr>
          <p:grpSp>
            <p:nvGrpSpPr>
              <p:cNvPr id="26647" name="Group 14"/>
              <p:cNvGrpSpPr/>
              <p:nvPr/>
            </p:nvGrpSpPr>
            <p:grpSpPr bwMode="auto">
              <a:xfrm>
                <a:off x="4493" y="1287"/>
                <a:ext cx="642" cy="347"/>
                <a:chOff x="2113" y="1315"/>
                <a:chExt cx="642" cy="347"/>
              </a:xfrm>
            </p:grpSpPr>
            <p:sp>
              <p:nvSpPr>
                <p:cNvPr id="26649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4" y="1315"/>
                  <a:ext cx="641" cy="347"/>
                </a:xfrm>
                <a:prstGeom prst="rect">
                  <a:avLst/>
                </a:prstGeom>
                <a:solidFill>
                  <a:schemeClr val="bg1">
                    <a:alpha val="65881"/>
                  </a:schemeClr>
                </a:solidFill>
                <a:ln w="1905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律师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…</a:t>
                  </a:r>
                  <a:endParaRPr kumimoji="0" lang="en-US" altLang="zh-CN" sz="12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0" name="Line 16"/>
                <p:cNvSpPr>
                  <a:spLocks noChangeShapeType="1"/>
                </p:cNvSpPr>
                <p:nvPr/>
              </p:nvSpPr>
              <p:spPr bwMode="auto">
                <a:xfrm>
                  <a:off x="2113" y="1499"/>
                  <a:ext cx="642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48" name="Line 18"/>
              <p:cNvSpPr>
                <a:spLocks noChangeShapeType="1"/>
              </p:cNvSpPr>
              <p:nvPr/>
            </p:nvSpPr>
            <p:spPr bwMode="auto">
              <a:xfrm flipH="1">
                <a:off x="3880" y="1635"/>
                <a:ext cx="614" cy="37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26646" name="Rectangle 28"/>
            <p:cNvSpPr>
              <a:spLocks noChangeArrowheads="1"/>
            </p:cNvSpPr>
            <p:nvPr/>
          </p:nvSpPr>
          <p:spPr bwMode="auto">
            <a:xfrm>
              <a:off x="4145" y="1700"/>
              <a:ext cx="28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solidFill>
                    <a:srgbClr val="0066FF"/>
                  </a:solidFill>
                  <a:latin typeface="Times New Roman" panose="02020603050405020304" charset="0"/>
                </a:rPr>
                <a:t>律师</a:t>
              </a:r>
              <a:r>
                <a:rPr kumimoji="0" lang="en-US" altLang="zh-CN" sz="1200" b="0">
                  <a:solidFill>
                    <a:srgbClr val="0066FF"/>
                  </a:solidFill>
                  <a:latin typeface="Times New Roman" panose="02020603050405020304" charset="0"/>
                </a:rPr>
                <a:t>_id</a:t>
              </a:r>
              <a:endParaRPr kumimoji="0" lang="en-US" altLang="zh-CN" sz="1200" b="0">
                <a:solidFill>
                  <a:srgbClr val="0066FF"/>
                </a:solidFill>
                <a:latin typeface="Times New Roman" panose="02020603050405020304" charset="0"/>
              </a:endParaRPr>
            </a:p>
          </p:txBody>
        </p:sp>
      </p:grpSp>
      <p:pic>
        <p:nvPicPr>
          <p:cNvPr id="2663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968750"/>
            <a:ext cx="33321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5"/>
          <p:cNvGrpSpPr/>
          <p:nvPr/>
        </p:nvGrpSpPr>
        <p:grpSpPr bwMode="auto">
          <a:xfrm>
            <a:off x="6078538" y="3992563"/>
            <a:ext cx="889000" cy="884237"/>
            <a:chOff x="3829" y="2645"/>
            <a:chExt cx="560" cy="557"/>
          </a:xfrm>
        </p:grpSpPr>
        <p:sp>
          <p:nvSpPr>
            <p:cNvPr id="26643" name="Rectangle 33"/>
            <p:cNvSpPr>
              <a:spLocks noChangeArrowheads="1"/>
            </p:cNvSpPr>
            <p:nvPr/>
          </p:nvSpPr>
          <p:spPr bwMode="auto">
            <a:xfrm>
              <a:off x="3829" y="3106"/>
              <a:ext cx="5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该课程的先修课</a:t>
              </a:r>
              <a:endParaRPr kumimoji="0" lang="zh-CN" altLang="en-US" sz="10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44" name="Rectangle 34"/>
            <p:cNvSpPr>
              <a:spLocks noChangeArrowheads="1"/>
            </p:cNvSpPr>
            <p:nvPr/>
          </p:nvSpPr>
          <p:spPr bwMode="auto">
            <a:xfrm>
              <a:off x="4019" y="2645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  <a:latin typeface="Tahoma" panose="020B0604030504040204" pitchFamily="34" charset="0"/>
                </a:rPr>
                <a:t>课程</a:t>
              </a:r>
              <a:endParaRPr kumimoji="0" lang="zh-CN" altLang="en-US" sz="10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83370" name="Rectangle 42"/>
          <p:cNvSpPr>
            <a:spLocks noChangeArrowheads="1"/>
          </p:cNvSpPr>
          <p:nvPr/>
        </p:nvSpPr>
        <p:spPr bwMode="auto">
          <a:xfrm>
            <a:off x="349250" y="4206875"/>
            <a:ext cx="33178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多元联系的二元分解</a:t>
            </a:r>
            <a:endParaRPr kumimoji="0" lang="en-US" altLang="zh-CN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实体集间的关系</a:t>
            </a:r>
            <a:r>
              <a:rPr kumimoji="0" lang="en-US" altLang="zh-CN" sz="16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endParaRPr kumimoji="0" lang="zh-CN" altLang="en-US" sz="16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对多元联系集</a:t>
            </a:r>
            <a:r>
              <a:rPr kumimoji="0" lang="en-US" altLang="zh-CN" sz="1600" b="0">
                <a:solidFill>
                  <a:srgbClr val="892D5B"/>
                </a:solidFill>
                <a:latin typeface="Tahoma" panose="020B0604030504040204" pitchFamily="34" charset="0"/>
              </a:rPr>
              <a:t>R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中的每个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实体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(ai,bi,ci)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：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. 创建实体集</a:t>
            </a:r>
            <a:r>
              <a:rPr kumimoji="0" lang="en-US" altLang="zh-CN" sz="1600" b="0">
                <a:solidFill>
                  <a:srgbClr val="0066FF"/>
                </a:solidFill>
                <a:latin typeface="Tahoma" panose="020B0604030504040204" pitchFamily="34" charset="0"/>
              </a:rPr>
              <a:t>E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中的一个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  新实体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ei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＝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(ai , bi , ci)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2.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(ei,ai)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endParaRPr kumimoji="0" lang="en-US" altLang="zh-CN" sz="1600" b="0" baseline="-250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3.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(ei,bi)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kumimoji="0" lang="en-US" altLang="zh-CN" sz="1600" b="0" baseline="-250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endParaRPr kumimoji="0" lang="en-US" altLang="zh-CN" sz="16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rPr>
              <a:t>4. 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添加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(ei,ci)</a:t>
            </a:r>
            <a:r>
              <a: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rPr>
              <a:t>到二元联系集</a:t>
            </a:r>
            <a:r>
              <a:rPr kumimoji="0" lang="en-US" altLang="zh-CN" sz="1600" b="0">
                <a:solidFill>
                  <a:srgbClr val="0000FF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1600" b="0" baseline="-25000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endParaRPr kumimoji="0" lang="en-US" altLang="zh-CN" sz="1600" b="0" baseline="-25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83371" name="Rectangle 43"/>
          <p:cNvSpPr>
            <a:spLocks noChangeArrowheads="1"/>
          </p:cNvSpPr>
          <p:nvPr/>
        </p:nvSpPr>
        <p:spPr bwMode="auto">
          <a:xfrm>
            <a:off x="4686300" y="3473450"/>
            <a:ext cx="914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rgbClr val="0066FF"/>
                </a:solidFill>
                <a:latin typeface="Tahoma" panose="020B0604030504040204" pitchFamily="34" charset="0"/>
              </a:rPr>
              <a:t>四元、五元、</a:t>
            </a:r>
            <a:endParaRPr kumimoji="0" lang="zh-CN" altLang="en-US" sz="1200">
              <a:solidFill>
                <a:srgbClr val="0066FF"/>
              </a:solidFill>
              <a:latin typeface="Tahoma" panose="020B0604030504040204" pitchFamily="34" charset="0"/>
            </a:endParaRPr>
          </a:p>
        </p:txBody>
      </p:sp>
      <p:sp>
        <p:nvSpPr>
          <p:cNvPr id="26638" name="矩形 37"/>
          <p:cNvSpPr>
            <a:spLocks noChangeArrowheads="1"/>
          </p:cNvSpPr>
          <p:nvPr/>
        </p:nvSpPr>
        <p:spPr bwMode="auto">
          <a:xfrm>
            <a:off x="7189788" y="1217613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6639" name="矩形 38"/>
          <p:cNvSpPr>
            <a:spLocks noChangeArrowheads="1"/>
          </p:cNvSpPr>
          <p:nvPr/>
        </p:nvSpPr>
        <p:spPr bwMode="auto">
          <a:xfrm>
            <a:off x="3873500" y="4021138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6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pSp>
        <p:nvGrpSpPr>
          <p:cNvPr id="4" name="组 3"/>
          <p:cNvGrpSpPr/>
          <p:nvPr/>
        </p:nvGrpSpPr>
        <p:grpSpPr bwMode="auto">
          <a:xfrm>
            <a:off x="3316288" y="4764088"/>
            <a:ext cx="4856162" cy="1606550"/>
            <a:chOff x="3506840" y="4652963"/>
            <a:chExt cx="4856110" cy="1606550"/>
          </a:xfrm>
        </p:grpSpPr>
        <p:pic>
          <p:nvPicPr>
            <p:cNvPr id="2664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" t="28412" r="609" b="29225"/>
            <a:stretch>
              <a:fillRect/>
            </a:stretch>
          </p:blipFill>
          <p:spPr bwMode="auto">
            <a:xfrm>
              <a:off x="3509963" y="5048250"/>
              <a:ext cx="4852987" cy="1211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42" name="矩形 39"/>
            <p:cNvSpPr>
              <a:spLocks noChangeArrowheads="1"/>
            </p:cNvSpPr>
            <p:nvPr/>
          </p:nvSpPr>
          <p:spPr bwMode="auto">
            <a:xfrm>
              <a:off x="3506840" y="4652963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6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.c</a:t>
              </a:r>
              <a:endPara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6" grpId="0" animBg="1"/>
      <p:bldP spid="483370" grpId="0"/>
      <p:bldP spid="4833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idx="1"/>
          </p:nvPr>
        </p:nvSpPr>
        <p:spPr>
          <a:xfrm>
            <a:off x="606425" y="1546225"/>
            <a:ext cx="8142288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rgbClr val="FF0000"/>
              </a:buClr>
              <a:buFontTx/>
              <a:buNone/>
            </a:pPr>
            <a:r>
              <a:rPr kumimoji="0" lang="zh-CN" altLang="en-US" sz="2000" b="1"/>
              <a:t>图书借阅管理系统具有以下功能</a:t>
            </a:r>
            <a:r>
              <a:rPr kumimoji="0" lang="en-US" altLang="zh-CN" sz="2000" b="1"/>
              <a:t>:</a:t>
            </a:r>
            <a:endParaRPr kumimoji="0" lang="en-US" altLang="zh-CN" sz="2000" b="1"/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可随时查询书库中现有书籍的数量与存放位置。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所有各类书籍均可由书号唯一标识。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可随时查询书籍借还情况，包括借书人单位、姓名、借书证号、借书日期和还书日期。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任何人可借多种书，任何一种书可为多个人所借；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借书证号具有唯一性。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AutoNum type="arabicPeriod"/>
            </a:pPr>
            <a:r>
              <a:rPr kumimoji="0" lang="zh-CN" altLang="en-US" sz="2000" b="1"/>
              <a:t>可通过数据库中保存的出版社的</a:t>
            </a:r>
            <a:r>
              <a:rPr kumimoji="0" lang="en-US" altLang="zh-CN" sz="2000" b="1"/>
              <a:t>Email</a:t>
            </a:r>
            <a:r>
              <a:rPr kumimoji="0" lang="zh-CN" altLang="en-US" sz="2000" b="1"/>
              <a:t>、电话、邮编及地址等信息向相应出版社增购有关书籍。</a:t>
            </a:r>
            <a:endParaRPr kumimoji="0" lang="zh-CN" altLang="en-US" sz="2000" b="1"/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一个出版社可出版多种书籍，同一本书仅为一个出版社出版；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914400" lvl="1" indent="-457200">
              <a:lnSpc>
                <a:spcPct val="90000"/>
              </a:lnSpc>
              <a:buClr>
                <a:srgbClr val="444463"/>
              </a:buClr>
              <a:buFont typeface="Wingdings" panose="05000000000000000000" pitchFamily="2" charset="2"/>
              <a:buChar char="Ø"/>
            </a:pPr>
            <a:r>
              <a:rPr kumimoji="0" lang="zh-CN" altLang="en-US" sz="2000" b="1">
                <a:solidFill>
                  <a:srgbClr val="0000CC"/>
                </a:solidFill>
              </a:rPr>
              <a:t>出版社名具有唯一性。</a:t>
            </a:r>
            <a:endParaRPr kumimoji="0" lang="zh-CN" altLang="en-US" sz="2000" b="1">
              <a:solidFill>
                <a:srgbClr val="0000CC"/>
              </a:solidFill>
            </a:endParaRPr>
          </a:p>
          <a:p>
            <a:pPr marL="533400" indent="-533400">
              <a:lnSpc>
                <a:spcPct val="90000"/>
              </a:lnSpc>
              <a:buClr>
                <a:srgbClr val="444463"/>
              </a:buClr>
              <a:buFontTx/>
              <a:buNone/>
            </a:pPr>
            <a:r>
              <a:rPr kumimoji="0" lang="zh-CN" altLang="en-US" sz="3000" b="1"/>
              <a:t>请为该系统作概念模型设计</a:t>
            </a:r>
            <a:r>
              <a:rPr kumimoji="0" lang="en-US" altLang="zh-CN" sz="3000" b="1"/>
              <a:t>,</a:t>
            </a:r>
            <a:r>
              <a:rPr kumimoji="0" lang="zh-CN" altLang="en-US" sz="3000" b="1"/>
              <a:t>画出</a:t>
            </a:r>
            <a:r>
              <a:rPr kumimoji="0" lang="en-US" altLang="zh-CN" sz="3000" b="1"/>
              <a:t>ER</a:t>
            </a:r>
            <a:r>
              <a:rPr kumimoji="0" lang="zh-CN" altLang="en-US" sz="3000" b="1"/>
              <a:t>图</a:t>
            </a:r>
            <a:r>
              <a:rPr kumimoji="0" lang="en-US" altLang="zh-CN" sz="3000" b="1"/>
              <a:t>.</a:t>
            </a:r>
            <a:endParaRPr kumimoji="0" lang="zh-CN" altLang="en-US" sz="3000" b="1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>
          <a:xfrm>
            <a:off x="606425" y="276225"/>
            <a:ext cx="7772400" cy="1143000"/>
          </a:xfrm>
        </p:spPr>
        <p:txBody>
          <a:bodyPr/>
          <a:lstStyle/>
          <a:p>
            <a:r>
              <a:rPr kumimoji="0" lang="zh-CN" altLang="en-US" b="1" dirty="0"/>
              <a:t>练习</a:t>
            </a:r>
            <a:endParaRPr kumimoji="0" lang="zh-CN" altLang="en-US" b="1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0086B-536B-4597-9855-50B1E85A3B65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0"/>
          <p:cNvGrpSpPr>
            <a:grpSpLocks noGrp="1"/>
          </p:cNvGrpSpPr>
          <p:nvPr/>
        </p:nvGrpSpPr>
        <p:grpSpPr bwMode="auto">
          <a:xfrm>
            <a:off x="349250" y="1736725"/>
            <a:ext cx="8399463" cy="2952750"/>
            <a:chOff x="0" y="2352"/>
            <a:chExt cx="5424" cy="1104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400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/>
                <a:t>图书</a:t>
              </a:r>
              <a:endParaRPr lang="zh-CN" altLang="en-US" sz="2000"/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>
              <a:off x="3264" y="2736"/>
              <a:ext cx="624" cy="336"/>
            </a:xfrm>
            <a:prstGeom prst="diamond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/>
                <a:t>出版</a:t>
              </a:r>
              <a:endParaRPr lang="zh-CN" altLang="en-US" sz="2000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4272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dirty="0"/>
                <a:t>出版社</a:t>
              </a:r>
              <a:endParaRPr lang="zh-CN" altLang="en-US" sz="2000" dirty="0"/>
            </a:p>
          </p:txBody>
        </p:sp>
        <p:cxnSp>
          <p:nvCxnSpPr>
            <p:cNvPr id="50" name="AutoShape 11"/>
            <p:cNvCxnSpPr>
              <a:cxnSpLocks noChangeShapeType="1"/>
              <a:stCxn id="47" idx="3"/>
              <a:endCxn id="48" idx="1"/>
            </p:cNvCxnSpPr>
            <p:nvPr/>
          </p:nvCxnSpPr>
          <p:spPr bwMode="auto">
            <a:xfrm>
              <a:off x="2928" y="2904"/>
              <a:ext cx="336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AutoShape 12"/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3888" y="2904"/>
              <a:ext cx="378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768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借书人</a:t>
              </a:r>
              <a:endParaRPr lang="zh-CN" altLang="en-US" sz="2000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3" name="AutoShape 16"/>
            <p:cNvSpPr>
              <a:spLocks noChangeArrowheads="1"/>
            </p:cNvSpPr>
            <p:nvPr/>
          </p:nvSpPr>
          <p:spPr bwMode="auto">
            <a:xfrm>
              <a:off x="1488" y="2736"/>
              <a:ext cx="618" cy="336"/>
            </a:xfrm>
            <a:prstGeom prst="diamond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借阅</a:t>
              </a:r>
              <a:endParaRPr lang="zh-CN" altLang="en-US" sz="2000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4" name="AutoShape 17"/>
            <p:cNvCxnSpPr>
              <a:cxnSpLocks noChangeShapeType="1"/>
              <a:stCxn id="52" idx="3"/>
              <a:endCxn id="53" idx="1"/>
            </p:cNvCxnSpPr>
            <p:nvPr/>
          </p:nvCxnSpPr>
          <p:spPr bwMode="auto">
            <a:xfrm>
              <a:off x="1296" y="2904"/>
              <a:ext cx="193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AutoShape 18"/>
            <p:cNvCxnSpPr>
              <a:cxnSpLocks noChangeShapeType="1"/>
              <a:stCxn id="53" idx="3"/>
              <a:endCxn id="47" idx="1"/>
            </p:cNvCxnSpPr>
            <p:nvPr/>
          </p:nvCxnSpPr>
          <p:spPr bwMode="auto">
            <a:xfrm>
              <a:off x="2112" y="2904"/>
              <a:ext cx="288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6" name="AutoShape 19"/>
            <p:cNvSpPr>
              <a:spLocks noChangeArrowheads="1"/>
            </p:cNvSpPr>
            <p:nvPr/>
          </p:nvSpPr>
          <p:spPr bwMode="auto">
            <a:xfrm>
              <a:off x="0" y="2352"/>
              <a:ext cx="62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借书证号</a:t>
              </a:r>
              <a:endParaRPr lang="zh-CN" altLang="en-US" u="sng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7" name="AutoShape 20"/>
            <p:cNvSpPr>
              <a:spLocks noChangeArrowheads="1"/>
            </p:cNvSpPr>
            <p:nvPr/>
          </p:nvSpPr>
          <p:spPr bwMode="auto">
            <a:xfrm>
              <a:off x="96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姓名</a:t>
              </a:r>
              <a:endParaRPr lang="zh-CN" altLang="en-US"/>
            </a:p>
          </p:txBody>
        </p:sp>
        <p:sp>
          <p:nvSpPr>
            <p:cNvPr id="58" name="AutoShape 21"/>
            <p:cNvSpPr>
              <a:spLocks noChangeArrowheads="1"/>
            </p:cNvSpPr>
            <p:nvPr/>
          </p:nvSpPr>
          <p:spPr bwMode="auto">
            <a:xfrm>
              <a:off x="96" y="3168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单位</a:t>
              </a:r>
              <a:endParaRPr lang="zh-CN" altLang="en-US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9" name="AutoShape 22"/>
            <p:cNvSpPr>
              <a:spLocks noChangeArrowheads="1"/>
            </p:cNvSpPr>
            <p:nvPr/>
          </p:nvSpPr>
          <p:spPr bwMode="auto">
            <a:xfrm>
              <a:off x="2688" y="2352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书号</a:t>
              </a:r>
              <a:endParaRPr lang="zh-CN" altLang="en-US" u="sng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0" name="AutoShape 23"/>
            <p:cNvSpPr>
              <a:spLocks noChangeArrowheads="1"/>
            </p:cNvSpPr>
            <p:nvPr/>
          </p:nvSpPr>
          <p:spPr bwMode="auto">
            <a:xfrm>
              <a:off x="2256" y="2352"/>
              <a:ext cx="37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书名</a:t>
              </a:r>
              <a:endParaRPr lang="zh-CN" altLang="en-US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115" y="2400"/>
              <a:ext cx="709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u="sng" dirty="0"/>
                <a:t>出版社名</a:t>
              </a:r>
              <a:endParaRPr lang="zh-CN" altLang="en-US" u="sng" dirty="0"/>
            </a:p>
          </p:txBody>
        </p:sp>
        <p:sp>
          <p:nvSpPr>
            <p:cNvPr id="62" name="AutoShape 26"/>
            <p:cNvSpPr>
              <a:spLocks noChangeArrowheads="1"/>
            </p:cNvSpPr>
            <p:nvPr/>
          </p:nvSpPr>
          <p:spPr bwMode="auto">
            <a:xfrm>
              <a:off x="4944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地址</a:t>
              </a:r>
              <a:endParaRPr lang="zh-CN" altLang="en-US"/>
            </a:p>
          </p:txBody>
        </p:sp>
        <p:sp>
          <p:nvSpPr>
            <p:cNvPr id="63" name="AutoShape 27"/>
            <p:cNvSpPr>
              <a:spLocks noChangeArrowheads="1"/>
            </p:cNvSpPr>
            <p:nvPr/>
          </p:nvSpPr>
          <p:spPr bwMode="auto">
            <a:xfrm>
              <a:off x="4944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电话</a:t>
              </a:r>
              <a:endParaRPr lang="zh-CN" altLang="en-US"/>
            </a:p>
          </p:txBody>
        </p:sp>
        <p:sp>
          <p:nvSpPr>
            <p:cNvPr id="64" name="AutoShape 28"/>
            <p:cNvSpPr>
              <a:spLocks noChangeArrowheads="1"/>
            </p:cNvSpPr>
            <p:nvPr/>
          </p:nvSpPr>
          <p:spPr bwMode="auto">
            <a:xfrm>
              <a:off x="4296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邮编</a:t>
              </a:r>
              <a:endParaRPr lang="zh-CN" altLang="en-US"/>
            </a:p>
          </p:txBody>
        </p:sp>
        <p:sp>
          <p:nvSpPr>
            <p:cNvPr id="65" name="AutoShape 29"/>
            <p:cNvSpPr>
              <a:spLocks noChangeArrowheads="1"/>
            </p:cNvSpPr>
            <p:nvPr/>
          </p:nvSpPr>
          <p:spPr bwMode="auto">
            <a:xfrm>
              <a:off x="4944" y="2400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/>
                <a:t>Email</a:t>
              </a:r>
              <a:endParaRPr lang="en-US" altLang="zh-CN"/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1286" y="2688"/>
              <a:ext cx="250" cy="98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dirty="0"/>
                <a:t>m</a:t>
              </a:r>
              <a:endParaRPr lang="en-US" altLang="zh-CN" sz="2000" dirty="0"/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2112" y="2688"/>
              <a:ext cx="250" cy="98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3024" y="2688"/>
              <a:ext cx="250" cy="98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m</a:t>
              </a:r>
              <a:endParaRPr lang="en-US" altLang="zh-CN" sz="2000"/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3936" y="2688"/>
              <a:ext cx="250" cy="98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cxnSp>
          <p:nvCxnSpPr>
            <p:cNvPr id="70" name="AutoShape 36"/>
            <p:cNvCxnSpPr>
              <a:cxnSpLocks noChangeShapeType="1"/>
              <a:stCxn id="56" idx="3"/>
              <a:endCxn id="52" idx="1"/>
            </p:cNvCxnSpPr>
            <p:nvPr/>
          </p:nvCxnSpPr>
          <p:spPr bwMode="auto">
            <a:xfrm>
              <a:off x="624" y="2472"/>
              <a:ext cx="144" cy="43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AutoShape 37"/>
            <p:cNvCxnSpPr>
              <a:cxnSpLocks noChangeShapeType="1"/>
              <a:stCxn id="57" idx="3"/>
              <a:endCxn id="52" idx="1"/>
            </p:cNvCxnSpPr>
            <p:nvPr/>
          </p:nvCxnSpPr>
          <p:spPr bwMode="auto">
            <a:xfrm>
              <a:off x="576" y="2904"/>
              <a:ext cx="192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2" name="AutoShape 38"/>
            <p:cNvCxnSpPr>
              <a:cxnSpLocks noChangeShapeType="1"/>
              <a:stCxn id="58" idx="3"/>
              <a:endCxn id="52" idx="1"/>
            </p:cNvCxnSpPr>
            <p:nvPr/>
          </p:nvCxnSpPr>
          <p:spPr bwMode="auto">
            <a:xfrm flipV="1">
              <a:off x="576" y="2904"/>
              <a:ext cx="192" cy="384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AutoShape 39"/>
            <p:cNvCxnSpPr>
              <a:cxnSpLocks noChangeShapeType="1"/>
              <a:stCxn id="60" idx="2"/>
              <a:endCxn id="47" idx="0"/>
            </p:cNvCxnSpPr>
            <p:nvPr/>
          </p:nvCxnSpPr>
          <p:spPr bwMode="auto">
            <a:xfrm>
              <a:off x="2448" y="2592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AutoShape 40"/>
            <p:cNvCxnSpPr>
              <a:cxnSpLocks noChangeShapeType="1"/>
              <a:stCxn id="59" idx="2"/>
              <a:endCxn id="47" idx="0"/>
            </p:cNvCxnSpPr>
            <p:nvPr/>
          </p:nvCxnSpPr>
          <p:spPr bwMode="auto">
            <a:xfrm flipH="1">
              <a:off x="2664" y="2592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AutoShape 41"/>
            <p:cNvCxnSpPr>
              <a:cxnSpLocks noChangeShapeType="1"/>
              <a:stCxn id="61" idx="2"/>
              <a:endCxn id="49" idx="0"/>
            </p:cNvCxnSpPr>
            <p:nvPr/>
          </p:nvCxnSpPr>
          <p:spPr bwMode="auto">
            <a:xfrm>
              <a:off x="4470" y="2640"/>
              <a:ext cx="72" cy="144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6" name="AutoShape 42"/>
            <p:cNvCxnSpPr>
              <a:cxnSpLocks noChangeShapeType="1"/>
              <a:stCxn id="63" idx="1"/>
              <a:endCxn id="49" idx="3"/>
            </p:cNvCxnSpPr>
            <p:nvPr/>
          </p:nvCxnSpPr>
          <p:spPr bwMode="auto">
            <a:xfrm flipH="1">
              <a:off x="4800" y="2904"/>
              <a:ext cx="150" cy="0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AutoShape 49"/>
            <p:cNvSpPr>
              <a:spLocks noChangeArrowheads="1"/>
            </p:cNvSpPr>
            <p:nvPr/>
          </p:nvSpPr>
          <p:spPr bwMode="auto">
            <a:xfrm>
              <a:off x="1488" y="3216"/>
              <a:ext cx="61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还书日期</a:t>
              </a:r>
              <a:endParaRPr lang="zh-CN" altLang="en-US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8" name="AutoShape 50"/>
            <p:cNvSpPr>
              <a:spLocks noChangeArrowheads="1"/>
            </p:cNvSpPr>
            <p:nvPr/>
          </p:nvSpPr>
          <p:spPr bwMode="auto">
            <a:xfrm>
              <a:off x="1488" y="2352"/>
              <a:ext cx="61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借书日期</a:t>
              </a:r>
              <a:endParaRPr lang="zh-CN" altLang="en-US">
                <a:solidFill>
                  <a:srgbClr val="54547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79" name="AutoShape 51"/>
            <p:cNvCxnSpPr>
              <a:cxnSpLocks noChangeShapeType="1"/>
              <a:stCxn id="53" idx="0"/>
              <a:endCxn id="78" idx="2"/>
            </p:cNvCxnSpPr>
            <p:nvPr/>
          </p:nvCxnSpPr>
          <p:spPr bwMode="auto">
            <a:xfrm flipV="1">
              <a:off x="1800" y="259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0" name="AutoShape 52"/>
            <p:cNvCxnSpPr>
              <a:cxnSpLocks noChangeShapeType="1"/>
              <a:stCxn id="53" idx="2"/>
              <a:endCxn id="77" idx="0"/>
            </p:cNvCxnSpPr>
            <p:nvPr/>
          </p:nvCxnSpPr>
          <p:spPr bwMode="auto">
            <a:xfrm>
              <a:off x="1800" y="307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1" name="AutoShape 53"/>
            <p:cNvSpPr>
              <a:spLocks noChangeArrowheads="1"/>
            </p:cNvSpPr>
            <p:nvPr/>
          </p:nvSpPr>
          <p:spPr bwMode="auto">
            <a:xfrm>
              <a:off x="2688" y="3216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位置</a:t>
              </a:r>
              <a:endParaRPr lang="zh-CN" altLang="en-US"/>
            </a:p>
          </p:txBody>
        </p:sp>
        <p:sp>
          <p:nvSpPr>
            <p:cNvPr id="82" name="AutoShape 54"/>
            <p:cNvSpPr>
              <a:spLocks noChangeArrowheads="1"/>
            </p:cNvSpPr>
            <p:nvPr/>
          </p:nvSpPr>
          <p:spPr bwMode="auto">
            <a:xfrm>
              <a:off x="2256" y="3216"/>
              <a:ext cx="378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/>
                <a:t>数量</a:t>
              </a:r>
              <a:endParaRPr lang="zh-CN" altLang="en-US"/>
            </a:p>
          </p:txBody>
        </p:sp>
        <p:cxnSp>
          <p:nvCxnSpPr>
            <p:cNvPr id="83" name="AutoShape 55"/>
            <p:cNvCxnSpPr>
              <a:cxnSpLocks noChangeShapeType="1"/>
              <a:stCxn id="47" idx="2"/>
              <a:endCxn id="82" idx="0"/>
            </p:cNvCxnSpPr>
            <p:nvPr/>
          </p:nvCxnSpPr>
          <p:spPr bwMode="auto">
            <a:xfrm flipH="1">
              <a:off x="2448" y="3024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AutoShape 56"/>
            <p:cNvCxnSpPr>
              <a:cxnSpLocks noChangeShapeType="1"/>
              <a:stCxn id="47" idx="2"/>
              <a:endCxn id="81" idx="0"/>
            </p:cNvCxnSpPr>
            <p:nvPr/>
          </p:nvCxnSpPr>
          <p:spPr bwMode="auto">
            <a:xfrm>
              <a:off x="2664" y="3024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AutoShape 57"/>
            <p:cNvCxnSpPr>
              <a:cxnSpLocks noChangeShapeType="1"/>
              <a:stCxn id="49" idx="2"/>
              <a:endCxn id="64" idx="0"/>
            </p:cNvCxnSpPr>
            <p:nvPr/>
          </p:nvCxnSpPr>
          <p:spPr bwMode="auto">
            <a:xfrm>
              <a:off x="4536" y="3024"/>
              <a:ext cx="0" cy="19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AutoShape 58"/>
            <p:cNvCxnSpPr>
              <a:cxnSpLocks noChangeShapeType="1"/>
              <a:stCxn id="65" idx="1"/>
              <a:endCxn id="49" idx="3"/>
            </p:cNvCxnSpPr>
            <p:nvPr/>
          </p:nvCxnSpPr>
          <p:spPr bwMode="auto">
            <a:xfrm flipH="1">
              <a:off x="4800" y="2520"/>
              <a:ext cx="150" cy="384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AutoShape 59"/>
            <p:cNvCxnSpPr>
              <a:cxnSpLocks noChangeShapeType="1"/>
              <a:stCxn id="62" idx="1"/>
              <a:endCxn id="49" idx="3"/>
            </p:cNvCxnSpPr>
            <p:nvPr/>
          </p:nvCxnSpPr>
          <p:spPr bwMode="auto">
            <a:xfrm flipH="1" flipV="1">
              <a:off x="4800" y="2904"/>
              <a:ext cx="150" cy="432"/>
            </a:xfrm>
            <a:prstGeom prst="straightConnector1">
              <a:avLst/>
            </a:prstGeom>
            <a:ln w="317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8675" name="灯片编号占位符 4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9D04-F8A1-4504-B4D9-314B974CC97A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669123" y="1648267"/>
            <a:ext cx="8123237" cy="4114800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800" b="1" dirty="0"/>
              <a:t>某企业集团有若干工厂，每个工厂生产多种产品，且每一种产品可以在多个工厂生产，每个工厂按照固定的计划数量生产产品，计划数量不低于</a:t>
            </a:r>
            <a:r>
              <a:rPr kumimoji="0" lang="en-US" altLang="zh-CN" sz="2800" b="1" dirty="0"/>
              <a:t>300</a:t>
            </a:r>
            <a:r>
              <a:rPr kumimoji="0" lang="zh-CN" altLang="en-US" sz="2800" b="1" dirty="0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为该集团进行概念设计，画出</a:t>
            </a:r>
            <a:r>
              <a:rPr kumimoji="0" lang="en-US" altLang="zh-CN" sz="2800" b="1" dirty="0"/>
              <a:t>E-R</a:t>
            </a:r>
            <a:r>
              <a:rPr kumimoji="0" lang="zh-CN" altLang="en-US" sz="2800" b="1" dirty="0"/>
              <a:t>图。</a:t>
            </a:r>
            <a:endParaRPr kumimoji="0" lang="zh-CN" altLang="en-US" sz="2800" b="1" dirty="0"/>
          </a:p>
          <a:p>
            <a:endParaRPr kumimoji="0" lang="zh-CN" altLang="en-US" sz="2800" dirty="0"/>
          </a:p>
        </p:txBody>
      </p:sp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421850" y="523433"/>
            <a:ext cx="7772400" cy="1143000"/>
          </a:xfrm>
        </p:spPr>
        <p:txBody>
          <a:bodyPr/>
          <a:lstStyle/>
          <a:p>
            <a:r>
              <a:rPr kumimoji="0" lang="zh-CN" altLang="en-US" dirty="0"/>
              <a:t>练习</a:t>
            </a:r>
            <a:endParaRPr kumimoji="0"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78ED-5728-4BD1-8BCB-358479126C63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73" y="1501530"/>
            <a:ext cx="8493125" cy="4140200"/>
          </a:xfrm>
        </p:spPr>
      </p:pic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6A123-488A-406A-A86A-C0F77CA5725D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随堂小测试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人事管理系统</a:t>
            </a:r>
            <a:endParaRPr lang="en-US" altLang="zh-CN"/>
          </a:p>
          <a:p>
            <a:r>
              <a:rPr lang="zh-CN" altLang="en-US"/>
              <a:t>公司有多个部门，每个部门都有部长，副部长，职员</a:t>
            </a:r>
            <a:endParaRPr lang="en-US" altLang="zh-CN"/>
          </a:p>
          <a:p>
            <a:r>
              <a:rPr lang="zh-CN" altLang="en-US"/>
              <a:t>每一个职员都会有一个工作岗位</a:t>
            </a:r>
            <a:endParaRPr lang="en-US" altLang="zh-CN"/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BA0ED-9539-4712-B41A-95DC8A3D5856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50" noProof="1">
                <a:sym typeface="+mn-ea"/>
              </a:rPr>
              <a:t>E-R</a:t>
            </a:r>
            <a:r>
              <a:rPr lang="zh-CN" altLang="en-US" sz="2450" noProof="1">
                <a:sym typeface="+mn-ea"/>
              </a:rPr>
              <a:t>模型：实体、属性、联系、关键字</a:t>
            </a:r>
            <a:endParaRPr lang="en-US" altLang="zh-CN" sz="2450" noProof="1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50" noProof="1">
                <a:sym typeface="+mn-ea"/>
              </a:rPr>
              <a:t>联系集的类型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450" noProof="1"/>
              <a:t>延展性学习：</a:t>
            </a:r>
            <a:endParaRPr lang="zh-CN" altLang="en-US" sz="2450" noProof="1"/>
          </a:p>
          <a:p>
            <a:pPr marL="1066800" lvl="1" indent="-609600">
              <a:lnSpc>
                <a:spcPct val="150000"/>
              </a:lnSpc>
            </a:pPr>
            <a:r>
              <a:rPr lang="zh-CN" altLang="en-US" sz="2450" dirty="0"/>
              <a:t>多元联系集与角色</a:t>
            </a:r>
            <a:endParaRPr lang="zh-CN" altLang="en-US" sz="2450" noProof="1"/>
          </a:p>
          <a:p>
            <a:pPr marL="609600" indent="-609600">
              <a:lnSpc>
                <a:spcPct val="150000"/>
              </a:lnSpc>
            </a:pPr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 dirty="0"/>
              <a:t>章：</a:t>
            </a:r>
            <a:r>
              <a:rPr kumimoji="0" lang="en-US" altLang="zh-CN" sz="2400" dirty="0"/>
              <a:t>7.1</a:t>
            </a:r>
            <a:r>
              <a:rPr kumimoji="0" lang="zh-CN" altLang="en-US" sz="2400" dirty="0"/>
              <a:t>，</a:t>
            </a:r>
            <a:r>
              <a:rPr kumimoji="0" lang="en-US" altLang="zh-CN" sz="2400" dirty="0"/>
              <a:t>7.2</a:t>
            </a:r>
            <a:r>
              <a:rPr kumimoji="0" lang="zh-CN" altLang="en-US" sz="2400" dirty="0"/>
              <a:t>。</a:t>
            </a:r>
            <a:r>
              <a:rPr kumimoji="0" lang="en-US" altLang="zh-CN" sz="2400" dirty="0"/>
              <a:t>(</a:t>
            </a:r>
            <a:r>
              <a:rPr kumimoji="0" lang="zh-CN" altLang="en-US" sz="2400" dirty="0"/>
              <a:t>注意标明主码</a:t>
            </a:r>
            <a:r>
              <a:rPr kumimoji="0" lang="en-US" altLang="zh-CN" sz="2400" dirty="0"/>
              <a:t>)</a:t>
            </a:r>
            <a:endParaRPr kumimoji="0"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6186" t="38326" r="31031" b="10172"/>
          <a:stretch>
            <a:fillRect/>
          </a:stretch>
        </p:blipFill>
        <p:spPr>
          <a:xfrm>
            <a:off x="357794" y="1414021"/>
            <a:ext cx="8428411" cy="4411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 sz="3200" dirty="0">
                <a:latin typeface="Tahoma" panose="020B0604030504040204" pitchFamily="34" charset="0"/>
              </a:rPr>
              <a:t> E-R</a:t>
            </a:r>
            <a:r>
              <a:rPr kumimoji="0" lang="zh-CN" altLang="en-US" sz="3200" dirty="0">
                <a:latin typeface="Tahoma" panose="020B0604030504040204" pitchFamily="34" charset="0"/>
              </a:rPr>
              <a:t>模型</a:t>
            </a:r>
            <a:r>
              <a:rPr kumimoji="0" lang="zh-CN" altLang="en-US" dirty="0">
                <a:latin typeface="Tahoma" panose="020B0604030504040204" pitchFamily="34" charset="0"/>
              </a:rPr>
              <a:t>的</a:t>
            </a:r>
            <a:r>
              <a:rPr kumimoji="0" lang="zh-CN" altLang="en-US" sz="3200" dirty="0">
                <a:latin typeface="Tahoma" panose="020B0604030504040204" pitchFamily="34" charset="0"/>
              </a:rPr>
              <a:t>基本要素</a:t>
            </a:r>
            <a:endParaRPr kumimoji="0" lang="en-US" altLang="zh-CN" sz="3200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latin typeface="Tahoma" panose="020B0604030504040204" pitchFamily="34" charset="0"/>
              </a:rPr>
              <a:t>实体集和联系集</a:t>
            </a:r>
            <a:endParaRPr kumimoji="0" lang="en-US" altLang="zh-CN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dirty="0">
                <a:latin typeface="Tahoma" panose="020B0604030504040204" pitchFamily="34" charset="0"/>
              </a:rPr>
              <a:t> E-R</a:t>
            </a:r>
            <a:r>
              <a:rPr kumimoji="0" lang="zh-CN" altLang="en-US" dirty="0">
                <a:latin typeface="Tahoma" panose="020B0604030504040204" pitchFamily="34" charset="0"/>
              </a:rPr>
              <a:t>图</a:t>
            </a:r>
            <a:endParaRPr kumimoji="0"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什么是概念结构设计？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概念模型的用途是什么？对概念模型的基本要求是什么？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2291" name="组合 13"/>
          <p:cNvGrpSpPr/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/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rgbClr val="FDEBCD"/>
                </a:solidFill>
              </a:endParaRPr>
            </a:p>
          </p:txBody>
        </p:sp>
        <p:sp>
          <p:nvSpPr>
            <p:cNvPr id="12293" name="Freeform 17"/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DEBCD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3F23C-0ADF-4E20-B85C-C510E3841E63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133350"/>
            <a:ext cx="7772400" cy="452438"/>
          </a:xfrm>
        </p:spPr>
        <p:txBody>
          <a:bodyPr/>
          <a:lstStyle/>
          <a:p>
            <a:pPr algn="l"/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一 数据库设计过程</a:t>
            </a:r>
            <a:endParaRPr kumimoji="0"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860425"/>
            <a:ext cx="8683625" cy="55530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数据库设计的基础条件</a:t>
            </a:r>
            <a:r>
              <a:rPr kumimoji="0" lang="en-US" altLang="zh-CN" sz="2400"/>
              <a:t>(</a:t>
            </a:r>
            <a:r>
              <a:rPr kumimoji="0" lang="zh-CN" altLang="en-US" sz="2400"/>
              <a:t>前提</a:t>
            </a:r>
            <a:r>
              <a:rPr kumimoji="0" lang="en-US" altLang="zh-CN" sz="2400"/>
              <a:t>/</a:t>
            </a:r>
            <a:r>
              <a:rPr kumimoji="0" lang="zh-CN" altLang="en-US" sz="2400"/>
              <a:t>数据源</a:t>
            </a:r>
            <a:r>
              <a:rPr kumimoji="0" lang="en-US" altLang="zh-CN" sz="24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400"/>
              <a:t>	</a:t>
            </a:r>
            <a:r>
              <a:rPr kumimoji="0" lang="zh-CN" altLang="en-US" sz="2000"/>
              <a:t>清楚一个应用系统的功能需求与</a:t>
            </a:r>
            <a:r>
              <a:rPr kumimoji="0" lang="zh-CN" altLang="en-US" sz="2000">
                <a:solidFill>
                  <a:schemeClr val="tx2"/>
                </a:solidFill>
              </a:rPr>
              <a:t>数据需求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</a:rPr>
              <a:t>	</a:t>
            </a:r>
            <a:r>
              <a:rPr kumimoji="0" lang="en-US" altLang="zh-CN" sz="2000"/>
              <a:t>(</a:t>
            </a:r>
            <a:r>
              <a:rPr kumimoji="0" lang="zh-CN" altLang="en-US" sz="2000"/>
              <a:t>直接与用户交互</a:t>
            </a:r>
            <a:r>
              <a:rPr kumimoji="0" lang="en-US" altLang="zh-CN" sz="2000"/>
              <a:t>/</a:t>
            </a:r>
            <a:r>
              <a:rPr kumimoji="0" lang="zh-CN" altLang="en-US" sz="2000"/>
              <a:t>数据流程图</a:t>
            </a:r>
            <a:r>
              <a:rPr kumimoji="0" lang="zh-CN" altLang="en-US" sz="2000">
                <a:solidFill>
                  <a:srgbClr val="0066FF"/>
                </a:solidFill>
                <a:hlinkClick r:id="rId1" action="ppaction://hlinksldjump"/>
              </a:rPr>
              <a:t>示例</a:t>
            </a:r>
            <a:r>
              <a:rPr kumimoji="0" lang="en-US" altLang="zh-CN" sz="2000">
                <a:solidFill>
                  <a:srgbClr val="2A2A39"/>
                </a:solidFill>
              </a:rPr>
              <a:t>/UML</a:t>
            </a:r>
            <a:r>
              <a:rPr kumimoji="0" lang="zh-CN" altLang="en-US" sz="2000">
                <a:solidFill>
                  <a:srgbClr val="2A2A39"/>
                </a:solidFill>
              </a:rPr>
              <a:t>类图等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数据库设计的核心阶段：</a:t>
            </a:r>
            <a:endParaRPr kumimoji="0" lang="en-US" altLang="zh-CN" sz="24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1</a:t>
            </a:r>
            <a:r>
              <a:rPr kumimoji="0" lang="zh-CN" altLang="en-US" sz="2000"/>
              <a:t>)数据库建模阶段（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概念设计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根据数据需求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建立</a:t>
            </a:r>
            <a:r>
              <a:rPr kumimoji="0" lang="zh-CN" altLang="en-US" sz="2000">
                <a:solidFill>
                  <a:srgbClr val="464660"/>
                </a:solidFill>
              </a:rPr>
              <a:t>概念模型</a:t>
            </a:r>
            <a:r>
              <a:rPr kumimoji="0" lang="zh-CN" altLang="en-US" sz="2000"/>
              <a:t>（便于面向用户交互）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2</a:t>
            </a:r>
            <a:r>
              <a:rPr kumimoji="0" lang="zh-CN" altLang="en-US" sz="2000"/>
              <a:t>)数据库逻辑结构设计阶段（</a:t>
            </a:r>
            <a:r>
              <a:rPr kumimoji="0" lang="zh-CN" altLang="en-US" sz="2000">
                <a:solidFill>
                  <a:schemeClr val="tx2"/>
                </a:solidFill>
              </a:rPr>
              <a:t>逻辑设计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en-US" altLang="zh-CN" sz="2000"/>
              <a:t>   </a:t>
            </a:r>
            <a:r>
              <a:rPr kumimoji="0" lang="zh-CN" altLang="en-US" sz="2000"/>
              <a:t>基于概念模型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形成</a:t>
            </a:r>
            <a:r>
              <a:rPr kumimoji="0" lang="zh-CN" altLang="en-US" sz="2000"/>
              <a:t>商业产品支持的</a:t>
            </a:r>
            <a:r>
              <a:rPr kumimoji="0" lang="zh-CN" altLang="en-US" sz="2000">
                <a:solidFill>
                  <a:srgbClr val="464660"/>
                </a:solidFill>
              </a:rPr>
              <a:t>逻辑模型</a:t>
            </a:r>
            <a:r>
              <a:rPr kumimoji="0" lang="zh-CN" altLang="en-US" sz="2000"/>
              <a:t>(面向计算机逻辑实现)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3</a:t>
            </a:r>
            <a:r>
              <a:rPr kumimoji="0" lang="zh-CN" altLang="en-US" sz="2000"/>
              <a:t>)数据库物理组织设计阶段（</a:t>
            </a:r>
            <a:r>
              <a:rPr kumimoji="0"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物理设计</a:t>
            </a:r>
            <a:r>
              <a:rPr kumimoji="0" lang="zh-CN" altLang="en-US" sz="2000"/>
              <a:t>）</a:t>
            </a:r>
            <a:endParaRPr kumimoji="0" lang="zh-CN" altLang="en-US" sz="20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zh-CN" altLang="en-US" sz="2000"/>
              <a:t>	</a:t>
            </a:r>
            <a:r>
              <a:rPr kumimoji="0" lang="zh-CN" altLang="zh-CN" sz="2000"/>
              <a:t> </a:t>
            </a:r>
            <a:r>
              <a:rPr kumimoji="0" lang="zh-CN" altLang="en-US" sz="2000"/>
              <a:t>  根据逻辑模型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>
                <a:sym typeface="Wingdings" panose="05000000000000000000" pitchFamily="2" charset="2"/>
              </a:rPr>
              <a:t>确定适合</a:t>
            </a:r>
            <a:r>
              <a:rPr kumimoji="0" lang="zh-CN" altLang="en-US" sz="2000"/>
              <a:t>应用要求的</a:t>
            </a:r>
            <a:r>
              <a:rPr kumimoji="0" lang="zh-CN" altLang="en-US" sz="2000">
                <a:solidFill>
                  <a:srgbClr val="464660"/>
                </a:solidFill>
              </a:rPr>
              <a:t>物理模型</a:t>
            </a:r>
            <a:r>
              <a:rPr kumimoji="0" lang="en-US" altLang="zh-CN" sz="2000"/>
              <a:t>(</a:t>
            </a:r>
            <a:r>
              <a:rPr kumimoji="0" lang="zh-CN" altLang="en-US" sz="2000"/>
              <a:t>面向计算机物理实现)</a:t>
            </a:r>
            <a:endParaRPr kumimoji="0" lang="zh-CN" altLang="en-US" sz="2400"/>
          </a:p>
          <a:p>
            <a:pPr>
              <a:lnSpc>
                <a:spcPct val="110000"/>
              </a:lnSpc>
            </a:pPr>
            <a:r>
              <a:rPr kumimoji="0" lang="zh-CN" altLang="en-US" sz="2400"/>
              <a:t>数据库设计的后期工作</a:t>
            </a:r>
            <a:r>
              <a:rPr kumimoji="0" lang="zh-CN" altLang="en-US" sz="2000"/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数据库实现</a:t>
            </a:r>
            <a:r>
              <a:rPr kumimoji="0" lang="en-US" altLang="zh-CN" sz="2000"/>
              <a:t>)</a:t>
            </a:r>
            <a:endParaRPr kumimoji="0" lang="en-US" altLang="zh-CN" sz="2400"/>
          </a:p>
          <a:p>
            <a:pPr>
              <a:lnSpc>
                <a:spcPct val="110000"/>
              </a:lnSpc>
              <a:buFontTx/>
              <a:buNone/>
            </a:pPr>
            <a:r>
              <a:rPr kumimoji="0" lang="en-US" altLang="zh-CN" sz="2400"/>
              <a:t>  </a:t>
            </a:r>
            <a:r>
              <a:rPr kumimoji="0" lang="zh-CN" altLang="en-US" sz="2000"/>
              <a:t>根据设计的逻辑模型和物理模型</a:t>
            </a:r>
            <a:r>
              <a:rPr kumimoji="0" lang="en-US" altLang="zh-CN" sz="2000">
                <a:sym typeface="Wingdings" panose="05000000000000000000" pitchFamily="2" charset="2"/>
              </a:rPr>
              <a:t></a:t>
            </a:r>
            <a:r>
              <a:rPr kumimoji="0" lang="zh-CN" altLang="en-US" sz="2000"/>
              <a:t>实际的数据库结构</a:t>
            </a:r>
            <a:endParaRPr kumimoji="0" lang="zh-CN" altLang="en-US" sz="2000"/>
          </a:p>
          <a:p>
            <a:pPr marL="457200" lvl="1" indent="0">
              <a:lnSpc>
                <a:spcPct val="110000"/>
              </a:lnSpc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比如：采用</a:t>
            </a:r>
            <a:r>
              <a:rPr kumimoji="0" lang="en-US" altLang="zh-CN" sz="2000"/>
              <a:t>SQL</a:t>
            </a:r>
            <a:r>
              <a:rPr kumimoji="0" lang="zh-CN" altLang="en-US" sz="2000"/>
              <a:t>定义语言，实际创建关系模式）</a:t>
            </a:r>
            <a:endParaRPr kumimoji="0" lang="zh-CN" altLang="en-US" sz="2400"/>
          </a:p>
        </p:txBody>
      </p:sp>
      <p:sp>
        <p:nvSpPr>
          <p:cNvPr id="17412" name="AutoShape 12"/>
          <p:cNvSpPr>
            <a:spLocks noChangeArrowheads="1"/>
          </p:cNvSpPr>
          <p:nvPr/>
        </p:nvSpPr>
        <p:spPr bwMode="auto">
          <a:xfrm>
            <a:off x="6492875" y="1000125"/>
            <a:ext cx="2420938" cy="742950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数据库设计的关键阶段?</a:t>
            </a: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>
                <a:latin typeface="Tahoma" panose="020B0604030504040204" pitchFamily="34" charset="0"/>
              </a:rPr>
              <a:t> 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17413" name="AutoShape 12"/>
          <p:cNvSpPr>
            <a:spLocks noChangeArrowheads="1"/>
          </p:cNvSpPr>
          <p:nvPr/>
        </p:nvSpPr>
        <p:spPr bwMode="auto">
          <a:xfrm>
            <a:off x="7254875" y="2809875"/>
            <a:ext cx="1811338" cy="974725"/>
          </a:xfrm>
          <a:prstGeom prst="cloudCallout">
            <a:avLst>
              <a:gd name="adj1" fmla="val 50181"/>
              <a:gd name="adj2" fmla="val 76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各个阶段设计的主要任务?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3698875" y="1778000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4" name="下箭头 13"/>
          <p:cNvSpPr>
            <a:spLocks noChangeArrowheads="1"/>
          </p:cNvSpPr>
          <p:nvPr/>
        </p:nvSpPr>
        <p:spPr bwMode="auto">
          <a:xfrm>
            <a:off x="4279900" y="2803525"/>
            <a:ext cx="3175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>
            <a:off x="4343400" y="3921125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6" name="下箭头 15"/>
          <p:cNvSpPr>
            <a:spLocks noChangeArrowheads="1"/>
          </p:cNvSpPr>
          <p:nvPr/>
        </p:nvSpPr>
        <p:spPr bwMode="auto">
          <a:xfrm>
            <a:off x="4337050" y="4756150"/>
            <a:ext cx="307975" cy="3905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C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13" name="矩形 66"/>
          <p:cNvSpPr>
            <a:spLocks noChangeArrowheads="1"/>
          </p:cNvSpPr>
          <p:nvPr/>
        </p:nvSpPr>
        <p:spPr bwMode="auto">
          <a:xfrm>
            <a:off x="7569200" y="1862138"/>
            <a:ext cx="698500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accent4"/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案例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zh-CN" altLang="en-US" sz="1600" dirty="0">
              <a:solidFill>
                <a:schemeClr val="accent4"/>
              </a:solidFill>
              <a:latin typeface="Times New Roman" panose="02020603050405020304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8" name="Group 79"/>
          <p:cNvGrpSpPr/>
          <p:nvPr/>
        </p:nvGrpSpPr>
        <p:grpSpPr bwMode="auto">
          <a:xfrm>
            <a:off x="5270500" y="2143125"/>
            <a:ext cx="2957513" cy="636588"/>
            <a:chOff x="50" y="3830"/>
            <a:chExt cx="1863" cy="401"/>
          </a:xfrm>
        </p:grpSpPr>
        <p:sp>
          <p:nvSpPr>
            <p:cNvPr id="19" name="AutoShape 74"/>
            <p:cNvSpPr>
              <a:spLocks noChangeArrowheads="1"/>
            </p:cNvSpPr>
            <p:nvPr/>
          </p:nvSpPr>
          <p:spPr bwMode="auto">
            <a:xfrm>
              <a:off x="703" y="3830"/>
              <a:ext cx="685" cy="401"/>
            </a:xfrm>
            <a:prstGeom prst="diamond">
              <a:avLst/>
            </a:prstGeom>
            <a:noFill/>
            <a:ln w="12700">
              <a:solidFill>
                <a:srgbClr val="0066FF"/>
              </a:solidFill>
              <a:miter lim="800000"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zh-CN" altLang="en-US" sz="1050">
                <a:solidFill>
                  <a:srgbClr val="0066FF"/>
                </a:solidFill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7423" name="Group 77"/>
            <p:cNvGrpSpPr/>
            <p:nvPr/>
          </p:nvGrpSpPr>
          <p:grpSpPr bwMode="auto">
            <a:xfrm>
              <a:off x="50" y="3863"/>
              <a:ext cx="1863" cy="366"/>
              <a:chOff x="50" y="3863"/>
              <a:chExt cx="1863" cy="366"/>
            </a:xfrm>
          </p:grpSpPr>
          <p:sp>
            <p:nvSpPr>
              <p:cNvPr id="21" name="AutoShape 62"/>
              <p:cNvSpPr>
                <a:spLocks noChangeArrowheads="1"/>
              </p:cNvSpPr>
              <p:nvPr/>
            </p:nvSpPr>
            <p:spPr bwMode="auto">
              <a:xfrm>
                <a:off x="763" y="3872"/>
                <a:ext cx="560" cy="315"/>
              </a:xfrm>
              <a:prstGeom prst="diamond">
                <a:avLst/>
              </a:prstGeom>
              <a:noFill/>
              <a:ln w="12700">
                <a:solidFill>
                  <a:srgbClr val="0066FF"/>
                </a:solidFill>
                <a:miter lim="800000"/>
              </a:ln>
            </p:spPr>
            <p:txBody>
              <a:bodyPr wrap="none" lIns="0" tIns="0" rIns="0" bIns="0" anchor="ctr"/>
              <a:lstStyle>
                <a:lvl1pPr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00">
                    <a:solidFill>
                      <a:srgbClr val="0066FF"/>
                    </a:solidFill>
                  </a:rPr>
                  <a:t>下属部门</a:t>
                </a:r>
                <a:endParaRPr lang="zh-CN" altLang="en-US" sz="1000">
                  <a:solidFill>
                    <a:srgbClr val="0066FF"/>
                  </a:solidFill>
                </a:endParaRPr>
              </a:p>
            </p:txBody>
          </p:sp>
          <p:sp>
            <p:nvSpPr>
              <p:cNvPr id="17425" name="Line 64"/>
              <p:cNvSpPr>
                <a:spLocks noChangeShapeType="1"/>
              </p:cNvSpPr>
              <p:nvPr/>
            </p:nvSpPr>
            <p:spPr bwMode="auto">
              <a:xfrm flipV="1">
                <a:off x="1376" y="4031"/>
                <a:ext cx="168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pSp>
            <p:nvGrpSpPr>
              <p:cNvPr id="17426" name="Group 71"/>
              <p:cNvGrpSpPr/>
              <p:nvPr/>
            </p:nvGrpSpPr>
            <p:grpSpPr bwMode="auto">
              <a:xfrm>
                <a:off x="1541" y="3865"/>
                <a:ext cx="372" cy="364"/>
                <a:chOff x="1591" y="3885"/>
                <a:chExt cx="372" cy="364"/>
              </a:xfrm>
            </p:grpSpPr>
            <p:sp>
              <p:nvSpPr>
                <p:cNvPr id="17432" name="Rectangle 61"/>
                <p:cNvSpPr>
                  <a:spLocks noChangeArrowheads="1"/>
                </p:cNvSpPr>
                <p:nvPr/>
              </p:nvSpPr>
              <p:spPr bwMode="auto">
                <a:xfrm>
                  <a:off x="1599" y="3885"/>
                  <a:ext cx="364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电影厂 </a:t>
                  </a:r>
                  <a:endParaRPr kumimoji="0" lang="zh-CN" altLang="en-US" sz="10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厂名</a:t>
                  </a:r>
                  <a:endParaRPr kumimoji="0" lang="zh-CN" altLang="en-US" sz="1000" b="0" u="sng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厂长</a:t>
                  </a:r>
                  <a:endParaRPr kumimoji="0" lang="zh-CN" altLang="en-US" sz="1000" b="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33" name="Line 65"/>
                <p:cNvSpPr>
                  <a:spLocks noChangeShapeType="1"/>
                </p:cNvSpPr>
                <p:nvPr/>
              </p:nvSpPr>
              <p:spPr bwMode="auto">
                <a:xfrm>
                  <a:off x="1591" y="4018"/>
                  <a:ext cx="369" cy="0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70"/>
              <p:cNvGrpSpPr/>
              <p:nvPr/>
            </p:nvGrpSpPr>
            <p:grpSpPr bwMode="auto">
              <a:xfrm>
                <a:off x="50" y="3863"/>
                <a:ext cx="424" cy="364"/>
                <a:chOff x="90" y="3883"/>
                <a:chExt cx="424" cy="364"/>
              </a:xfrm>
            </p:grpSpPr>
            <p:sp>
              <p:nvSpPr>
                <p:cNvPr id="17430" name="Rectangle 68"/>
                <p:cNvSpPr>
                  <a:spLocks noChangeArrowheads="1"/>
                </p:cNvSpPr>
                <p:nvPr/>
              </p:nvSpPr>
              <p:spPr bwMode="auto">
                <a:xfrm>
                  <a:off x="90" y="3883"/>
                  <a:ext cx="421" cy="364"/>
                </a:xfrm>
                <a:prstGeom prst="rect">
                  <a:avLst/>
                </a:prstGeom>
                <a:noFill/>
                <a:ln w="19050">
                  <a:solidFill>
                    <a:srgbClr val="0066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Tx/>
                    <a:buNone/>
                  </a:pPr>
                  <a:r>
                    <a:rPr kumimoji="0" lang="en-US" altLang="zh-CN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 </a:t>
                  </a:r>
                  <a:r>
                    <a:rPr kumimoji="0" lang="zh-CN" altLang="en-US" sz="100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摄制组 </a:t>
                  </a:r>
                  <a:endParaRPr kumimoji="0" lang="zh-CN" altLang="en-US" sz="100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 u="sng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组编号</a:t>
                  </a:r>
                  <a:endParaRPr kumimoji="0" lang="zh-CN" altLang="en-US" sz="1000" b="0" u="sng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  <a:p>
                  <a:pPr>
                    <a:buFontTx/>
                    <a:buNone/>
                  </a:pPr>
                  <a:r>
                    <a:rPr kumimoji="0" lang="en-US" altLang="zh-CN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  </a:t>
                  </a:r>
                  <a:r>
                    <a:rPr kumimoji="0" lang="zh-CN" altLang="en-US" sz="1000" b="0">
                      <a:solidFill>
                        <a:srgbClr val="0066FF"/>
                      </a:solidFill>
                      <a:latin typeface="Tahoma" panose="020B0604030504040204" pitchFamily="34" charset="0"/>
                    </a:rPr>
                    <a:t>组长</a:t>
                  </a:r>
                  <a:endParaRPr kumimoji="0" lang="zh-CN" altLang="en-US" sz="1000" b="0">
                    <a:solidFill>
                      <a:srgbClr val="0066FF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743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55" y="4006"/>
                  <a:ext cx="359" cy="5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28" name="Line 75"/>
              <p:cNvSpPr>
                <a:spLocks noChangeShapeType="1"/>
              </p:cNvSpPr>
              <p:nvPr/>
            </p:nvSpPr>
            <p:spPr bwMode="auto">
              <a:xfrm flipV="1">
                <a:off x="483" y="4047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7429" name="Line 76"/>
              <p:cNvSpPr>
                <a:spLocks noChangeShapeType="1"/>
              </p:cNvSpPr>
              <p:nvPr/>
            </p:nvSpPr>
            <p:spPr bwMode="auto">
              <a:xfrm flipV="1">
                <a:off x="483" y="4009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164138" y="3417888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关系模式：</a:t>
            </a:r>
            <a:endParaRPr kumimoji="0" lang="en-US" altLang="zh-CN" sz="1600">
              <a:solidFill>
                <a:srgbClr val="3366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摄制组</a:t>
            </a:r>
            <a:r>
              <a:rPr kumimoji="0" lang="en-US" altLang="zh-CN" sz="1600">
                <a:solidFill>
                  <a:srgbClr val="3366FF"/>
                </a:solidFill>
              </a:rPr>
              <a:t>(</a:t>
            </a:r>
            <a:r>
              <a:rPr kumimoji="0" lang="zh-CN" altLang="en-US" sz="1600">
                <a:solidFill>
                  <a:srgbClr val="3366FF"/>
                </a:solidFill>
              </a:rPr>
              <a:t>厂名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组编号</a:t>
            </a:r>
            <a:r>
              <a:rPr kumimoji="0" lang="en-US" altLang="zh-CN" sz="1600">
                <a:solidFill>
                  <a:srgbClr val="3366FF"/>
                </a:solidFill>
              </a:rPr>
              <a:t>,</a:t>
            </a:r>
            <a:r>
              <a:rPr kumimoji="0" lang="zh-CN" altLang="en-US" sz="1600">
                <a:solidFill>
                  <a:srgbClr val="3366FF"/>
                </a:solidFill>
              </a:rPr>
              <a:t>组长</a:t>
            </a:r>
            <a:r>
              <a:rPr kumimoji="0" lang="en-US" altLang="zh-CN" sz="1600">
                <a:solidFill>
                  <a:srgbClr val="3366FF"/>
                </a:solidFill>
              </a:rPr>
              <a:t>)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189538" y="4316413"/>
            <a:ext cx="3789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3366FF"/>
                </a:solidFill>
              </a:rPr>
              <a:t>关系模式“摄制组”的</a:t>
            </a:r>
            <a:r>
              <a:rPr kumimoji="0" lang="en-US" altLang="zh-CN" sz="1600">
                <a:solidFill>
                  <a:srgbClr val="3366FF"/>
                </a:solidFill>
              </a:rPr>
              <a:t>n</a:t>
            </a:r>
            <a:r>
              <a:rPr kumimoji="0" lang="zh-CN" altLang="en-US" sz="1600">
                <a:solidFill>
                  <a:srgbClr val="3366FF"/>
                </a:solidFill>
              </a:rPr>
              <a:t>个记录如何存放</a:t>
            </a:r>
            <a:endParaRPr kumimoji="0" lang="zh-CN" altLang="en-US" sz="1600">
              <a:solidFill>
                <a:srgbClr val="3366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3" grpId="0"/>
      <p:bldP spid="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0EA5E-09E9-420E-94B4-5295B871F668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18434" name="Group 4"/>
          <p:cNvGrpSpPr/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7" name="Rectangle 8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8" name="Rectangle 9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0" name="Rectangle 11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1" name="Rectangle 12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2" name="Rectangle 13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3" name="Rectangle 14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4" name="Rectangle 15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5" name="Rectangle 16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6" name="Rectangle 17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7" name="Rectangle 18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8" name="Rectangle 19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59" name="Rectangle 20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0" name="Rectangle 21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1" name="Rectangle 22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18462" name="Rectangle 23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743575" y="204788"/>
            <a:ext cx="289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2.1 E-R</a:t>
            </a:r>
            <a:r>
              <a:rPr kumimoji="0" lang="zh-CN" altLang="en-US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模型的基本要素</a:t>
            </a:r>
            <a:endParaRPr kumimoji="0" lang="zh-CN" altLang="en-US" sz="2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Rectangle 25"/>
          <p:cNvSpPr>
            <a:spLocks noChangeArrowheads="1"/>
          </p:cNvSpPr>
          <p:nvPr/>
        </p:nvSpPr>
        <p:spPr bwMode="auto">
          <a:xfrm>
            <a:off x="455613" y="26988"/>
            <a:ext cx="7772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(E-R</a:t>
            </a:r>
            <a:r>
              <a:rPr kumimoji="0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kumimoji="0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AutoShape 26"/>
          <p:cNvSpPr>
            <a:spLocks noChangeArrowheads="1"/>
          </p:cNvSpPr>
          <p:nvPr/>
        </p:nvSpPr>
        <p:spPr bwMode="auto">
          <a:xfrm>
            <a:off x="7439025" y="3556000"/>
            <a:ext cx="1577975" cy="1050925"/>
          </a:xfrm>
          <a:prstGeom prst="cloudCallout">
            <a:avLst>
              <a:gd name="adj1" fmla="val 50111"/>
              <a:gd name="adj2" fmla="val 672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latin typeface="Tahoma" panose="020B0604030504040204" pitchFamily="34" charset="0"/>
              </a:rPr>
              <a:t>E-R</a:t>
            </a:r>
            <a:r>
              <a:rPr kumimoji="0" lang="zh-CN" altLang="en-US" sz="1600" dirty="0">
                <a:latin typeface="Tahoma" panose="020B0604030504040204" pitchFamily="34" charset="0"/>
              </a:rPr>
              <a:t>模型有哪些基本要素</a:t>
            </a:r>
            <a:r>
              <a:rPr kumimoji="0" lang="en-US" altLang="zh-CN" sz="1600" dirty="0">
                <a:latin typeface="Tahoma" panose="020B0604030504040204" pitchFamily="34" charset="0"/>
              </a:rPr>
              <a:t>?</a:t>
            </a:r>
            <a:r>
              <a:rPr kumimoji="0" lang="zh-CN" altLang="en-US" sz="1600" dirty="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kumimoji="0" lang="zh-CN" altLang="en-US" sz="1600" dirty="0">
                <a:latin typeface="Tahoma" panose="020B0604030504040204" pitchFamily="34" charset="0"/>
              </a:rPr>
              <a:t> </a:t>
            </a:r>
            <a:endParaRPr kumimoji="0" lang="zh-CN" altLang="en-US" sz="1600" dirty="0">
              <a:latin typeface="Tahoma" panose="020B0604030504040204" pitchFamily="34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>
            <a:off x="6445250" y="889000"/>
            <a:ext cx="2538413" cy="719138"/>
          </a:xfrm>
          <a:prstGeom prst="cloudCallout">
            <a:avLst>
              <a:gd name="adj1" fmla="val 50097"/>
              <a:gd name="adj2" fmla="val 51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模型与</a:t>
            </a:r>
            <a:r>
              <a:rPr kumimoji="0" lang="en-US" altLang="zh-CN" sz="1600">
                <a:latin typeface="Tahoma" panose="020B0604030504040204" pitchFamily="34" charset="0"/>
              </a:rPr>
              <a:t>E-R</a:t>
            </a:r>
            <a:r>
              <a:rPr kumimoji="0" lang="zh-CN" altLang="en-US" sz="1600">
                <a:latin typeface="Tahoma" panose="020B0604030504040204" pitchFamily="34" charset="0"/>
              </a:rPr>
              <a:t>图有何区别？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6190" name="Rectangle 30"/>
          <p:cNvSpPr>
            <a:spLocks noChangeArrowheads="1"/>
          </p:cNvSpPr>
          <p:nvPr/>
        </p:nvSpPr>
        <p:spPr bwMode="auto">
          <a:xfrm>
            <a:off x="6956425" y="1890713"/>
            <a:ext cx="2112963" cy="6461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模型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是一种描述方法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图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采用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模型方法，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对一具体应用的描述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结果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191" name="Rectangle 31"/>
          <p:cNvSpPr>
            <a:spLocks noChangeArrowheads="1"/>
          </p:cNvSpPr>
          <p:nvPr/>
        </p:nvSpPr>
        <p:spPr bwMode="auto">
          <a:xfrm>
            <a:off x="4881563" y="5772150"/>
            <a:ext cx="4230687" cy="646113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模型的三个最基本的要素：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实体集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属性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矩形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描述数据对象及特征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内部结构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联系集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菱形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&amp;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连线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)-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描述数据对像间联系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外部结构</a:t>
            </a: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6200" name="AutoShape 4"/>
          <p:cNvSpPr>
            <a:spLocks noChangeArrowheads="1"/>
          </p:cNvSpPr>
          <p:nvPr/>
        </p:nvSpPr>
        <p:spPr bwMode="auto">
          <a:xfrm>
            <a:off x="1765300" y="5476875"/>
            <a:ext cx="1917700" cy="879475"/>
          </a:xfrm>
          <a:prstGeom prst="cloudCallout">
            <a:avLst>
              <a:gd name="adj1" fmla="val -57287"/>
              <a:gd name="adj2" fmla="val 64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实体集也有超码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候选码</a:t>
            </a:r>
            <a:r>
              <a:rPr kumimoji="0" lang="en-US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主码吗？</a:t>
            </a: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476201" name="Rectangle 41"/>
          <p:cNvSpPr>
            <a:spLocks noChangeArrowheads="1"/>
          </p:cNvSpPr>
          <p:nvPr/>
        </p:nvSpPr>
        <p:spPr bwMode="auto">
          <a:xfrm>
            <a:off x="36513" y="5999163"/>
            <a:ext cx="1447800" cy="430212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有，定义与作用都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与关系模式类似！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8445" name="矩形 32"/>
          <p:cNvSpPr>
            <a:spLocks noChangeArrowheads="1"/>
          </p:cNvSpPr>
          <p:nvPr/>
        </p:nvSpPr>
        <p:spPr bwMode="auto">
          <a:xfrm>
            <a:off x="55563" y="2219325"/>
            <a:ext cx="1314450" cy="596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黑体" panose="02010609060101010101" pitchFamily="49" charset="-122"/>
              </a:rPr>
              <a:t>2: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charset="0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tabLst>
                <a:tab pos="3195320" algn="ctr"/>
              </a:tabLst>
              <a:defRPr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大学的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E-R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图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476190" grpId="0" animBg="1"/>
      <p:bldP spid="476191" grpId="0" animBg="1"/>
      <p:bldP spid="476200" grpId="0" animBg="1"/>
      <p:bldP spid="476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4E1F4-C4D7-4FAB-866E-B0FDDB06BC6D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20482" name="Group 2"/>
          <p:cNvGrpSpPr/>
          <p:nvPr/>
        </p:nvGrpSpPr>
        <p:grpSpPr bwMode="auto">
          <a:xfrm>
            <a:off x="107950" y="720725"/>
            <a:ext cx="7453313" cy="5999163"/>
            <a:chOff x="113" y="459"/>
            <a:chExt cx="4695" cy="3779"/>
          </a:xfrm>
        </p:grpSpPr>
        <p:sp>
          <p:nvSpPr>
            <p:cNvPr id="20504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pic>
          <p:nvPicPr>
            <p:cNvPr id="2050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7" name="Rectangle 6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8" name="Rectangle 7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9" name="Rectangle 8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1" name="Rectangle 10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3" name="Rectangle 12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4" name="Rectangle 13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5" name="Rectangle 14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6" name="Rectangle 15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7" name="Rectangle 16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8" name="Rectangle 17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9" name="Rectangle 18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0" name="Rectangle 19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1" name="Rectangle 20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2" name="Rectangle 21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20483" name="Rectangle 22"/>
          <p:cNvSpPr>
            <a:spLocks noChangeArrowheads="1"/>
          </p:cNvSpPr>
          <p:nvPr/>
        </p:nvSpPr>
        <p:spPr bwMode="auto">
          <a:xfrm>
            <a:off x="303213" y="166688"/>
            <a:ext cx="44434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Tahoma" panose="020B0604030504040204" pitchFamily="34" charset="0"/>
              </a:rPr>
              <a:t> 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Rectangle 23"/>
          <p:cNvSpPr>
            <a:spLocks noChangeArrowheads="1"/>
          </p:cNvSpPr>
          <p:nvPr/>
        </p:nvSpPr>
        <p:spPr bwMode="auto">
          <a:xfrm>
            <a:off x="1344613" y="47625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实体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联系模型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9261" name="AutoShape 4"/>
          <p:cNvSpPr>
            <a:spLocks noChangeArrowheads="1"/>
          </p:cNvSpPr>
          <p:nvPr/>
        </p:nvSpPr>
        <p:spPr bwMode="auto">
          <a:xfrm>
            <a:off x="6381750" y="5508625"/>
            <a:ext cx="2347913" cy="965200"/>
          </a:xfrm>
          <a:prstGeom prst="cloudCallout">
            <a:avLst>
              <a:gd name="adj1" fmla="val 54981"/>
              <a:gd name="adj2" fmla="val 48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联系集上也可以有属性，表示何意？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9262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20487" name="Rectangle 31"/>
          <p:cNvSpPr>
            <a:spLocks noChangeArrowheads="1"/>
          </p:cNvSpPr>
          <p:nvPr/>
        </p:nvSpPr>
        <p:spPr bwMode="auto">
          <a:xfrm>
            <a:off x="7191375" y="2619375"/>
            <a:ext cx="175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latin typeface="Tahoma" panose="020B0604030504040204" pitchFamily="34" charset="0"/>
              </a:rPr>
              <a:t>(</a:t>
            </a:r>
            <a:r>
              <a:rPr kumimoji="0" lang="zh-CN" altLang="en-US" sz="2000" b="0">
                <a:latin typeface="Tahoma" panose="020B0604030504040204" pitchFamily="34" charset="0"/>
                <a:hlinkClick r:id="rId3" action="ppaction://hlinksldjump"/>
              </a:rPr>
              <a:t>示例及分析</a:t>
            </a:r>
            <a:r>
              <a:rPr kumimoji="0" lang="en-US" altLang="zh-CN" sz="2000" b="0">
                <a:latin typeface="Tahoma" panose="020B0604030504040204" pitchFamily="34" charset="0"/>
              </a:rPr>
              <a:t>)</a:t>
            </a:r>
            <a:endParaRPr kumimoji="0" lang="zh-CN" altLang="en-US" sz="2000" b="0">
              <a:latin typeface="Tahoma" panose="020B0604030504040204" pitchFamily="34" charset="0"/>
            </a:endParaRPr>
          </a:p>
        </p:txBody>
      </p:sp>
      <p:sp>
        <p:nvSpPr>
          <p:cNvPr id="20488" name="AutoShape 4"/>
          <p:cNvSpPr>
            <a:spLocks noChangeArrowheads="1"/>
          </p:cNvSpPr>
          <p:nvPr/>
        </p:nvSpPr>
        <p:spPr bwMode="auto">
          <a:xfrm>
            <a:off x="7000875" y="1127125"/>
            <a:ext cx="1943100" cy="1089025"/>
          </a:xfrm>
          <a:prstGeom prst="cloudCallout">
            <a:avLst>
              <a:gd name="adj1" fmla="val 54116"/>
              <a:gd name="adj2" fmla="val 79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实体集</a:t>
            </a:r>
            <a:r>
              <a:rPr kumimoji="0" lang="en-US" altLang="zh-CN" sz="1600">
                <a:latin typeface="Tahoma" panose="020B0604030504040204" pitchFamily="34" charset="0"/>
              </a:rPr>
              <a:t>&amp;</a:t>
            </a:r>
            <a:r>
              <a:rPr kumimoji="0" lang="zh-CN" altLang="en-US" sz="1600">
                <a:latin typeface="Tahoma" panose="020B0604030504040204" pitchFamily="34" charset="0"/>
              </a:rPr>
              <a:t>联系集分别指什么？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7407275" y="3824288"/>
            <a:ext cx="1655763" cy="982662"/>
            <a:chOff x="4666" y="2409"/>
            <a:chExt cx="1043" cy="619"/>
          </a:xfrm>
        </p:grpSpPr>
        <p:sp>
          <p:nvSpPr>
            <p:cNvPr id="20502" name="Line 33"/>
            <p:cNvSpPr>
              <a:spLocks noChangeShapeType="1"/>
            </p:cNvSpPr>
            <p:nvPr/>
          </p:nvSpPr>
          <p:spPr bwMode="auto">
            <a:xfrm flipH="1" flipV="1">
              <a:off x="4666" y="2409"/>
              <a:ext cx="206" cy="1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4804" y="2563"/>
              <a:ext cx="905" cy="46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ahoma" panose="020B0604030504040204" pitchFamily="34" charset="0"/>
                </a:rPr>
                <a:t>可以带属性！</a:t>
              </a:r>
              <a:endParaRPr kumimoji="0" lang="zh-CN" altLang="en-US" sz="160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表示联系的特征</a:t>
              </a:r>
              <a:endParaRPr kumimoji="0" lang="zh-CN" altLang="en-US" sz="1600" b="0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chemeClr val="tx2"/>
                  </a:solidFill>
                  <a:latin typeface="Tahoma" panose="020B0604030504040204" pitchFamily="34" charset="0"/>
                </a:rPr>
                <a:t>（与联系相关）</a:t>
              </a:r>
              <a:endParaRPr kumimoji="0" lang="en-US" altLang="zh-CN" sz="1600" b="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 bwMode="auto">
          <a:xfrm>
            <a:off x="293688" y="2967038"/>
            <a:ext cx="4700587" cy="3543300"/>
            <a:chOff x="293688" y="2967038"/>
            <a:chExt cx="4700587" cy="3542686"/>
          </a:xfrm>
        </p:grpSpPr>
        <p:grpSp>
          <p:nvGrpSpPr>
            <p:cNvPr id="20492" name="Group 47"/>
            <p:cNvGrpSpPr/>
            <p:nvPr/>
          </p:nvGrpSpPr>
          <p:grpSpPr bwMode="auto">
            <a:xfrm>
              <a:off x="293688" y="2967038"/>
              <a:ext cx="4700587" cy="3128962"/>
              <a:chOff x="185" y="1869"/>
              <a:chExt cx="2961" cy="1971"/>
            </a:xfrm>
          </p:grpSpPr>
          <p:grpSp>
            <p:nvGrpSpPr>
              <p:cNvPr id="20494" name="Group 45"/>
              <p:cNvGrpSpPr/>
              <p:nvPr/>
            </p:nvGrpSpPr>
            <p:grpSpPr bwMode="auto">
              <a:xfrm>
                <a:off x="2293" y="1869"/>
                <a:ext cx="527" cy="517"/>
                <a:chOff x="2293" y="1869"/>
                <a:chExt cx="527" cy="517"/>
              </a:xfrm>
            </p:grpSpPr>
            <p:grpSp>
              <p:nvGrpSpPr>
                <p:cNvPr id="20498" name="Group 38"/>
                <p:cNvGrpSpPr/>
                <p:nvPr/>
              </p:nvGrpSpPr>
              <p:grpSpPr bwMode="auto">
                <a:xfrm>
                  <a:off x="2466" y="1869"/>
                  <a:ext cx="354" cy="310"/>
                  <a:chOff x="2466" y="1869"/>
                  <a:chExt cx="354" cy="310"/>
                </a:xfrm>
              </p:grpSpPr>
              <p:sp>
                <p:nvSpPr>
                  <p:cNvPr id="2050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058"/>
                    <a:ext cx="354" cy="121"/>
                  </a:xfrm>
                  <a:prstGeom prst="rect">
                    <a:avLst/>
                  </a:prstGeom>
                  <a:noFill/>
                  <a:ln w="9525">
                    <a:solidFill>
                      <a:srgbClr val="0066FF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8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CN" sz="1200" b="0" i="1">
                        <a:solidFill>
                          <a:srgbClr val="0066FF"/>
                        </a:solidFill>
                        <a:latin typeface="Tahoma" panose="020B0604030504040204" pitchFamily="34" charset="0"/>
                      </a:rPr>
                      <a:t>  Date   </a:t>
                    </a:r>
                    <a:endParaRPr kumimoji="0" lang="zh-CN" altLang="en-US" sz="1200" b="0" i="1">
                      <a:solidFill>
                        <a:srgbClr val="0066FF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05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657" y="1869"/>
                    <a:ext cx="0" cy="180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49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93" y="2255"/>
                  <a:ext cx="196" cy="13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5" name="Group 46"/>
              <p:cNvGrpSpPr/>
              <p:nvPr/>
            </p:nvGrpSpPr>
            <p:grpSpPr bwMode="auto">
              <a:xfrm>
                <a:off x="185" y="2436"/>
                <a:ext cx="2961" cy="1404"/>
                <a:chOff x="185" y="2436"/>
                <a:chExt cx="2961" cy="1404"/>
              </a:xfrm>
            </p:grpSpPr>
            <p:pic>
              <p:nvPicPr>
                <p:cNvPr id="20496" name="Picture 6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" y="2436"/>
                  <a:ext cx="2961" cy="1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97" name="Rectangle 44"/>
                <p:cNvSpPr>
                  <a:spLocks noChangeArrowheads="1"/>
                </p:cNvSpPr>
                <p:nvPr/>
              </p:nvSpPr>
              <p:spPr bwMode="auto">
                <a:xfrm>
                  <a:off x="1171" y="3693"/>
                  <a:ext cx="92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带属性</a:t>
                  </a:r>
                  <a:r>
                    <a:rPr kumimoji="0" lang="en-US" altLang="zh-CN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advisor</a:t>
                  </a:r>
                  <a:r>
                    <a:rPr kumimoji="0" lang="zh-CN" altLang="en-US" sz="1200">
                      <a:solidFill>
                        <a:srgbClr val="0066FF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的实例</a:t>
                  </a:r>
                  <a:endParaRPr kumimoji="0" lang="zh-CN" altLang="en-US" sz="1200">
                    <a:solidFill>
                      <a:srgbClr val="0066FF"/>
                    </a:solidFill>
                    <a:latin typeface="Tahoma" panose="020B0604030504040204" pitchFamily="34" charset="0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0493" name="矩形 41"/>
            <p:cNvSpPr>
              <a:spLocks noChangeArrowheads="1"/>
            </p:cNvSpPr>
            <p:nvPr/>
          </p:nvSpPr>
          <p:spPr bwMode="auto">
            <a:xfrm>
              <a:off x="1958107" y="6140450"/>
              <a:ext cx="941283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3.c</a:t>
              </a:r>
              <a:endPara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491" name="矩形 1"/>
          <p:cNvSpPr>
            <a:spLocks noChangeArrowheads="1"/>
          </p:cNvSpPr>
          <p:nvPr/>
        </p:nvSpPr>
        <p:spPr bwMode="auto">
          <a:xfrm>
            <a:off x="-47625" y="2019300"/>
            <a:ext cx="1571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kumimoji="0" lang="en-US" altLang="zh-CN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1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61" grpId="0" animBg="1"/>
      <p:bldP spid="4792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1118B-73A6-406E-9C38-D2BC33FF1CFC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0"/>
            <a:ext cx="7772400" cy="617538"/>
          </a:xfrm>
        </p:spPr>
        <p:txBody>
          <a:bodyPr/>
          <a:lstStyle/>
          <a:p>
            <a:pPr algn="r"/>
            <a:r>
              <a:rPr lang="en-US" altLang="zh-CN" sz="2400"/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联系集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230188" y="969963"/>
            <a:ext cx="319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联系集的实例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58788" y="1666875"/>
            <a:ext cx="2605087" cy="785813"/>
          </a:xfrm>
          <a:prstGeom prst="cloudCallout">
            <a:avLst>
              <a:gd name="adj1" fmla="val -43935"/>
              <a:gd name="adj2" fmla="val 85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＊实体集与实体间的关系？</a:t>
            </a:r>
            <a:endParaRPr lang="zh-CN" altLang="en-US" sz="1600">
              <a:solidFill>
                <a:srgbClr val="2A2A39"/>
              </a:solidFill>
            </a:endParaRP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7950"/>
            <a:ext cx="54911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32"/>
          <p:cNvSpPr>
            <a:spLocks noChangeShapeType="1"/>
          </p:cNvSpPr>
          <p:nvPr/>
        </p:nvSpPr>
        <p:spPr bwMode="auto">
          <a:xfrm>
            <a:off x="971550" y="39782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5" name="Line 33"/>
          <p:cNvSpPr>
            <a:spLocks noChangeShapeType="1"/>
          </p:cNvSpPr>
          <p:nvPr/>
        </p:nvSpPr>
        <p:spPr bwMode="auto">
          <a:xfrm>
            <a:off x="4411663" y="3989388"/>
            <a:ext cx="166687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6" name="Line 34"/>
          <p:cNvSpPr>
            <a:spLocks noChangeShapeType="1"/>
          </p:cNvSpPr>
          <p:nvPr/>
        </p:nvSpPr>
        <p:spPr bwMode="auto">
          <a:xfrm>
            <a:off x="1011238" y="45767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7" name="Line 35"/>
          <p:cNvSpPr>
            <a:spLocks noChangeShapeType="1"/>
          </p:cNvSpPr>
          <p:nvPr/>
        </p:nvSpPr>
        <p:spPr bwMode="auto">
          <a:xfrm>
            <a:off x="4451350" y="4587875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8" name="Line 36"/>
          <p:cNvSpPr>
            <a:spLocks noChangeShapeType="1"/>
          </p:cNvSpPr>
          <p:nvPr/>
        </p:nvSpPr>
        <p:spPr bwMode="auto">
          <a:xfrm>
            <a:off x="4465638" y="4894263"/>
            <a:ext cx="1651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39" name="Line 37"/>
          <p:cNvSpPr>
            <a:spLocks noChangeShapeType="1"/>
          </p:cNvSpPr>
          <p:nvPr/>
        </p:nvSpPr>
        <p:spPr bwMode="auto">
          <a:xfrm>
            <a:off x="1017588" y="4279900"/>
            <a:ext cx="153987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0" name="Line 38"/>
          <p:cNvSpPr>
            <a:spLocks noChangeShapeType="1"/>
          </p:cNvSpPr>
          <p:nvPr/>
        </p:nvSpPr>
        <p:spPr bwMode="auto">
          <a:xfrm>
            <a:off x="4451350" y="4587875"/>
            <a:ext cx="16033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1" name="Line 39"/>
          <p:cNvSpPr>
            <a:spLocks noChangeShapeType="1"/>
          </p:cNvSpPr>
          <p:nvPr/>
        </p:nvSpPr>
        <p:spPr bwMode="auto">
          <a:xfrm>
            <a:off x="4445000" y="4295775"/>
            <a:ext cx="153988" cy="0"/>
          </a:xfrm>
          <a:prstGeom prst="line">
            <a:avLst/>
          </a:prstGeom>
          <a:noFill/>
          <a:ln w="9525">
            <a:solidFill>
              <a:srgbClr val="1EA884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542" name="AutoShape 4"/>
          <p:cNvSpPr>
            <a:spLocks noChangeArrowheads="1"/>
          </p:cNvSpPr>
          <p:nvPr/>
        </p:nvSpPr>
        <p:spPr bwMode="auto">
          <a:xfrm>
            <a:off x="6270625" y="4413250"/>
            <a:ext cx="2517775" cy="731838"/>
          </a:xfrm>
          <a:prstGeom prst="cloudCallout">
            <a:avLst>
              <a:gd name="adj1" fmla="val 57602"/>
              <a:gd name="adj2" fmla="val 6866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</a:rPr>
              <a:t>＊联系集与联系间的关系？</a:t>
            </a:r>
            <a:endParaRPr lang="zh-CN" altLang="en-US" sz="1600">
              <a:solidFill>
                <a:srgbClr val="2A2A39"/>
              </a:solidFill>
            </a:endParaRPr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257175" y="2789238"/>
            <a:ext cx="30654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实体集：</a:t>
            </a:r>
            <a:endParaRPr kumimoji="0" lang="zh-CN" altLang="en-US" sz="20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相关类型实体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对象</a:t>
            </a:r>
            <a:r>
              <a:rPr kumimoji="0"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的集合</a:t>
            </a:r>
            <a:endParaRPr kumimoji="0" lang="zh-CN" altLang="en-US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6207125" y="5462588"/>
            <a:ext cx="277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联系集：</a:t>
            </a:r>
            <a:endParaRPr kumimoji="0" lang="zh-CN" altLang="en-US" sz="18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相关类型联系</a:t>
            </a:r>
            <a:r>
              <a:rPr kumimoji="0" lang="en-US" altLang="zh-CN" sz="180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800">
                <a:solidFill>
                  <a:schemeClr val="tx2"/>
                </a:solidFill>
                <a:latin typeface="Tahoma" panose="020B0604030504040204" pitchFamily="34" charset="0"/>
              </a:rPr>
              <a:t>连线)的集合</a:t>
            </a:r>
            <a:endParaRPr kumimoji="0" lang="zh-CN" altLang="en-US" sz="1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545" name="Rectangle 45"/>
          <p:cNvSpPr>
            <a:spLocks noChangeArrowheads="1"/>
          </p:cNvSpPr>
          <p:nvPr/>
        </p:nvSpPr>
        <p:spPr bwMode="auto">
          <a:xfrm>
            <a:off x="1892300" y="3667125"/>
            <a:ext cx="2262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1600" i="1">
                <a:latin typeface="Tahoma" panose="020B0604030504040204" pitchFamily="34" charset="0"/>
                <a:sym typeface="Symbol" panose="05050102010706020507" pitchFamily="18" charset="2"/>
              </a:rPr>
              <a:t>Advisor 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zh-CN" altLang="en-US" sz="1600">
                <a:solidFill>
                  <a:srgbClr val="0066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联系集</a:t>
            </a:r>
            <a:r>
              <a:rPr kumimoji="0" lang="en-US" altLang="zh-CN" sz="16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  <a:sym typeface="Symbol" panose="05050102010706020507" pitchFamily="18" charset="2"/>
              </a:rPr>
              <a:t>的实例</a:t>
            </a:r>
            <a:endParaRPr kumimoji="0" lang="zh-CN" altLang="en-US" sz="160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434975" y="5835650"/>
            <a:ext cx="3162300" cy="525463"/>
            <a:chOff x="354" y="3586"/>
            <a:chExt cx="1992" cy="331"/>
          </a:xfrm>
        </p:grpSpPr>
        <p:sp>
          <p:nvSpPr>
            <p:cNvPr id="22554" name="Rectangle 43"/>
            <p:cNvSpPr>
              <a:spLocks noChangeArrowheads="1"/>
            </p:cNvSpPr>
            <p:nvPr/>
          </p:nvSpPr>
          <p:spPr bwMode="auto">
            <a:xfrm>
              <a:off x="354" y="3802"/>
              <a:ext cx="19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lvl="1">
                <a:buFontTx/>
                <a:buNone/>
              </a:pP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(</a:t>
              </a:r>
              <a:r>
                <a:rPr kumimoji="0" lang="zh-CN" altLang="en-US" sz="1200">
                  <a:latin typeface="Tahoma" panose="020B0604030504040204" pitchFamily="34" charset="0"/>
                  <a:sym typeface="Symbol" panose="05050102010706020507" pitchFamily="18" charset="2"/>
                </a:rPr>
                <a:t>一条连线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) </a:t>
              </a:r>
              <a:r>
                <a:rPr kumimoji="0" lang="en-US" altLang="zh-CN" sz="1200">
                  <a:solidFill>
                    <a:srgbClr val="0066F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(22222,44553)</a:t>
              </a:r>
              <a:r>
                <a:rPr kumimoji="0" lang="en-US" altLang="zh-CN" sz="1200">
                  <a:latin typeface="Tahoma" panose="020B0604030504040204" pitchFamily="34" charset="0"/>
                  <a:sym typeface="Symbol" panose="05050102010706020507" pitchFamily="18" charset="2"/>
                </a:rPr>
                <a:t>  </a:t>
              </a:r>
              <a:r>
                <a:rPr kumimoji="0" lang="en-US" altLang="zh-CN" sz="1200" i="1">
                  <a:latin typeface="Tahoma" panose="020B0604030504040204" pitchFamily="34" charset="0"/>
                  <a:sym typeface="Symbol" panose="05050102010706020507" pitchFamily="18" charset="2"/>
                </a:rPr>
                <a:t>advisor</a:t>
              </a:r>
              <a:endParaRPr kumimoji="0" lang="en-US" altLang="zh-CN" sz="12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55" name="Line 46"/>
            <p:cNvSpPr>
              <a:spLocks noChangeShapeType="1"/>
            </p:cNvSpPr>
            <p:nvPr/>
          </p:nvSpPr>
          <p:spPr bwMode="auto">
            <a:xfrm flipH="1">
              <a:off x="1793" y="3586"/>
              <a:ext cx="158" cy="16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75184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731250" y="6307138"/>
            <a:ext cx="215900" cy="163512"/>
          </a:xfrm>
          <a:prstGeom prst="actionButtonBackPrevious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grpSp>
        <p:nvGrpSpPr>
          <p:cNvPr id="22548" name="Group 52"/>
          <p:cNvGrpSpPr/>
          <p:nvPr/>
        </p:nvGrpSpPr>
        <p:grpSpPr bwMode="auto">
          <a:xfrm>
            <a:off x="3895725" y="1065213"/>
            <a:ext cx="4878388" cy="2716212"/>
            <a:chOff x="2454" y="671"/>
            <a:chExt cx="3073" cy="1711"/>
          </a:xfrm>
        </p:grpSpPr>
        <p:pic>
          <p:nvPicPr>
            <p:cNvPr id="22551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" y="671"/>
              <a:ext cx="3073" cy="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Rectangle 50"/>
            <p:cNvSpPr>
              <a:spLocks noChangeArrowheads="1"/>
            </p:cNvSpPr>
            <p:nvPr/>
          </p:nvSpPr>
          <p:spPr bwMode="auto">
            <a:xfrm>
              <a:off x="3287" y="2042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  <a:endParaRPr kumimoji="0" lang="zh-CN" altLang="en-US" sz="10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2553" name="Rectangle 51"/>
            <p:cNvSpPr>
              <a:spLocks noChangeArrowheads="1"/>
            </p:cNvSpPr>
            <p:nvPr/>
          </p:nvSpPr>
          <p:spPr bwMode="auto">
            <a:xfrm>
              <a:off x="5193" y="2255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000">
                  <a:latin typeface="Tahoma" panose="020B0604030504040204" pitchFamily="34" charset="0"/>
                  <a:sym typeface="Symbol" panose="05050102010706020507" pitchFamily="18" charset="2"/>
                </a:rPr>
                <a:t>的实例</a:t>
              </a:r>
              <a:endParaRPr kumimoji="0" lang="zh-CN" altLang="en-US" sz="100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2549" name="矩形 26"/>
          <p:cNvSpPr>
            <a:spLocks noChangeArrowheads="1"/>
          </p:cNvSpPr>
          <p:nvPr/>
        </p:nvSpPr>
        <p:spPr bwMode="auto">
          <a:xfrm>
            <a:off x="5899150" y="1098550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3.a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2550" name="矩形 27"/>
          <p:cNvSpPr>
            <a:spLocks noChangeArrowheads="1"/>
          </p:cNvSpPr>
          <p:nvPr/>
        </p:nvSpPr>
        <p:spPr bwMode="auto">
          <a:xfrm>
            <a:off x="227013" y="3582988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en-US" altLang="zh-CN" sz="18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3.b</a:t>
            </a:r>
            <a:endParaRPr kumimoji="0" lang="zh-CN" altLang="en-US" sz="18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77" grpId="0"/>
      <p:bldP spid="475178" grpId="0"/>
      <p:bldP spid="4751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64" name="AutoShape 4"/>
          <p:cNvSpPr>
            <a:spLocks noChangeArrowheads="1"/>
          </p:cNvSpPr>
          <p:nvPr/>
        </p:nvSpPr>
        <p:spPr bwMode="auto">
          <a:xfrm>
            <a:off x="31750" y="1492250"/>
            <a:ext cx="1539875" cy="866775"/>
          </a:xfrm>
          <a:prstGeom prst="cloudCallout">
            <a:avLst>
              <a:gd name="adj1" fmla="val -44444"/>
              <a:gd name="adj2" fmla="val 67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联系集采用双线表示何义？</a:t>
            </a: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864E0-9855-491F-84EB-9E242C663C49}" type="slidenum">
              <a:rPr kumimoji="0" lang="zh-CN" altLang="en-US" sz="1400"/>
            </a:fld>
            <a:endParaRPr kumimoji="0" lang="en-US" altLang="zh-CN" sz="1400"/>
          </a:p>
        </p:txBody>
      </p:sp>
      <p:grpSp>
        <p:nvGrpSpPr>
          <p:cNvPr id="23555" name="Group 5"/>
          <p:cNvGrpSpPr/>
          <p:nvPr/>
        </p:nvGrpSpPr>
        <p:grpSpPr bwMode="auto">
          <a:xfrm>
            <a:off x="393700" y="712788"/>
            <a:ext cx="7453313" cy="5999162"/>
            <a:chOff x="113" y="459"/>
            <a:chExt cx="4695" cy="3779"/>
          </a:xfrm>
        </p:grpSpPr>
        <p:pic>
          <p:nvPicPr>
            <p:cNvPr id="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459"/>
              <a:ext cx="4695" cy="3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8" name="Rectangle 5"/>
            <p:cNvSpPr>
              <a:spLocks noChangeArrowheads="1"/>
            </p:cNvSpPr>
            <p:nvPr/>
          </p:nvSpPr>
          <p:spPr bwMode="auto">
            <a:xfrm>
              <a:off x="3210" y="2931"/>
              <a:ext cx="56" cy="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 b="0">
                <a:solidFill>
                  <a:schemeClr val="accent1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2925" y="50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1032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295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课程信息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2464" y="263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开课安排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2744" y="3723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教室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4359" y="272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开课时段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4105" y="1366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251" y="79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1261" y="798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教师所在部门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2494" y="136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指导教师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438" y="775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学生所属部门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1451" y="2500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承担教学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1446" y="3271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开课内容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464" y="3249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开课时间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3510" y="2478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课程任务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539" y="3565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先修课程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2948" y="345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>
                  <a:latin typeface="Tahoma" panose="020B0604030504040204" pitchFamily="34" charset="0"/>
                </a:rPr>
                <a:t>开课地点</a:t>
              </a:r>
              <a:endParaRPr kumimoji="0" lang="zh-CN" altLang="en-US" sz="1200">
                <a:latin typeface="Tahoma" panose="020B0604030504040204" pitchFamily="34" charset="0"/>
              </a:endParaRPr>
            </a:p>
          </p:txBody>
        </p:sp>
      </p:grp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0350" y="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联系集的类型与弱实体集</a:t>
            </a:r>
            <a:endParaRPr kumimoji="0" lang="zh-CN" altLang="en-US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6842125" y="1285875"/>
            <a:ext cx="2255838" cy="1068388"/>
          </a:xfrm>
          <a:prstGeom prst="cloudCallout">
            <a:avLst>
              <a:gd name="adj1" fmla="val 49634"/>
              <a:gd name="adj2" fmla="val 58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联系集有哪几种常见类型</a:t>
            </a:r>
            <a:r>
              <a:rPr kumimoji="0" lang="en-US" altLang="zh-CN" sz="1600"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latin typeface="Tahoma" panose="020B0604030504040204" pitchFamily="34" charset="0"/>
              </a:rPr>
              <a:t>映射基数</a:t>
            </a:r>
            <a:r>
              <a:rPr kumimoji="0" lang="en-US" altLang="zh-CN" sz="160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23558" name="Rectangle 29"/>
          <p:cNvSpPr>
            <a:spLocks noChangeArrowheads="1"/>
          </p:cNvSpPr>
          <p:nvPr/>
        </p:nvSpPr>
        <p:spPr bwMode="auto">
          <a:xfrm>
            <a:off x="7231063" y="2574925"/>
            <a:ext cx="178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ahoma" panose="020B0604030504040204" pitchFamily="34" charset="0"/>
              </a:rPr>
              <a:t>(</a:t>
            </a:r>
            <a:r>
              <a:rPr kumimoji="0" lang="zh-CN" altLang="en-US" sz="2000">
                <a:latin typeface="Tahoma" panose="020B0604030504040204" pitchFamily="34" charset="0"/>
                <a:hlinkClick r:id="rId2" action="ppaction://hlinksldjump"/>
              </a:rPr>
              <a:t>示例及分析</a:t>
            </a:r>
            <a:r>
              <a:rPr kumimoji="0" lang="en-US" altLang="zh-CN" sz="2000">
                <a:latin typeface="Tahoma" panose="020B0604030504040204" pitchFamily="34" charset="0"/>
              </a:rPr>
              <a:t>)</a:t>
            </a:r>
            <a:endParaRPr kumimoji="0" lang="zh-CN" altLang="en-US" sz="2000">
              <a:latin typeface="Tahoma" panose="020B0604030504040204" pitchFamily="34" charset="0"/>
            </a:endParaRPr>
          </a:p>
        </p:txBody>
      </p:sp>
      <p:grpSp>
        <p:nvGrpSpPr>
          <p:cNvPr id="23559" name="Group 41"/>
          <p:cNvGrpSpPr/>
          <p:nvPr/>
        </p:nvGrpSpPr>
        <p:grpSpPr bwMode="auto">
          <a:xfrm>
            <a:off x="4845050" y="561975"/>
            <a:ext cx="2928938" cy="706438"/>
            <a:chOff x="2872" y="334"/>
            <a:chExt cx="1845" cy="445"/>
          </a:xfrm>
        </p:grpSpPr>
        <p:sp>
          <p:nvSpPr>
            <p:cNvPr id="23582" name="Rectangle 32"/>
            <p:cNvSpPr>
              <a:spLocks noChangeArrowheads="1"/>
            </p:cNvSpPr>
            <p:nvPr/>
          </p:nvSpPr>
          <p:spPr bwMode="auto">
            <a:xfrm>
              <a:off x="4122" y="415"/>
              <a:ext cx="592" cy="36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   header </a:t>
              </a:r>
              <a:endParaRPr kumimoji="0" lang="en-US" altLang="zh-CN" sz="1000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</a:t>
              </a:r>
              <a:r>
                <a:rPr kumimoji="0" lang="en-US" altLang="zh-CN" sz="1000" b="0" u="sng">
                  <a:solidFill>
                    <a:srgbClr val="0066FF"/>
                  </a:solidFill>
                  <a:latin typeface="Tahoma" panose="020B0604030504040204" pitchFamily="34" charset="0"/>
                </a:rPr>
                <a:t>name</a:t>
              </a:r>
              <a:endParaRPr kumimoji="0" lang="en-US" altLang="zh-CN" sz="1000" b="0" u="sng">
                <a:solidFill>
                  <a:srgbClr val="0066FF"/>
                </a:solidFill>
                <a:latin typeface="Tahoma" panose="020B0604030504040204" pitchFamily="34" charset="0"/>
              </a:endParaRPr>
            </a:p>
            <a:p>
              <a:pPr>
                <a:buFontTx/>
                <a:buNone/>
              </a:pPr>
              <a:r>
                <a:rPr kumimoji="0" lang="en-US" altLang="zh-CN" sz="1000" b="0">
                  <a:solidFill>
                    <a:srgbClr val="0066FF"/>
                  </a:solidFill>
                  <a:latin typeface="Tahoma" panose="020B0604030504040204" pitchFamily="34" charset="0"/>
                </a:rPr>
                <a:t>   tel</a:t>
              </a:r>
              <a:endParaRPr kumimoji="0" lang="en-US" altLang="zh-CN" sz="1000" b="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83" name="AutoShape 33"/>
            <p:cNvSpPr>
              <a:spLocks noChangeArrowheads="1"/>
            </p:cNvSpPr>
            <p:nvPr/>
          </p:nvSpPr>
          <p:spPr bwMode="auto">
            <a:xfrm>
              <a:off x="3243" y="334"/>
              <a:ext cx="598" cy="358"/>
            </a:xfrm>
            <a:prstGeom prst="diamond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000">
                  <a:solidFill>
                    <a:srgbClr val="0066FF"/>
                  </a:solidFill>
                  <a:latin typeface="Tahoma" panose="020B0604030504040204" pitchFamily="34" charset="0"/>
                </a:rPr>
                <a:t>dept_head</a:t>
              </a:r>
              <a:endParaRPr kumimoji="0" lang="en-US" altLang="zh-CN" sz="1000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84" name="Line 34"/>
            <p:cNvSpPr>
              <a:spLocks noChangeShapeType="1"/>
            </p:cNvSpPr>
            <p:nvPr/>
          </p:nvSpPr>
          <p:spPr bwMode="auto">
            <a:xfrm flipV="1">
              <a:off x="2872" y="511"/>
              <a:ext cx="375" cy="11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3585" name="Line 35"/>
            <p:cNvSpPr>
              <a:spLocks noChangeShapeType="1"/>
            </p:cNvSpPr>
            <p:nvPr/>
          </p:nvSpPr>
          <p:spPr bwMode="auto">
            <a:xfrm>
              <a:off x="3828" y="516"/>
              <a:ext cx="2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" name="Line 40"/>
            <p:cNvSpPr>
              <a:spLocks noChangeShapeType="1"/>
            </p:cNvSpPr>
            <p:nvPr/>
          </p:nvSpPr>
          <p:spPr bwMode="auto">
            <a:xfrm>
              <a:off x="4114" y="538"/>
              <a:ext cx="60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23586" name="AutoShape 4"/>
          <p:cNvSpPr>
            <a:spLocks noChangeArrowheads="1"/>
          </p:cNvSpPr>
          <p:nvPr/>
        </p:nvSpPr>
        <p:spPr bwMode="auto">
          <a:xfrm>
            <a:off x="3492500" y="3079750"/>
            <a:ext cx="1920875" cy="865188"/>
          </a:xfrm>
          <a:prstGeom prst="cloudCallout">
            <a:avLst>
              <a:gd name="adj1" fmla="val 49347"/>
              <a:gd name="adj2" fmla="val 617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实体集到联系集采用双线表示何义</a:t>
            </a:r>
            <a:r>
              <a:rPr kumimoji="0" lang="zh-CN" altLang="zh-CN" sz="1400">
                <a:latin typeface="Tahoma" panose="020B0604030504040204" pitchFamily="34" charset="0"/>
              </a:rPr>
              <a:t>?</a:t>
            </a:r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3587" name="AutoShape 4"/>
          <p:cNvSpPr>
            <a:spLocks noChangeArrowheads="1"/>
          </p:cNvSpPr>
          <p:nvPr/>
        </p:nvSpPr>
        <p:spPr bwMode="auto">
          <a:xfrm>
            <a:off x="1651000" y="5667375"/>
            <a:ext cx="1879600" cy="954088"/>
          </a:xfrm>
          <a:prstGeom prst="cloudCallout">
            <a:avLst>
              <a:gd name="adj1" fmla="val -48486"/>
              <a:gd name="adj2" fmla="val 583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如何解释实体集自身的联系？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78288" name="AutoShape 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6613525"/>
            <a:ext cx="223838" cy="171450"/>
          </a:xfrm>
          <a:prstGeom prst="actionButtonForwardNext">
            <a:avLst/>
          </a:prstGeom>
          <a:solidFill>
            <a:srgbClr val="FF9900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1200">
              <a:latin typeface="Tahoma" panose="020B0604030504040204" pitchFamily="34" charset="0"/>
            </a:endParaRPr>
          </a:p>
        </p:txBody>
      </p:sp>
      <p:sp>
        <p:nvSpPr>
          <p:cNvPr id="478289" name="Rectangle 81"/>
          <p:cNvSpPr>
            <a:spLocks noChangeArrowheads="1"/>
          </p:cNvSpPr>
          <p:nvPr/>
        </p:nvSpPr>
        <p:spPr bwMode="auto">
          <a:xfrm>
            <a:off x="95250" y="2571750"/>
            <a:ext cx="1209675" cy="1724025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>
                <a:solidFill>
                  <a:schemeClr val="tx2"/>
                </a:solidFill>
                <a:latin typeface="Tahoma" panose="020B0604030504040204" pitchFamily="34" charset="0"/>
              </a:rPr>
              <a:t>弱实体集特点</a:t>
            </a:r>
            <a:endParaRPr kumimoji="0" lang="zh-CN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1)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没有键；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2)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存在依赖于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主实体集；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0">
                <a:solidFill>
                  <a:schemeClr val="tx2"/>
                </a:solidFill>
                <a:latin typeface="Tahoma" panose="020B0604030504040204" pitchFamily="34" charset="0"/>
              </a:rPr>
              <a:t>3)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键由主实体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集键和它的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r>
              <a:rPr kumimoji="0" lang="zh-CN" altLang="en-US" sz="1400">
                <a:solidFill>
                  <a:srgbClr val="0066FF"/>
                </a:solidFill>
                <a:latin typeface="Tahoma" panose="020B0604030504040204" pitchFamily="34" charset="0"/>
              </a:rPr>
              <a:t>分辨符</a:t>
            </a: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合并</a:t>
            </a:r>
            <a:endParaRPr kumimoji="0" lang="zh-CN" altLang="en-US" sz="1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b="0">
                <a:solidFill>
                  <a:schemeClr val="tx2"/>
                </a:solidFill>
                <a:latin typeface="Tahoma" panose="020B0604030504040204" pitchFamily="34" charset="0"/>
              </a:rPr>
              <a:t>  构成。</a:t>
            </a:r>
            <a:endParaRPr kumimoji="0" lang="en-US" altLang="zh-CN" sz="1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5513388" y="5449888"/>
            <a:ext cx="3175000" cy="1012825"/>
            <a:chOff x="5513985" y="5449888"/>
            <a:chExt cx="3173582" cy="1012830"/>
          </a:xfrm>
        </p:grpSpPr>
        <p:grpSp>
          <p:nvGrpSpPr>
            <p:cNvPr id="23566" name="组 1"/>
            <p:cNvGrpSpPr/>
            <p:nvPr/>
          </p:nvGrpSpPr>
          <p:grpSpPr bwMode="auto">
            <a:xfrm>
              <a:off x="5513985" y="5546725"/>
              <a:ext cx="3063279" cy="915993"/>
              <a:chOff x="5593360" y="5546725"/>
              <a:chExt cx="3063279" cy="915993"/>
            </a:xfrm>
          </p:grpSpPr>
          <p:sp>
            <p:nvSpPr>
              <p:cNvPr id="23568" name="Rectangle 37"/>
              <p:cNvSpPr>
                <a:spLocks noChangeArrowheads="1"/>
              </p:cNvSpPr>
              <p:nvPr/>
            </p:nvSpPr>
            <p:spPr bwMode="auto">
              <a:xfrm>
                <a:off x="5593360" y="5546725"/>
                <a:ext cx="184665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>
                    <a:solidFill>
                      <a:srgbClr val="0066FF"/>
                    </a:solidFill>
                    <a:latin typeface="Tahoma" panose="020B0604030504040204" pitchFamily="34" charset="0"/>
                  </a:rPr>
                  <a:t>该联系又表示何意？</a:t>
                </a:r>
                <a:endParaRPr kumimoji="0" lang="zh-CN" altLang="en-US" sz="1600">
                  <a:solidFill>
                    <a:srgbClr val="0066FF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23569" name="Group 79"/>
              <p:cNvGrpSpPr/>
              <p:nvPr/>
            </p:nvGrpSpPr>
            <p:grpSpPr bwMode="auto">
              <a:xfrm>
                <a:off x="5699126" y="5826130"/>
                <a:ext cx="2957513" cy="636588"/>
                <a:chOff x="50" y="3830"/>
                <a:chExt cx="1863" cy="401"/>
              </a:xfrm>
            </p:grpSpPr>
            <p:sp>
              <p:nvSpPr>
                <p:cNvPr id="23572" name="AutoShape 74"/>
                <p:cNvSpPr>
                  <a:spLocks noChangeArrowheads="1"/>
                </p:cNvSpPr>
                <p:nvPr/>
              </p:nvSpPr>
              <p:spPr bwMode="auto">
                <a:xfrm>
                  <a:off x="703" y="3830"/>
                  <a:ext cx="685" cy="401"/>
                </a:xfrm>
                <a:prstGeom prst="diamond">
                  <a:avLst/>
                </a:prstGeom>
                <a:noFill/>
                <a:ln w="12700">
                  <a:solidFill>
                    <a:srgbClr val="0066FF"/>
                  </a:solidFill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endParaRPr lang="zh-CN" altLang="en-US" sz="105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grpSp>
              <p:nvGrpSpPr>
                <p:cNvPr id="23571" name="Group 77"/>
                <p:cNvGrpSpPr/>
                <p:nvPr/>
              </p:nvGrpSpPr>
              <p:grpSpPr bwMode="auto">
                <a:xfrm>
                  <a:off x="50" y="3863"/>
                  <a:ext cx="1863" cy="366"/>
                  <a:chOff x="50" y="3863"/>
                  <a:chExt cx="1863" cy="366"/>
                </a:xfrm>
              </p:grpSpPr>
              <p:sp>
                <p:nvSpPr>
                  <p:cNvPr id="23574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3872"/>
                    <a:ext cx="560" cy="315"/>
                  </a:xfrm>
                  <a:prstGeom prst="diamond">
                    <a:avLst/>
                  </a:prstGeom>
                  <a:noFill/>
                  <a:ln w="12700">
                    <a:solidFill>
                      <a:srgbClr val="0066FF"/>
                    </a:solidFill>
                    <a:miter lim="800000"/>
                  </a:ln>
                </p:spPr>
                <p:txBody>
                  <a:bodyPr wrap="none" lIns="0" tIns="0" rIns="0" bIns="0" anchor="ctr"/>
                  <a:lstStyle>
                    <a:lvl1pPr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en-US" sz="1000">
                        <a:solidFill>
                          <a:srgbClr val="0066FF"/>
                        </a:solidFill>
                      </a:rPr>
                      <a:t>下属部门</a:t>
                    </a:r>
                    <a:endParaRPr lang="zh-CN" altLang="en-US" sz="1000">
                      <a:solidFill>
                        <a:srgbClr val="0066FF"/>
                      </a:solidFill>
                    </a:endParaRPr>
                  </a:p>
                </p:txBody>
              </p:sp>
              <p:sp>
                <p:nvSpPr>
                  <p:cNvPr id="23573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6" y="4031"/>
                    <a:ext cx="16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" name="Group 71"/>
                  <p:cNvGrpSpPr/>
                  <p:nvPr/>
                </p:nvGrpSpPr>
                <p:grpSpPr bwMode="auto">
                  <a:xfrm>
                    <a:off x="1541" y="3865"/>
                    <a:ext cx="372" cy="364"/>
                    <a:chOff x="1591" y="3885"/>
                    <a:chExt cx="372" cy="364"/>
                  </a:xfrm>
                </p:grpSpPr>
                <p:sp>
                  <p:nvSpPr>
                    <p:cNvPr id="2358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9" y="3885"/>
                      <a:ext cx="364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电影厂 </a:t>
                      </a:r>
                      <a:endParaRPr kumimoji="0" lang="zh-CN" altLang="en-US" sz="100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厂名</a:t>
                      </a:r>
                      <a:endParaRPr kumimoji="0" lang="zh-CN" altLang="en-US" sz="1000" b="0" u="sng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厂长</a:t>
                      </a:r>
                      <a:endParaRPr kumimoji="0" lang="zh-CN" altLang="en-US" sz="1000" b="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2358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1" y="4018"/>
                      <a:ext cx="36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3575" name="Group 70"/>
                  <p:cNvGrpSpPr/>
                  <p:nvPr/>
                </p:nvGrpSpPr>
                <p:grpSpPr bwMode="auto">
                  <a:xfrm>
                    <a:off x="50" y="3863"/>
                    <a:ext cx="424" cy="364"/>
                    <a:chOff x="90" y="3883"/>
                    <a:chExt cx="424" cy="364"/>
                  </a:xfrm>
                </p:grpSpPr>
                <p:sp>
                  <p:nvSpPr>
                    <p:cNvPr id="2357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" y="3883"/>
                      <a:ext cx="421" cy="36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buFontTx/>
                        <a:buNone/>
                      </a:pPr>
                      <a:r>
                        <a:rPr kumimoji="0" lang="en-US" altLang="zh-CN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 </a:t>
                      </a:r>
                      <a:r>
                        <a:rPr kumimoji="0" lang="zh-CN" altLang="en-US" sz="100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摄制组 </a:t>
                      </a:r>
                      <a:endParaRPr kumimoji="0" lang="zh-CN" altLang="en-US" sz="100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 u="sng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组编号</a:t>
                      </a:r>
                      <a:endParaRPr kumimoji="0" lang="zh-CN" altLang="en-US" sz="1000" b="0" u="sng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kumimoji="0" lang="en-US" altLang="zh-CN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  </a:t>
                      </a:r>
                      <a:r>
                        <a:rPr kumimoji="0" lang="zh-CN" altLang="en-US" sz="1000" b="0">
                          <a:solidFill>
                            <a:srgbClr val="0066FF"/>
                          </a:solidFill>
                          <a:latin typeface="Tahoma" panose="020B0604030504040204" pitchFamily="34" charset="0"/>
                        </a:rPr>
                        <a:t>组长</a:t>
                      </a:r>
                      <a:endParaRPr kumimoji="0" lang="zh-CN" altLang="en-US" sz="1000" b="0">
                        <a:solidFill>
                          <a:srgbClr val="0066FF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23579" name="Line 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5" y="4006"/>
                      <a:ext cx="359" cy="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FF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0" rIns="0" bIns="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576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47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7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3" y="4009"/>
                    <a:ext cx="2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66F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3567" name="矩形 66"/>
            <p:cNvSpPr>
              <a:spLocks noChangeArrowheads="1"/>
            </p:cNvSpPr>
            <p:nvPr/>
          </p:nvSpPr>
          <p:spPr bwMode="auto">
            <a:xfrm>
              <a:off x="7847835" y="5449888"/>
              <a:ext cx="839732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195320" algn="ctr"/>
                </a:tabLst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"/>
                </a:spcBef>
                <a:buFontTx/>
                <a:buNone/>
              </a:pPr>
              <a:r>
                <a:rPr kumimoji="0" lang="zh-CN" altLang="en-US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4</a:t>
              </a:r>
              <a:r>
                <a:rPr kumimoji="0" lang="en-US" altLang="zh-CN" sz="1600">
                  <a:solidFill>
                    <a:srgbClr val="2A2A39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.c</a:t>
              </a:r>
              <a:endPara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565" name="矩形 32"/>
          <p:cNvSpPr>
            <a:spLocks noChangeArrowheads="1"/>
          </p:cNvSpPr>
          <p:nvPr/>
        </p:nvSpPr>
        <p:spPr bwMode="auto">
          <a:xfrm>
            <a:off x="7831138" y="3298825"/>
            <a:ext cx="13128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32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32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32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2A2A39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kumimoji="0" lang="en-US" altLang="zh-CN" sz="1600">
              <a:solidFill>
                <a:srgbClr val="2A2A39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 algn="ctr"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大学的</a:t>
            </a: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en-US" altLang="zh-CN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64" grpId="0" animBg="1"/>
      <p:bldP spid="23586" grpId="0" animBg="1"/>
      <p:bldP spid="23587" grpId="0" animBg="1"/>
      <p:bldP spid="478288" grpId="0" animBg="1"/>
      <p:bldP spid="478289" grpId="0" animBg="1"/>
    </p:bldLst>
  </p:timing>
</p:sld>
</file>

<file path=ppt/tags/tag1.xml><?xml version="1.0" encoding="utf-8"?>
<p:tagLst xmlns:p="http://schemas.openxmlformats.org/presentationml/2006/main">
  <p:tag name="COMMONDATA" val="eyJoZGlkIjoiZjhjYzFlMzY2NzEzZGU1MWExNDI1Zjc4ZTVjZjA3MmQifQ=="/>
  <p:tag name="KSO_WPP_MARK_KEY" val="186ab8e3-778d-4fde-883e-26847a96bed5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CC">
            <a:alpha val="66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2699</Words>
  <Application>WPS 演示</Application>
  <PresentationFormat>全屏显示(4:3)</PresentationFormat>
  <Paragraphs>510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Tahoma</vt:lpstr>
      <vt:lpstr>楷体_GB2312</vt:lpstr>
      <vt:lpstr>新宋体</vt:lpstr>
      <vt:lpstr>黑体</vt:lpstr>
      <vt:lpstr>Times New Roman</vt:lpstr>
      <vt:lpstr>Helvetica</vt:lpstr>
      <vt:lpstr>MS PGothic</vt:lpstr>
      <vt:lpstr>Symbol</vt:lpstr>
      <vt:lpstr>微软雅黑</vt:lpstr>
      <vt:lpstr>Arial Unicode MS</vt:lpstr>
      <vt:lpstr>01069079</vt:lpstr>
      <vt:lpstr>第4讲:                  E-R模型基本知识 </vt:lpstr>
      <vt:lpstr>PowerPoint 演示文稿</vt:lpstr>
      <vt:lpstr>主要学习目标</vt:lpstr>
      <vt:lpstr>思考问题</vt:lpstr>
      <vt:lpstr>一 数据库设计过程</vt:lpstr>
      <vt:lpstr>PowerPoint 演示文稿</vt:lpstr>
      <vt:lpstr>PowerPoint 演示文稿</vt:lpstr>
      <vt:lpstr> 2.实体集&amp;联系集 </vt:lpstr>
      <vt:lpstr>PowerPoint 演示文稿</vt:lpstr>
      <vt:lpstr>常见联系集类型 (映射基数)示例 </vt:lpstr>
      <vt:lpstr>1.复合属性</vt:lpstr>
      <vt:lpstr>2.多元联系集与角色(roles)</vt:lpstr>
      <vt:lpstr>练习</vt:lpstr>
      <vt:lpstr>PowerPoint 演示文稿</vt:lpstr>
      <vt:lpstr>练习</vt:lpstr>
      <vt:lpstr>PowerPoint 演示文稿</vt:lpstr>
      <vt:lpstr>随堂小测试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第4讲:                  E-R模型基本知识</dc:title>
  <dc:creator>Microsoft Office 用户</dc:creator>
  <cp:lastModifiedBy>Administrator</cp:lastModifiedBy>
  <cp:revision>10</cp:revision>
  <dcterms:created xsi:type="dcterms:W3CDTF">2017-03-01T13:06:00Z</dcterms:created>
  <dcterms:modified xsi:type="dcterms:W3CDTF">2023-02-13T07:22:02Z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4DF63A54D9014E6390AFF110C80047B3</vt:lpwstr>
  </property>
  <property fmtid="{D5CDD505-2E9C-101B-9397-08002B2CF9AE}" pid="4" name="KSOProductBuildVer">
    <vt:lpwstr>2052-11.1.0.12980</vt:lpwstr>
  </property>
</Properties>
</file>