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58" r:id="rId3"/>
    <p:sldId id="668" r:id="rId5"/>
    <p:sldId id="669" r:id="rId6"/>
    <p:sldId id="359" r:id="rId7"/>
    <p:sldId id="670" r:id="rId8"/>
    <p:sldId id="380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2" r:id="rId19"/>
    <p:sldId id="371" r:id="rId20"/>
    <p:sldId id="376" r:id="rId21"/>
    <p:sldId id="377" r:id="rId22"/>
    <p:sldId id="378" r:id="rId23"/>
    <p:sldId id="379" r:id="rId24"/>
    <p:sldId id="348" r:id="rId25"/>
    <p:sldId id="381" r:id="rId26"/>
    <p:sldId id="349" r:id="rId27"/>
    <p:sldId id="350" r:id="rId28"/>
    <p:sldId id="352" r:id="rId29"/>
    <p:sldId id="353" r:id="rId30"/>
    <p:sldId id="382" r:id="rId31"/>
    <p:sldId id="383" r:id="rId32"/>
    <p:sldId id="384" r:id="rId33"/>
    <p:sldId id="385" r:id="rId34"/>
    <p:sldId id="386" r:id="rId35"/>
    <p:sldId id="354" r:id="rId36"/>
    <p:sldId id="355" r:id="rId37"/>
    <p:sldId id="705" r:id="rId38"/>
    <p:sldId id="706" r:id="rId39"/>
    <p:sldId id="500" r:id="rId40"/>
  </p:sldIdLst>
  <p:sldSz cx="9144000" cy="6858000" type="screen4x3"/>
  <p:notesSz cx="6735445" cy="9799320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0099FF"/>
    <a:srgbClr val="1306C0"/>
    <a:srgbClr val="0066FF"/>
    <a:srgbClr val="000000"/>
    <a:srgbClr val="F6C43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2114DC-7971-4402-98F1-A89BADD8DB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D668D1-9184-440E-86F3-025CE771EF3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388993-081F-4503-9D6D-8F07ACDA7122}" type="slidenum">
              <a:rPr lang="zh-CN" altLang="en-US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BC3B7A-2DDA-4A65-82FC-5BD3AB89E427}" type="slidenum">
              <a:rPr lang="zh-CN" altLang="en-US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00E32D-0470-49AB-9230-4A67C0A2C853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04635D-94C6-4C69-8753-EC75E71ADA6A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F19B94-5A3A-4075-9F57-07CAD45E8713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E337500-5220-4786-A214-A4B4015B1EF3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/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7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9214CC5-F722-43F5-87F7-95D7F8FC93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632C6-BE2E-4404-8C9F-07DAB43447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6DC81-A62E-4D5F-919A-91F5FCADA9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953157-FE84-45DF-80B2-F8CC0B4621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2588" y="1296988"/>
            <a:ext cx="4113212" cy="5026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96988"/>
            <a:ext cx="4113213" cy="2436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113213" cy="2436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8F3F3-A954-4F44-9FDE-2C17129CB3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4359F-2F32-47B6-8028-DAC9EBB081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241D-0FE9-4D44-BE1A-5D62673545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D43BE-987D-4321-A812-2145453592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23F1A-7E6A-4547-8A6D-8F93EC5FEC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1557A-B5DA-42C7-AF7A-C56C26E81B1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2A83F-1972-44AC-84EB-EADEEE6583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58905-65DF-4884-8FC0-79F4E5110F3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/>
          <p:cNvGrpSpPr/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/>
            <p:cNvGrpSpPr/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/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/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>
                  <a:gd name="T0" fmla="*/ 0 w 708"/>
                  <a:gd name="T1" fmla="*/ 432 h 459"/>
                  <a:gd name="T2" fmla="*/ 0 w 708"/>
                  <a:gd name="T3" fmla="*/ 453 h 459"/>
                  <a:gd name="T4" fmla="*/ 72 w 708"/>
                  <a:gd name="T5" fmla="*/ 324 h 459"/>
                  <a:gd name="T6" fmla="*/ 198 w 708"/>
                  <a:gd name="T7" fmla="*/ 201 h 459"/>
                  <a:gd name="T8" fmla="*/ 366 w 708"/>
                  <a:gd name="T9" fmla="*/ 102 h 459"/>
                  <a:gd name="T10" fmla="*/ 531 w 708"/>
                  <a:gd name="T11" fmla="*/ 36 h 459"/>
                  <a:gd name="T12" fmla="*/ 609 w 708"/>
                  <a:gd name="T13" fmla="*/ 0 h 459"/>
                  <a:gd name="T14" fmla="*/ 708 w 708"/>
                  <a:gd name="T15" fmla="*/ 3 h 459"/>
                  <a:gd name="T16" fmla="*/ 591 w 708"/>
                  <a:gd name="T17" fmla="*/ 66 h 459"/>
                  <a:gd name="T18" fmla="*/ 417 w 708"/>
                  <a:gd name="T19" fmla="*/ 126 h 459"/>
                  <a:gd name="T20" fmla="*/ 237 w 708"/>
                  <a:gd name="T21" fmla="*/ 231 h 459"/>
                  <a:gd name="T22" fmla="*/ 117 w 708"/>
                  <a:gd name="T23" fmla="*/ 345 h 459"/>
                  <a:gd name="T24" fmla="*/ 51 w 708"/>
                  <a:gd name="T25" fmla="*/ 459 h 459"/>
                  <a:gd name="T26" fmla="*/ 0 w 708"/>
                  <a:gd name="T27" fmla="*/ 453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0" name="Freeform 11"/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/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/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/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/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/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/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/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/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/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/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/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/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/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>
                  <a:gd name="T0" fmla="*/ 0 w 318"/>
                  <a:gd name="T1" fmla="*/ 158 h 158"/>
                  <a:gd name="T2" fmla="*/ 12 w 318"/>
                  <a:gd name="T3" fmla="*/ 137 h 158"/>
                  <a:gd name="T4" fmla="*/ 162 w 318"/>
                  <a:gd name="T5" fmla="*/ 71 h 158"/>
                  <a:gd name="T6" fmla="*/ 249 w 318"/>
                  <a:gd name="T7" fmla="*/ 20 h 158"/>
                  <a:gd name="T8" fmla="*/ 285 w 318"/>
                  <a:gd name="T9" fmla="*/ 2 h 158"/>
                  <a:gd name="T10" fmla="*/ 309 w 318"/>
                  <a:gd name="T11" fmla="*/ 11 h 158"/>
                  <a:gd name="T12" fmla="*/ 303 w 318"/>
                  <a:gd name="T13" fmla="*/ 47 h 158"/>
                  <a:gd name="T14" fmla="*/ 219 w 318"/>
                  <a:gd name="T15" fmla="*/ 89 h 158"/>
                  <a:gd name="T16" fmla="*/ 108 w 318"/>
                  <a:gd name="T17" fmla="*/ 140 h 158"/>
                  <a:gd name="T18" fmla="*/ 57 w 318"/>
                  <a:gd name="T19" fmla="*/ 152 h 158"/>
                  <a:gd name="T20" fmla="*/ 0 w 318"/>
                  <a:gd name="T2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" name="Freeform 25"/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/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Freeform 27"/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>
                  <a:gd name="T0" fmla="*/ 23 w 537"/>
                  <a:gd name="T1" fmla="*/ 6 h 120"/>
                  <a:gd name="T2" fmla="*/ 188 w 537"/>
                  <a:gd name="T3" fmla="*/ 3 h 120"/>
                  <a:gd name="T4" fmla="*/ 323 w 537"/>
                  <a:gd name="T5" fmla="*/ 27 h 120"/>
                  <a:gd name="T6" fmla="*/ 464 w 537"/>
                  <a:gd name="T7" fmla="*/ 69 h 120"/>
                  <a:gd name="T8" fmla="*/ 521 w 537"/>
                  <a:gd name="T9" fmla="*/ 90 h 120"/>
                  <a:gd name="T10" fmla="*/ 533 w 537"/>
                  <a:gd name="T11" fmla="*/ 105 h 120"/>
                  <a:gd name="T12" fmla="*/ 497 w 537"/>
                  <a:gd name="T13" fmla="*/ 120 h 120"/>
                  <a:gd name="T14" fmla="*/ 452 w 537"/>
                  <a:gd name="T15" fmla="*/ 108 h 120"/>
                  <a:gd name="T16" fmla="*/ 350 w 537"/>
                  <a:gd name="T17" fmla="*/ 72 h 120"/>
                  <a:gd name="T18" fmla="*/ 158 w 537"/>
                  <a:gd name="T19" fmla="*/ 39 h 120"/>
                  <a:gd name="T20" fmla="*/ 50 w 537"/>
                  <a:gd name="T21" fmla="*/ 39 h 120"/>
                  <a:gd name="T22" fmla="*/ 23 w 537"/>
                  <a:gd name="T23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Freeform 28"/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>
                  <a:gd name="T0" fmla="*/ 800 w 800"/>
                  <a:gd name="T1" fmla="*/ 24 h 143"/>
                  <a:gd name="T2" fmla="*/ 782 w 800"/>
                  <a:gd name="T3" fmla="*/ 15 h 143"/>
                  <a:gd name="T4" fmla="*/ 659 w 800"/>
                  <a:gd name="T5" fmla="*/ 63 h 143"/>
                  <a:gd name="T6" fmla="*/ 500 w 800"/>
                  <a:gd name="T7" fmla="*/ 84 h 143"/>
                  <a:gd name="T8" fmla="*/ 326 w 800"/>
                  <a:gd name="T9" fmla="*/ 69 h 143"/>
                  <a:gd name="T10" fmla="*/ 98 w 800"/>
                  <a:gd name="T11" fmla="*/ 21 h 143"/>
                  <a:gd name="T12" fmla="*/ 11 w 800"/>
                  <a:gd name="T13" fmla="*/ 6 h 143"/>
                  <a:gd name="T14" fmla="*/ 32 w 800"/>
                  <a:gd name="T15" fmla="*/ 60 h 143"/>
                  <a:gd name="T16" fmla="*/ 155 w 800"/>
                  <a:gd name="T17" fmla="*/ 96 h 143"/>
                  <a:gd name="T18" fmla="*/ 410 w 800"/>
                  <a:gd name="T19" fmla="*/ 138 h 143"/>
                  <a:gd name="T20" fmla="*/ 596 w 800"/>
                  <a:gd name="T21" fmla="*/ 129 h 143"/>
                  <a:gd name="T22" fmla="*/ 737 w 800"/>
                  <a:gd name="T23" fmla="*/ 90 h 143"/>
                  <a:gd name="T24" fmla="*/ 788 w 800"/>
                  <a:gd name="T25" fmla="*/ 69 h 143"/>
                  <a:gd name="T26" fmla="*/ 800 w 800"/>
                  <a:gd name="T27" fmla="*/ 2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8" name="Freeform 29"/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/>
            <p:cNvGrpSpPr/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/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/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/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 smtClean="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4FCFE039-9883-4C31-8B46-B8EF1A2815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5675" y="1025525"/>
            <a:ext cx="7864475" cy="4346575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ct val="40000"/>
              </a:spcBef>
              <a:defRPr/>
            </a:pPr>
            <a:br>
              <a:rPr kumimoji="0" lang="en-US" altLang="zh-CN" sz="16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en-US" altLang="zh-CN" sz="24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en-US" altLang="zh-CN" sz="1800" b="1" dirty="0"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en-US" altLang="zh-CN" sz="1800" b="1" dirty="0">
                <a:ea typeface="楷体_GB2312" pitchFamily="49" charset="-122"/>
                <a:cs typeface="Tahoma" panose="020B0604030504040204" pitchFamily="34" charset="0"/>
              </a:rPr>
              <a:t>	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  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关系模型</a:t>
            </a:r>
            <a:b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zh-CN" altLang="en-US" sz="2000" dirty="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zh-CN" altLang="en-US" sz="1600" dirty="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	</a:t>
            </a:r>
            <a:r>
              <a:rPr kumimoji="0" lang="zh-CN" altLang="en-US" sz="18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</a:t>
            </a:r>
            <a:br>
              <a:rPr kumimoji="0" lang="zh-CN" altLang="en-US" sz="18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zh-CN" altLang="en-US" sz="18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	</a:t>
            </a:r>
            <a:endParaRPr kumimoji="0" lang="en-US" altLang="zh-CN" sz="1800" dirty="0">
              <a:solidFill>
                <a:srgbClr val="0066FF"/>
              </a:solidFill>
              <a:latin typeface="Times New Roman" panose="02020603050405020304" pitchFamily="18" charset="0"/>
              <a:ea typeface="楷体_GB2312" pitchFamily="49" charset="-122"/>
              <a:cs typeface="Tahoma" panose="020B0604030504040204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92725" y="476250"/>
            <a:ext cx="33845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 </a:t>
            </a:r>
            <a:b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--------------------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</a:t>
            </a:r>
            <a:endParaRPr kumimoji="0" lang="en-US" altLang="zh-CN" sz="2000">
              <a:solidFill>
                <a:srgbClr val="494EAD"/>
              </a:solidFill>
              <a:latin typeface="楷体_GB2312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700213"/>
            <a:ext cx="7772400" cy="4249737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解决方法二：虚拟记录</a:t>
            </a:r>
            <a:r>
              <a:rPr lang="zh-CN" altLang="zh-CN" sz="2400" b="1"/>
              <a:t>(</a:t>
            </a:r>
            <a:r>
              <a:rPr lang="zh-CN" altLang="en-US" sz="2400" b="1">
                <a:solidFill>
                  <a:srgbClr val="FF0000"/>
                </a:solidFill>
              </a:rPr>
              <a:t>优化方法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对</a:t>
            </a:r>
            <a:r>
              <a:rPr lang="en-US" altLang="zh-CN" sz="2400"/>
              <a:t>M</a:t>
            </a:r>
            <a:r>
              <a:rPr lang="zh-CN" altLang="en-US" sz="2400"/>
              <a:t>：</a:t>
            </a:r>
            <a:r>
              <a:rPr lang="en-US" altLang="zh-CN" sz="2400"/>
              <a:t>N</a:t>
            </a:r>
            <a:r>
              <a:rPr lang="zh-CN" altLang="en-US" sz="2400"/>
              <a:t>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对多双亲联系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>
                <a:solidFill>
                  <a:srgbClr val="0000FF"/>
                </a:solidFill>
              </a:rPr>
              <a:t>不足：指针操作增加开销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17411" name="Group 20"/>
          <p:cNvGrpSpPr/>
          <p:nvPr/>
        </p:nvGrpSpPr>
        <p:grpSpPr bwMode="auto">
          <a:xfrm>
            <a:off x="4787900" y="2276475"/>
            <a:ext cx="2112963" cy="1223963"/>
            <a:chOff x="3152" y="1298"/>
            <a:chExt cx="1331" cy="771"/>
          </a:xfrm>
        </p:grpSpPr>
        <p:sp>
          <p:nvSpPr>
            <p:cNvPr id="17424" name="Rectangle 5"/>
            <p:cNvSpPr>
              <a:spLocks noChangeArrowheads="1"/>
            </p:cNvSpPr>
            <p:nvPr/>
          </p:nvSpPr>
          <p:spPr bwMode="auto">
            <a:xfrm>
              <a:off x="3152" y="129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5" name="Rectangle 6"/>
            <p:cNvSpPr>
              <a:spLocks noChangeArrowheads="1"/>
            </p:cNvSpPr>
            <p:nvPr/>
          </p:nvSpPr>
          <p:spPr bwMode="auto">
            <a:xfrm>
              <a:off x="3152" y="183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) v</a:t>
              </a:r>
              <a:endParaRPr kumimoji="0" lang="en-US" altLang="zh-CN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6" name="Rectangle 7"/>
            <p:cNvSpPr>
              <a:spLocks noChangeArrowheads="1"/>
            </p:cNvSpPr>
            <p:nvPr/>
          </p:nvSpPr>
          <p:spPr bwMode="auto">
            <a:xfrm>
              <a:off x="4131" y="129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7" name="Rectangle 8"/>
            <p:cNvSpPr>
              <a:spLocks noChangeArrowheads="1"/>
            </p:cNvSpPr>
            <p:nvPr/>
          </p:nvSpPr>
          <p:spPr bwMode="auto">
            <a:xfrm>
              <a:off x="4131" y="183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) v</a:t>
              </a:r>
              <a:endParaRPr kumimoji="0" lang="en-US" altLang="zh-CN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8" name="Line 9"/>
            <p:cNvSpPr>
              <a:spLocks noChangeShapeType="1"/>
            </p:cNvSpPr>
            <p:nvPr/>
          </p:nvSpPr>
          <p:spPr bwMode="auto">
            <a:xfrm>
              <a:off x="3328" y="1529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0"/>
            <p:cNvSpPr>
              <a:spLocks noChangeShapeType="1"/>
            </p:cNvSpPr>
            <p:nvPr/>
          </p:nvSpPr>
          <p:spPr bwMode="auto">
            <a:xfrm>
              <a:off x="4307" y="1529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8"/>
            <p:cNvSpPr>
              <a:spLocks noChangeShapeType="1"/>
            </p:cNvSpPr>
            <p:nvPr/>
          </p:nvSpPr>
          <p:spPr bwMode="auto">
            <a:xfrm flipH="1" flipV="1">
              <a:off x="3424" y="1525"/>
              <a:ext cx="68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9"/>
            <p:cNvSpPr>
              <a:spLocks noChangeShapeType="1"/>
            </p:cNvSpPr>
            <p:nvPr/>
          </p:nvSpPr>
          <p:spPr bwMode="auto">
            <a:xfrm flipV="1">
              <a:off x="3515" y="1525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2" name="Group 22"/>
          <p:cNvGrpSpPr/>
          <p:nvPr/>
        </p:nvGrpSpPr>
        <p:grpSpPr bwMode="auto">
          <a:xfrm>
            <a:off x="4775200" y="4149725"/>
            <a:ext cx="2212975" cy="1439863"/>
            <a:chOff x="3742" y="2614"/>
            <a:chExt cx="1394" cy="907"/>
          </a:xfrm>
        </p:grpSpPr>
        <p:sp>
          <p:nvSpPr>
            <p:cNvPr id="17417" name="Rectangle 12"/>
            <p:cNvSpPr>
              <a:spLocks noChangeArrowheads="1"/>
            </p:cNvSpPr>
            <p:nvPr/>
          </p:nvSpPr>
          <p:spPr bwMode="auto">
            <a:xfrm>
              <a:off x="3742" y="2614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18" name="Rectangle 13"/>
            <p:cNvSpPr>
              <a:spLocks noChangeArrowheads="1"/>
            </p:cNvSpPr>
            <p:nvPr/>
          </p:nvSpPr>
          <p:spPr bwMode="auto">
            <a:xfrm>
              <a:off x="3742" y="3282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19" name="Line 14"/>
            <p:cNvSpPr>
              <a:spLocks noChangeShapeType="1"/>
            </p:cNvSpPr>
            <p:nvPr/>
          </p:nvSpPr>
          <p:spPr bwMode="auto">
            <a:xfrm>
              <a:off x="3926" y="285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Rectangle 15"/>
            <p:cNvSpPr>
              <a:spLocks noChangeArrowheads="1"/>
            </p:cNvSpPr>
            <p:nvPr/>
          </p:nvSpPr>
          <p:spPr bwMode="auto">
            <a:xfrm>
              <a:off x="4741" y="2614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1" name="Line 16"/>
            <p:cNvSpPr>
              <a:spLocks noChangeShapeType="1"/>
            </p:cNvSpPr>
            <p:nvPr/>
          </p:nvSpPr>
          <p:spPr bwMode="auto">
            <a:xfrm>
              <a:off x="4952" y="285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Rectangle 17"/>
            <p:cNvSpPr>
              <a:spLocks noChangeArrowheads="1"/>
            </p:cNvSpPr>
            <p:nvPr/>
          </p:nvSpPr>
          <p:spPr bwMode="auto">
            <a:xfrm>
              <a:off x="4741" y="3282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400">
                  <a:solidFill>
                    <a:srgbClr val="428E5B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r>
                <a:rPr kumimoji="0" lang="en-US" altLang="zh-CN" sz="1400">
                  <a:solidFill>
                    <a:srgbClr val="428E5B"/>
                  </a:solidFill>
                  <a:latin typeface="Tahoma" panose="020B0604030504040204" pitchFamily="34" charset="0"/>
                </a:rPr>
                <a:t>) v</a:t>
              </a:r>
              <a:endParaRPr kumimoji="0" lang="en-US" altLang="zh-CN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3" name="Line 21"/>
            <p:cNvSpPr>
              <a:spLocks noChangeShapeType="1"/>
            </p:cNvSpPr>
            <p:nvPr/>
          </p:nvSpPr>
          <p:spPr bwMode="auto">
            <a:xfrm flipH="1">
              <a:off x="4150" y="338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3" name="Line 19"/>
          <p:cNvSpPr>
            <a:spLocks noChangeShapeType="1"/>
          </p:cNvSpPr>
          <p:nvPr/>
        </p:nvSpPr>
        <p:spPr bwMode="auto">
          <a:xfrm>
            <a:off x="3409950" y="3729038"/>
            <a:ext cx="48958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308850" y="3189288"/>
            <a:ext cx="101123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1.g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80275" y="4133850"/>
            <a:ext cx="1012825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1.h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矩形 24"/>
          <p:cNvSpPr>
            <a:spLocks noChangeArrowheads="1"/>
          </p:cNvSpPr>
          <p:nvPr/>
        </p:nvSpPr>
        <p:spPr bwMode="auto">
          <a:xfrm>
            <a:off x="5976938" y="112713"/>
            <a:ext cx="3017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（二）非层次结构的描述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772400" cy="4495800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非层次联系模式的实例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M</a:t>
            </a:r>
            <a:r>
              <a:rPr lang="zh-CN" altLang="en-US" sz="2000">
                <a:solidFill>
                  <a:srgbClr val="0000FF"/>
                </a:solidFill>
              </a:rPr>
              <a:t>：</a:t>
            </a:r>
            <a:r>
              <a:rPr lang="en-US" altLang="zh-CN" sz="2000">
                <a:solidFill>
                  <a:srgbClr val="0000FF"/>
                </a:solidFill>
              </a:rPr>
              <a:t>N</a:t>
            </a:r>
            <a:r>
              <a:rPr lang="zh-CN" altLang="en-US" sz="2000">
                <a:solidFill>
                  <a:srgbClr val="0000FF"/>
                </a:solidFill>
              </a:rPr>
              <a:t>联系</a:t>
            </a:r>
            <a:r>
              <a:rPr lang="zh-CN" altLang="en-US" sz="2000"/>
              <a:t>举例</a:t>
            </a:r>
            <a:endParaRPr lang="en-US" altLang="zh-CN" sz="1400"/>
          </a:p>
          <a:p>
            <a:pPr marL="457200" lvl="1" indent="0"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虚拟记录</a:t>
            </a:r>
            <a:r>
              <a:rPr lang="zh-CN" altLang="en-US" sz="2000"/>
              <a:t>方式</a:t>
            </a:r>
            <a:endParaRPr lang="en-US" altLang="zh-CN" sz="2000"/>
          </a:p>
        </p:txBody>
      </p:sp>
      <p:grpSp>
        <p:nvGrpSpPr>
          <p:cNvPr id="18435" name="Group 19"/>
          <p:cNvGrpSpPr/>
          <p:nvPr/>
        </p:nvGrpSpPr>
        <p:grpSpPr bwMode="auto">
          <a:xfrm>
            <a:off x="1219200" y="3105150"/>
            <a:ext cx="6629400" cy="1143000"/>
            <a:chOff x="384" y="2592"/>
            <a:chExt cx="4176" cy="720"/>
          </a:xfrm>
        </p:grpSpPr>
        <p:sp>
          <p:nvSpPr>
            <p:cNvPr id="18462" name="Rectangle 5"/>
            <p:cNvSpPr>
              <a:spLocks noChangeArrowheads="1"/>
            </p:cNvSpPr>
            <p:nvPr/>
          </p:nvSpPr>
          <p:spPr bwMode="auto">
            <a:xfrm>
              <a:off x="432" y="259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3" name="Rectangle 6"/>
            <p:cNvSpPr>
              <a:spLocks noChangeArrowheads="1"/>
            </p:cNvSpPr>
            <p:nvPr/>
          </p:nvSpPr>
          <p:spPr bwMode="auto">
            <a:xfrm>
              <a:off x="1776" y="259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4" name="Rectangle 7"/>
            <p:cNvSpPr>
              <a:spLocks noChangeArrowheads="1"/>
            </p:cNvSpPr>
            <p:nvPr/>
          </p:nvSpPr>
          <p:spPr bwMode="auto">
            <a:xfrm>
              <a:off x="3408" y="259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5" name="Rectangle 8"/>
            <p:cNvSpPr>
              <a:spLocks noChangeArrowheads="1"/>
            </p:cNvSpPr>
            <p:nvPr/>
          </p:nvSpPr>
          <p:spPr bwMode="auto">
            <a:xfrm>
              <a:off x="384" y="3072"/>
              <a:ext cx="7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人工智能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6" name="Rectangle 9"/>
            <p:cNvSpPr>
              <a:spLocks noChangeArrowheads="1"/>
            </p:cNvSpPr>
            <p:nvPr/>
          </p:nvSpPr>
          <p:spPr bwMode="auto">
            <a:xfrm>
              <a:off x="1248" y="3072"/>
              <a:ext cx="7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人工智能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7" name="Rectangle 10"/>
            <p:cNvSpPr>
              <a:spLocks noChangeArrowheads="1"/>
            </p:cNvSpPr>
            <p:nvPr/>
          </p:nvSpPr>
          <p:spPr bwMode="auto">
            <a:xfrm>
              <a:off x="2976" y="3072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人工智能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8" name="Rectangle 11"/>
            <p:cNvSpPr>
              <a:spLocks noChangeArrowheads="1"/>
            </p:cNvSpPr>
            <p:nvPr/>
          </p:nvSpPr>
          <p:spPr bwMode="auto">
            <a:xfrm>
              <a:off x="3888" y="307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数据库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9" name="Rectangle 12"/>
            <p:cNvSpPr>
              <a:spLocks noChangeArrowheads="1"/>
            </p:cNvSpPr>
            <p:nvPr/>
          </p:nvSpPr>
          <p:spPr bwMode="auto">
            <a:xfrm>
              <a:off x="2160" y="307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数据库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70" name="Line 14"/>
            <p:cNvSpPr>
              <a:spLocks noChangeShapeType="1"/>
            </p:cNvSpPr>
            <p:nvPr/>
          </p:nvSpPr>
          <p:spPr bwMode="auto">
            <a:xfrm>
              <a:off x="768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15"/>
            <p:cNvSpPr>
              <a:spLocks noChangeShapeType="1"/>
            </p:cNvSpPr>
            <p:nvPr/>
          </p:nvSpPr>
          <p:spPr bwMode="auto">
            <a:xfrm flipH="1">
              <a:off x="1680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16"/>
            <p:cNvSpPr>
              <a:spLocks noChangeShapeType="1"/>
            </p:cNvSpPr>
            <p:nvPr/>
          </p:nvSpPr>
          <p:spPr bwMode="auto">
            <a:xfrm>
              <a:off x="2256" y="28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17"/>
            <p:cNvSpPr>
              <a:spLocks noChangeShapeType="1"/>
            </p:cNvSpPr>
            <p:nvPr/>
          </p:nvSpPr>
          <p:spPr bwMode="auto">
            <a:xfrm flipH="1">
              <a:off x="3360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18"/>
            <p:cNvSpPr>
              <a:spLocks noChangeShapeType="1"/>
            </p:cNvSpPr>
            <p:nvPr/>
          </p:nvSpPr>
          <p:spPr bwMode="auto">
            <a:xfrm>
              <a:off x="3840" y="28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6" name="Rectangle 20"/>
          <p:cNvSpPr>
            <a:spLocks noChangeArrowheads="1"/>
          </p:cNvSpPr>
          <p:nvPr/>
        </p:nvSpPr>
        <p:spPr bwMode="auto">
          <a:xfrm>
            <a:off x="2895600" y="447675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人工智能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37" name="Rectangle 21"/>
          <p:cNvSpPr>
            <a:spLocks noChangeArrowheads="1"/>
          </p:cNvSpPr>
          <p:nvPr/>
        </p:nvSpPr>
        <p:spPr bwMode="auto">
          <a:xfrm>
            <a:off x="6248400" y="447675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数据库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Rectangle 22"/>
          <p:cNvSpPr>
            <a:spLocks noChangeArrowheads="1"/>
          </p:cNvSpPr>
          <p:nvPr/>
        </p:nvSpPr>
        <p:spPr bwMode="auto">
          <a:xfrm>
            <a:off x="15240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王一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39" name="Rectangle 23"/>
          <p:cNvSpPr>
            <a:spLocks noChangeArrowheads="1"/>
          </p:cNvSpPr>
          <p:nvPr/>
        </p:nvSpPr>
        <p:spPr bwMode="auto">
          <a:xfrm>
            <a:off x="28956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张三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40" name="Rectangle 24"/>
          <p:cNvSpPr>
            <a:spLocks noChangeArrowheads="1"/>
          </p:cNvSpPr>
          <p:nvPr/>
        </p:nvSpPr>
        <p:spPr bwMode="auto">
          <a:xfrm>
            <a:off x="41910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李四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41" name="Rectangle 25"/>
          <p:cNvSpPr>
            <a:spLocks noChangeArrowheads="1"/>
          </p:cNvSpPr>
          <p:nvPr/>
        </p:nvSpPr>
        <p:spPr bwMode="auto">
          <a:xfrm>
            <a:off x="55626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张三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42" name="Rectangle 26"/>
          <p:cNvSpPr>
            <a:spLocks noChangeArrowheads="1"/>
          </p:cNvSpPr>
          <p:nvPr/>
        </p:nvSpPr>
        <p:spPr bwMode="auto">
          <a:xfrm>
            <a:off x="69342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李四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43" name="Line 27"/>
          <p:cNvSpPr>
            <a:spLocks noChangeShapeType="1"/>
          </p:cNvSpPr>
          <p:nvPr/>
        </p:nvSpPr>
        <p:spPr bwMode="auto">
          <a:xfrm flipH="1">
            <a:off x="2286000" y="485775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28"/>
          <p:cNvSpPr>
            <a:spLocks noChangeShapeType="1"/>
          </p:cNvSpPr>
          <p:nvPr/>
        </p:nvSpPr>
        <p:spPr bwMode="auto">
          <a:xfrm>
            <a:off x="3733800" y="485775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29"/>
          <p:cNvSpPr>
            <a:spLocks noChangeShapeType="1"/>
          </p:cNvSpPr>
          <p:nvPr/>
        </p:nvSpPr>
        <p:spPr bwMode="auto">
          <a:xfrm flipH="1">
            <a:off x="3581400" y="48577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30"/>
          <p:cNvSpPr>
            <a:spLocks noChangeShapeType="1"/>
          </p:cNvSpPr>
          <p:nvPr/>
        </p:nvSpPr>
        <p:spPr bwMode="auto">
          <a:xfrm flipH="1">
            <a:off x="6096000" y="48577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32"/>
          <p:cNvSpPr>
            <a:spLocks noChangeShapeType="1"/>
          </p:cNvSpPr>
          <p:nvPr/>
        </p:nvSpPr>
        <p:spPr bwMode="auto">
          <a:xfrm>
            <a:off x="6705600" y="485775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1524000" y="3486150"/>
            <a:ext cx="228600" cy="1981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V="1">
            <a:off x="3124200" y="3486150"/>
            <a:ext cx="533400" cy="20574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V="1">
            <a:off x="5105400" y="3486150"/>
            <a:ext cx="914400" cy="1981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 flipV="1">
            <a:off x="4419600" y="3486150"/>
            <a:ext cx="1371600" cy="1981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7067550" y="3495675"/>
            <a:ext cx="781050" cy="1971675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2133600" y="4095750"/>
            <a:ext cx="762000" cy="457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>
            <a:off x="3124200" y="4095750"/>
            <a:ext cx="0" cy="3810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H="1">
            <a:off x="4191000" y="4019550"/>
            <a:ext cx="1371600" cy="5334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4953000" y="4095750"/>
            <a:ext cx="1576388" cy="327025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>
            <a:off x="6629400" y="4095750"/>
            <a:ext cx="533400" cy="3810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51688" y="5894388"/>
            <a:ext cx="935037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1.i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59" name="矩形 2"/>
          <p:cNvSpPr>
            <a:spLocks noChangeArrowheads="1"/>
          </p:cNvSpPr>
          <p:nvPr/>
        </p:nvSpPr>
        <p:spPr bwMode="auto">
          <a:xfrm>
            <a:off x="1190625" y="5880100"/>
            <a:ext cx="39830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800000"/>
                </a:solidFill>
                <a:latin typeface="Tahoma" panose="020B0604030504040204" pitchFamily="34" charset="0"/>
              </a:rPr>
              <a:t>注：</a:t>
            </a:r>
            <a:r>
              <a:rPr kumimoji="0" lang="zh-CN" altLang="en-US" sz="1800">
                <a:solidFill>
                  <a:srgbClr val="80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－表示是</a:t>
            </a:r>
            <a:r>
              <a:rPr kumimoji="0" lang="zh-CN" altLang="en-US" sz="1800">
                <a:solidFill>
                  <a:srgbClr val="800000"/>
                </a:solidFill>
                <a:latin typeface="Tahoma" panose="020B0604030504040204" pitchFamily="34" charset="0"/>
              </a:rPr>
              <a:t>虚拟记录（地址指针）</a:t>
            </a:r>
            <a:endParaRPr kumimoji="0" lang="zh-CN" altLang="en-US" sz="18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18460" name="矩形 42"/>
          <p:cNvSpPr>
            <a:spLocks noChangeArrowheads="1"/>
          </p:cNvSpPr>
          <p:nvPr/>
        </p:nvSpPr>
        <p:spPr bwMode="auto">
          <a:xfrm>
            <a:off x="5976938" y="112713"/>
            <a:ext cx="3017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（二）非层次结构的描述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18461" name="AutoShape 7"/>
          <p:cNvSpPr>
            <a:spLocks noChangeArrowheads="1"/>
          </p:cNvSpPr>
          <p:nvPr/>
        </p:nvSpPr>
        <p:spPr bwMode="auto">
          <a:xfrm>
            <a:off x="5976938" y="1479550"/>
            <a:ext cx="2397125" cy="115093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＊非层次结构的数据库实例什么样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三）定义物理存储结构</a:t>
            </a:r>
            <a:endParaRPr lang="en-US" altLang="zh-CN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68450"/>
            <a:ext cx="4822825" cy="4346575"/>
          </a:xfrm>
        </p:spPr>
        <p:txBody>
          <a:bodyPr/>
          <a:lstStyle/>
          <a:p>
            <a:r>
              <a:rPr lang="zh-CN" altLang="en-US" sz="2400"/>
              <a:t>邻接法：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按照层次树</a:t>
            </a:r>
            <a:r>
              <a:rPr lang="zh-CN" altLang="en-US" sz="2000">
                <a:solidFill>
                  <a:srgbClr val="0000FF"/>
                </a:solidFill>
              </a:rPr>
              <a:t>前序穿越的顺序</a:t>
            </a:r>
            <a:r>
              <a:rPr lang="zh-CN" altLang="en-US" sz="2000"/>
              <a:t>，把所有记录值</a:t>
            </a:r>
            <a:r>
              <a:rPr lang="en-US" altLang="zh-CN" sz="2000"/>
              <a:t>(</a:t>
            </a:r>
            <a:r>
              <a:rPr lang="zh-CN" altLang="en-US" sz="2000"/>
              <a:t>子段定长，</a:t>
            </a:r>
            <a:r>
              <a:rPr lang="zh-CN" altLang="en-US" sz="2000">
                <a:solidFill>
                  <a:srgbClr val="FF0000"/>
                </a:solidFill>
              </a:rPr>
              <a:t>定长记录</a:t>
            </a:r>
            <a:r>
              <a:rPr lang="en-US" altLang="zh-CN" sz="2000"/>
              <a:t>)</a:t>
            </a:r>
            <a:r>
              <a:rPr lang="zh-CN" altLang="en-US" sz="2000"/>
              <a:t>依次邻接存放。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即通过</a:t>
            </a:r>
            <a:r>
              <a:rPr lang="zh-CN" altLang="en-US" sz="2000">
                <a:solidFill>
                  <a:srgbClr val="0000FF"/>
                </a:solidFill>
              </a:rPr>
              <a:t>物理空间的位置相邻</a:t>
            </a:r>
            <a:r>
              <a:rPr lang="zh-CN" altLang="en-US" sz="2000"/>
              <a:t>来实现层次顺序。</a:t>
            </a: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r>
              <a:rPr lang="zh-CN" altLang="en-US" sz="2400"/>
              <a:t>例示：</a:t>
            </a:r>
            <a:endParaRPr lang="en-US" altLang="zh-CN" sz="2400"/>
          </a:p>
        </p:txBody>
      </p:sp>
      <p:graphicFrame>
        <p:nvGraphicFramePr>
          <p:cNvPr id="9261" name="Group 45"/>
          <p:cNvGraphicFramePr>
            <a:graphicFrameLocks noGrp="1"/>
          </p:cNvGraphicFramePr>
          <p:nvPr>
            <p:ph sz="half" idx="2"/>
          </p:nvPr>
        </p:nvGraphicFramePr>
        <p:xfrm>
          <a:off x="1173163" y="5165725"/>
          <a:ext cx="6215062" cy="1158875"/>
        </p:xfrm>
        <a:graphic>
          <a:graphicData uri="http://schemas.openxmlformats.org/drawingml/2006/table">
            <a:tbl>
              <a:tblPr/>
              <a:tblGrid>
                <a:gridCol w="412750"/>
                <a:gridCol w="415925"/>
                <a:gridCol w="414337"/>
                <a:gridCol w="412750"/>
                <a:gridCol w="412750"/>
                <a:gridCol w="415925"/>
                <a:gridCol w="415925"/>
                <a:gridCol w="415925"/>
                <a:gridCol w="415925"/>
                <a:gridCol w="414338"/>
                <a:gridCol w="412750"/>
                <a:gridCol w="412750"/>
                <a:gridCol w="415925"/>
                <a:gridCol w="414337"/>
                <a:gridCol w="412750"/>
              </a:tblGrid>
              <a:tr h="115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计算机系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王一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吴坚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硬件教研组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郑三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洪流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软件教研组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陈芝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丁伟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494" name="Group 46"/>
          <p:cNvGrpSpPr/>
          <p:nvPr/>
        </p:nvGrpSpPr>
        <p:grpSpPr bwMode="auto">
          <a:xfrm>
            <a:off x="4108450" y="2952750"/>
            <a:ext cx="4567238" cy="1992313"/>
            <a:chOff x="2925" y="1888"/>
            <a:chExt cx="2631" cy="1043"/>
          </a:xfrm>
        </p:grpSpPr>
        <p:sp>
          <p:nvSpPr>
            <p:cNvPr id="19499" name="Rectangle 47"/>
            <p:cNvSpPr>
              <a:spLocks noChangeArrowheads="1"/>
            </p:cNvSpPr>
            <p:nvPr/>
          </p:nvSpPr>
          <p:spPr bwMode="auto">
            <a:xfrm>
              <a:off x="3016" y="2205"/>
              <a:ext cx="271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901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0" name="Rectangle 48"/>
            <p:cNvSpPr>
              <a:spLocks noChangeArrowheads="1"/>
            </p:cNvSpPr>
            <p:nvPr/>
          </p:nvSpPr>
          <p:spPr bwMode="auto">
            <a:xfrm>
              <a:off x="3379" y="220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911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1" name="Rectangle 49"/>
            <p:cNvSpPr>
              <a:spLocks noChangeArrowheads="1"/>
            </p:cNvSpPr>
            <p:nvPr/>
          </p:nvSpPr>
          <p:spPr bwMode="auto">
            <a:xfrm>
              <a:off x="2925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2" name="Rectangle 50"/>
            <p:cNvSpPr>
              <a:spLocks noChangeArrowheads="1"/>
            </p:cNvSpPr>
            <p:nvPr/>
          </p:nvSpPr>
          <p:spPr bwMode="auto">
            <a:xfrm>
              <a:off x="3287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3" name="Line 51"/>
            <p:cNvSpPr>
              <a:spLocks noChangeShapeType="1"/>
            </p:cNvSpPr>
            <p:nvPr/>
          </p:nvSpPr>
          <p:spPr bwMode="auto">
            <a:xfrm flipH="1">
              <a:off x="3153" y="2024"/>
              <a:ext cx="95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52"/>
            <p:cNvSpPr>
              <a:spLocks noChangeShapeType="1"/>
            </p:cNvSpPr>
            <p:nvPr/>
          </p:nvSpPr>
          <p:spPr bwMode="auto">
            <a:xfrm flipH="1">
              <a:off x="3560" y="2024"/>
              <a:ext cx="54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53"/>
            <p:cNvSpPr>
              <a:spLocks noChangeShapeType="1"/>
            </p:cNvSpPr>
            <p:nvPr/>
          </p:nvSpPr>
          <p:spPr bwMode="auto">
            <a:xfrm flipH="1">
              <a:off x="3153" y="2341"/>
              <a:ext cx="48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54"/>
            <p:cNvSpPr>
              <a:spLocks noChangeShapeType="1"/>
            </p:cNvSpPr>
            <p:nvPr/>
          </p:nvSpPr>
          <p:spPr bwMode="auto">
            <a:xfrm flipH="1">
              <a:off x="3515" y="2341"/>
              <a:ext cx="45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Rectangle 55"/>
            <p:cNvSpPr>
              <a:spLocks noChangeArrowheads="1"/>
            </p:cNvSpPr>
            <p:nvPr/>
          </p:nvSpPr>
          <p:spPr bwMode="auto">
            <a:xfrm>
              <a:off x="3877" y="1888"/>
              <a:ext cx="455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计算机系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8" name="Rectangle 56"/>
            <p:cNvSpPr>
              <a:spLocks noChangeArrowheads="1"/>
            </p:cNvSpPr>
            <p:nvPr/>
          </p:nvSpPr>
          <p:spPr bwMode="auto">
            <a:xfrm>
              <a:off x="3787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921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9" name="Rectangle 57"/>
            <p:cNvSpPr>
              <a:spLocks noChangeArrowheads="1"/>
            </p:cNvSpPr>
            <p:nvPr/>
          </p:nvSpPr>
          <p:spPr bwMode="auto">
            <a:xfrm>
              <a:off x="4150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931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0" name="Rectangle 58"/>
            <p:cNvSpPr>
              <a:spLocks noChangeArrowheads="1"/>
            </p:cNvSpPr>
            <p:nvPr/>
          </p:nvSpPr>
          <p:spPr bwMode="auto">
            <a:xfrm>
              <a:off x="3696" y="2523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钱英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1" name="Rectangle 59"/>
            <p:cNvSpPr>
              <a:spLocks noChangeArrowheads="1"/>
            </p:cNvSpPr>
            <p:nvPr/>
          </p:nvSpPr>
          <p:spPr bwMode="auto">
            <a:xfrm>
              <a:off x="4059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周新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2" name="Line 60"/>
            <p:cNvSpPr>
              <a:spLocks noChangeShapeType="1"/>
            </p:cNvSpPr>
            <p:nvPr/>
          </p:nvSpPr>
          <p:spPr bwMode="auto">
            <a:xfrm flipH="1">
              <a:off x="3923" y="2024"/>
              <a:ext cx="181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Line 61"/>
            <p:cNvSpPr>
              <a:spLocks noChangeShapeType="1"/>
            </p:cNvSpPr>
            <p:nvPr/>
          </p:nvSpPr>
          <p:spPr bwMode="auto">
            <a:xfrm>
              <a:off x="4104" y="2024"/>
              <a:ext cx="23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Line 62"/>
            <p:cNvSpPr>
              <a:spLocks noChangeShapeType="1"/>
            </p:cNvSpPr>
            <p:nvPr/>
          </p:nvSpPr>
          <p:spPr bwMode="auto">
            <a:xfrm flipH="1">
              <a:off x="3923" y="2341"/>
              <a:ext cx="48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Line 63"/>
            <p:cNvSpPr>
              <a:spLocks noChangeShapeType="1"/>
            </p:cNvSpPr>
            <p:nvPr/>
          </p:nvSpPr>
          <p:spPr bwMode="auto">
            <a:xfrm flipH="1">
              <a:off x="4286" y="2341"/>
              <a:ext cx="48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Rectangle 64"/>
            <p:cNvSpPr>
              <a:spLocks noChangeArrowheads="1"/>
            </p:cNvSpPr>
            <p:nvPr/>
          </p:nvSpPr>
          <p:spPr bwMode="auto">
            <a:xfrm>
              <a:off x="4467" y="2205"/>
              <a:ext cx="50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硬件教研组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7" name="Rectangle 65"/>
            <p:cNvSpPr>
              <a:spLocks noChangeArrowheads="1"/>
            </p:cNvSpPr>
            <p:nvPr/>
          </p:nvSpPr>
          <p:spPr bwMode="auto">
            <a:xfrm>
              <a:off x="5057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软件教研组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8" name="Rectangle 66"/>
            <p:cNvSpPr>
              <a:spLocks noChangeArrowheads="1"/>
            </p:cNvSpPr>
            <p:nvPr/>
          </p:nvSpPr>
          <p:spPr bwMode="auto">
            <a:xfrm>
              <a:off x="4467" y="2523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郑三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9" name="Rectangle 67"/>
            <p:cNvSpPr>
              <a:spLocks noChangeArrowheads="1"/>
            </p:cNvSpPr>
            <p:nvPr/>
          </p:nvSpPr>
          <p:spPr bwMode="auto">
            <a:xfrm>
              <a:off x="5057" y="2523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陈芝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20" name="Line 68"/>
            <p:cNvSpPr>
              <a:spLocks noChangeShapeType="1"/>
            </p:cNvSpPr>
            <p:nvPr/>
          </p:nvSpPr>
          <p:spPr bwMode="auto">
            <a:xfrm>
              <a:off x="4105" y="2024"/>
              <a:ext cx="589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69"/>
            <p:cNvSpPr>
              <a:spLocks noChangeShapeType="1"/>
            </p:cNvSpPr>
            <p:nvPr/>
          </p:nvSpPr>
          <p:spPr bwMode="auto">
            <a:xfrm>
              <a:off x="4105" y="2024"/>
              <a:ext cx="118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70"/>
            <p:cNvSpPr>
              <a:spLocks noChangeShapeType="1"/>
            </p:cNvSpPr>
            <p:nvPr/>
          </p:nvSpPr>
          <p:spPr bwMode="auto">
            <a:xfrm flipH="1">
              <a:off x="4694" y="2341"/>
              <a:ext cx="91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71"/>
            <p:cNvSpPr>
              <a:spLocks noChangeShapeType="1"/>
            </p:cNvSpPr>
            <p:nvPr/>
          </p:nvSpPr>
          <p:spPr bwMode="auto">
            <a:xfrm flipH="1">
              <a:off x="5194" y="2341"/>
              <a:ext cx="135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Rectangle 72"/>
            <p:cNvSpPr>
              <a:spLocks noChangeArrowheads="1"/>
            </p:cNvSpPr>
            <p:nvPr/>
          </p:nvSpPr>
          <p:spPr bwMode="auto">
            <a:xfrm>
              <a:off x="3016" y="2795"/>
              <a:ext cx="271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25" name="Rectangle 73"/>
            <p:cNvSpPr>
              <a:spLocks noChangeArrowheads="1"/>
            </p:cNvSpPr>
            <p:nvPr/>
          </p:nvSpPr>
          <p:spPr bwMode="auto">
            <a:xfrm>
              <a:off x="3379" y="279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赵立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26" name="Line 74"/>
            <p:cNvSpPr>
              <a:spLocks noChangeShapeType="1"/>
            </p:cNvSpPr>
            <p:nvPr/>
          </p:nvSpPr>
          <p:spPr bwMode="auto">
            <a:xfrm>
              <a:off x="3198" y="2341"/>
              <a:ext cx="45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Line 75"/>
            <p:cNvSpPr>
              <a:spLocks noChangeShapeType="1"/>
            </p:cNvSpPr>
            <p:nvPr/>
          </p:nvSpPr>
          <p:spPr bwMode="auto">
            <a:xfrm>
              <a:off x="3560" y="2341"/>
              <a:ext cx="48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Rectangle 76"/>
            <p:cNvSpPr>
              <a:spLocks noChangeArrowheads="1"/>
            </p:cNvSpPr>
            <p:nvPr/>
          </p:nvSpPr>
          <p:spPr bwMode="auto">
            <a:xfrm>
              <a:off x="3787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孙玉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29" name="Rectangle 77"/>
            <p:cNvSpPr>
              <a:spLocks noChangeArrowheads="1"/>
            </p:cNvSpPr>
            <p:nvPr/>
          </p:nvSpPr>
          <p:spPr bwMode="auto">
            <a:xfrm>
              <a:off x="4150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吴坚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30" name="Line 78"/>
            <p:cNvSpPr>
              <a:spLocks noChangeShapeType="1"/>
            </p:cNvSpPr>
            <p:nvPr/>
          </p:nvSpPr>
          <p:spPr bwMode="auto">
            <a:xfrm>
              <a:off x="3969" y="2341"/>
              <a:ext cx="45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Line 79"/>
            <p:cNvSpPr>
              <a:spLocks noChangeShapeType="1"/>
            </p:cNvSpPr>
            <p:nvPr/>
          </p:nvSpPr>
          <p:spPr bwMode="auto">
            <a:xfrm>
              <a:off x="4333" y="2341"/>
              <a:ext cx="45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Rectangle 80"/>
            <p:cNvSpPr>
              <a:spLocks noChangeArrowheads="1"/>
            </p:cNvSpPr>
            <p:nvPr/>
          </p:nvSpPr>
          <p:spPr bwMode="auto">
            <a:xfrm>
              <a:off x="4649" y="279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洪流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33" name="Rectangle 81"/>
            <p:cNvSpPr>
              <a:spLocks noChangeArrowheads="1"/>
            </p:cNvSpPr>
            <p:nvPr/>
          </p:nvSpPr>
          <p:spPr bwMode="auto">
            <a:xfrm>
              <a:off x="5239" y="279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丁伟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34" name="Line 82"/>
            <p:cNvSpPr>
              <a:spLocks noChangeShapeType="1"/>
            </p:cNvSpPr>
            <p:nvPr/>
          </p:nvSpPr>
          <p:spPr bwMode="auto">
            <a:xfrm>
              <a:off x="4785" y="2341"/>
              <a:ext cx="89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Line 83"/>
            <p:cNvSpPr>
              <a:spLocks noChangeShapeType="1"/>
            </p:cNvSpPr>
            <p:nvPr/>
          </p:nvSpPr>
          <p:spPr bwMode="auto">
            <a:xfrm>
              <a:off x="5328" y="2341"/>
              <a:ext cx="134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5" name="矩形 42"/>
          <p:cNvSpPr>
            <a:spLocks noChangeArrowheads="1"/>
          </p:cNvSpPr>
          <p:nvPr/>
        </p:nvSpPr>
        <p:spPr bwMode="auto">
          <a:xfrm>
            <a:off x="6470650" y="187325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96" name="AutoShape 7"/>
          <p:cNvSpPr>
            <a:spLocks noChangeArrowheads="1"/>
          </p:cNvSpPr>
          <p:nvPr/>
        </p:nvSpPr>
        <p:spPr bwMode="auto">
          <a:xfrm>
            <a:off x="6319838" y="1314450"/>
            <a:ext cx="2397125" cy="1166813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＊层次模式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数据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，物理上如何存放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23175" y="2884488"/>
            <a:ext cx="101123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1.b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31125" y="5994400"/>
            <a:ext cx="949325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1.j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673600"/>
            <a:ext cx="8158163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55675"/>
          </a:xfrm>
        </p:spPr>
        <p:txBody>
          <a:bodyPr/>
          <a:lstStyle/>
          <a:p>
            <a:pPr algn="l"/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定义基本数据操作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733550"/>
            <a:ext cx="8399463" cy="4305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000"/>
              <a:t>查找一个记录：</a:t>
            </a:r>
            <a:r>
              <a:rPr lang="zh-CN" altLang="en-US" sz="2000">
                <a:solidFill>
                  <a:srgbClr val="0000FF"/>
                </a:solidFill>
              </a:rPr>
              <a:t>从根记录开始</a:t>
            </a:r>
            <a:r>
              <a:rPr lang="zh-CN" altLang="en-US" sz="2000"/>
              <a:t>，按</a:t>
            </a:r>
            <a:r>
              <a:rPr lang="zh-CN" altLang="en-US" sz="2000">
                <a:solidFill>
                  <a:srgbClr val="0000FF"/>
                </a:solidFill>
              </a:rPr>
              <a:t>给定条件</a:t>
            </a:r>
            <a:r>
              <a:rPr lang="zh-CN" altLang="en-US" sz="2000"/>
              <a:t>沿</a:t>
            </a:r>
            <a:r>
              <a:rPr lang="zh-CN" altLang="en-US" sz="2000">
                <a:solidFill>
                  <a:srgbClr val="0000FF"/>
                </a:solidFill>
              </a:rPr>
              <a:t>层次路径</a:t>
            </a:r>
            <a:r>
              <a:rPr lang="zh-CN" altLang="en-US" sz="2000"/>
              <a:t>进行搜索。</a:t>
            </a:r>
            <a:endParaRPr lang="en-US" altLang="zh-CN" sz="2400"/>
          </a:p>
          <a:p>
            <a:r>
              <a:rPr lang="en-US" altLang="zh-CN" sz="2000"/>
              <a:t>Get unique(</a:t>
            </a:r>
            <a:r>
              <a:rPr lang="en-US" altLang="zh-CN" sz="2000">
                <a:solidFill>
                  <a:srgbClr val="FF0000"/>
                </a:solidFill>
              </a:rPr>
              <a:t>GU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r>
              <a:rPr lang="en-US" altLang="zh-CN" sz="2000"/>
              <a:t>Get next within parent(</a:t>
            </a:r>
            <a:r>
              <a:rPr lang="en-US" altLang="zh-CN" sz="2000">
                <a:solidFill>
                  <a:srgbClr val="FF0000"/>
                </a:solidFill>
              </a:rPr>
              <a:t>GNP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r>
              <a:rPr lang="en-US" altLang="zh-CN" sz="2000"/>
              <a:t>Get next(GN)</a:t>
            </a:r>
            <a:endParaRPr lang="en-US" altLang="zh-CN" sz="2000"/>
          </a:p>
          <a:p>
            <a:endParaRPr lang="en-US" altLang="zh-CN" sz="2000"/>
          </a:p>
          <a:p>
            <a:r>
              <a:rPr lang="is-IS" altLang="zh-CN" sz="2000"/>
              <a:t>……</a:t>
            </a:r>
            <a:endParaRPr lang="en-US" altLang="zh-CN" sz="2400"/>
          </a:p>
        </p:txBody>
      </p:sp>
      <p:grpSp>
        <p:nvGrpSpPr>
          <p:cNvPr id="20485" name="Group 4"/>
          <p:cNvGrpSpPr/>
          <p:nvPr/>
        </p:nvGrpSpPr>
        <p:grpSpPr bwMode="auto">
          <a:xfrm>
            <a:off x="4392613" y="2197100"/>
            <a:ext cx="4557712" cy="2360613"/>
            <a:chOff x="2925" y="1888"/>
            <a:chExt cx="2631" cy="1043"/>
          </a:xfrm>
        </p:grpSpPr>
        <p:sp>
          <p:nvSpPr>
            <p:cNvPr id="20492" name="Rectangle 5"/>
            <p:cNvSpPr>
              <a:spLocks noChangeArrowheads="1"/>
            </p:cNvSpPr>
            <p:nvPr/>
          </p:nvSpPr>
          <p:spPr bwMode="auto">
            <a:xfrm>
              <a:off x="3016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901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3" name="Rectangle 6"/>
            <p:cNvSpPr>
              <a:spLocks noChangeArrowheads="1"/>
            </p:cNvSpPr>
            <p:nvPr/>
          </p:nvSpPr>
          <p:spPr bwMode="auto">
            <a:xfrm>
              <a:off x="3379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911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4" name="Rectangle 7"/>
            <p:cNvSpPr>
              <a:spLocks noChangeArrowheads="1"/>
            </p:cNvSpPr>
            <p:nvPr/>
          </p:nvSpPr>
          <p:spPr bwMode="auto">
            <a:xfrm>
              <a:off x="2925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5" name="Rectangle 8"/>
            <p:cNvSpPr>
              <a:spLocks noChangeArrowheads="1"/>
            </p:cNvSpPr>
            <p:nvPr/>
          </p:nvSpPr>
          <p:spPr bwMode="auto">
            <a:xfrm>
              <a:off x="328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6" name="Line 9"/>
            <p:cNvSpPr>
              <a:spLocks noChangeShapeType="1"/>
            </p:cNvSpPr>
            <p:nvPr/>
          </p:nvSpPr>
          <p:spPr bwMode="auto">
            <a:xfrm flipH="1">
              <a:off x="3152" y="2024"/>
              <a:ext cx="95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0"/>
            <p:cNvSpPr>
              <a:spLocks noChangeShapeType="1"/>
            </p:cNvSpPr>
            <p:nvPr/>
          </p:nvSpPr>
          <p:spPr bwMode="auto">
            <a:xfrm flipH="1">
              <a:off x="3560" y="2024"/>
              <a:ext cx="54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1"/>
            <p:cNvSpPr>
              <a:spLocks noChangeShapeType="1"/>
            </p:cNvSpPr>
            <p:nvPr/>
          </p:nvSpPr>
          <p:spPr bwMode="auto">
            <a:xfrm flipH="1">
              <a:off x="3152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2"/>
            <p:cNvSpPr>
              <a:spLocks noChangeShapeType="1"/>
            </p:cNvSpPr>
            <p:nvPr/>
          </p:nvSpPr>
          <p:spPr bwMode="auto">
            <a:xfrm flipH="1">
              <a:off x="3515" y="2341"/>
              <a:ext cx="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Rectangle 13"/>
            <p:cNvSpPr>
              <a:spLocks noChangeArrowheads="1"/>
            </p:cNvSpPr>
            <p:nvPr/>
          </p:nvSpPr>
          <p:spPr bwMode="auto">
            <a:xfrm>
              <a:off x="3878" y="1888"/>
              <a:ext cx="454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计算机系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1" name="Rectangle 14"/>
            <p:cNvSpPr>
              <a:spLocks noChangeArrowheads="1"/>
            </p:cNvSpPr>
            <p:nvPr/>
          </p:nvSpPr>
          <p:spPr bwMode="auto">
            <a:xfrm>
              <a:off x="3787" y="2205"/>
              <a:ext cx="26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921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2" name="Rectangle 15"/>
            <p:cNvSpPr>
              <a:spLocks noChangeArrowheads="1"/>
            </p:cNvSpPr>
            <p:nvPr/>
          </p:nvSpPr>
          <p:spPr bwMode="auto">
            <a:xfrm>
              <a:off x="4150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931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3" name="Rectangle 16"/>
            <p:cNvSpPr>
              <a:spLocks noChangeArrowheads="1"/>
            </p:cNvSpPr>
            <p:nvPr/>
          </p:nvSpPr>
          <p:spPr bwMode="auto">
            <a:xfrm>
              <a:off x="3696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钱英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4" name="Rectangle 17"/>
            <p:cNvSpPr>
              <a:spLocks noChangeArrowheads="1"/>
            </p:cNvSpPr>
            <p:nvPr/>
          </p:nvSpPr>
          <p:spPr bwMode="auto">
            <a:xfrm>
              <a:off x="4059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周新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5" name="Line 18"/>
            <p:cNvSpPr>
              <a:spLocks noChangeShapeType="1"/>
            </p:cNvSpPr>
            <p:nvPr/>
          </p:nvSpPr>
          <p:spPr bwMode="auto">
            <a:xfrm flipH="1">
              <a:off x="3923" y="2024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19"/>
            <p:cNvSpPr>
              <a:spLocks noChangeShapeType="1"/>
            </p:cNvSpPr>
            <p:nvPr/>
          </p:nvSpPr>
          <p:spPr bwMode="auto">
            <a:xfrm>
              <a:off x="4104" y="2024"/>
              <a:ext cx="22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0"/>
            <p:cNvSpPr>
              <a:spLocks noChangeShapeType="1"/>
            </p:cNvSpPr>
            <p:nvPr/>
          </p:nvSpPr>
          <p:spPr bwMode="auto">
            <a:xfrm flipH="1">
              <a:off x="3923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21"/>
            <p:cNvSpPr>
              <a:spLocks noChangeShapeType="1"/>
            </p:cNvSpPr>
            <p:nvPr/>
          </p:nvSpPr>
          <p:spPr bwMode="auto">
            <a:xfrm flipH="1">
              <a:off x="4286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Rectangle 22"/>
            <p:cNvSpPr>
              <a:spLocks noChangeArrowheads="1"/>
            </p:cNvSpPr>
            <p:nvPr/>
          </p:nvSpPr>
          <p:spPr bwMode="auto">
            <a:xfrm>
              <a:off x="4468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硬件教研组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0" name="Rectangle 23"/>
            <p:cNvSpPr>
              <a:spLocks noChangeArrowheads="1"/>
            </p:cNvSpPr>
            <p:nvPr/>
          </p:nvSpPr>
          <p:spPr bwMode="auto">
            <a:xfrm>
              <a:off x="5057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软件教研组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1" name="Rectangle 24"/>
            <p:cNvSpPr>
              <a:spLocks noChangeArrowheads="1"/>
            </p:cNvSpPr>
            <p:nvPr/>
          </p:nvSpPr>
          <p:spPr bwMode="auto">
            <a:xfrm>
              <a:off x="446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郑三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2" name="Rectangle 25"/>
            <p:cNvSpPr>
              <a:spLocks noChangeArrowheads="1"/>
            </p:cNvSpPr>
            <p:nvPr/>
          </p:nvSpPr>
          <p:spPr bwMode="auto">
            <a:xfrm>
              <a:off x="5057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陈芝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3" name="Line 26"/>
            <p:cNvSpPr>
              <a:spLocks noChangeShapeType="1"/>
            </p:cNvSpPr>
            <p:nvPr/>
          </p:nvSpPr>
          <p:spPr bwMode="auto">
            <a:xfrm>
              <a:off x="4105" y="2024"/>
              <a:ext cx="58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27"/>
            <p:cNvSpPr>
              <a:spLocks noChangeShapeType="1"/>
            </p:cNvSpPr>
            <p:nvPr/>
          </p:nvSpPr>
          <p:spPr bwMode="auto">
            <a:xfrm>
              <a:off x="4105" y="2024"/>
              <a:ext cx="117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28"/>
            <p:cNvSpPr>
              <a:spLocks noChangeShapeType="1"/>
            </p:cNvSpPr>
            <p:nvPr/>
          </p:nvSpPr>
          <p:spPr bwMode="auto">
            <a:xfrm flipH="1">
              <a:off x="4694" y="2341"/>
              <a:ext cx="9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29"/>
            <p:cNvSpPr>
              <a:spLocks noChangeShapeType="1"/>
            </p:cNvSpPr>
            <p:nvPr/>
          </p:nvSpPr>
          <p:spPr bwMode="auto">
            <a:xfrm flipH="1">
              <a:off x="5193" y="234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Rectangle 30"/>
            <p:cNvSpPr>
              <a:spLocks noChangeArrowheads="1"/>
            </p:cNvSpPr>
            <p:nvPr/>
          </p:nvSpPr>
          <p:spPr bwMode="auto">
            <a:xfrm>
              <a:off x="3016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8" name="Rectangle 31"/>
            <p:cNvSpPr>
              <a:spLocks noChangeArrowheads="1"/>
            </p:cNvSpPr>
            <p:nvPr/>
          </p:nvSpPr>
          <p:spPr bwMode="auto">
            <a:xfrm>
              <a:off x="337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赵立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9" name="Line 32"/>
            <p:cNvSpPr>
              <a:spLocks noChangeShapeType="1"/>
            </p:cNvSpPr>
            <p:nvPr/>
          </p:nvSpPr>
          <p:spPr bwMode="auto">
            <a:xfrm>
              <a:off x="3198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33"/>
            <p:cNvSpPr>
              <a:spLocks noChangeShapeType="1"/>
            </p:cNvSpPr>
            <p:nvPr/>
          </p:nvSpPr>
          <p:spPr bwMode="auto">
            <a:xfrm>
              <a:off x="3560" y="2341"/>
              <a:ext cx="4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Rectangle 34"/>
            <p:cNvSpPr>
              <a:spLocks noChangeArrowheads="1"/>
            </p:cNvSpPr>
            <p:nvPr/>
          </p:nvSpPr>
          <p:spPr bwMode="auto">
            <a:xfrm>
              <a:off x="3787" y="2795"/>
              <a:ext cx="26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孙玉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22" name="Rectangle 35"/>
            <p:cNvSpPr>
              <a:spLocks noChangeArrowheads="1"/>
            </p:cNvSpPr>
            <p:nvPr/>
          </p:nvSpPr>
          <p:spPr bwMode="auto">
            <a:xfrm>
              <a:off x="4150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吴坚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23" name="Line 36"/>
            <p:cNvSpPr>
              <a:spLocks noChangeShapeType="1"/>
            </p:cNvSpPr>
            <p:nvPr/>
          </p:nvSpPr>
          <p:spPr bwMode="auto">
            <a:xfrm>
              <a:off x="3969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37"/>
            <p:cNvSpPr>
              <a:spLocks noChangeShapeType="1"/>
            </p:cNvSpPr>
            <p:nvPr/>
          </p:nvSpPr>
          <p:spPr bwMode="auto">
            <a:xfrm>
              <a:off x="4332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Rectangle 38"/>
            <p:cNvSpPr>
              <a:spLocks noChangeArrowheads="1"/>
            </p:cNvSpPr>
            <p:nvPr/>
          </p:nvSpPr>
          <p:spPr bwMode="auto">
            <a:xfrm>
              <a:off x="464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洪流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26" name="Rectangle 39"/>
            <p:cNvSpPr>
              <a:spLocks noChangeArrowheads="1"/>
            </p:cNvSpPr>
            <p:nvPr/>
          </p:nvSpPr>
          <p:spPr bwMode="auto">
            <a:xfrm>
              <a:off x="523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丁伟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27" name="Line 40"/>
            <p:cNvSpPr>
              <a:spLocks noChangeShapeType="1"/>
            </p:cNvSpPr>
            <p:nvPr/>
          </p:nvSpPr>
          <p:spPr bwMode="auto">
            <a:xfrm>
              <a:off x="4785" y="2341"/>
              <a:ext cx="9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Line 41"/>
            <p:cNvSpPr>
              <a:spLocks noChangeShapeType="1"/>
            </p:cNvSpPr>
            <p:nvPr/>
          </p:nvSpPr>
          <p:spPr bwMode="auto">
            <a:xfrm>
              <a:off x="5329" y="2341"/>
              <a:ext cx="13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6" name="矩形 41"/>
          <p:cNvSpPr>
            <a:spLocks noChangeArrowheads="1"/>
          </p:cNvSpPr>
          <p:nvPr/>
        </p:nvSpPr>
        <p:spPr bwMode="auto">
          <a:xfrm>
            <a:off x="6470650" y="187325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93050" y="2227263"/>
            <a:ext cx="101123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1.b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92138" y="2563813"/>
            <a:ext cx="2492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latin typeface="Tahoma" panose="020B0604030504040204" pitchFamily="34" charset="0"/>
              </a:rPr>
              <a:t>查找给定条件的记录</a:t>
            </a:r>
            <a:endParaRPr kumimoji="0" lang="zh-CN" altLang="en-US" sz="20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595313" y="3313113"/>
            <a:ext cx="1979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latin typeface="Tahoma" panose="020B0604030504040204" pitchFamily="34" charset="0"/>
              </a:rPr>
              <a:t>查找下一亲兄弟</a:t>
            </a:r>
            <a:endParaRPr kumimoji="0" lang="en-US" altLang="zh-CN" sz="20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08013" y="4048125"/>
            <a:ext cx="30051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latin typeface="Tahoma" panose="020B0604030504040204" pitchFamily="34" charset="0"/>
              </a:rPr>
              <a:t>找到当前记录的下一记录</a:t>
            </a:r>
            <a:endParaRPr kumimoji="0" lang="en-US" altLang="zh-CN" sz="20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0491" name="AutoShape 7"/>
          <p:cNvSpPr>
            <a:spLocks noChangeArrowheads="1"/>
          </p:cNvSpPr>
          <p:nvPr/>
        </p:nvSpPr>
        <p:spPr bwMode="auto">
          <a:xfrm>
            <a:off x="6319838" y="776288"/>
            <a:ext cx="2397125" cy="100330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＊层次模型，应提供什么数据操作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*(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层次模型小结</a:t>
            </a:r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优点：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数据模型比较简单，操作简单。</a:t>
            </a:r>
            <a:r>
              <a:rPr lang="en-US" altLang="zh-CN" sz="2000"/>
              <a:t>    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对于实体间联系是固定的，且预先定义好的应用系统，性能较高。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提供良好的完整性支持。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缺点：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不适合于表示非层次性的联系。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对插入和删除操作的限制比较多。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查询子女结点必须通过双亲结点。</a:t>
            </a:r>
            <a:endParaRPr lang="en-US" altLang="zh-CN" sz="2000"/>
          </a:p>
          <a:p>
            <a:pPr>
              <a:lnSpc>
                <a:spcPct val="90000"/>
              </a:lnSpc>
            </a:pPr>
            <a:endParaRPr lang="zh-CN" altLang="en-US" sz="2800"/>
          </a:p>
        </p:txBody>
      </p:sp>
      <p:sp>
        <p:nvSpPr>
          <p:cNvPr id="22532" name="矩形 41"/>
          <p:cNvSpPr>
            <a:spLocks noChangeArrowheads="1"/>
          </p:cNvSpPr>
          <p:nvPr/>
        </p:nvSpPr>
        <p:spPr bwMode="auto">
          <a:xfrm>
            <a:off x="6470650" y="187325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.3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网状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第一个网状数据模型系统</a:t>
            </a:r>
            <a:r>
              <a:rPr lang="en-US" altLang="zh-CN" sz="1800"/>
              <a:t>: </a:t>
            </a:r>
            <a:endParaRPr lang="en-US" altLang="zh-CN" sz="1800"/>
          </a:p>
          <a:p>
            <a:pPr>
              <a:buFontTx/>
              <a:buNone/>
            </a:pPr>
            <a:r>
              <a:rPr lang="en-US" altLang="zh-CN" sz="2800"/>
              <a:t>	</a:t>
            </a:r>
            <a:r>
              <a:rPr lang="zh-CN" altLang="en-US" sz="2400"/>
              <a:t>美国通用电器公司（</a:t>
            </a:r>
            <a:r>
              <a:rPr lang="en-US" altLang="zh-CN" sz="2400"/>
              <a:t>Bachman</a:t>
            </a:r>
            <a:r>
              <a:rPr lang="zh-CN" altLang="en-US" sz="2400"/>
              <a:t>等人）开发的数据库管理系统</a:t>
            </a:r>
            <a:r>
              <a:rPr lang="en-US" altLang="zh-CN" sz="2400">
                <a:solidFill>
                  <a:srgbClr val="0000FF"/>
                </a:solidFill>
              </a:rPr>
              <a:t>IDS</a:t>
            </a:r>
            <a:endParaRPr lang="en-US" altLang="zh-CN" sz="28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en-US" altLang="zh-CN" sz="2400"/>
              <a:t>(Integrated Data Store)</a:t>
            </a:r>
            <a:endParaRPr lang="en-US" altLang="zh-CN" sz="1800"/>
          </a:p>
          <a:p>
            <a:r>
              <a:rPr lang="zh-CN" altLang="en-US" sz="2800"/>
              <a:t>奠定了网状数据库的基础</a:t>
            </a:r>
            <a:endParaRPr lang="en-US" altLang="zh-CN" sz="2800"/>
          </a:p>
          <a:p>
            <a:r>
              <a:rPr lang="zh-CN" altLang="en-US" sz="2800"/>
              <a:t>曾经</a:t>
            </a:r>
            <a:r>
              <a:rPr lang="zh-CN" altLang="en-US" sz="2800">
                <a:solidFill>
                  <a:srgbClr val="0000FF"/>
                </a:solidFill>
              </a:rPr>
              <a:t>广泛应用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6899275" y="134938"/>
            <a:ext cx="215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8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二）网状模式与实例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2133600"/>
            <a:ext cx="7772400" cy="4114800"/>
          </a:xfrm>
        </p:spPr>
        <p:txBody>
          <a:bodyPr/>
          <a:lstStyle/>
          <a:p>
            <a:r>
              <a:rPr lang="zh-CN" altLang="en-US" sz="2400"/>
              <a:t>网状模式（型）</a:t>
            </a:r>
            <a:endParaRPr lang="en-US" altLang="zh-CN" sz="2400"/>
          </a:p>
          <a:p>
            <a:pPr lvl="1"/>
            <a:r>
              <a:rPr lang="zh-CN" altLang="en-US" sz="2000"/>
              <a:t>利用网状模型（记录</a:t>
            </a:r>
            <a:r>
              <a:rPr lang="en-US" altLang="zh-CN" sz="2000"/>
              <a:t>&amp;</a:t>
            </a:r>
            <a:r>
              <a:rPr lang="zh-CN" altLang="en-US" sz="2000"/>
              <a:t>系）来描述一个应用，可以得到一个网状模式（数据库的结构）</a:t>
            </a:r>
            <a:endParaRPr lang="en-US" altLang="zh-CN" sz="2000"/>
          </a:p>
          <a:p>
            <a:pPr lvl="1"/>
            <a:r>
              <a:rPr lang="zh-CN" altLang="en-US" sz="2000"/>
              <a:t>是一个“图”（而非一个“树”）</a:t>
            </a:r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实例</a:t>
            </a:r>
            <a:endParaRPr lang="en-US" altLang="zh-CN" sz="2400"/>
          </a:p>
          <a:p>
            <a:pPr lvl="1"/>
            <a:r>
              <a:rPr lang="zh-CN" altLang="en-US" sz="2000"/>
              <a:t>一个型</a:t>
            </a:r>
            <a:r>
              <a:rPr lang="en-US" altLang="zh-CN" sz="2000">
                <a:sym typeface="Wingdings" panose="05000000000000000000" pitchFamily="2" charset="2"/>
              </a:rPr>
              <a:t></a:t>
            </a:r>
            <a:r>
              <a:rPr lang="zh-CN" altLang="en-US" sz="2000"/>
              <a:t>多个实例</a:t>
            </a:r>
            <a:r>
              <a:rPr lang="en-US" altLang="zh-CN" sz="2000"/>
              <a:t>(</a:t>
            </a:r>
            <a:r>
              <a:rPr lang="zh-CN" altLang="en-US" sz="2000"/>
              <a:t>数据库的数据</a:t>
            </a:r>
            <a:r>
              <a:rPr lang="en-US" altLang="zh-CN" sz="2000"/>
              <a:t>)</a:t>
            </a:r>
            <a:endParaRPr lang="en-US" altLang="zh-CN" sz="2000"/>
          </a:p>
          <a:p>
            <a:pPr lvl="1"/>
            <a:endParaRPr lang="zh-CN" altLang="en-US" sz="2400"/>
          </a:p>
        </p:txBody>
      </p:sp>
      <p:grpSp>
        <p:nvGrpSpPr>
          <p:cNvPr id="25604" name="组 24"/>
          <p:cNvGrpSpPr/>
          <p:nvPr/>
        </p:nvGrpSpPr>
        <p:grpSpPr bwMode="auto">
          <a:xfrm>
            <a:off x="4822825" y="3240088"/>
            <a:ext cx="2894013" cy="2392362"/>
            <a:chOff x="5360324" y="3164912"/>
            <a:chExt cx="2894303" cy="2392737"/>
          </a:xfrm>
        </p:grpSpPr>
        <p:grpSp>
          <p:nvGrpSpPr>
            <p:cNvPr id="25608" name="Group 4"/>
            <p:cNvGrpSpPr/>
            <p:nvPr/>
          </p:nvGrpSpPr>
          <p:grpSpPr bwMode="auto">
            <a:xfrm>
              <a:off x="6986402" y="3164912"/>
              <a:ext cx="503237" cy="1006475"/>
              <a:chOff x="3243" y="2251"/>
              <a:chExt cx="317" cy="634"/>
            </a:xfrm>
          </p:grpSpPr>
          <p:sp>
            <p:nvSpPr>
              <p:cNvPr id="25630" name="Rectangle 5"/>
              <p:cNvSpPr>
                <a:spLocks noChangeArrowheads="1"/>
              </p:cNvSpPr>
              <p:nvPr/>
            </p:nvSpPr>
            <p:spPr bwMode="auto">
              <a:xfrm>
                <a:off x="3243" y="2251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班级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31" name="Rectangle 6"/>
              <p:cNvSpPr>
                <a:spLocks noChangeArrowheads="1"/>
              </p:cNvSpPr>
              <p:nvPr/>
            </p:nvSpPr>
            <p:spPr bwMode="auto">
              <a:xfrm>
                <a:off x="3243" y="2704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学生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32" name="Line 7"/>
              <p:cNvSpPr>
                <a:spLocks noChangeShapeType="1"/>
              </p:cNvSpPr>
              <p:nvPr/>
            </p:nvSpPr>
            <p:spPr bwMode="auto">
              <a:xfrm>
                <a:off x="3424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09" name="Group 22"/>
            <p:cNvGrpSpPr/>
            <p:nvPr/>
          </p:nvGrpSpPr>
          <p:grpSpPr bwMode="auto">
            <a:xfrm>
              <a:off x="5360324" y="4622611"/>
              <a:ext cx="1801813" cy="935038"/>
              <a:chOff x="2154" y="2115"/>
              <a:chExt cx="1135" cy="589"/>
            </a:xfrm>
          </p:grpSpPr>
          <p:sp>
            <p:nvSpPr>
              <p:cNvPr id="25621" name="Rectangle 9"/>
              <p:cNvSpPr>
                <a:spLocks noChangeArrowheads="1"/>
              </p:cNvSpPr>
              <p:nvPr/>
            </p:nvSpPr>
            <p:spPr bwMode="auto">
              <a:xfrm>
                <a:off x="2518" y="2115"/>
                <a:ext cx="453" cy="13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账户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2" name="Rectangle 10"/>
              <p:cNvSpPr>
                <a:spLocks noChangeArrowheads="1"/>
              </p:cNvSpPr>
              <p:nvPr/>
            </p:nvSpPr>
            <p:spPr bwMode="auto">
              <a:xfrm>
                <a:off x="2154" y="2568"/>
                <a:ext cx="31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存款账</a:t>
                </a:r>
                <a:endPara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3" name="Rectangle 11"/>
              <p:cNvSpPr>
                <a:spLocks noChangeArrowheads="1"/>
              </p:cNvSpPr>
              <p:nvPr/>
            </p:nvSpPr>
            <p:spPr bwMode="auto">
              <a:xfrm>
                <a:off x="2562" y="2568"/>
                <a:ext cx="31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提款账</a:t>
                </a:r>
                <a:endPara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4" name="Rectangle 12"/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31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转帐</a:t>
                </a:r>
                <a:endPara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5" name="Line 15"/>
              <p:cNvSpPr>
                <a:spLocks noChangeShapeType="1"/>
              </p:cNvSpPr>
              <p:nvPr/>
            </p:nvSpPr>
            <p:spPr bwMode="auto">
              <a:xfrm flipH="1">
                <a:off x="2744" y="225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18"/>
              <p:cNvSpPr>
                <a:spLocks noChangeShapeType="1"/>
              </p:cNvSpPr>
              <p:nvPr/>
            </p:nvSpPr>
            <p:spPr bwMode="auto">
              <a:xfrm>
                <a:off x="2336" y="2387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Line 19"/>
              <p:cNvSpPr>
                <a:spLocks noChangeShapeType="1"/>
              </p:cNvSpPr>
              <p:nvPr/>
            </p:nvSpPr>
            <p:spPr bwMode="auto">
              <a:xfrm>
                <a:off x="2336" y="238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8" name="Line 20"/>
              <p:cNvSpPr>
                <a:spLocks noChangeShapeType="1"/>
              </p:cNvSpPr>
              <p:nvPr/>
            </p:nvSpPr>
            <p:spPr bwMode="auto">
              <a:xfrm>
                <a:off x="2744" y="238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9" name="Line 21"/>
              <p:cNvSpPr>
                <a:spLocks noChangeShapeType="1"/>
              </p:cNvSpPr>
              <p:nvPr/>
            </p:nvSpPr>
            <p:spPr bwMode="auto">
              <a:xfrm>
                <a:off x="3107" y="238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0" name="组 2"/>
            <p:cNvGrpSpPr/>
            <p:nvPr/>
          </p:nvGrpSpPr>
          <p:grpSpPr bwMode="auto">
            <a:xfrm>
              <a:off x="6989390" y="3870135"/>
              <a:ext cx="1223402" cy="1006476"/>
              <a:chOff x="6989390" y="3929899"/>
              <a:chExt cx="1223402" cy="1006476"/>
            </a:xfrm>
          </p:grpSpPr>
          <p:sp>
            <p:nvSpPr>
              <p:cNvPr id="25616" name="Rectangle 5"/>
              <p:cNvSpPr>
                <a:spLocks noChangeArrowheads="1"/>
              </p:cNvSpPr>
              <p:nvPr/>
            </p:nvSpPr>
            <p:spPr bwMode="auto">
              <a:xfrm>
                <a:off x="6989262" y="3929637"/>
                <a:ext cx="503289" cy="2873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学生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17" name="Rectangle 6"/>
              <p:cNvSpPr>
                <a:spLocks noChangeArrowheads="1"/>
              </p:cNvSpPr>
              <p:nvPr/>
            </p:nvSpPr>
            <p:spPr bwMode="auto">
              <a:xfrm>
                <a:off x="6989262" y="4648887"/>
                <a:ext cx="503289" cy="2873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选课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18" name="Line 7"/>
              <p:cNvSpPr>
                <a:spLocks noChangeShapeType="1"/>
              </p:cNvSpPr>
              <p:nvPr/>
            </p:nvSpPr>
            <p:spPr bwMode="auto">
              <a:xfrm>
                <a:off x="7276629" y="4217019"/>
                <a:ext cx="0" cy="431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9" name="Rectangle 5"/>
              <p:cNvSpPr>
                <a:spLocks noChangeArrowheads="1"/>
              </p:cNvSpPr>
              <p:nvPr/>
            </p:nvSpPr>
            <p:spPr bwMode="auto">
              <a:xfrm>
                <a:off x="7710059" y="3932812"/>
                <a:ext cx="503289" cy="2873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课程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0" name="Line 7"/>
              <p:cNvSpPr>
                <a:spLocks noChangeShapeType="1"/>
              </p:cNvSpPr>
              <p:nvPr/>
            </p:nvSpPr>
            <p:spPr bwMode="auto">
              <a:xfrm flipH="1">
                <a:off x="7456034" y="4228134"/>
                <a:ext cx="522341" cy="403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1" name="Line 7"/>
            <p:cNvSpPr>
              <a:spLocks noChangeShapeType="1"/>
            </p:cNvSpPr>
            <p:nvPr/>
          </p:nvSpPr>
          <p:spPr bwMode="auto">
            <a:xfrm flipH="1">
              <a:off x="6320858" y="4184247"/>
              <a:ext cx="657291" cy="431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Rectangle 5"/>
            <p:cNvSpPr>
              <a:spLocks noChangeArrowheads="1"/>
            </p:cNvSpPr>
            <p:nvPr/>
          </p:nvSpPr>
          <p:spPr bwMode="auto">
            <a:xfrm>
              <a:off x="6077946" y="3182377"/>
              <a:ext cx="503288" cy="287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3" name="Line 7"/>
            <p:cNvSpPr>
              <a:spLocks noChangeShapeType="1"/>
            </p:cNvSpPr>
            <p:nvPr/>
          </p:nvSpPr>
          <p:spPr bwMode="auto">
            <a:xfrm>
              <a:off x="6365313" y="3469760"/>
              <a:ext cx="806531" cy="4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Rectangle 5"/>
            <p:cNvSpPr>
              <a:spLocks noChangeArrowheads="1"/>
            </p:cNvSpPr>
            <p:nvPr/>
          </p:nvSpPr>
          <p:spPr bwMode="auto">
            <a:xfrm>
              <a:off x="7751339" y="3168087"/>
              <a:ext cx="503288" cy="287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协会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5" name="Line 7"/>
            <p:cNvSpPr>
              <a:spLocks noChangeShapeType="1"/>
            </p:cNvSpPr>
            <p:nvPr/>
          </p:nvSpPr>
          <p:spPr bwMode="auto">
            <a:xfrm flipH="1">
              <a:off x="7395703" y="3455470"/>
              <a:ext cx="643002" cy="4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6261100" y="1689100"/>
            <a:ext cx="2320925" cy="76200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＊网状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模型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模式与实例？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矩形 31"/>
          <p:cNvSpPr>
            <a:spLocks noChangeArrowheads="1"/>
          </p:cNvSpPr>
          <p:nvPr/>
        </p:nvSpPr>
        <p:spPr bwMode="auto">
          <a:xfrm>
            <a:off x="7275513" y="5372100"/>
            <a:ext cx="8985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2.c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5607" name="矩形 33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一）网状模型的基本概念</a:t>
            </a:r>
            <a:endParaRPr lang="zh-CN" altLang="en-US" sz="11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852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记录的表示</a:t>
            </a:r>
            <a:r>
              <a:rPr lang="en-US" altLang="zh-CN" sz="1600"/>
              <a:t>(</a:t>
            </a:r>
            <a:r>
              <a:rPr lang="zh-CN" altLang="en-US" sz="1600"/>
              <a:t>内部结构</a:t>
            </a:r>
            <a:r>
              <a:rPr lang="en-US" altLang="zh-CN" sz="1600"/>
              <a:t>)</a:t>
            </a:r>
            <a:endParaRPr lang="en-US" altLang="zh-CN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0000FF"/>
                </a:solidFill>
              </a:rPr>
              <a:t>记录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0000FF"/>
                </a:solidFill>
              </a:rPr>
              <a:t>数据项</a:t>
            </a:r>
            <a:r>
              <a:rPr lang="zh-CN" altLang="en-US" sz="2000"/>
              <a:t>（允许为</a:t>
            </a:r>
            <a:r>
              <a:rPr lang="zh-CN" altLang="en-US" sz="2000">
                <a:solidFill>
                  <a:srgbClr val="FF0000"/>
                </a:solidFill>
              </a:rPr>
              <a:t>多值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000"/>
                </a:solidFill>
              </a:rPr>
              <a:t>复合</a:t>
            </a:r>
            <a:r>
              <a:rPr lang="zh-CN" altLang="en-US" sz="2000"/>
              <a:t>数据）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zh-CN" altLang="en-US" sz="2400"/>
              <a:t>联系的表示</a:t>
            </a:r>
            <a:r>
              <a:rPr lang="en-US" altLang="zh-CN" sz="1600"/>
              <a:t>(</a:t>
            </a:r>
            <a:r>
              <a:rPr lang="zh-CN" altLang="en-US" sz="1600"/>
              <a:t>外部结构</a:t>
            </a:r>
            <a:r>
              <a:rPr lang="en-US" altLang="zh-CN" sz="1600"/>
              <a:t>)</a:t>
            </a:r>
            <a:endParaRPr lang="en-US" altLang="zh-CN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  </a:t>
            </a:r>
            <a:r>
              <a:rPr lang="zh-CN" altLang="en-US" sz="2000">
                <a:solidFill>
                  <a:srgbClr val="0000FF"/>
                </a:solidFill>
              </a:rPr>
              <a:t>系（</a:t>
            </a:r>
            <a:r>
              <a:rPr lang="en-US" altLang="zh-CN" sz="2000">
                <a:solidFill>
                  <a:srgbClr val="0000FF"/>
                </a:solidFill>
              </a:rPr>
              <a:t>set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	</a:t>
            </a:r>
            <a:r>
              <a:rPr lang="zh-CN" altLang="en-US" sz="2000">
                <a:solidFill>
                  <a:srgbClr val="FF0000"/>
                </a:solidFill>
              </a:rPr>
              <a:t>单属系：</a:t>
            </a:r>
            <a:r>
              <a:rPr lang="en-US" altLang="zh-CN" sz="2000"/>
              <a:t>		</a:t>
            </a:r>
            <a:r>
              <a:rPr lang="zh-CN" altLang="en-US" sz="2000">
                <a:solidFill>
                  <a:srgbClr val="FF0000"/>
                </a:solidFill>
              </a:rPr>
              <a:t>多属系：</a:t>
            </a: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首记录</a:t>
            </a:r>
            <a:r>
              <a:rPr lang="en-US" altLang="zh-CN" sz="2000"/>
              <a:t>&amp;</a:t>
            </a:r>
            <a:r>
              <a:rPr lang="zh-CN" altLang="en-US" sz="2000"/>
              <a:t>属记录，</a:t>
            </a:r>
            <a:r>
              <a:rPr lang="en-US" altLang="zh-CN" sz="2000"/>
              <a:t>	</a:t>
            </a:r>
            <a:r>
              <a:rPr lang="zh-CN" altLang="en-US" sz="2000"/>
              <a:t>属记录值可以是不同不同记录类型</a:t>
            </a: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zh-CN" altLang="en-US" sz="2400"/>
              <a:t>网状模型的不同特点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zh-CN" altLang="en-US" sz="2000"/>
              <a:t>它</a:t>
            </a:r>
            <a:r>
              <a:rPr lang="zh-CN" altLang="en-US" sz="2000" b="1">
                <a:solidFill>
                  <a:srgbClr val="FF0000"/>
                </a:solidFill>
              </a:rPr>
              <a:t>去掉了</a:t>
            </a:r>
            <a:r>
              <a:rPr lang="zh-CN" altLang="en-US" sz="2000"/>
              <a:t>层次模型的两个限制：</a:t>
            </a:r>
            <a:endParaRPr lang="en-US" altLang="zh-CN" sz="16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允许多个结点没有双亲结点；</a:t>
            </a:r>
            <a:endParaRPr lang="en-US" altLang="zh-CN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允许结点有多个双亲结点。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zh-CN" altLang="en-US" sz="2000"/>
              <a:t>它还允许两个结点之间有多种联系（复合联系）</a:t>
            </a:r>
            <a:endParaRPr lang="zh-CN" altLang="en-US" sz="1600"/>
          </a:p>
        </p:txBody>
      </p:sp>
      <p:grpSp>
        <p:nvGrpSpPr>
          <p:cNvPr id="24580" name="Group 4"/>
          <p:cNvGrpSpPr/>
          <p:nvPr/>
        </p:nvGrpSpPr>
        <p:grpSpPr bwMode="auto">
          <a:xfrm>
            <a:off x="1547813" y="3717925"/>
            <a:ext cx="503237" cy="1006475"/>
            <a:chOff x="3243" y="2251"/>
            <a:chExt cx="317" cy="634"/>
          </a:xfrm>
        </p:grpSpPr>
        <p:sp>
          <p:nvSpPr>
            <p:cNvPr id="24595" name="Rectangle 5"/>
            <p:cNvSpPr>
              <a:spLocks noChangeArrowheads="1"/>
            </p:cNvSpPr>
            <p:nvPr/>
          </p:nvSpPr>
          <p:spPr bwMode="auto">
            <a:xfrm>
              <a:off x="3243" y="2251"/>
              <a:ext cx="31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班级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6" name="Rectangle 6"/>
            <p:cNvSpPr>
              <a:spLocks noChangeArrowheads="1"/>
            </p:cNvSpPr>
            <p:nvPr/>
          </p:nvSpPr>
          <p:spPr bwMode="auto">
            <a:xfrm>
              <a:off x="3243" y="2704"/>
              <a:ext cx="31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7" name="Line 7"/>
            <p:cNvSpPr>
              <a:spLocks noChangeShapeType="1"/>
            </p:cNvSpPr>
            <p:nvPr/>
          </p:nvSpPr>
          <p:spPr bwMode="auto">
            <a:xfrm>
              <a:off x="3424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1" name="Group 22"/>
          <p:cNvGrpSpPr/>
          <p:nvPr/>
        </p:nvGrpSpPr>
        <p:grpSpPr bwMode="auto">
          <a:xfrm>
            <a:off x="3851275" y="3860800"/>
            <a:ext cx="1801813" cy="935038"/>
            <a:chOff x="2154" y="2115"/>
            <a:chExt cx="1135" cy="589"/>
          </a:xfrm>
        </p:grpSpPr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2518" y="2115"/>
              <a:ext cx="453" cy="1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账户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2154" y="2568"/>
              <a:ext cx="31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存款账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88" name="Rectangle 11"/>
            <p:cNvSpPr>
              <a:spLocks noChangeArrowheads="1"/>
            </p:cNvSpPr>
            <p:nvPr/>
          </p:nvSpPr>
          <p:spPr bwMode="auto">
            <a:xfrm>
              <a:off x="2562" y="2568"/>
              <a:ext cx="31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提款账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2971" y="2568"/>
              <a:ext cx="31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转帐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0" name="Line 15"/>
            <p:cNvSpPr>
              <a:spLocks noChangeShapeType="1"/>
            </p:cNvSpPr>
            <p:nvPr/>
          </p:nvSpPr>
          <p:spPr bwMode="auto">
            <a:xfrm flipH="1">
              <a:off x="2744" y="225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8"/>
            <p:cNvSpPr>
              <a:spLocks noChangeShapeType="1"/>
            </p:cNvSpPr>
            <p:nvPr/>
          </p:nvSpPr>
          <p:spPr bwMode="auto">
            <a:xfrm>
              <a:off x="2336" y="238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9"/>
            <p:cNvSpPr>
              <a:spLocks noChangeShapeType="1"/>
            </p:cNvSpPr>
            <p:nvPr/>
          </p:nvSpPr>
          <p:spPr bwMode="auto">
            <a:xfrm>
              <a:off x="2336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0"/>
            <p:cNvSpPr>
              <a:spLocks noChangeShapeType="1"/>
            </p:cNvSpPr>
            <p:nvPr/>
          </p:nvSpPr>
          <p:spPr bwMode="auto">
            <a:xfrm>
              <a:off x="2744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1"/>
            <p:cNvSpPr>
              <a:spLocks noChangeShapeType="1"/>
            </p:cNvSpPr>
            <p:nvPr/>
          </p:nvSpPr>
          <p:spPr bwMode="auto">
            <a:xfrm>
              <a:off x="3107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2" name="AutoShape 7"/>
          <p:cNvSpPr>
            <a:spLocks noChangeArrowheads="1"/>
          </p:cNvSpPr>
          <p:nvPr/>
        </p:nvSpPr>
        <p:spPr bwMode="auto">
          <a:xfrm>
            <a:off x="6469063" y="1419225"/>
            <a:ext cx="2427287" cy="110648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网状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模型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如何描述数据的结构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4583" name="矩形 1"/>
          <p:cNvSpPr>
            <a:spLocks noChangeArrowheads="1"/>
          </p:cNvSpPr>
          <p:nvPr/>
        </p:nvSpPr>
        <p:spPr bwMode="auto">
          <a:xfrm>
            <a:off x="2336800" y="4460875"/>
            <a:ext cx="914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2.a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84" name="矩形 19"/>
          <p:cNvSpPr>
            <a:spLocks noChangeArrowheads="1"/>
          </p:cNvSpPr>
          <p:nvPr/>
        </p:nvSpPr>
        <p:spPr bwMode="auto">
          <a:xfrm>
            <a:off x="5967413" y="4508500"/>
            <a:ext cx="9207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2.b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85" name="矩形 2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382000" cy="11430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三）定义物理存储结构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9275"/>
            <a:ext cx="8010525" cy="4114800"/>
          </a:xfrm>
        </p:spPr>
        <p:txBody>
          <a:bodyPr/>
          <a:lstStyle/>
          <a:p>
            <a:r>
              <a:rPr lang="zh-CN" altLang="en-US" sz="2400"/>
              <a:t>网状数据模型的存储结构</a:t>
            </a:r>
            <a:endParaRPr lang="en-US" altLang="zh-CN" sz="2400"/>
          </a:p>
          <a:p>
            <a:pPr marL="450850" lvl="1" indent="0">
              <a:buFontTx/>
              <a:buNone/>
            </a:pPr>
            <a:r>
              <a:rPr lang="zh-CN" altLang="en-US" sz="2000"/>
              <a:t>依具体系统不同而不同，</a:t>
            </a:r>
            <a:r>
              <a:rPr lang="zh-CN" altLang="en-US" sz="2000">
                <a:solidFill>
                  <a:srgbClr val="0000FF"/>
                </a:solidFill>
              </a:rPr>
              <a:t>常用的方法</a:t>
            </a:r>
            <a:r>
              <a:rPr lang="zh-CN" altLang="en-US" sz="2000"/>
              <a:t>是链接法，包括</a:t>
            </a:r>
            <a:endParaRPr lang="en-US" altLang="zh-CN" sz="2000"/>
          </a:p>
          <a:p>
            <a:pPr marL="450850" lvl="1" indent="0"/>
            <a:r>
              <a:rPr lang="zh-CN" altLang="en-US" sz="2000">
                <a:solidFill>
                  <a:srgbClr val="FF0000"/>
                </a:solidFill>
              </a:rPr>
              <a:t>单向链接</a:t>
            </a:r>
            <a:endParaRPr lang="en-US" altLang="zh-CN" sz="2000">
              <a:solidFill>
                <a:srgbClr val="FF0000"/>
              </a:solidFill>
            </a:endParaRPr>
          </a:p>
          <a:p>
            <a:pPr marL="450850" lvl="1" indent="0"/>
            <a:r>
              <a:rPr lang="zh-CN" altLang="en-US" sz="2000"/>
              <a:t>双向链接</a:t>
            </a:r>
            <a:endParaRPr lang="en-US" altLang="zh-CN" sz="2000"/>
          </a:p>
          <a:p>
            <a:pPr marL="450850" lvl="1" indent="0"/>
            <a:r>
              <a:rPr lang="zh-CN" altLang="en-US" sz="2000"/>
              <a:t>环状链接</a:t>
            </a:r>
            <a:endParaRPr lang="en-US" altLang="zh-CN" sz="2000"/>
          </a:p>
          <a:p>
            <a:pPr marL="450850" lvl="1" indent="0"/>
            <a:r>
              <a:rPr lang="zh-CN" altLang="en-US" sz="2000"/>
              <a:t>向首链拉等。</a:t>
            </a:r>
            <a:endParaRPr lang="en-US" altLang="zh-CN" sz="2000"/>
          </a:p>
          <a:p>
            <a:pPr marL="450850" lvl="1" indent="0"/>
            <a:endParaRPr lang="en-US" altLang="zh-CN" sz="2000"/>
          </a:p>
          <a:p>
            <a:r>
              <a:rPr lang="zh-CN" altLang="en-US" sz="2400"/>
              <a:t>示例（见下页）</a:t>
            </a:r>
            <a:endParaRPr lang="en-US" altLang="zh-CN" sz="2400"/>
          </a:p>
        </p:txBody>
      </p:sp>
      <p:sp>
        <p:nvSpPr>
          <p:cNvPr id="26628" name="AutoShape 7"/>
          <p:cNvSpPr>
            <a:spLocks noChangeArrowheads="1"/>
          </p:cNvSpPr>
          <p:nvPr/>
        </p:nvSpPr>
        <p:spPr bwMode="auto">
          <a:xfrm>
            <a:off x="6261100" y="2719388"/>
            <a:ext cx="2320925" cy="101600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＊网状模式如何处理数据的物理存放？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1143000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物理存储结构的一个示例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651" name="组 1"/>
          <p:cNvGrpSpPr/>
          <p:nvPr/>
        </p:nvGrpSpPr>
        <p:grpSpPr bwMode="auto">
          <a:xfrm>
            <a:off x="576263" y="3194050"/>
            <a:ext cx="1209675" cy="1006475"/>
            <a:chOff x="352521" y="2985617"/>
            <a:chExt cx="1208455" cy="1006475"/>
          </a:xfrm>
        </p:grpSpPr>
        <p:grpSp>
          <p:nvGrpSpPr>
            <p:cNvPr id="27668" name="Group 4"/>
            <p:cNvGrpSpPr/>
            <p:nvPr/>
          </p:nvGrpSpPr>
          <p:grpSpPr bwMode="auto">
            <a:xfrm>
              <a:off x="352521" y="2985617"/>
              <a:ext cx="503237" cy="1006475"/>
              <a:chOff x="3243" y="2251"/>
              <a:chExt cx="317" cy="634"/>
            </a:xfrm>
          </p:grpSpPr>
          <p:sp>
            <p:nvSpPr>
              <p:cNvPr id="27671" name="Rectangle 5"/>
              <p:cNvSpPr>
                <a:spLocks noChangeArrowheads="1"/>
              </p:cNvSpPr>
              <p:nvPr/>
            </p:nvSpPr>
            <p:spPr bwMode="auto">
              <a:xfrm>
                <a:off x="3243" y="2251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学生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672" name="Rectangle 6"/>
              <p:cNvSpPr>
                <a:spLocks noChangeArrowheads="1"/>
              </p:cNvSpPr>
              <p:nvPr/>
            </p:nvSpPr>
            <p:spPr bwMode="auto">
              <a:xfrm>
                <a:off x="3243" y="2704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选课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673" name="Line 7"/>
              <p:cNvSpPr>
                <a:spLocks noChangeShapeType="1"/>
              </p:cNvSpPr>
              <p:nvPr/>
            </p:nvSpPr>
            <p:spPr bwMode="auto">
              <a:xfrm>
                <a:off x="3424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9" name="Rectangle 6"/>
            <p:cNvSpPr>
              <a:spLocks noChangeArrowheads="1"/>
            </p:cNvSpPr>
            <p:nvPr/>
          </p:nvSpPr>
          <p:spPr bwMode="auto">
            <a:xfrm>
              <a:off x="1058246" y="2990380"/>
              <a:ext cx="502730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70" name="Line 7"/>
            <p:cNvSpPr>
              <a:spLocks noChangeShapeType="1"/>
            </p:cNvSpPr>
            <p:nvPr/>
          </p:nvSpPr>
          <p:spPr bwMode="auto">
            <a:xfrm flipH="1">
              <a:off x="777542" y="3290417"/>
              <a:ext cx="507488" cy="414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2" name="矩形 2"/>
          <p:cNvSpPr>
            <a:spLocks noChangeArrowheads="1"/>
          </p:cNvSpPr>
          <p:nvPr/>
        </p:nvSpPr>
        <p:spPr bwMode="auto">
          <a:xfrm>
            <a:off x="254000" y="2787650"/>
            <a:ext cx="2032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课程号,成绩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27653" name="矩形 16"/>
          <p:cNvSpPr>
            <a:spLocks noChangeArrowheads="1"/>
          </p:cNvSpPr>
          <p:nvPr/>
        </p:nvSpPr>
        <p:spPr bwMode="auto">
          <a:xfrm>
            <a:off x="255588" y="2416175"/>
            <a:ext cx="2032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课号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课程名,学分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矩形 17"/>
          <p:cNvSpPr>
            <a:spLocks noChangeArrowheads="1"/>
          </p:cNvSpPr>
          <p:nvPr/>
        </p:nvSpPr>
        <p:spPr bwMode="auto">
          <a:xfrm>
            <a:off x="268288" y="2016125"/>
            <a:ext cx="18272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姓名,系别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grpSp>
        <p:nvGrpSpPr>
          <p:cNvPr id="27655" name="组 5"/>
          <p:cNvGrpSpPr/>
          <p:nvPr/>
        </p:nvGrpSpPr>
        <p:grpSpPr bwMode="auto">
          <a:xfrm>
            <a:off x="2452688" y="1674813"/>
            <a:ext cx="6286500" cy="4572000"/>
            <a:chOff x="2333804" y="1600200"/>
            <a:chExt cx="6286500" cy="4572000"/>
          </a:xfrm>
        </p:grpSpPr>
        <p:pic>
          <p:nvPicPr>
            <p:cNvPr id="27666" name="Picture 3" descr="homeworkscene[1]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804" y="1600200"/>
              <a:ext cx="62865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4095929" y="5640387"/>
              <a:ext cx="593725" cy="273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 sz="1400" b="0" i="1" dirty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选课</a:t>
              </a:r>
              <a:endParaRPr lang="zh-CN" altLang="en-US" b="0" i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0" y="4497388"/>
            <a:ext cx="2322513" cy="1195387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＊网状模型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的属性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为何允许复杂数据类型？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2113" y="5775325"/>
            <a:ext cx="1427162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FF"/>
                </a:solidFill>
                <a:ea typeface="黑体" panose="02010609060101010101" pitchFamily="49" charset="-122"/>
              </a:rPr>
              <a:t>因为物理实现</a:t>
            </a:r>
            <a:endParaRPr kumimoji="0" lang="en-US" altLang="zh-CN" sz="1600" b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FF"/>
                </a:solidFill>
                <a:ea typeface="黑体" panose="02010609060101010101" pitchFamily="49" charset="-122"/>
              </a:rPr>
              <a:t>采用指针链！</a:t>
            </a:r>
            <a:endParaRPr kumimoji="0" lang="zh-CN" altLang="en-US" sz="1600" b="0">
              <a:solidFill>
                <a:srgbClr val="0000FF"/>
              </a:solidFill>
            </a:endParaRPr>
          </a:p>
        </p:txBody>
      </p:sp>
      <p:sp>
        <p:nvSpPr>
          <p:cNvPr id="27658" name="矩形 17"/>
          <p:cNvSpPr>
            <a:spLocks noChangeArrowheads="1"/>
          </p:cNvSpPr>
          <p:nvPr/>
        </p:nvSpPr>
        <p:spPr bwMode="auto">
          <a:xfrm>
            <a:off x="1303338" y="3937000"/>
            <a:ext cx="9191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2.d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59" name="矩形 18"/>
          <p:cNvSpPr>
            <a:spLocks noChangeArrowheads="1"/>
          </p:cNvSpPr>
          <p:nvPr/>
        </p:nvSpPr>
        <p:spPr bwMode="auto">
          <a:xfrm>
            <a:off x="7804150" y="1277938"/>
            <a:ext cx="9159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2.e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60" name="矩形 19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" name="组 2"/>
          <p:cNvGrpSpPr/>
          <p:nvPr/>
        </p:nvGrpSpPr>
        <p:grpSpPr bwMode="auto">
          <a:xfrm>
            <a:off x="2184400" y="1400175"/>
            <a:ext cx="4840288" cy="604838"/>
            <a:chOff x="2183746" y="1400642"/>
            <a:chExt cx="4841259" cy="604464"/>
          </a:xfrm>
        </p:grpSpPr>
        <p:sp>
          <p:nvSpPr>
            <p:cNvPr id="27662" name="矩形 1"/>
            <p:cNvSpPr>
              <a:spLocks noChangeArrowheads="1"/>
            </p:cNvSpPr>
            <p:nvPr/>
          </p:nvSpPr>
          <p:spPr bwMode="auto">
            <a:xfrm>
              <a:off x="2183746" y="1412598"/>
              <a:ext cx="2236510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 b="0">
                  <a:solidFill>
                    <a:srgbClr val="0000FF"/>
                  </a:solidFill>
                  <a:ea typeface="黑体" panose="02010609060101010101" pitchFamily="49" charset="-122"/>
                </a:rPr>
                <a:t>一个学生选了哪些课程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3" name="矩形 21"/>
            <p:cNvSpPr>
              <a:spLocks noChangeArrowheads="1"/>
            </p:cNvSpPr>
            <p:nvPr/>
          </p:nvSpPr>
          <p:spPr bwMode="auto">
            <a:xfrm>
              <a:off x="4993680" y="1400642"/>
              <a:ext cx="203132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 b="0">
                  <a:solidFill>
                    <a:srgbClr val="0000FF"/>
                  </a:solidFill>
                  <a:ea typeface="黑体" panose="02010609060101010101" pitchFamily="49" charset="-122"/>
                </a:rPr>
                <a:t>一门课程有哪些学生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4" name="Line 7"/>
            <p:cNvSpPr>
              <a:spLocks noChangeShapeType="1"/>
            </p:cNvSpPr>
            <p:nvPr/>
          </p:nvSpPr>
          <p:spPr bwMode="auto">
            <a:xfrm flipH="1">
              <a:off x="3361907" y="1676696"/>
              <a:ext cx="0" cy="3252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7"/>
            <p:cNvSpPr>
              <a:spLocks noChangeShapeType="1"/>
            </p:cNvSpPr>
            <p:nvPr/>
          </p:nvSpPr>
          <p:spPr bwMode="auto">
            <a:xfrm flipH="1">
              <a:off x="5575326" y="1679869"/>
              <a:ext cx="1588" cy="3252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数据如何存储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r>
              <a:rPr lang="zh-CN" altLang="en-US" dirty="0"/>
              <a:t>文件，无序，无结构</a:t>
            </a:r>
            <a:endParaRPr lang="zh-CN" altLang="en-US" dirty="0"/>
          </a:p>
          <a:p>
            <a:r>
              <a:rPr lang="en-US" altLang="zh-CN" dirty="0"/>
              <a:t>EXCEL</a:t>
            </a:r>
            <a:endParaRPr lang="zh-CN" altLang="en-US" dirty="0"/>
          </a:p>
          <a:p>
            <a:r>
              <a:rPr lang="zh-CN" altLang="en-US" dirty="0"/>
              <a:t>数据库，二维表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四）定义基本的数据操作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9763"/>
            <a:ext cx="7772400" cy="4114800"/>
          </a:xfrm>
        </p:spPr>
        <p:txBody>
          <a:bodyPr/>
          <a:lstStyle/>
          <a:p>
            <a:r>
              <a:rPr lang="en-US" altLang="zh-CN" sz="2400"/>
              <a:t>Find(</a:t>
            </a:r>
            <a:r>
              <a:rPr lang="zh-CN" altLang="en-US" sz="2400"/>
              <a:t>查找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Get(</a:t>
            </a:r>
            <a:r>
              <a:rPr lang="zh-CN" altLang="en-US" sz="2400"/>
              <a:t>取数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Store(</a:t>
            </a:r>
            <a:r>
              <a:rPr lang="zh-CN" altLang="en-US" sz="2400"/>
              <a:t>存数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Modify(</a:t>
            </a:r>
            <a:r>
              <a:rPr lang="zh-CN" altLang="en-US" sz="2400"/>
              <a:t>修改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Erase(</a:t>
            </a:r>
            <a:r>
              <a:rPr lang="zh-CN" altLang="en-US" sz="2400"/>
              <a:t>删除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Connect(</a:t>
            </a:r>
            <a:r>
              <a:rPr lang="zh-CN" altLang="en-US" sz="2400"/>
              <a:t>加入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Reconnect(</a:t>
            </a:r>
            <a:r>
              <a:rPr lang="zh-CN" altLang="en-US" sz="2400"/>
              <a:t>转接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Disconnect(</a:t>
            </a:r>
            <a:r>
              <a:rPr lang="zh-CN" altLang="en-US" sz="2400"/>
              <a:t>撤离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网状模型小结</a:t>
            </a:r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优点：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能够更为直接地描述现实世界。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具有良好的性能，存取效率较高。</a:t>
            </a:r>
            <a:endParaRPr lang="en-US" altLang="zh-CN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缺点：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其</a:t>
            </a:r>
            <a:r>
              <a:rPr lang="en-US" altLang="zh-CN" sz="2400"/>
              <a:t>DDL</a:t>
            </a:r>
            <a:r>
              <a:rPr lang="zh-CN" altLang="en-US" sz="2400"/>
              <a:t>语言极其复杂。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数据独立性较差。由于实体间的联系本质上通过存取路径指示的，因此应用程序在访问数据时要指定存取路径。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 2"/>
          <p:cNvGrpSpPr/>
          <p:nvPr/>
        </p:nvGrpSpPr>
        <p:grpSpPr bwMode="auto">
          <a:xfrm>
            <a:off x="3890963" y="747713"/>
            <a:ext cx="3817937" cy="2979737"/>
            <a:chOff x="3890963" y="747713"/>
            <a:chExt cx="3817937" cy="2979272"/>
          </a:xfrm>
        </p:grpSpPr>
        <p:pic>
          <p:nvPicPr>
            <p:cNvPr id="30748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0963" y="747713"/>
              <a:ext cx="3817937" cy="294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9" name="矩形 18"/>
            <p:cNvSpPr>
              <a:spLocks noChangeArrowheads="1"/>
            </p:cNvSpPr>
            <p:nvPr/>
          </p:nvSpPr>
          <p:spPr bwMode="auto">
            <a:xfrm>
              <a:off x="4485268" y="3429468"/>
              <a:ext cx="889987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.a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723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675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D9852-7844-4849-ABFC-9F609B58578D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193675"/>
            <a:ext cx="7772400" cy="687388"/>
          </a:xfrm>
        </p:spPr>
        <p:txBody>
          <a:bodyPr/>
          <a:lstStyle/>
          <a:p>
            <a:pPr algn="l"/>
            <a:r>
              <a:rPr kumimoji="0" lang="zh-CN" altLang="en-US" sz="32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关系模型的基本概念</a:t>
            </a:r>
            <a:br>
              <a:rPr kumimoji="0" lang="en-US" altLang="zh-CN" sz="32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0" lang="zh-CN" altLang="en-US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373063" y="2032000"/>
            <a:ext cx="2555875" cy="1047750"/>
          </a:xfrm>
          <a:prstGeom prst="cloudCallout">
            <a:avLst>
              <a:gd name="adj1" fmla="val -49352"/>
              <a:gd name="adj2" fmla="val 80602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0" lang="zh-CN" altLang="en-US" sz="1600">
                <a:latin typeface="Tahoma" panose="020B0604030504040204" pitchFamily="34" charset="0"/>
              </a:rPr>
              <a:t>关系模型如何描述一个数据对象的</a:t>
            </a: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内部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</a:rPr>
              <a:t>结构？</a:t>
            </a:r>
            <a:r>
              <a:rPr kumimoji="0" lang="en-US" altLang="zh-CN" sz="1600">
                <a:latin typeface="Tahoma" panose="020B0604030504040204" pitchFamily="34" charset="0"/>
              </a:rPr>
              <a:t>	</a:t>
            </a:r>
            <a:endParaRPr kumimoji="0" lang="en-US" altLang="zh-CN" sz="1600">
              <a:latin typeface="Tahoma" panose="020B0604030504040204" pitchFamily="34" charset="0"/>
            </a:endParaRPr>
          </a:p>
        </p:txBody>
      </p:sp>
      <p:sp>
        <p:nvSpPr>
          <p:cNvPr id="30726" name="AutoShape 7"/>
          <p:cNvSpPr>
            <a:spLocks noChangeArrowheads="1"/>
          </p:cNvSpPr>
          <p:nvPr/>
        </p:nvSpPr>
        <p:spPr bwMode="auto">
          <a:xfrm>
            <a:off x="298450" y="4930775"/>
            <a:ext cx="2898775" cy="1106488"/>
          </a:xfrm>
          <a:prstGeom prst="cloudCallout">
            <a:avLst>
              <a:gd name="adj1" fmla="val -36718"/>
              <a:gd name="adj2" fmla="val 743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关系模式与实例指什么？元组、属性和关系又指什么？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grpSp>
        <p:nvGrpSpPr>
          <p:cNvPr id="36871" name="Group 28"/>
          <p:cNvGrpSpPr/>
          <p:nvPr/>
        </p:nvGrpSpPr>
        <p:grpSpPr bwMode="auto">
          <a:xfrm>
            <a:off x="4349750" y="501650"/>
            <a:ext cx="1074738" cy="317500"/>
            <a:chOff x="4152" y="2170"/>
            <a:chExt cx="677" cy="200"/>
          </a:xfrm>
        </p:grpSpPr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4446" y="2170"/>
              <a:ext cx="38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属性</a:t>
              </a:r>
              <a:endPara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H="1">
              <a:off x="4152" y="2268"/>
              <a:ext cx="330" cy="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H="1">
              <a:off x="4452" y="2262"/>
              <a:ext cx="42" cy="10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2" name="Group 36"/>
          <p:cNvGrpSpPr/>
          <p:nvPr/>
        </p:nvGrpSpPr>
        <p:grpSpPr bwMode="auto">
          <a:xfrm>
            <a:off x="3165475" y="2520950"/>
            <a:ext cx="723900" cy="296863"/>
            <a:chOff x="1956" y="1588"/>
            <a:chExt cx="456" cy="187"/>
          </a:xfrm>
        </p:grpSpPr>
        <p:sp>
          <p:nvSpPr>
            <p:cNvPr id="30743" name="Rectangle 30"/>
            <p:cNvSpPr>
              <a:spLocks noChangeArrowheads="1"/>
            </p:cNvSpPr>
            <p:nvPr/>
          </p:nvSpPr>
          <p:spPr bwMode="auto">
            <a:xfrm>
              <a:off x="1956" y="1588"/>
              <a:ext cx="38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元组</a:t>
              </a:r>
              <a:endPara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4" name="Line 31"/>
            <p:cNvSpPr>
              <a:spLocks noChangeShapeType="1"/>
            </p:cNvSpPr>
            <p:nvPr/>
          </p:nvSpPr>
          <p:spPr bwMode="auto">
            <a:xfrm flipV="1">
              <a:off x="2274" y="1662"/>
              <a:ext cx="138" cy="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3" name="组 2"/>
          <p:cNvGrpSpPr/>
          <p:nvPr/>
        </p:nvGrpSpPr>
        <p:grpSpPr bwMode="auto">
          <a:xfrm>
            <a:off x="7620000" y="800100"/>
            <a:ext cx="1216025" cy="296863"/>
            <a:chOff x="7619997" y="800292"/>
            <a:chExt cx="1216231" cy="296863"/>
          </a:xfrm>
        </p:grpSpPr>
        <p:sp>
          <p:nvSpPr>
            <p:cNvPr id="30741" name="Rectangle 23"/>
            <p:cNvSpPr>
              <a:spLocks noChangeArrowheads="1"/>
            </p:cNvSpPr>
            <p:nvPr/>
          </p:nvSpPr>
          <p:spPr bwMode="auto">
            <a:xfrm>
              <a:off x="7818469" y="800292"/>
              <a:ext cx="1017759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FF"/>
                  </a:solidFill>
                  <a:latin typeface="Tahoma" panose="020B0604030504040204" pitchFamily="34" charset="0"/>
                </a:rPr>
                <a:t>关系模式</a:t>
              </a:r>
              <a:endPara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2" name="Line 24"/>
            <p:cNvSpPr>
              <a:spLocks noChangeShapeType="1"/>
            </p:cNvSpPr>
            <p:nvPr/>
          </p:nvSpPr>
          <p:spPr bwMode="auto">
            <a:xfrm flipH="1" flipV="1">
              <a:off x="7619997" y="925705"/>
              <a:ext cx="26833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 1"/>
          <p:cNvGrpSpPr/>
          <p:nvPr/>
        </p:nvGrpSpPr>
        <p:grpSpPr bwMode="auto">
          <a:xfrm>
            <a:off x="7664450" y="1090613"/>
            <a:ext cx="1044575" cy="2166937"/>
            <a:chOff x="7664363" y="1090613"/>
            <a:chExt cx="1044477" cy="2166937"/>
          </a:xfrm>
        </p:grpSpPr>
        <p:sp>
          <p:nvSpPr>
            <p:cNvPr id="30739" name="右大括号 3"/>
            <p:cNvSpPr/>
            <p:nvPr/>
          </p:nvSpPr>
          <p:spPr bwMode="auto">
            <a:xfrm>
              <a:off x="7664363" y="1090613"/>
              <a:ext cx="314296" cy="2166937"/>
            </a:xfrm>
            <a:prstGeom prst="rightBrace">
              <a:avLst>
                <a:gd name="adj1" fmla="val 8331"/>
                <a:gd name="adj2" fmla="val 51380"/>
              </a:avLst>
            </a:prstGeom>
            <a:noFill/>
            <a:ln w="9525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0" name="矩形 4"/>
            <p:cNvSpPr>
              <a:spLocks noChangeArrowheads="1"/>
            </p:cNvSpPr>
            <p:nvPr/>
          </p:nvSpPr>
          <p:spPr bwMode="auto">
            <a:xfrm>
              <a:off x="7927456" y="1935652"/>
              <a:ext cx="781384" cy="54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关系</a:t>
              </a:r>
              <a:endPara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600">
                  <a:solidFill>
                    <a:srgbClr val="0000FF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600">
                  <a:solidFill>
                    <a:srgbClr val="0000FF"/>
                  </a:solidFill>
                  <a:latin typeface="Tahoma" panose="020B0604030504040204" pitchFamily="34" charset="0"/>
                </a:rPr>
                <a:t>实例</a:t>
              </a:r>
              <a:r>
                <a:rPr kumimoji="0" lang="en-US" altLang="zh-CN" sz="1600">
                  <a:solidFill>
                    <a:srgbClr val="0000FF"/>
                  </a:solidFill>
                  <a:latin typeface="Tahoma" panose="020B0604030504040204" pitchFamily="34" charset="0"/>
                </a:rPr>
                <a:t>)</a:t>
              </a:r>
              <a:endPara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 bwMode="auto">
          <a:xfrm>
            <a:off x="6607175" y="3414713"/>
            <a:ext cx="995363" cy="296862"/>
            <a:chOff x="6606988" y="3414712"/>
            <a:chExt cx="994767" cy="297517"/>
          </a:xfrm>
        </p:grpSpPr>
        <p:sp>
          <p:nvSpPr>
            <p:cNvPr id="30737" name="矩形 2"/>
            <p:cNvSpPr>
              <a:spLocks noChangeArrowheads="1"/>
            </p:cNvSpPr>
            <p:nvPr/>
          </p:nvSpPr>
          <p:spPr bwMode="auto">
            <a:xfrm>
              <a:off x="6801536" y="3414712"/>
              <a:ext cx="800219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FF"/>
                  </a:solidFill>
                  <a:latin typeface="Tahoma" panose="020B0604030504040204" pitchFamily="34" charset="0"/>
                </a:rPr>
                <a:t>关系名</a:t>
              </a:r>
              <a:endPara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38" name="Line 24"/>
            <p:cNvSpPr>
              <a:spLocks noChangeShapeType="1"/>
            </p:cNvSpPr>
            <p:nvPr/>
          </p:nvSpPr>
          <p:spPr bwMode="auto">
            <a:xfrm flipH="1" flipV="1">
              <a:off x="6606988" y="3543583"/>
              <a:ext cx="2681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5750" y="3773488"/>
            <a:ext cx="28638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</a:rPr>
              <a:t>采用</a:t>
            </a:r>
            <a:r>
              <a:rPr kumimoji="0" lang="zh-CN" altLang="en-US" sz="2000">
                <a:latin typeface="Tahoma" panose="020B0604030504040204" pitchFamily="34" charset="0"/>
              </a:rPr>
              <a:t>关系</a:t>
            </a:r>
            <a:r>
              <a:rPr kumimoji="0" lang="en-US" altLang="zh-CN" sz="2000">
                <a:latin typeface="Tahoma" panose="020B0604030504040204" pitchFamily="34" charset="0"/>
              </a:rPr>
              <a:t>(table)</a:t>
            </a:r>
            <a:r>
              <a:rPr kumimoji="0" lang="zh-CN" altLang="en-US" sz="2000">
                <a:latin typeface="Tahoma" panose="020B0604030504040204" pitchFamily="34" charset="0"/>
              </a:rPr>
              <a:t>描述：</a:t>
            </a:r>
            <a:endParaRPr kumimoji="0" lang="en-US" altLang="zh-CN" sz="2000"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latin typeface="Tahoma" panose="020B0604030504040204" pitchFamily="34" charset="0"/>
              </a:rPr>
              <a:t>关系名加上一组属性！</a:t>
            </a:r>
            <a:endParaRPr kumimoji="0" lang="zh-CN" altLang="en-US" sz="20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80988" y="833438"/>
            <a:ext cx="3570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定义数据对象的结构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734" name="组 6"/>
          <p:cNvGrpSpPr/>
          <p:nvPr/>
        </p:nvGrpSpPr>
        <p:grpSpPr bwMode="auto">
          <a:xfrm>
            <a:off x="3306763" y="3687763"/>
            <a:ext cx="4876800" cy="3140075"/>
            <a:chOff x="3306763" y="3687763"/>
            <a:chExt cx="4876800" cy="3140355"/>
          </a:xfrm>
        </p:grpSpPr>
        <p:pic>
          <p:nvPicPr>
            <p:cNvPr id="3073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763" y="3687763"/>
              <a:ext cx="4876800" cy="310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6" name="矩形 18"/>
            <p:cNvSpPr>
              <a:spLocks noChangeArrowheads="1"/>
            </p:cNvSpPr>
            <p:nvPr/>
          </p:nvSpPr>
          <p:spPr bwMode="auto">
            <a:xfrm>
              <a:off x="4723624" y="6530601"/>
              <a:ext cx="891390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.b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 2"/>
          <p:cNvGrpSpPr/>
          <p:nvPr/>
        </p:nvGrpSpPr>
        <p:grpSpPr bwMode="auto">
          <a:xfrm>
            <a:off x="3856038" y="3338513"/>
            <a:ext cx="4816475" cy="3108325"/>
            <a:chOff x="3856038" y="3338513"/>
            <a:chExt cx="4816475" cy="3107712"/>
          </a:xfrm>
        </p:grpSpPr>
        <p:pic>
          <p:nvPicPr>
            <p:cNvPr id="31763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038" y="3338513"/>
              <a:ext cx="4816475" cy="307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4" name="矩形 18"/>
            <p:cNvSpPr>
              <a:spLocks noChangeArrowheads="1"/>
            </p:cNvSpPr>
            <p:nvPr/>
          </p:nvSpPr>
          <p:spPr bwMode="auto">
            <a:xfrm>
              <a:off x="5246567" y="6148762"/>
              <a:ext cx="891390" cy="297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.b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1747" name="组 1"/>
          <p:cNvGrpSpPr/>
          <p:nvPr/>
        </p:nvGrpSpPr>
        <p:grpSpPr bwMode="auto">
          <a:xfrm>
            <a:off x="6518275" y="819150"/>
            <a:ext cx="2117725" cy="2419350"/>
            <a:chOff x="6518275" y="819150"/>
            <a:chExt cx="2117725" cy="2419350"/>
          </a:xfrm>
        </p:grpSpPr>
        <p:pic>
          <p:nvPicPr>
            <p:cNvPr id="3176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8275" y="819150"/>
              <a:ext cx="2117725" cy="241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2" name="矩形 18"/>
            <p:cNvSpPr>
              <a:spLocks noChangeArrowheads="1"/>
            </p:cNvSpPr>
            <p:nvPr/>
          </p:nvSpPr>
          <p:spPr bwMode="auto">
            <a:xfrm>
              <a:off x="6545032" y="2921467"/>
              <a:ext cx="864339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.c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1748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1FF68-161F-4186-869B-50D5DF5CEE6B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769938"/>
            <a:ext cx="5564188" cy="657225"/>
          </a:xfrm>
        </p:spPr>
        <p:txBody>
          <a:bodyPr/>
          <a:lstStyle/>
          <a:p>
            <a:pPr algn="l"/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定义数据对象间的关联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6690" name="Group 18"/>
          <p:cNvGrpSpPr/>
          <p:nvPr/>
        </p:nvGrpSpPr>
        <p:grpSpPr bwMode="auto">
          <a:xfrm>
            <a:off x="3959225" y="1135063"/>
            <a:ext cx="4291013" cy="2497137"/>
            <a:chOff x="2442" y="1044"/>
            <a:chExt cx="2388" cy="1206"/>
          </a:xfrm>
        </p:grpSpPr>
        <p:grpSp>
          <p:nvGrpSpPr>
            <p:cNvPr id="31755" name="Group 14"/>
            <p:cNvGrpSpPr/>
            <p:nvPr/>
          </p:nvGrpSpPr>
          <p:grpSpPr bwMode="auto">
            <a:xfrm>
              <a:off x="2574" y="1044"/>
              <a:ext cx="1914" cy="1068"/>
              <a:chOff x="1428" y="1236"/>
              <a:chExt cx="1914" cy="1068"/>
            </a:xfrm>
          </p:grpSpPr>
          <p:sp>
            <p:nvSpPr>
              <p:cNvPr id="31759" name="Line 11"/>
              <p:cNvSpPr>
                <a:spLocks noChangeShapeType="1"/>
              </p:cNvSpPr>
              <p:nvPr/>
            </p:nvSpPr>
            <p:spPr bwMode="auto">
              <a:xfrm flipH="1">
                <a:off x="1428" y="1236"/>
                <a:ext cx="1467" cy="106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Line 12"/>
              <p:cNvSpPr>
                <a:spLocks noChangeShapeType="1"/>
              </p:cNvSpPr>
              <p:nvPr/>
            </p:nvSpPr>
            <p:spPr bwMode="auto">
              <a:xfrm flipH="1">
                <a:off x="1558" y="1242"/>
                <a:ext cx="1785" cy="1044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6" name="Line 15"/>
            <p:cNvSpPr>
              <a:spLocks noChangeShapeType="1"/>
            </p:cNvSpPr>
            <p:nvPr/>
          </p:nvSpPr>
          <p:spPr bwMode="auto">
            <a:xfrm flipV="1">
              <a:off x="2442" y="2238"/>
              <a:ext cx="342" cy="12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6"/>
            <p:cNvSpPr>
              <a:spLocks noChangeShapeType="1"/>
            </p:cNvSpPr>
            <p:nvPr/>
          </p:nvSpPr>
          <p:spPr bwMode="auto">
            <a:xfrm flipV="1">
              <a:off x="4068" y="1074"/>
              <a:ext cx="345" cy="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>
              <a:off x="4488" y="1086"/>
              <a:ext cx="342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1" name="Rectangle 25"/>
          <p:cNvSpPr>
            <a:spLocks noChangeArrowheads="1"/>
          </p:cNvSpPr>
          <p:nvPr/>
        </p:nvSpPr>
        <p:spPr bwMode="auto">
          <a:xfrm>
            <a:off x="307975" y="3933825"/>
            <a:ext cx="3262313" cy="15795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2A2A39"/>
                </a:solidFill>
              </a:rPr>
              <a:t>例如</a:t>
            </a:r>
            <a:r>
              <a:rPr kumimoji="0" lang="en-US" altLang="zh-CN" sz="2000" b="0">
                <a:solidFill>
                  <a:srgbClr val="2A2A39"/>
                </a:solidFill>
              </a:rPr>
              <a:t>: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0000FF"/>
                </a:solidFill>
              </a:rPr>
              <a:t>1)</a:t>
            </a:r>
            <a:r>
              <a:rPr kumimoji="0" lang="zh-CN" altLang="en-US" sz="2000" b="0">
                <a:solidFill>
                  <a:srgbClr val="0000FF"/>
                </a:solidFill>
              </a:rPr>
              <a:t>课程间的先修关系</a:t>
            </a:r>
            <a:endParaRPr kumimoji="0" lang="zh-CN" altLang="en-US" sz="2000" b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2A2A39"/>
                </a:solidFill>
              </a:rPr>
              <a:t>2)</a:t>
            </a:r>
            <a:r>
              <a:rPr kumimoji="0" lang="zh-CN" altLang="en-US" sz="2000" b="0">
                <a:solidFill>
                  <a:srgbClr val="2A2A39"/>
                </a:solidFill>
              </a:rPr>
              <a:t>学生与课程间选课关系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2A2A39"/>
                </a:solidFill>
              </a:rPr>
              <a:t>3</a:t>
            </a:r>
            <a:r>
              <a:rPr kumimoji="0" lang="zh-CN" altLang="en-US" sz="2000" b="0">
                <a:solidFill>
                  <a:srgbClr val="2A2A39"/>
                </a:solidFill>
              </a:rPr>
              <a:t>)教师与学生间授课关系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2A2A39"/>
                </a:solidFill>
              </a:rPr>
              <a:t>4</a:t>
            </a:r>
            <a:r>
              <a:rPr kumimoji="0" lang="zh-CN" altLang="en-US" sz="2000" b="0">
                <a:solidFill>
                  <a:srgbClr val="2A2A39"/>
                </a:solidFill>
              </a:rPr>
              <a:t>)教师，课程，学生间关系</a:t>
            </a:r>
            <a:endParaRPr kumimoji="0" lang="zh-CN" altLang="en-US" sz="2000" b="0">
              <a:solidFill>
                <a:srgbClr val="2A2A39"/>
              </a:solidFill>
            </a:endParaRPr>
          </a:p>
        </p:txBody>
      </p:sp>
      <p:sp>
        <p:nvSpPr>
          <p:cNvPr id="31752" name="矩形 1"/>
          <p:cNvSpPr>
            <a:spLocks noChangeArrowheads="1"/>
          </p:cNvSpPr>
          <p:nvPr/>
        </p:nvSpPr>
        <p:spPr bwMode="auto">
          <a:xfrm>
            <a:off x="5543550" y="133350"/>
            <a:ext cx="354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关系模型基本概念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03225" y="1971675"/>
            <a:ext cx="2600325" cy="1047750"/>
          </a:xfrm>
          <a:prstGeom prst="cloudCallout">
            <a:avLst>
              <a:gd name="adj1" fmla="val -49352"/>
              <a:gd name="adj2" fmla="val 80602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lIns="0" tIns="0" rIns="0" bIns="0"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</a:rPr>
              <a:t>关系模型如何描述数据对象间的关联关系？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279775" y="2070100"/>
            <a:ext cx="3121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</a:rPr>
              <a:t>仍采用</a:t>
            </a:r>
            <a:r>
              <a:rPr kumimoji="0" lang="zh-CN" altLang="en-US" sz="2000">
                <a:latin typeface="Tahoma" panose="020B0604030504040204" pitchFamily="34" charset="0"/>
              </a:rPr>
              <a:t>关系</a:t>
            </a:r>
            <a:r>
              <a:rPr kumimoji="0" lang="en-US" altLang="zh-CN" sz="2000">
                <a:latin typeface="Tahoma" panose="020B0604030504040204" pitchFamily="34" charset="0"/>
              </a:rPr>
              <a:t>(table)</a:t>
            </a:r>
            <a:r>
              <a:rPr kumimoji="0" lang="zh-CN" altLang="en-US" sz="2000">
                <a:latin typeface="Tahoma" panose="020B0604030504040204" pitchFamily="34" charset="0"/>
              </a:rPr>
              <a:t>描述：</a:t>
            </a:r>
            <a:endParaRPr kumimoji="0" lang="en-US" altLang="zh-CN" sz="2000"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latin typeface="Tahoma" panose="020B0604030504040204" pitchFamily="34" charset="0"/>
              </a:rPr>
              <a:t>关系名加上一组属性！</a:t>
            </a:r>
            <a:endParaRPr kumimoji="0" lang="zh-CN" altLang="en-US" sz="20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7A135-8E34-4221-BC5F-6A5155D78C24}" type="slidenum">
              <a:rPr kumimoji="0" lang="zh-CN" altLang="en-US" sz="1400"/>
            </a:fld>
            <a:endParaRPr kumimoji="0" lang="en-US" altLang="zh-CN" sz="1400"/>
          </a:p>
        </p:txBody>
      </p:sp>
      <p:graphicFrame>
        <p:nvGraphicFramePr>
          <p:cNvPr id="154040" name="Group 440"/>
          <p:cNvGraphicFramePr>
            <a:graphicFrameLocks noGrp="1"/>
          </p:cNvGraphicFramePr>
          <p:nvPr>
            <p:ph sz="half" idx="1"/>
          </p:nvPr>
        </p:nvGraphicFramePr>
        <p:xfrm>
          <a:off x="5848350" y="2228850"/>
          <a:ext cx="2667000" cy="1685926"/>
        </p:xfrm>
        <a:graphic>
          <a:graphicData uri="http://schemas.openxmlformats.org/drawingml/2006/table">
            <a:tbl>
              <a:tblPr/>
              <a:tblGrid>
                <a:gridCol w="793750"/>
                <a:gridCol w="660400"/>
                <a:gridCol w="121285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电话号码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65102003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13231243124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13423431788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1" name="Rectangle 4"/>
          <p:cNvSpPr>
            <a:spLocks noChangeArrowheads="1"/>
          </p:cNvSpPr>
          <p:nvPr/>
        </p:nvSpPr>
        <p:spPr bwMode="auto">
          <a:xfrm>
            <a:off x="512763" y="207010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纵向展开问题</a:t>
            </a:r>
            <a:endParaRPr kumimoji="0" lang="zh-CN" altLang="en-US" sz="2000">
              <a:latin typeface="Tahoma" panose="020B0604030504040204" pitchFamily="34" charset="0"/>
            </a:endParaRPr>
          </a:p>
        </p:txBody>
      </p:sp>
      <p:graphicFrame>
        <p:nvGraphicFramePr>
          <p:cNvPr id="153846" name="Group 246"/>
          <p:cNvGraphicFramePr>
            <a:graphicFrameLocks noGrp="1"/>
          </p:cNvGraphicFramePr>
          <p:nvPr/>
        </p:nvGraphicFramePr>
        <p:xfrm>
          <a:off x="579438" y="2533650"/>
          <a:ext cx="4154487" cy="1027113"/>
        </p:xfrm>
        <a:graphic>
          <a:graphicData uri="http://schemas.openxmlformats.org/drawingml/2006/table">
            <a:tbl>
              <a:tblPr/>
              <a:tblGrid>
                <a:gridCol w="942975"/>
                <a:gridCol w="792162"/>
                <a:gridCol w="2419350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电话号码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65102502, 65102003, 13231243124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65102502, 13423431788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0" name="Rectangle 62"/>
          <p:cNvSpPr>
            <a:spLocks noChangeArrowheads="1"/>
          </p:cNvSpPr>
          <p:nvPr/>
        </p:nvSpPr>
        <p:spPr bwMode="auto">
          <a:xfrm>
            <a:off x="2093913" y="4484688"/>
            <a:ext cx="384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endParaRPr kumimoji="0" lang="zh-CN" altLang="en-US" sz="2000" b="0">
              <a:latin typeface="Tahoma" panose="020B0604030504040204" pitchFamily="34" charset="0"/>
            </a:endParaRPr>
          </a:p>
        </p:txBody>
      </p:sp>
      <p:graphicFrame>
        <p:nvGraphicFramePr>
          <p:cNvPr id="153844" name="Group 244"/>
          <p:cNvGraphicFramePr>
            <a:graphicFrameLocks noGrp="1"/>
          </p:cNvGraphicFramePr>
          <p:nvPr/>
        </p:nvGraphicFramePr>
        <p:xfrm>
          <a:off x="588963" y="4597400"/>
          <a:ext cx="3621087" cy="1012826"/>
        </p:xfrm>
        <a:graphic>
          <a:graphicData uri="http://schemas.openxmlformats.org/drawingml/2006/table">
            <a:tbl>
              <a:tblPr/>
              <a:tblGrid>
                <a:gridCol w="820737"/>
                <a:gridCol w="700088"/>
                <a:gridCol w="21002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住址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重庆市沙坪坝区沙正街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174#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重庆市沙坪坝区劳动路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1#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39" name="AutoShape 218"/>
          <p:cNvSpPr>
            <a:spLocks noChangeArrowheads="1"/>
          </p:cNvSpPr>
          <p:nvPr/>
        </p:nvSpPr>
        <p:spPr bwMode="auto">
          <a:xfrm>
            <a:off x="244475" y="815975"/>
            <a:ext cx="2079625" cy="1092200"/>
          </a:xfrm>
          <a:prstGeom prst="cloudCallout">
            <a:avLst>
              <a:gd name="adj1" fmla="val -44199"/>
              <a:gd name="adj2" fmla="val 7311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如何理解属性的原子特性？</a:t>
            </a:r>
            <a:endParaRPr kumimoji="0" lang="en-US" altLang="zh-CN" sz="1200">
              <a:latin typeface="Tahoma" panose="020B0604030504040204" pitchFamily="34" charset="0"/>
            </a:endParaRPr>
          </a:p>
        </p:txBody>
      </p:sp>
      <p:sp>
        <p:nvSpPr>
          <p:cNvPr id="32840" name="Rectangle 232"/>
          <p:cNvSpPr>
            <a:spLocks noChangeArrowheads="1"/>
          </p:cNvSpPr>
          <p:nvPr/>
        </p:nvSpPr>
        <p:spPr bwMode="auto">
          <a:xfrm>
            <a:off x="506413" y="4100513"/>
            <a:ext cx="1909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横向展开问题</a:t>
            </a:r>
            <a:endParaRPr kumimoji="0"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2841" name="Rectangle 236"/>
          <p:cNvSpPr>
            <a:spLocks noChangeArrowheads="1"/>
          </p:cNvSpPr>
          <p:nvPr/>
        </p:nvSpPr>
        <p:spPr bwMode="auto">
          <a:xfrm>
            <a:off x="2522538" y="866775"/>
            <a:ext cx="418623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范式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(1NF)</a:t>
            </a:r>
            <a:endParaRPr kumimoji="0" lang="en-US" altLang="zh-CN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要求关系的属性具有原子性！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54038" name="Group 438"/>
          <p:cNvGraphicFramePr>
            <a:graphicFrameLocks noGrp="1"/>
          </p:cNvGraphicFramePr>
          <p:nvPr>
            <p:ph sz="half" idx="2"/>
          </p:nvPr>
        </p:nvGraphicFramePr>
        <p:xfrm>
          <a:off x="4962525" y="4305300"/>
          <a:ext cx="3848100" cy="1563688"/>
        </p:xfrm>
        <a:graphic>
          <a:graphicData uri="http://schemas.openxmlformats.org/drawingml/2006/table">
            <a:tbl>
              <a:tblPr/>
              <a:tblGrid>
                <a:gridCol w="641350"/>
                <a:gridCol w="641350"/>
                <a:gridCol w="641350"/>
                <a:gridCol w="762000"/>
                <a:gridCol w="520700"/>
                <a:gridCol w="641350"/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省市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区县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街道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门牌号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沙坪坝区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沙正街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174#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沙坪坝区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劳动路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1#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1" name="AutoShape 441"/>
          <p:cNvSpPr>
            <a:spLocks noChangeArrowheads="1"/>
          </p:cNvSpPr>
          <p:nvPr/>
        </p:nvSpPr>
        <p:spPr bwMode="auto">
          <a:xfrm>
            <a:off x="4905375" y="2876550"/>
            <a:ext cx="781050" cy="304800"/>
          </a:xfrm>
          <a:prstGeom prst="rightArrow">
            <a:avLst>
              <a:gd name="adj1" fmla="val 50000"/>
              <a:gd name="adj2" fmla="val 64063"/>
            </a:avLst>
          </a:prstGeom>
          <a:noFill/>
          <a:ln w="9525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54042" name="AutoShape 442"/>
          <p:cNvSpPr>
            <a:spLocks noChangeArrowheads="1"/>
          </p:cNvSpPr>
          <p:nvPr/>
        </p:nvSpPr>
        <p:spPr bwMode="auto">
          <a:xfrm>
            <a:off x="4295775" y="4781550"/>
            <a:ext cx="600075" cy="3429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54043" name="Rectangle 443"/>
          <p:cNvSpPr>
            <a:spLocks noChangeArrowheads="1"/>
          </p:cNvSpPr>
          <p:nvPr/>
        </p:nvSpPr>
        <p:spPr bwMode="auto">
          <a:xfrm>
            <a:off x="4756150" y="2416175"/>
            <a:ext cx="1098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rPr>
              <a:t>分量个数不定</a:t>
            </a:r>
            <a:endParaRPr kumimoji="0" lang="zh-CN" altLang="en-US" sz="12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154044" name="Rectangle 444"/>
          <p:cNvSpPr>
            <a:spLocks noChangeArrowheads="1"/>
          </p:cNvSpPr>
          <p:nvPr/>
        </p:nvSpPr>
        <p:spPr bwMode="auto">
          <a:xfrm>
            <a:off x="3908425" y="4235450"/>
            <a:ext cx="1098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rPr>
              <a:t>分量个数固定</a:t>
            </a:r>
            <a:endParaRPr kumimoji="0" lang="zh-CN" altLang="en-US" sz="12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873250" y="6089650"/>
            <a:ext cx="1722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不希望的方式</a:t>
            </a:r>
            <a:endParaRPr kumimoji="0" lang="zh-CN" altLang="en-US" sz="20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456238" y="6121400"/>
            <a:ext cx="27495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希望的方式</a:t>
            </a:r>
            <a:r>
              <a:rPr kumimoji="0" lang="en-US" altLang="zh-CN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信息好用</a:t>
            </a:r>
            <a:r>
              <a:rPr kumimoji="0" lang="en-US" altLang="zh-CN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20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矩形 18"/>
          <p:cNvSpPr>
            <a:spLocks noChangeArrowheads="1"/>
          </p:cNvSpPr>
          <p:nvPr/>
        </p:nvSpPr>
        <p:spPr bwMode="auto">
          <a:xfrm>
            <a:off x="7659688" y="3906838"/>
            <a:ext cx="876300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.f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" name="矩形 18"/>
          <p:cNvSpPr>
            <a:spLocks noChangeArrowheads="1"/>
          </p:cNvSpPr>
          <p:nvPr/>
        </p:nvSpPr>
        <p:spPr bwMode="auto">
          <a:xfrm>
            <a:off x="7894638" y="5913438"/>
            <a:ext cx="890587" cy="296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.g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2880" name="组 3"/>
          <p:cNvGrpSpPr/>
          <p:nvPr/>
        </p:nvGrpSpPr>
        <p:grpSpPr bwMode="auto">
          <a:xfrm>
            <a:off x="1906588" y="5646738"/>
            <a:ext cx="1965325" cy="366712"/>
            <a:chOff x="1906420" y="5646738"/>
            <a:chExt cx="1965493" cy="366712"/>
          </a:xfrm>
        </p:grpSpPr>
        <p:sp>
          <p:nvSpPr>
            <p:cNvPr id="32885" name="Rectangle 223"/>
            <p:cNvSpPr>
              <a:spLocks noChangeArrowheads="1"/>
            </p:cNvSpPr>
            <p:nvPr/>
          </p:nvSpPr>
          <p:spPr bwMode="auto">
            <a:xfrm>
              <a:off x="2352545" y="5646738"/>
              <a:ext cx="151936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图</a:t>
              </a:r>
              <a:r>
                <a:rPr kumimoji="0" lang="en-US" altLang="zh-CN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教师住址</a:t>
              </a:r>
              <a:r>
                <a:rPr kumimoji="0" lang="zh-CN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kumimoji="0"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6" name="矩形 18"/>
            <p:cNvSpPr>
              <a:spLocks noChangeArrowheads="1"/>
            </p:cNvSpPr>
            <p:nvPr/>
          </p:nvSpPr>
          <p:spPr bwMode="auto">
            <a:xfrm>
              <a:off x="1906420" y="5706502"/>
              <a:ext cx="889987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.e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881" name="组 2"/>
          <p:cNvGrpSpPr/>
          <p:nvPr/>
        </p:nvGrpSpPr>
        <p:grpSpPr bwMode="auto">
          <a:xfrm>
            <a:off x="2147888" y="3638550"/>
            <a:ext cx="2362200" cy="322263"/>
            <a:chOff x="2148016" y="3638550"/>
            <a:chExt cx="2362072" cy="321517"/>
          </a:xfrm>
        </p:grpSpPr>
        <p:sp>
          <p:nvSpPr>
            <p:cNvPr id="32883" name="Rectangle 225"/>
            <p:cNvSpPr>
              <a:spLocks noChangeArrowheads="1"/>
            </p:cNvSpPr>
            <p:nvPr/>
          </p:nvSpPr>
          <p:spPr bwMode="auto">
            <a:xfrm>
              <a:off x="2600428" y="3638550"/>
              <a:ext cx="1909660" cy="31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图</a:t>
              </a:r>
              <a:r>
                <a:rPr kumimoji="0" lang="en-US" altLang="zh-CN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教师联系方式</a:t>
              </a:r>
              <a:endParaRPr kumimoji="0" lang="zh-CN" altLang="en-US" sz="1800" b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4" name="矩形 18"/>
            <p:cNvSpPr>
              <a:spLocks noChangeArrowheads="1"/>
            </p:cNvSpPr>
            <p:nvPr/>
          </p:nvSpPr>
          <p:spPr bwMode="auto">
            <a:xfrm>
              <a:off x="2148016" y="3662550"/>
              <a:ext cx="890889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.d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882" name="矩形 1"/>
          <p:cNvSpPr>
            <a:spLocks noChangeArrowheads="1"/>
          </p:cNvSpPr>
          <p:nvPr/>
        </p:nvSpPr>
        <p:spPr bwMode="auto">
          <a:xfrm>
            <a:off x="5543550" y="133350"/>
            <a:ext cx="354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关系模型基本概念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41" grpId="0" animBg="1"/>
      <p:bldP spid="154042" grpId="0" animBg="1"/>
      <p:bldP spid="154043" grpId="0"/>
      <p:bldP spid="154044" grpId="0"/>
      <p:bldP spid="2" grpId="0"/>
      <p:bldP spid="20" grpId="0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4291B-CCCD-4B45-A2E6-0FDC12DECBF3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73038"/>
            <a:ext cx="7772400" cy="447675"/>
          </a:xfrm>
        </p:spPr>
        <p:txBody>
          <a:bodyPr/>
          <a:lstStyle/>
          <a:p>
            <a:pPr algn="l"/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码与模式图</a:t>
            </a:r>
            <a:endParaRPr kumimoji="0"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5738" name="Group 90"/>
          <p:cNvGraphicFramePr>
            <a:graphicFrameLocks noGrp="1"/>
          </p:cNvGraphicFramePr>
          <p:nvPr/>
        </p:nvGraphicFramePr>
        <p:xfrm>
          <a:off x="417513" y="2317750"/>
          <a:ext cx="4695825" cy="787400"/>
        </p:xfrm>
        <a:graphic>
          <a:graphicData uri="http://schemas.openxmlformats.org/drawingml/2006/table">
            <a:tbl>
              <a:tblPr/>
              <a:tblGrid>
                <a:gridCol w="714375"/>
                <a:gridCol w="617537"/>
                <a:gridCol w="1350963"/>
                <a:gridCol w="784225"/>
                <a:gridCol w="1228725"/>
              </a:tblGrid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身份证号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护照号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医保卡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201202199009090371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G10221466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S231456756655656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201202199091212370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G34431244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S675697031277755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2" name="AutoShape 70"/>
          <p:cNvSpPr>
            <a:spLocks noChangeArrowheads="1"/>
          </p:cNvSpPr>
          <p:nvPr/>
        </p:nvSpPr>
        <p:spPr bwMode="auto">
          <a:xfrm>
            <a:off x="61913" y="985838"/>
            <a:ext cx="3419475" cy="982662"/>
          </a:xfrm>
          <a:prstGeom prst="cloudCallout">
            <a:avLst>
              <a:gd name="adj1" fmla="val -45449"/>
              <a:gd name="adj2" fmla="val 805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什么是关系的主码</a:t>
            </a: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键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r>
              <a:rPr kumimoji="0" lang="zh-CN" altLang="zh-CN" sz="1600">
                <a:latin typeface="Tahoma" panose="020B0604030504040204" pitchFamily="34" charset="0"/>
              </a:rPr>
              <a:t>、</a:t>
            </a:r>
            <a:r>
              <a:rPr kumimoji="0" lang="zh-CN" altLang="en-US" sz="1600">
                <a:latin typeface="Tahoma" panose="020B0604030504040204" pitchFamily="34" charset="0"/>
              </a:rPr>
              <a:t>超码和候选码，各自特点和作用？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33823" name="Rectangle 72"/>
          <p:cNvSpPr>
            <a:spLocks noChangeArrowheads="1"/>
          </p:cNvSpPr>
          <p:nvPr/>
        </p:nvSpPr>
        <p:spPr bwMode="auto">
          <a:xfrm>
            <a:off x="985838" y="2003425"/>
            <a:ext cx="1428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该关系的特点？</a:t>
            </a:r>
            <a:endParaRPr kumimoji="0" lang="zh-CN" altLang="en-US" sz="1400" b="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pic>
        <p:nvPicPr>
          <p:cNvPr id="33824" name="Picture 7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578225"/>
            <a:ext cx="5527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5" name="Rectangle 85"/>
          <p:cNvSpPr>
            <a:spLocks noChangeArrowheads="1"/>
          </p:cNvSpPr>
          <p:nvPr/>
        </p:nvSpPr>
        <p:spPr bwMode="auto">
          <a:xfrm>
            <a:off x="1763713" y="3094038"/>
            <a:ext cx="158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图</a:t>
            </a:r>
            <a:r>
              <a:rPr kumimoji="0" lang="en-US" altLang="zh-CN" sz="1400" b="0">
                <a:solidFill>
                  <a:srgbClr val="0066FF"/>
                </a:solidFill>
                <a:latin typeface="Tahoma" panose="020B0604030504040204" pitchFamily="34" charset="0"/>
              </a:rPr>
              <a:t>3 </a:t>
            </a: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教师基本信息</a:t>
            </a:r>
            <a:endParaRPr kumimoji="0" lang="zh-CN" altLang="en-US" sz="1400" b="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33826" name="Rectangle 91"/>
          <p:cNvSpPr>
            <a:spLocks noChangeArrowheads="1"/>
          </p:cNvSpPr>
          <p:nvPr/>
        </p:nvSpPr>
        <p:spPr bwMode="auto">
          <a:xfrm>
            <a:off x="3141663" y="636588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主码完整性约束</a:t>
            </a:r>
            <a:endParaRPr kumimoji="0" lang="en-US" altLang="zh-CN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740" name="Rectangle 92"/>
          <p:cNvSpPr>
            <a:spLocks noChangeArrowheads="1"/>
          </p:cNvSpPr>
          <p:nvPr/>
        </p:nvSpPr>
        <p:spPr bwMode="auto">
          <a:xfrm>
            <a:off x="2460625" y="2008188"/>
            <a:ext cx="28209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具有多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(4)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个候选码，多个超码！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5" name="Rectangle 92"/>
          <p:cNvSpPr>
            <a:spLocks noChangeArrowheads="1"/>
          </p:cNvSpPr>
          <p:nvPr/>
        </p:nvSpPr>
        <p:spPr bwMode="auto">
          <a:xfrm>
            <a:off x="373063" y="3400425"/>
            <a:ext cx="41338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但一个关系仅允许有唯一的主码，区分不同原组！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3829" name="Picture 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76325"/>
            <a:ext cx="38227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5267325" y="1301750"/>
            <a:ext cx="614363" cy="12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3831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832225"/>
            <a:ext cx="30194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021388" y="4094163"/>
            <a:ext cx="506412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3" name="矩形 18"/>
          <p:cNvSpPr>
            <a:spLocks noChangeArrowheads="1"/>
          </p:cNvSpPr>
          <p:nvPr/>
        </p:nvSpPr>
        <p:spPr bwMode="auto">
          <a:xfrm>
            <a:off x="1257300" y="3121025"/>
            <a:ext cx="874713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4.a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34" name="矩形 18"/>
          <p:cNvSpPr>
            <a:spLocks noChangeArrowheads="1"/>
          </p:cNvSpPr>
          <p:nvPr/>
        </p:nvSpPr>
        <p:spPr bwMode="auto">
          <a:xfrm>
            <a:off x="6067425" y="3363913"/>
            <a:ext cx="881063" cy="296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4.b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35" name="矩形 18"/>
          <p:cNvSpPr>
            <a:spLocks noChangeArrowheads="1"/>
          </p:cNvSpPr>
          <p:nvPr/>
        </p:nvSpPr>
        <p:spPr bwMode="auto">
          <a:xfrm>
            <a:off x="1789113" y="6157913"/>
            <a:ext cx="892175" cy="296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4.c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36" name="矩形 18"/>
          <p:cNvSpPr>
            <a:spLocks noChangeArrowheads="1"/>
          </p:cNvSpPr>
          <p:nvPr/>
        </p:nvSpPr>
        <p:spPr bwMode="auto">
          <a:xfrm>
            <a:off x="6246813" y="6188075"/>
            <a:ext cx="881062" cy="296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4.d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40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C7007D-E5EE-4C14-BAA2-A7D5EEF6D118}" type="slidenum">
              <a:rPr kumimoji="0" lang="zh-CN" altLang="en-US" sz="1400"/>
            </a:fld>
            <a:endParaRPr kumimoji="0" lang="en-US" altLang="zh-CN" sz="1400"/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4841875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286125"/>
            <a:ext cx="30861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800475"/>
            <a:ext cx="30099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5826125" y="1374775"/>
            <a:ext cx="2822575" cy="1047750"/>
          </a:xfrm>
          <a:prstGeom prst="cloudCallout">
            <a:avLst>
              <a:gd name="adj1" fmla="val 49773"/>
              <a:gd name="adj2" fmla="val 8329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图</a:t>
            </a:r>
            <a:r>
              <a:rPr kumimoji="0" lang="en-US" altLang="zh-CN" sz="1600">
                <a:latin typeface="Tahoma" panose="020B0604030504040204" pitchFamily="34" charset="0"/>
              </a:rPr>
              <a:t>2-7</a:t>
            </a:r>
            <a:r>
              <a:rPr kumimoji="0" lang="zh-CN" altLang="en-US" sz="1600">
                <a:latin typeface="Tahoma" panose="020B0604030504040204" pitchFamily="34" charset="0"/>
              </a:rPr>
              <a:t>描述的数据任课关系，还需要哪些关系来支撑？ 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grpSp>
        <p:nvGrpSpPr>
          <p:cNvPr id="157728" name="Group 32"/>
          <p:cNvGrpSpPr/>
          <p:nvPr/>
        </p:nvGrpSpPr>
        <p:grpSpPr bwMode="auto">
          <a:xfrm>
            <a:off x="433388" y="781050"/>
            <a:ext cx="8283575" cy="5659438"/>
            <a:chOff x="273" y="492"/>
            <a:chExt cx="5218" cy="3565"/>
          </a:xfrm>
        </p:grpSpPr>
        <p:sp>
          <p:nvSpPr>
            <p:cNvPr id="34834" name="Line 11"/>
            <p:cNvSpPr>
              <a:spLocks noChangeShapeType="1"/>
            </p:cNvSpPr>
            <p:nvPr/>
          </p:nvSpPr>
          <p:spPr bwMode="auto">
            <a:xfrm flipV="1">
              <a:off x="1638" y="2214"/>
              <a:ext cx="1986" cy="299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AutoShape 12"/>
            <p:cNvSpPr/>
            <p:nvPr/>
          </p:nvSpPr>
          <p:spPr bwMode="auto">
            <a:xfrm>
              <a:off x="3450" y="2934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4836" name="Group 23"/>
            <p:cNvGrpSpPr/>
            <p:nvPr/>
          </p:nvGrpSpPr>
          <p:grpSpPr bwMode="auto">
            <a:xfrm>
              <a:off x="402" y="492"/>
              <a:ext cx="4824" cy="1632"/>
              <a:chOff x="402" y="492"/>
              <a:chExt cx="4824" cy="1632"/>
            </a:xfrm>
          </p:grpSpPr>
          <p:grpSp>
            <p:nvGrpSpPr>
              <p:cNvPr id="34844" name="Group 17"/>
              <p:cNvGrpSpPr/>
              <p:nvPr/>
            </p:nvGrpSpPr>
            <p:grpSpPr bwMode="auto">
              <a:xfrm>
                <a:off x="3990" y="2028"/>
                <a:ext cx="1236" cy="96"/>
                <a:chOff x="3990" y="2028"/>
                <a:chExt cx="1236" cy="96"/>
              </a:xfrm>
            </p:grpSpPr>
            <p:sp>
              <p:nvSpPr>
                <p:cNvPr id="34850" name="Line 14"/>
                <p:cNvSpPr>
                  <a:spLocks noChangeShapeType="1"/>
                </p:cNvSpPr>
                <p:nvPr/>
              </p:nvSpPr>
              <p:spPr bwMode="auto">
                <a:xfrm>
                  <a:off x="4026" y="2028"/>
                  <a:ext cx="1164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90" y="2028"/>
                  <a:ext cx="42" cy="96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2" name="Line 16"/>
                <p:cNvSpPr>
                  <a:spLocks noChangeShapeType="1"/>
                </p:cNvSpPr>
                <p:nvPr/>
              </p:nvSpPr>
              <p:spPr bwMode="auto">
                <a:xfrm>
                  <a:off x="5196" y="2028"/>
                  <a:ext cx="30" cy="9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45" name="Group 18"/>
              <p:cNvGrpSpPr/>
              <p:nvPr/>
            </p:nvGrpSpPr>
            <p:grpSpPr bwMode="auto">
              <a:xfrm>
                <a:off x="402" y="492"/>
                <a:ext cx="1236" cy="96"/>
                <a:chOff x="3990" y="2028"/>
                <a:chExt cx="1236" cy="96"/>
              </a:xfrm>
            </p:grpSpPr>
            <p:sp>
              <p:nvSpPr>
                <p:cNvPr id="34847" name="Line 19"/>
                <p:cNvSpPr>
                  <a:spLocks noChangeShapeType="1"/>
                </p:cNvSpPr>
                <p:nvPr/>
              </p:nvSpPr>
              <p:spPr bwMode="auto">
                <a:xfrm>
                  <a:off x="4026" y="2028"/>
                  <a:ext cx="1164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990" y="2028"/>
                  <a:ext cx="42" cy="96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9" name="Line 21"/>
                <p:cNvSpPr>
                  <a:spLocks noChangeShapeType="1"/>
                </p:cNvSpPr>
                <p:nvPr/>
              </p:nvSpPr>
              <p:spPr bwMode="auto">
                <a:xfrm>
                  <a:off x="5196" y="2028"/>
                  <a:ext cx="30" cy="9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846" name="Line 22"/>
              <p:cNvSpPr>
                <a:spLocks noChangeShapeType="1"/>
              </p:cNvSpPr>
              <p:nvPr/>
            </p:nvSpPr>
            <p:spPr bwMode="auto">
              <a:xfrm flipH="1" flipV="1">
                <a:off x="1020" y="510"/>
                <a:ext cx="3570" cy="151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7" name="Rectangle 24"/>
            <p:cNvSpPr>
              <a:spLocks noChangeArrowheads="1"/>
            </p:cNvSpPr>
            <p:nvPr/>
          </p:nvSpPr>
          <p:spPr bwMode="auto">
            <a:xfrm>
              <a:off x="3551" y="1804"/>
              <a:ext cx="194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描述的数据关联：哪个教师承担什么门课！</a:t>
              </a:r>
              <a:endParaRPr kumimoji="0" lang="zh-CN" altLang="en-US" sz="12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38" name="Rectangle 25"/>
            <p:cNvSpPr>
              <a:spLocks noChangeArrowheads="1"/>
            </p:cNvSpPr>
            <p:nvPr/>
          </p:nvSpPr>
          <p:spPr bwMode="auto">
            <a:xfrm>
              <a:off x="273" y="2188"/>
              <a:ext cx="57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0066FF"/>
                  </a:solidFill>
                  <a:latin typeface="Tahoma" panose="020B0604030504040204" pitchFamily="34" charset="0"/>
                </a:rPr>
                <a:t>课程安排</a:t>
              </a:r>
              <a:endPara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39" name="Rectangle 26"/>
            <p:cNvSpPr>
              <a:spLocks noChangeArrowheads="1"/>
            </p:cNvSpPr>
            <p:nvPr/>
          </p:nvSpPr>
          <p:spPr bwMode="auto">
            <a:xfrm>
              <a:off x="1340" y="3886"/>
              <a:ext cx="35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0066FF"/>
                  </a:solidFill>
                  <a:latin typeface="Tahoma" panose="020B0604030504040204" pitchFamily="34" charset="0"/>
                </a:rPr>
                <a:t>教师</a:t>
              </a:r>
              <a:endPara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40" name="Line 27"/>
            <p:cNvSpPr>
              <a:spLocks noChangeShapeType="1"/>
            </p:cNvSpPr>
            <p:nvPr/>
          </p:nvSpPr>
          <p:spPr bwMode="auto">
            <a:xfrm>
              <a:off x="1452" y="2541"/>
              <a:ext cx="252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8"/>
            <p:cNvSpPr>
              <a:spLocks noChangeShapeType="1"/>
            </p:cNvSpPr>
            <p:nvPr/>
          </p:nvSpPr>
          <p:spPr bwMode="auto">
            <a:xfrm>
              <a:off x="3570" y="2256"/>
              <a:ext cx="252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29"/>
            <p:cNvSpPr>
              <a:spLocks noChangeShapeType="1"/>
            </p:cNvSpPr>
            <p:nvPr/>
          </p:nvSpPr>
          <p:spPr bwMode="auto">
            <a:xfrm flipV="1">
              <a:off x="3930" y="2226"/>
              <a:ext cx="1350" cy="3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30"/>
            <p:cNvSpPr>
              <a:spLocks noChangeShapeType="1"/>
            </p:cNvSpPr>
            <p:nvPr/>
          </p:nvSpPr>
          <p:spPr bwMode="auto">
            <a:xfrm flipV="1">
              <a:off x="354" y="678"/>
              <a:ext cx="1350" cy="3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4" name="Rectangle 33"/>
          <p:cNvSpPr>
            <a:spLocks noChangeArrowheads="1"/>
          </p:cNvSpPr>
          <p:nvPr/>
        </p:nvSpPr>
        <p:spPr bwMode="auto">
          <a:xfrm>
            <a:off x="6022975" y="698500"/>
            <a:ext cx="2520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外键（完整性约束）</a:t>
            </a:r>
            <a:r>
              <a:rPr kumimoji="0"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p.24</a:t>
            </a:r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en-US" altLang="zh-CN" sz="16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5" name="AutoShape 34"/>
          <p:cNvSpPr>
            <a:spLocks noChangeArrowheads="1"/>
          </p:cNvSpPr>
          <p:nvPr/>
        </p:nvSpPr>
        <p:spPr bwMode="auto">
          <a:xfrm>
            <a:off x="6810375" y="2524125"/>
            <a:ext cx="219075" cy="333375"/>
          </a:xfrm>
          <a:prstGeom prst="downArrow">
            <a:avLst>
              <a:gd name="adj1" fmla="val 50000"/>
              <a:gd name="adj2" fmla="val 38043"/>
            </a:avLst>
          </a:prstGeom>
          <a:noFill/>
          <a:ln w="9525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34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92775" y="-22225"/>
            <a:ext cx="3224213" cy="657225"/>
          </a:xfrm>
        </p:spPr>
        <p:txBody>
          <a:bodyPr/>
          <a:lstStyle/>
          <a:p>
            <a:pPr algn="r"/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码与模式图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7" name="Rectangle 13"/>
          <p:cNvSpPr>
            <a:spLocks noChangeArrowheads="1"/>
          </p:cNvSpPr>
          <p:nvPr/>
        </p:nvSpPr>
        <p:spPr bwMode="auto">
          <a:xfrm>
            <a:off x="327025" y="174625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外码参照完整性约束</a:t>
            </a:r>
            <a:endParaRPr kumimoji="0" lang="en-US" altLang="zh-CN" sz="28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60338" y="5487988"/>
            <a:ext cx="2017712" cy="8763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800" b="0">
                <a:solidFill>
                  <a:schemeClr val="tx2"/>
                </a:solidFill>
                <a:latin typeface="Tahoma" panose="020B0604030504040204" pitchFamily="34" charset="0"/>
              </a:rPr>
              <a:t>作用</a:t>
            </a:r>
            <a:r>
              <a:rPr kumimoji="0" lang="en-US" altLang="zh-CN" sz="1800" b="0">
                <a:solidFill>
                  <a:schemeClr val="tx2"/>
                </a:solidFill>
                <a:latin typeface="Tahoma" panose="020B0604030504040204" pitchFamily="34" charset="0"/>
              </a:rPr>
              <a:t>:</a:t>
            </a:r>
            <a:endParaRPr kumimoji="0" lang="en-US" altLang="zh-CN" sz="18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800" b="0">
                <a:solidFill>
                  <a:schemeClr val="tx2"/>
                </a:solidFill>
                <a:latin typeface="Tahoma" panose="020B0604030504040204" pitchFamily="34" charset="0"/>
              </a:rPr>
              <a:t>1)</a:t>
            </a:r>
            <a:r>
              <a:rPr kumimoji="0" lang="zh-CN" altLang="en-US" sz="1800" b="0">
                <a:solidFill>
                  <a:schemeClr val="tx2"/>
                </a:solidFill>
                <a:latin typeface="Tahoma" panose="020B0604030504040204" pitchFamily="34" charset="0"/>
              </a:rPr>
              <a:t>说明元组联联系</a:t>
            </a:r>
            <a:endParaRPr kumimoji="0" lang="zh-CN" altLang="en-US" sz="18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800" b="0">
                <a:solidFill>
                  <a:schemeClr val="tx2"/>
                </a:solidFill>
                <a:latin typeface="Tahoma" panose="020B0604030504040204" pitchFamily="34" charset="0"/>
              </a:rPr>
              <a:t>2)</a:t>
            </a:r>
            <a:r>
              <a:rPr kumimoji="0" lang="zh-CN" altLang="en-US" sz="1800" b="0">
                <a:solidFill>
                  <a:schemeClr val="tx2"/>
                </a:solidFill>
                <a:latin typeface="Tahoma" panose="020B0604030504040204" pitchFamily="34" charset="0"/>
              </a:rPr>
              <a:t>保证数据有效性</a:t>
            </a:r>
            <a:endParaRPr kumimoji="0" lang="zh-CN" altLang="en-US" sz="18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4829" name="AutoShape 6"/>
          <p:cNvSpPr>
            <a:spLocks noChangeArrowheads="1"/>
          </p:cNvSpPr>
          <p:nvPr/>
        </p:nvSpPr>
        <p:spPr bwMode="auto">
          <a:xfrm>
            <a:off x="44450" y="3840163"/>
            <a:ext cx="2166938" cy="1031875"/>
          </a:xfrm>
          <a:prstGeom prst="cloudCallout">
            <a:avLst>
              <a:gd name="adj1" fmla="val -43792"/>
              <a:gd name="adj2" fmla="val 981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什么是关系的外键，主要作用？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34830" name="矩形 2"/>
          <p:cNvSpPr>
            <a:spLocks noChangeArrowheads="1"/>
          </p:cNvSpPr>
          <p:nvPr/>
        </p:nvSpPr>
        <p:spPr bwMode="auto">
          <a:xfrm>
            <a:off x="5564188" y="6043613"/>
            <a:ext cx="5556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rPr>
              <a:t>任课</a:t>
            </a:r>
            <a:endParaRPr kumimoji="0" lang="zh-CN" altLang="en-US" sz="14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34831" name="矩形 18"/>
          <p:cNvSpPr>
            <a:spLocks noChangeArrowheads="1"/>
          </p:cNvSpPr>
          <p:nvPr/>
        </p:nvSpPr>
        <p:spPr bwMode="auto">
          <a:xfrm>
            <a:off x="2586038" y="6169025"/>
            <a:ext cx="787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4.d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32" name="矩形 18"/>
          <p:cNvSpPr>
            <a:spLocks noChangeArrowheads="1"/>
          </p:cNvSpPr>
          <p:nvPr/>
        </p:nvSpPr>
        <p:spPr bwMode="auto">
          <a:xfrm>
            <a:off x="1917700" y="3498850"/>
            <a:ext cx="784225" cy="271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4.e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33" name="矩形 18"/>
          <p:cNvSpPr>
            <a:spLocks noChangeArrowheads="1"/>
          </p:cNvSpPr>
          <p:nvPr/>
        </p:nvSpPr>
        <p:spPr bwMode="auto">
          <a:xfrm>
            <a:off x="6042025" y="6053138"/>
            <a:ext cx="784225" cy="27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4.f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F7B7D-6B11-4903-B6B5-2733621984E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785813"/>
            <a:ext cx="3513138" cy="428625"/>
          </a:xfrm>
        </p:spPr>
        <p:txBody>
          <a:bodyPr/>
          <a:lstStyle/>
          <a:p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.3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模式图</a:t>
            </a:r>
            <a:endParaRPr kumimoji="0" lang="en-US" altLang="zh-CN" sz="16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463675"/>
            <a:ext cx="6797675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7"/>
          <p:cNvSpPr>
            <a:spLocks noChangeArrowheads="1"/>
          </p:cNvSpPr>
          <p:nvPr/>
        </p:nvSpPr>
        <p:spPr bwMode="auto">
          <a:xfrm>
            <a:off x="6797675" y="971550"/>
            <a:ext cx="2070100" cy="704850"/>
          </a:xfrm>
          <a:prstGeom prst="cloudCallout">
            <a:avLst>
              <a:gd name="adj1" fmla="val 45310"/>
              <a:gd name="adj2" fmla="val 61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模式图的主要作用？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6789738" y="1838325"/>
            <a:ext cx="2263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数据模型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描述数据对象的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     </a:t>
            </a:r>
            <a:r>
              <a:rPr kumimoji="0" lang="zh-CN" altLang="en-US" sz="1600" b="0">
                <a:solidFill>
                  <a:srgbClr val="800000"/>
                </a:solidFill>
              </a:rPr>
              <a:t>“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内部结构”</a:t>
            </a:r>
            <a:endParaRPr kumimoji="0" lang="zh-CN" altLang="en-US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   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“相互关联”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----------------------</a:t>
            </a:r>
            <a:endParaRPr kumimoji="0" lang="en-US" altLang="zh-CN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 线条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外键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参照关系，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描述对象间的关联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（</a:t>
            </a:r>
            <a:r>
              <a:rPr kumimoji="0" lang="zh-CN" altLang="en-US" sz="1600" b="0">
                <a:solidFill>
                  <a:srgbClr val="0066FF"/>
                </a:solidFill>
              </a:rPr>
              <a:t>“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外部结构</a:t>
            </a:r>
            <a:r>
              <a:rPr kumimoji="0" lang="zh-CN" altLang="en-US" sz="1600" b="0">
                <a:solidFill>
                  <a:srgbClr val="0066FF"/>
                </a:solidFill>
              </a:rPr>
              <a:t>”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）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----------------------</a:t>
            </a:r>
            <a:endParaRPr kumimoji="0" lang="en-US" altLang="zh-CN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 矩形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关系模式，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描述对象的特征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 （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内部结构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）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上方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关系名称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下划线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组合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)-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主键</a:t>
            </a:r>
            <a:endParaRPr kumimoji="0" lang="en-US" altLang="zh-CN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（要求学生都会画）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35847" name="Rectangle 2"/>
          <p:cNvSpPr txBox="1">
            <a:spLocks noChangeArrowheads="1"/>
          </p:cNvSpPr>
          <p:nvPr/>
        </p:nvSpPr>
        <p:spPr bwMode="auto">
          <a:xfrm>
            <a:off x="5767388" y="22225"/>
            <a:ext cx="32242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码与模式图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8" name="矩形 18"/>
          <p:cNvSpPr>
            <a:spLocks noChangeArrowheads="1"/>
          </p:cNvSpPr>
          <p:nvPr/>
        </p:nvSpPr>
        <p:spPr bwMode="auto">
          <a:xfrm>
            <a:off x="2122488" y="6035675"/>
            <a:ext cx="696912" cy="296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5</a:t>
            </a:r>
            <a:endParaRPr kumimoji="0" lang="en-US" altLang="zh-CN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 noChangeArrowheads="1"/>
          </p:cNvSpPr>
          <p:nvPr>
            <p:ph idx="1"/>
          </p:nvPr>
        </p:nvSpPr>
        <p:spPr>
          <a:xfrm>
            <a:off x="647700" y="4864232"/>
            <a:ext cx="8229600" cy="1050842"/>
          </a:xfrm>
        </p:spPr>
        <p:txBody>
          <a:bodyPr/>
          <a:lstStyle/>
          <a:p>
            <a:r>
              <a:rPr kumimoji="0" lang="zh-CN" altLang="en-US" sz="2800" dirty="0"/>
              <a:t>语法约束</a:t>
            </a:r>
            <a:endParaRPr kumimoji="0" lang="en-US" altLang="zh-CN" sz="2800" dirty="0"/>
          </a:p>
          <a:p>
            <a:r>
              <a:rPr kumimoji="0" lang="zh-CN" altLang="en-US" sz="2800" dirty="0"/>
              <a:t>语义约束</a:t>
            </a:r>
            <a:endParaRPr kumimoji="0" lang="zh-CN" altLang="en-US" sz="2800" dirty="0"/>
          </a:p>
        </p:txBody>
      </p:sp>
      <p:sp>
        <p:nvSpPr>
          <p:cNvPr id="36867" name="标题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7581900" cy="1143000"/>
          </a:xfrm>
        </p:spPr>
        <p:txBody>
          <a:bodyPr/>
          <a:lstStyle/>
          <a:p>
            <a:pPr algn="l"/>
            <a:r>
              <a:rPr kumimoji="0" lang="zh-CN" altLang="en-US" dirty="0"/>
              <a:t>四</a:t>
            </a:r>
            <a:r>
              <a:rPr kumimoji="0" lang="en-US" altLang="zh-CN" dirty="0"/>
              <a:t> </a:t>
            </a:r>
            <a:r>
              <a:rPr kumimoji="0" lang="zh-CN" altLang="en-US" dirty="0"/>
              <a:t>关系模型的完整性约束</a:t>
            </a:r>
            <a:endParaRPr kumimoji="0" lang="zh-CN" altLang="en-US" dirty="0"/>
          </a:p>
        </p:txBody>
      </p:sp>
      <p:sp>
        <p:nvSpPr>
          <p:cNvPr id="36868" name="矩形 3"/>
          <p:cNvSpPr>
            <a:spLocks noChangeArrowheads="1"/>
          </p:cNvSpPr>
          <p:nvPr/>
        </p:nvSpPr>
        <p:spPr bwMode="auto">
          <a:xfrm>
            <a:off x="250825" y="1304925"/>
            <a:ext cx="824547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255905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65125" indent="-255905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22325" indent="-255905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定义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700" b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700" b="0">
                <a:solidFill>
                  <a:schemeClr val="tx1"/>
                </a:solidFill>
                <a:latin typeface="宋体" panose="02010600030101010101" pitchFamily="2" charset="-122"/>
              </a:rPr>
              <a:t>是对关系的某种约束条件。</a:t>
            </a:r>
            <a:endParaRPr lang="zh-CN" altLang="en-US" sz="27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目的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700" b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700" b="0">
                <a:solidFill>
                  <a:schemeClr val="tx1"/>
                </a:solidFill>
                <a:latin typeface="宋体" panose="02010600030101010101" pitchFamily="2" charset="-122"/>
              </a:rPr>
              <a:t>用于保证关系数据库中数据的正确性和可靠性。</a:t>
            </a:r>
            <a:endParaRPr lang="zh-CN" altLang="en-US" sz="27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类型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实体完整性规则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参照完整性规则（引用完整性规则 ）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域完整性规则（用户自定义完整性规则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2121" y="252413"/>
            <a:ext cx="7437438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kumimoji="0" lang="zh-CN" altLang="en-US" sz="3600" dirty="0"/>
            </a:br>
            <a:r>
              <a:rPr kumimoji="0" lang="zh-CN" altLang="en-US" sz="2900" dirty="0">
                <a:solidFill>
                  <a:srgbClr val="0000FF"/>
                </a:solidFill>
              </a:rPr>
              <a:t>	</a:t>
            </a:r>
            <a:r>
              <a:rPr kumimoji="0" lang="en-US" altLang="zh-CN" sz="3600" dirty="0">
                <a:solidFill>
                  <a:srgbClr val="0000FF"/>
                </a:solidFill>
                <a:latin typeface="Arial Narrow" panose="020B0606020202030204" pitchFamily="34" charset="0"/>
              </a:rPr>
              <a:t>4.1</a:t>
            </a:r>
            <a:r>
              <a:rPr kumimoji="0" lang="zh-CN" altLang="en-US" sz="3600" dirty="0">
                <a:solidFill>
                  <a:srgbClr val="0000FF"/>
                </a:solidFill>
              </a:rPr>
              <a:t>实体完整性规则</a:t>
            </a:r>
            <a:endParaRPr kumimoji="0"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  <a:ln cap="flat"/>
        </p:spPr>
        <p:txBody>
          <a:bodyPr/>
          <a:lstStyle/>
          <a:p>
            <a:pPr marL="609600" indent="-609600">
              <a:defRPr/>
            </a:pPr>
            <a:r>
              <a:rPr kumimoji="0" lang="zh-CN" altLang="en-US" sz="2800"/>
              <a:t>规则要求：</a:t>
            </a:r>
            <a:endParaRPr kumimoji="0" lang="zh-CN" altLang="en-US" sz="2800"/>
          </a:p>
          <a:p>
            <a:pPr marL="1257300" lvl="1" indent="-533400">
              <a:defRPr/>
            </a:pPr>
            <a:r>
              <a:rPr kumimoji="0" lang="zh-CN" altLang="en-US" sz="2400"/>
              <a:t>在任何关系的任何一个元组中，主键的值</a:t>
            </a:r>
            <a:r>
              <a:rPr kumimoji="0" lang="zh-CN" altLang="en-US" sz="2400">
                <a:solidFill>
                  <a:srgbClr val="1D06C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不能为空值、也不能取重复的值</a:t>
            </a:r>
            <a:r>
              <a:rPr kumimoji="0" lang="zh-CN" altLang="en-US" sz="2400">
                <a:solidFill>
                  <a:srgbClr val="1D06CA"/>
                </a:solidFill>
              </a:rPr>
              <a:t>。</a:t>
            </a:r>
            <a:endParaRPr kumimoji="0" lang="zh-CN" altLang="en-US" sz="2400">
              <a:solidFill>
                <a:srgbClr val="1D06CA"/>
              </a:solidFill>
            </a:endParaRPr>
          </a:p>
          <a:p>
            <a:pPr marL="609600" indent="-609600">
              <a:defRPr/>
            </a:pPr>
            <a:r>
              <a:rPr kumimoji="0" lang="zh-CN" altLang="en-US" sz="2800"/>
              <a:t>目的：用于保证数据库表中的每一个元组都是惟一的。</a:t>
            </a:r>
            <a:endParaRPr kumimoji="0" lang="zh-CN" altLang="en-US" sz="2800"/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kumimoji="0"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请思考：</a:t>
            </a:r>
            <a:r>
              <a:rPr kumimoji="0" lang="zh-CN" altLang="en-US" sz="2800"/>
              <a:t>下面的关系是否违反实体完整性规则？</a:t>
            </a:r>
            <a:endParaRPr kumimoji="0" lang="zh-CN" altLang="en-US" sz="2800"/>
          </a:p>
        </p:txBody>
      </p:sp>
      <p:grpSp>
        <p:nvGrpSpPr>
          <p:cNvPr id="37892" name="Group 4"/>
          <p:cNvGrpSpPr/>
          <p:nvPr/>
        </p:nvGrpSpPr>
        <p:grpSpPr bwMode="auto">
          <a:xfrm>
            <a:off x="1187450" y="4184650"/>
            <a:ext cx="6723063" cy="2054225"/>
            <a:chOff x="913" y="1393"/>
            <a:chExt cx="3838" cy="1294"/>
          </a:xfrm>
        </p:grpSpPr>
        <p:grpSp>
          <p:nvGrpSpPr>
            <p:cNvPr id="37893" name="Group 5"/>
            <p:cNvGrpSpPr/>
            <p:nvPr/>
          </p:nvGrpSpPr>
          <p:grpSpPr bwMode="auto">
            <a:xfrm>
              <a:off x="920" y="1394"/>
              <a:ext cx="3824" cy="1292"/>
              <a:chOff x="920" y="1394"/>
              <a:chExt cx="3824" cy="1292"/>
            </a:xfrm>
          </p:grpSpPr>
          <p:grpSp>
            <p:nvGrpSpPr>
              <p:cNvPr id="37895" name="Group 6"/>
              <p:cNvGrpSpPr/>
              <p:nvPr/>
            </p:nvGrpSpPr>
            <p:grpSpPr bwMode="auto">
              <a:xfrm>
                <a:off x="920" y="1394"/>
                <a:ext cx="758" cy="215"/>
                <a:chOff x="920" y="1394"/>
                <a:chExt cx="758" cy="215"/>
              </a:xfrm>
            </p:grpSpPr>
            <p:sp>
              <p:nvSpPr>
                <p:cNvPr id="37983" name="Rectangle 7"/>
                <p:cNvSpPr>
                  <a:spLocks noChangeArrowheads="1"/>
                </p:cNvSpPr>
                <p:nvPr/>
              </p:nvSpPr>
              <p:spPr bwMode="auto">
                <a:xfrm>
                  <a:off x="980" y="1394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学号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84" name="Rectangle 8"/>
                <p:cNvSpPr>
                  <a:spLocks noChangeArrowheads="1"/>
                </p:cNvSpPr>
                <p:nvPr/>
              </p:nvSpPr>
              <p:spPr bwMode="auto">
                <a:xfrm>
                  <a:off x="920" y="1398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6" name="Group 9"/>
              <p:cNvGrpSpPr/>
              <p:nvPr/>
            </p:nvGrpSpPr>
            <p:grpSpPr bwMode="auto">
              <a:xfrm>
                <a:off x="1686" y="1394"/>
                <a:ext cx="759" cy="215"/>
                <a:chOff x="1686" y="1394"/>
                <a:chExt cx="759" cy="215"/>
              </a:xfrm>
            </p:grpSpPr>
            <p:sp>
              <p:nvSpPr>
                <p:cNvPr id="37981" name="Rectangle 10"/>
                <p:cNvSpPr>
                  <a:spLocks noChangeArrowheads="1"/>
                </p:cNvSpPr>
                <p:nvPr/>
              </p:nvSpPr>
              <p:spPr bwMode="auto">
                <a:xfrm>
                  <a:off x="1746" y="1394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姓名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82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6" y="1398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7" name="Group 12"/>
              <p:cNvGrpSpPr/>
              <p:nvPr/>
            </p:nvGrpSpPr>
            <p:grpSpPr bwMode="auto">
              <a:xfrm>
                <a:off x="2453" y="1394"/>
                <a:ext cx="652" cy="215"/>
                <a:chOff x="2453" y="1394"/>
                <a:chExt cx="652" cy="215"/>
              </a:xfrm>
            </p:grpSpPr>
            <p:sp>
              <p:nvSpPr>
                <p:cNvPr id="37979" name="Rectangle 13"/>
                <p:cNvSpPr>
                  <a:spLocks noChangeArrowheads="1"/>
                </p:cNvSpPr>
                <p:nvPr/>
              </p:nvSpPr>
              <p:spPr bwMode="auto">
                <a:xfrm>
                  <a:off x="2513" y="1394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性别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80" name="Rectangle 14"/>
                <p:cNvSpPr>
                  <a:spLocks noChangeArrowheads="1"/>
                </p:cNvSpPr>
                <p:nvPr/>
              </p:nvSpPr>
              <p:spPr bwMode="auto">
                <a:xfrm>
                  <a:off x="2453" y="1398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8" name="Group 15"/>
              <p:cNvGrpSpPr/>
              <p:nvPr/>
            </p:nvGrpSpPr>
            <p:grpSpPr bwMode="auto">
              <a:xfrm>
                <a:off x="3113" y="1394"/>
                <a:ext cx="554" cy="215"/>
                <a:chOff x="3113" y="1394"/>
                <a:chExt cx="554" cy="215"/>
              </a:xfrm>
            </p:grpSpPr>
            <p:sp>
              <p:nvSpPr>
                <p:cNvPr id="37977" name="Rectangle 16"/>
                <p:cNvSpPr>
                  <a:spLocks noChangeArrowheads="1"/>
                </p:cNvSpPr>
                <p:nvPr/>
              </p:nvSpPr>
              <p:spPr bwMode="auto">
                <a:xfrm>
                  <a:off x="3173" y="1394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年龄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8" name="Rectangle 17"/>
                <p:cNvSpPr>
                  <a:spLocks noChangeArrowheads="1"/>
                </p:cNvSpPr>
                <p:nvPr/>
              </p:nvSpPr>
              <p:spPr bwMode="auto">
                <a:xfrm>
                  <a:off x="3113" y="1398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9" name="Group 18"/>
              <p:cNvGrpSpPr/>
              <p:nvPr/>
            </p:nvGrpSpPr>
            <p:grpSpPr bwMode="auto">
              <a:xfrm>
                <a:off x="3675" y="1394"/>
                <a:ext cx="1069" cy="215"/>
                <a:chOff x="3675" y="1394"/>
                <a:chExt cx="1069" cy="215"/>
              </a:xfrm>
            </p:grpSpPr>
            <p:sp>
              <p:nvSpPr>
                <p:cNvPr id="37975" name="Rectangle 19"/>
                <p:cNvSpPr>
                  <a:spLocks noChangeArrowheads="1"/>
                </p:cNvSpPr>
                <p:nvPr/>
              </p:nvSpPr>
              <p:spPr bwMode="auto">
                <a:xfrm>
                  <a:off x="3735" y="1394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系编号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75" y="1398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0" name="Group 21"/>
              <p:cNvGrpSpPr/>
              <p:nvPr/>
            </p:nvGrpSpPr>
            <p:grpSpPr bwMode="auto">
              <a:xfrm>
                <a:off x="920" y="1609"/>
                <a:ext cx="758" cy="216"/>
                <a:chOff x="920" y="1609"/>
                <a:chExt cx="758" cy="216"/>
              </a:xfrm>
            </p:grpSpPr>
            <p:sp>
              <p:nvSpPr>
                <p:cNvPr id="37973" name="Rectangle 22"/>
                <p:cNvSpPr>
                  <a:spLocks noChangeArrowheads="1"/>
                </p:cNvSpPr>
                <p:nvPr/>
              </p:nvSpPr>
              <p:spPr bwMode="auto">
                <a:xfrm>
                  <a:off x="980" y="1609"/>
                  <a:ext cx="63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03001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4" name="Rectangle 23"/>
                <p:cNvSpPr>
                  <a:spLocks noChangeArrowheads="1"/>
                </p:cNvSpPr>
                <p:nvPr/>
              </p:nvSpPr>
              <p:spPr bwMode="auto">
                <a:xfrm>
                  <a:off x="920" y="1613"/>
                  <a:ext cx="758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1" name="Group 24"/>
              <p:cNvGrpSpPr/>
              <p:nvPr/>
            </p:nvGrpSpPr>
            <p:grpSpPr bwMode="auto">
              <a:xfrm>
                <a:off x="1686" y="1609"/>
                <a:ext cx="759" cy="216"/>
                <a:chOff x="1686" y="1609"/>
                <a:chExt cx="759" cy="216"/>
              </a:xfrm>
            </p:grpSpPr>
            <p:sp>
              <p:nvSpPr>
                <p:cNvPr id="37971" name="Rectangle 25"/>
                <p:cNvSpPr>
                  <a:spLocks noChangeArrowheads="1"/>
                </p:cNvSpPr>
                <p:nvPr/>
              </p:nvSpPr>
              <p:spPr bwMode="auto">
                <a:xfrm>
                  <a:off x="1746" y="1609"/>
                  <a:ext cx="63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马力刚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2" name="Rectangle 26"/>
                <p:cNvSpPr>
                  <a:spLocks noChangeArrowheads="1"/>
                </p:cNvSpPr>
                <p:nvPr/>
              </p:nvSpPr>
              <p:spPr bwMode="auto">
                <a:xfrm>
                  <a:off x="1686" y="1613"/>
                  <a:ext cx="75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2" name="Group 27"/>
              <p:cNvGrpSpPr/>
              <p:nvPr/>
            </p:nvGrpSpPr>
            <p:grpSpPr bwMode="auto">
              <a:xfrm>
                <a:off x="2453" y="1609"/>
                <a:ext cx="652" cy="216"/>
                <a:chOff x="2453" y="1609"/>
                <a:chExt cx="652" cy="216"/>
              </a:xfrm>
            </p:grpSpPr>
            <p:sp>
              <p:nvSpPr>
                <p:cNvPr id="37969" name="Rectangle 28"/>
                <p:cNvSpPr>
                  <a:spLocks noChangeArrowheads="1"/>
                </p:cNvSpPr>
                <p:nvPr/>
              </p:nvSpPr>
              <p:spPr bwMode="auto">
                <a:xfrm>
                  <a:off x="2513" y="1609"/>
                  <a:ext cx="532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0" name="Rectangle 29"/>
                <p:cNvSpPr>
                  <a:spLocks noChangeArrowheads="1"/>
                </p:cNvSpPr>
                <p:nvPr/>
              </p:nvSpPr>
              <p:spPr bwMode="auto">
                <a:xfrm>
                  <a:off x="2453" y="1613"/>
                  <a:ext cx="652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3" name="Group 30"/>
              <p:cNvGrpSpPr/>
              <p:nvPr/>
            </p:nvGrpSpPr>
            <p:grpSpPr bwMode="auto">
              <a:xfrm>
                <a:off x="3113" y="1609"/>
                <a:ext cx="554" cy="216"/>
                <a:chOff x="3113" y="1609"/>
                <a:chExt cx="554" cy="216"/>
              </a:xfrm>
            </p:grpSpPr>
            <p:sp>
              <p:nvSpPr>
                <p:cNvPr id="37967" name="Rectangle 31"/>
                <p:cNvSpPr>
                  <a:spLocks noChangeArrowheads="1"/>
                </p:cNvSpPr>
                <p:nvPr/>
              </p:nvSpPr>
              <p:spPr bwMode="auto">
                <a:xfrm>
                  <a:off x="3173" y="1609"/>
                  <a:ext cx="434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21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8" name="Rectangle 32"/>
                <p:cNvSpPr>
                  <a:spLocks noChangeArrowheads="1"/>
                </p:cNvSpPr>
                <p:nvPr/>
              </p:nvSpPr>
              <p:spPr bwMode="auto">
                <a:xfrm>
                  <a:off x="3113" y="1613"/>
                  <a:ext cx="554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4" name="Group 33"/>
              <p:cNvGrpSpPr/>
              <p:nvPr/>
            </p:nvGrpSpPr>
            <p:grpSpPr bwMode="auto">
              <a:xfrm>
                <a:off x="3675" y="1609"/>
                <a:ext cx="1069" cy="216"/>
                <a:chOff x="3675" y="1609"/>
                <a:chExt cx="1069" cy="216"/>
              </a:xfrm>
            </p:grpSpPr>
            <p:sp>
              <p:nvSpPr>
                <p:cNvPr id="37965" name="Rectangle 34"/>
                <p:cNvSpPr>
                  <a:spLocks noChangeArrowheads="1"/>
                </p:cNvSpPr>
                <p:nvPr/>
              </p:nvSpPr>
              <p:spPr bwMode="auto">
                <a:xfrm>
                  <a:off x="3735" y="1609"/>
                  <a:ext cx="94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01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6" name="Rectangle 35"/>
                <p:cNvSpPr>
                  <a:spLocks noChangeArrowheads="1"/>
                </p:cNvSpPr>
                <p:nvPr/>
              </p:nvSpPr>
              <p:spPr bwMode="auto">
                <a:xfrm>
                  <a:off x="3675" y="1613"/>
                  <a:ext cx="106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5" name="Group 36"/>
              <p:cNvGrpSpPr/>
              <p:nvPr/>
            </p:nvGrpSpPr>
            <p:grpSpPr bwMode="auto">
              <a:xfrm>
                <a:off x="920" y="1825"/>
                <a:ext cx="758" cy="215"/>
                <a:chOff x="920" y="1825"/>
                <a:chExt cx="758" cy="215"/>
              </a:xfrm>
            </p:grpSpPr>
            <p:sp>
              <p:nvSpPr>
                <p:cNvPr id="37963" name="Rectangle 37"/>
                <p:cNvSpPr>
                  <a:spLocks noChangeArrowheads="1"/>
                </p:cNvSpPr>
                <p:nvPr/>
              </p:nvSpPr>
              <p:spPr bwMode="auto">
                <a:xfrm>
                  <a:off x="980" y="1825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03102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4" name="Rectangle 38"/>
                <p:cNvSpPr>
                  <a:spLocks noChangeArrowheads="1"/>
                </p:cNvSpPr>
                <p:nvPr/>
              </p:nvSpPr>
              <p:spPr bwMode="auto">
                <a:xfrm>
                  <a:off x="920" y="1829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6" name="Group 39"/>
              <p:cNvGrpSpPr/>
              <p:nvPr/>
            </p:nvGrpSpPr>
            <p:grpSpPr bwMode="auto">
              <a:xfrm>
                <a:off x="1686" y="1825"/>
                <a:ext cx="759" cy="215"/>
                <a:chOff x="1686" y="1825"/>
                <a:chExt cx="759" cy="215"/>
              </a:xfrm>
            </p:grpSpPr>
            <p:sp>
              <p:nvSpPr>
                <p:cNvPr id="37961" name="Rectangle 40"/>
                <p:cNvSpPr>
                  <a:spLocks noChangeArrowheads="1"/>
                </p:cNvSpPr>
                <p:nvPr/>
              </p:nvSpPr>
              <p:spPr bwMode="auto">
                <a:xfrm>
                  <a:off x="1746" y="1825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王萍华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2" name="Rectangle 41"/>
                <p:cNvSpPr>
                  <a:spLocks noChangeArrowheads="1"/>
                </p:cNvSpPr>
                <p:nvPr/>
              </p:nvSpPr>
              <p:spPr bwMode="auto">
                <a:xfrm>
                  <a:off x="1686" y="1829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7" name="Group 42"/>
              <p:cNvGrpSpPr/>
              <p:nvPr/>
            </p:nvGrpSpPr>
            <p:grpSpPr bwMode="auto">
              <a:xfrm>
                <a:off x="2453" y="1825"/>
                <a:ext cx="652" cy="215"/>
                <a:chOff x="2453" y="1825"/>
                <a:chExt cx="652" cy="215"/>
              </a:xfrm>
            </p:grpSpPr>
            <p:sp>
              <p:nvSpPr>
                <p:cNvPr id="37959" name="Rectangle 43"/>
                <p:cNvSpPr>
                  <a:spLocks noChangeArrowheads="1"/>
                </p:cNvSpPr>
                <p:nvPr/>
              </p:nvSpPr>
              <p:spPr bwMode="auto">
                <a:xfrm>
                  <a:off x="2513" y="1825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女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0" name="Rectangle 44"/>
                <p:cNvSpPr>
                  <a:spLocks noChangeArrowheads="1"/>
                </p:cNvSpPr>
                <p:nvPr/>
              </p:nvSpPr>
              <p:spPr bwMode="auto">
                <a:xfrm>
                  <a:off x="2453" y="1829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8" name="Group 45"/>
              <p:cNvGrpSpPr/>
              <p:nvPr/>
            </p:nvGrpSpPr>
            <p:grpSpPr bwMode="auto">
              <a:xfrm>
                <a:off x="3113" y="1825"/>
                <a:ext cx="554" cy="215"/>
                <a:chOff x="3113" y="1825"/>
                <a:chExt cx="554" cy="215"/>
              </a:xfrm>
            </p:grpSpPr>
            <p:sp>
              <p:nvSpPr>
                <p:cNvPr id="37957" name="Rectangle 46"/>
                <p:cNvSpPr>
                  <a:spLocks noChangeArrowheads="1"/>
                </p:cNvSpPr>
                <p:nvPr/>
              </p:nvSpPr>
              <p:spPr bwMode="auto">
                <a:xfrm>
                  <a:off x="3173" y="1825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20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8" name="Rectangle 47"/>
                <p:cNvSpPr>
                  <a:spLocks noChangeArrowheads="1"/>
                </p:cNvSpPr>
                <p:nvPr/>
              </p:nvSpPr>
              <p:spPr bwMode="auto">
                <a:xfrm>
                  <a:off x="3113" y="1829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9" name="Group 48"/>
              <p:cNvGrpSpPr/>
              <p:nvPr/>
            </p:nvGrpSpPr>
            <p:grpSpPr bwMode="auto">
              <a:xfrm>
                <a:off x="3675" y="1825"/>
                <a:ext cx="1069" cy="215"/>
                <a:chOff x="3675" y="1825"/>
                <a:chExt cx="1069" cy="215"/>
              </a:xfrm>
            </p:grpSpPr>
            <p:sp>
              <p:nvSpPr>
                <p:cNvPr id="37955" name="Rectangle 49"/>
                <p:cNvSpPr>
                  <a:spLocks noChangeArrowheads="1"/>
                </p:cNvSpPr>
                <p:nvPr/>
              </p:nvSpPr>
              <p:spPr bwMode="auto">
                <a:xfrm>
                  <a:off x="3735" y="1825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6" name="Rectangle 50"/>
                <p:cNvSpPr>
                  <a:spLocks noChangeArrowheads="1"/>
                </p:cNvSpPr>
                <p:nvPr/>
              </p:nvSpPr>
              <p:spPr bwMode="auto">
                <a:xfrm>
                  <a:off x="3675" y="1829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0" name="Group 51"/>
              <p:cNvGrpSpPr/>
              <p:nvPr/>
            </p:nvGrpSpPr>
            <p:grpSpPr bwMode="auto">
              <a:xfrm>
                <a:off x="920" y="2040"/>
                <a:ext cx="758" cy="215"/>
                <a:chOff x="920" y="2040"/>
                <a:chExt cx="758" cy="215"/>
              </a:xfrm>
            </p:grpSpPr>
            <p:sp>
              <p:nvSpPr>
                <p:cNvPr id="37953" name="Rectangle 52"/>
                <p:cNvSpPr>
                  <a:spLocks noChangeArrowheads="1"/>
                </p:cNvSpPr>
                <p:nvPr/>
              </p:nvSpPr>
              <p:spPr bwMode="auto">
                <a:xfrm>
                  <a:off x="980" y="2040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03223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4" name="Rectangle 53"/>
                <p:cNvSpPr>
                  <a:spLocks noChangeArrowheads="1"/>
                </p:cNvSpPr>
                <p:nvPr/>
              </p:nvSpPr>
              <p:spPr bwMode="auto">
                <a:xfrm>
                  <a:off x="920" y="2044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1" name="Group 54"/>
              <p:cNvGrpSpPr/>
              <p:nvPr/>
            </p:nvGrpSpPr>
            <p:grpSpPr bwMode="auto">
              <a:xfrm>
                <a:off x="1686" y="2040"/>
                <a:ext cx="759" cy="215"/>
                <a:chOff x="1686" y="2040"/>
                <a:chExt cx="759" cy="215"/>
              </a:xfrm>
            </p:grpSpPr>
            <p:sp>
              <p:nvSpPr>
                <p:cNvPr id="37951" name="Rectangle 55"/>
                <p:cNvSpPr>
                  <a:spLocks noChangeArrowheads="1"/>
                </p:cNvSpPr>
                <p:nvPr/>
              </p:nvSpPr>
              <p:spPr bwMode="auto">
                <a:xfrm>
                  <a:off x="1746" y="2040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王平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2" name="Rectangle 56"/>
                <p:cNvSpPr>
                  <a:spLocks noChangeArrowheads="1"/>
                </p:cNvSpPr>
                <p:nvPr/>
              </p:nvSpPr>
              <p:spPr bwMode="auto">
                <a:xfrm>
                  <a:off x="1686" y="2044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2" name="Group 57"/>
              <p:cNvGrpSpPr/>
              <p:nvPr/>
            </p:nvGrpSpPr>
            <p:grpSpPr bwMode="auto">
              <a:xfrm>
                <a:off x="2453" y="2040"/>
                <a:ext cx="652" cy="215"/>
                <a:chOff x="2453" y="2040"/>
                <a:chExt cx="652" cy="215"/>
              </a:xfrm>
            </p:grpSpPr>
            <p:sp>
              <p:nvSpPr>
                <p:cNvPr id="37949" name="Rectangle 58"/>
                <p:cNvSpPr>
                  <a:spLocks noChangeArrowheads="1"/>
                </p:cNvSpPr>
                <p:nvPr/>
              </p:nvSpPr>
              <p:spPr bwMode="auto">
                <a:xfrm>
                  <a:off x="2513" y="2040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0" name="Rectangle 59"/>
                <p:cNvSpPr>
                  <a:spLocks noChangeArrowheads="1"/>
                </p:cNvSpPr>
                <p:nvPr/>
              </p:nvSpPr>
              <p:spPr bwMode="auto">
                <a:xfrm>
                  <a:off x="2453" y="2044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3" name="Group 60"/>
              <p:cNvGrpSpPr/>
              <p:nvPr/>
            </p:nvGrpSpPr>
            <p:grpSpPr bwMode="auto">
              <a:xfrm>
                <a:off x="3113" y="2040"/>
                <a:ext cx="554" cy="215"/>
                <a:chOff x="3113" y="2040"/>
                <a:chExt cx="554" cy="215"/>
              </a:xfrm>
            </p:grpSpPr>
            <p:sp>
              <p:nvSpPr>
                <p:cNvPr id="37947" name="Rectangle 61"/>
                <p:cNvSpPr>
                  <a:spLocks noChangeArrowheads="1"/>
                </p:cNvSpPr>
                <p:nvPr/>
              </p:nvSpPr>
              <p:spPr bwMode="auto">
                <a:xfrm>
                  <a:off x="3173" y="2040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21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8" name="Rectangle 62"/>
                <p:cNvSpPr>
                  <a:spLocks noChangeArrowheads="1"/>
                </p:cNvSpPr>
                <p:nvPr/>
              </p:nvSpPr>
              <p:spPr bwMode="auto">
                <a:xfrm>
                  <a:off x="3113" y="2044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4" name="Group 63"/>
              <p:cNvGrpSpPr/>
              <p:nvPr/>
            </p:nvGrpSpPr>
            <p:grpSpPr bwMode="auto">
              <a:xfrm>
                <a:off x="3675" y="2040"/>
                <a:ext cx="1069" cy="215"/>
                <a:chOff x="3675" y="2040"/>
                <a:chExt cx="1069" cy="215"/>
              </a:xfrm>
            </p:grpSpPr>
            <p:sp>
              <p:nvSpPr>
                <p:cNvPr id="37945" name="Rectangle 64"/>
                <p:cNvSpPr>
                  <a:spLocks noChangeArrowheads="1"/>
                </p:cNvSpPr>
                <p:nvPr/>
              </p:nvSpPr>
              <p:spPr bwMode="auto">
                <a:xfrm>
                  <a:off x="3735" y="2040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03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6" name="Rectangle 65"/>
                <p:cNvSpPr>
                  <a:spLocks noChangeArrowheads="1"/>
                </p:cNvSpPr>
                <p:nvPr/>
              </p:nvSpPr>
              <p:spPr bwMode="auto">
                <a:xfrm>
                  <a:off x="3675" y="2044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5" name="Group 66"/>
              <p:cNvGrpSpPr/>
              <p:nvPr/>
            </p:nvGrpSpPr>
            <p:grpSpPr bwMode="auto">
              <a:xfrm>
                <a:off x="920" y="2255"/>
                <a:ext cx="758" cy="216"/>
                <a:chOff x="920" y="2255"/>
                <a:chExt cx="758" cy="216"/>
              </a:xfrm>
            </p:grpSpPr>
            <p:sp>
              <p:nvSpPr>
                <p:cNvPr id="37943" name="Rectangle 67"/>
                <p:cNvSpPr>
                  <a:spLocks noChangeArrowheads="1"/>
                </p:cNvSpPr>
                <p:nvPr/>
              </p:nvSpPr>
              <p:spPr bwMode="auto">
                <a:xfrm>
                  <a:off x="980" y="2255"/>
                  <a:ext cx="63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4" name="Rectangle 68"/>
                <p:cNvSpPr>
                  <a:spLocks noChangeArrowheads="1"/>
                </p:cNvSpPr>
                <p:nvPr/>
              </p:nvSpPr>
              <p:spPr bwMode="auto">
                <a:xfrm>
                  <a:off x="920" y="2259"/>
                  <a:ext cx="758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6" name="Group 69"/>
              <p:cNvGrpSpPr/>
              <p:nvPr/>
            </p:nvGrpSpPr>
            <p:grpSpPr bwMode="auto">
              <a:xfrm>
                <a:off x="1686" y="2255"/>
                <a:ext cx="759" cy="216"/>
                <a:chOff x="1686" y="2255"/>
                <a:chExt cx="759" cy="216"/>
              </a:xfrm>
            </p:grpSpPr>
            <p:sp>
              <p:nvSpPr>
                <p:cNvPr id="37941" name="Rectangle 70"/>
                <p:cNvSpPr>
                  <a:spLocks noChangeArrowheads="1"/>
                </p:cNvSpPr>
                <p:nvPr/>
              </p:nvSpPr>
              <p:spPr bwMode="auto">
                <a:xfrm>
                  <a:off x="1746" y="2255"/>
                  <a:ext cx="63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张华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2" name="Rectangle 71"/>
                <p:cNvSpPr>
                  <a:spLocks noChangeArrowheads="1"/>
                </p:cNvSpPr>
                <p:nvPr/>
              </p:nvSpPr>
              <p:spPr bwMode="auto">
                <a:xfrm>
                  <a:off x="1686" y="2259"/>
                  <a:ext cx="75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7" name="Group 72"/>
              <p:cNvGrpSpPr/>
              <p:nvPr/>
            </p:nvGrpSpPr>
            <p:grpSpPr bwMode="auto">
              <a:xfrm>
                <a:off x="2453" y="2255"/>
                <a:ext cx="652" cy="216"/>
                <a:chOff x="2453" y="2255"/>
                <a:chExt cx="652" cy="216"/>
              </a:xfrm>
            </p:grpSpPr>
            <p:sp>
              <p:nvSpPr>
                <p:cNvPr id="37939" name="Rectangle 73"/>
                <p:cNvSpPr>
                  <a:spLocks noChangeArrowheads="1"/>
                </p:cNvSpPr>
                <p:nvPr/>
              </p:nvSpPr>
              <p:spPr bwMode="auto">
                <a:xfrm>
                  <a:off x="2513" y="2255"/>
                  <a:ext cx="532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0" name="Rectangle 74"/>
                <p:cNvSpPr>
                  <a:spLocks noChangeArrowheads="1"/>
                </p:cNvSpPr>
                <p:nvPr/>
              </p:nvSpPr>
              <p:spPr bwMode="auto">
                <a:xfrm>
                  <a:off x="2453" y="2259"/>
                  <a:ext cx="652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8" name="Group 75"/>
              <p:cNvGrpSpPr/>
              <p:nvPr/>
            </p:nvGrpSpPr>
            <p:grpSpPr bwMode="auto">
              <a:xfrm>
                <a:off x="3113" y="2255"/>
                <a:ext cx="554" cy="216"/>
                <a:chOff x="3113" y="2255"/>
                <a:chExt cx="554" cy="216"/>
              </a:xfrm>
            </p:grpSpPr>
            <p:sp>
              <p:nvSpPr>
                <p:cNvPr id="37937" name="Rectangle 76"/>
                <p:cNvSpPr>
                  <a:spLocks noChangeArrowheads="1"/>
                </p:cNvSpPr>
                <p:nvPr/>
              </p:nvSpPr>
              <p:spPr bwMode="auto">
                <a:xfrm>
                  <a:off x="3173" y="2255"/>
                  <a:ext cx="434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22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8" name="Rectangle 77"/>
                <p:cNvSpPr>
                  <a:spLocks noChangeArrowheads="1"/>
                </p:cNvSpPr>
                <p:nvPr/>
              </p:nvSpPr>
              <p:spPr bwMode="auto">
                <a:xfrm>
                  <a:off x="3113" y="2259"/>
                  <a:ext cx="554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9" name="Group 78"/>
              <p:cNvGrpSpPr/>
              <p:nvPr/>
            </p:nvGrpSpPr>
            <p:grpSpPr bwMode="auto">
              <a:xfrm>
                <a:off x="3675" y="2255"/>
                <a:ext cx="1069" cy="216"/>
                <a:chOff x="3675" y="2255"/>
                <a:chExt cx="1069" cy="216"/>
              </a:xfrm>
            </p:grpSpPr>
            <p:sp>
              <p:nvSpPr>
                <p:cNvPr id="37935" name="Rectangle 79"/>
                <p:cNvSpPr>
                  <a:spLocks noChangeArrowheads="1"/>
                </p:cNvSpPr>
                <p:nvPr/>
              </p:nvSpPr>
              <p:spPr bwMode="auto">
                <a:xfrm>
                  <a:off x="3735" y="2255"/>
                  <a:ext cx="94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04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6" name="Rectangle 80"/>
                <p:cNvSpPr>
                  <a:spLocks noChangeArrowheads="1"/>
                </p:cNvSpPr>
                <p:nvPr/>
              </p:nvSpPr>
              <p:spPr bwMode="auto">
                <a:xfrm>
                  <a:off x="3675" y="2259"/>
                  <a:ext cx="106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0" name="Group 81"/>
              <p:cNvGrpSpPr/>
              <p:nvPr/>
            </p:nvGrpSpPr>
            <p:grpSpPr bwMode="auto">
              <a:xfrm>
                <a:off x="920" y="2471"/>
                <a:ext cx="758" cy="215"/>
                <a:chOff x="920" y="2471"/>
                <a:chExt cx="758" cy="215"/>
              </a:xfrm>
            </p:grpSpPr>
            <p:sp>
              <p:nvSpPr>
                <p:cNvPr id="37933" name="Rectangle 82"/>
                <p:cNvSpPr>
                  <a:spLocks noChangeArrowheads="1"/>
                </p:cNvSpPr>
                <p:nvPr/>
              </p:nvSpPr>
              <p:spPr bwMode="auto">
                <a:xfrm>
                  <a:off x="980" y="2471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03001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4" name="Rectangle 83"/>
                <p:cNvSpPr>
                  <a:spLocks noChangeArrowheads="1"/>
                </p:cNvSpPr>
                <p:nvPr/>
              </p:nvSpPr>
              <p:spPr bwMode="auto">
                <a:xfrm>
                  <a:off x="920" y="2475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1" name="Group 84"/>
              <p:cNvGrpSpPr/>
              <p:nvPr/>
            </p:nvGrpSpPr>
            <p:grpSpPr bwMode="auto">
              <a:xfrm>
                <a:off x="1686" y="2471"/>
                <a:ext cx="759" cy="215"/>
                <a:chOff x="1686" y="2471"/>
                <a:chExt cx="759" cy="215"/>
              </a:xfrm>
            </p:grpSpPr>
            <p:sp>
              <p:nvSpPr>
                <p:cNvPr id="37931" name="Rectangle 85"/>
                <p:cNvSpPr>
                  <a:spLocks noChangeArrowheads="1"/>
                </p:cNvSpPr>
                <p:nvPr/>
              </p:nvSpPr>
              <p:spPr bwMode="auto">
                <a:xfrm>
                  <a:off x="1746" y="2471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李萍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2" name="Rectangle 86"/>
                <p:cNvSpPr>
                  <a:spLocks noChangeArrowheads="1"/>
                </p:cNvSpPr>
                <p:nvPr/>
              </p:nvSpPr>
              <p:spPr bwMode="auto">
                <a:xfrm>
                  <a:off x="1686" y="2475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2" name="Group 87"/>
              <p:cNvGrpSpPr/>
              <p:nvPr/>
            </p:nvGrpSpPr>
            <p:grpSpPr bwMode="auto">
              <a:xfrm>
                <a:off x="2453" y="2471"/>
                <a:ext cx="652" cy="215"/>
                <a:chOff x="2453" y="2471"/>
                <a:chExt cx="652" cy="215"/>
              </a:xfrm>
            </p:grpSpPr>
            <p:sp>
              <p:nvSpPr>
                <p:cNvPr id="37929" name="Rectangle 88"/>
                <p:cNvSpPr>
                  <a:spLocks noChangeArrowheads="1"/>
                </p:cNvSpPr>
                <p:nvPr/>
              </p:nvSpPr>
              <p:spPr bwMode="auto">
                <a:xfrm>
                  <a:off x="2513" y="2471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女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0" name="Rectangle 89"/>
                <p:cNvSpPr>
                  <a:spLocks noChangeArrowheads="1"/>
                </p:cNvSpPr>
                <p:nvPr/>
              </p:nvSpPr>
              <p:spPr bwMode="auto">
                <a:xfrm>
                  <a:off x="2453" y="2475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3" name="Group 90"/>
              <p:cNvGrpSpPr/>
              <p:nvPr/>
            </p:nvGrpSpPr>
            <p:grpSpPr bwMode="auto">
              <a:xfrm>
                <a:off x="3113" y="2471"/>
                <a:ext cx="554" cy="215"/>
                <a:chOff x="3113" y="2471"/>
                <a:chExt cx="554" cy="215"/>
              </a:xfrm>
            </p:grpSpPr>
            <p:sp>
              <p:nvSpPr>
                <p:cNvPr id="37927" name="Rectangle 91"/>
                <p:cNvSpPr>
                  <a:spLocks noChangeArrowheads="1"/>
                </p:cNvSpPr>
                <p:nvPr/>
              </p:nvSpPr>
              <p:spPr bwMode="auto">
                <a:xfrm>
                  <a:off x="3173" y="2471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19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28" name="Rectangle 92"/>
                <p:cNvSpPr>
                  <a:spLocks noChangeArrowheads="1"/>
                </p:cNvSpPr>
                <p:nvPr/>
              </p:nvSpPr>
              <p:spPr bwMode="auto">
                <a:xfrm>
                  <a:off x="3113" y="2475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4" name="Group 93"/>
              <p:cNvGrpSpPr/>
              <p:nvPr/>
            </p:nvGrpSpPr>
            <p:grpSpPr bwMode="auto">
              <a:xfrm>
                <a:off x="3675" y="2471"/>
                <a:ext cx="1069" cy="215"/>
                <a:chOff x="3675" y="2471"/>
                <a:chExt cx="1069" cy="215"/>
              </a:xfrm>
            </p:grpSpPr>
            <p:sp>
              <p:nvSpPr>
                <p:cNvPr id="37925" name="Rectangle 94"/>
                <p:cNvSpPr>
                  <a:spLocks noChangeArrowheads="1"/>
                </p:cNvSpPr>
                <p:nvPr/>
              </p:nvSpPr>
              <p:spPr bwMode="auto">
                <a:xfrm>
                  <a:off x="3735" y="2471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05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26" name="Rectangle 95"/>
                <p:cNvSpPr>
                  <a:spLocks noChangeArrowheads="1"/>
                </p:cNvSpPr>
                <p:nvPr/>
              </p:nvSpPr>
              <p:spPr bwMode="auto">
                <a:xfrm>
                  <a:off x="3675" y="2475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37894" name="Rectangle 96"/>
            <p:cNvSpPr>
              <a:spLocks noChangeArrowheads="1"/>
            </p:cNvSpPr>
            <p:nvPr/>
          </p:nvSpPr>
          <p:spPr bwMode="auto">
            <a:xfrm>
              <a:off x="913" y="1393"/>
              <a:ext cx="3838" cy="1294"/>
            </a:xfrm>
            <a:prstGeom prst="rect">
              <a:avLst/>
            </a:prstGeom>
            <a:noFill/>
            <a:ln w="12700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主要学习目标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关系模型的数据结构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关系模型中的完整性约束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pPr algn="l"/>
            <a:br>
              <a:rPr kumimoji="0" lang="zh-CN" altLang="en-US" sz="3200"/>
            </a:br>
            <a:r>
              <a:rPr kumimoji="0" lang="zh-CN" altLang="en-US" sz="2600"/>
              <a:t>  </a:t>
            </a:r>
            <a:r>
              <a:rPr kumimoji="0" lang="en-US" altLang="zh-CN" sz="2600">
                <a:solidFill>
                  <a:srgbClr val="0000FF"/>
                </a:solidFill>
                <a:latin typeface="Arial Narrow" panose="020B0606020202030204" pitchFamily="34" charset="0"/>
              </a:rPr>
              <a:t>4.2</a:t>
            </a:r>
            <a:r>
              <a:rPr kumimoji="0" lang="zh-CN" altLang="en-US" sz="2600">
                <a:solidFill>
                  <a:srgbClr val="0000FF"/>
                </a:solidFill>
              </a:rPr>
              <a:t>域完整性规则</a:t>
            </a:r>
            <a:r>
              <a:rPr kumimoji="0" lang="en-US" altLang="zh-CN" sz="2600">
                <a:solidFill>
                  <a:srgbClr val="0000FF"/>
                </a:solidFill>
              </a:rPr>
              <a:t>(</a:t>
            </a:r>
            <a:r>
              <a:rPr kumimoji="0" lang="zh-CN" altLang="en-US" sz="2600">
                <a:solidFill>
                  <a:srgbClr val="0000FF"/>
                </a:solidFill>
              </a:rPr>
              <a:t>用户定义完整性规则</a:t>
            </a:r>
            <a:r>
              <a:rPr kumimoji="0" lang="en-US" altLang="zh-CN" sz="2600">
                <a:solidFill>
                  <a:srgbClr val="0000FF"/>
                </a:solidFill>
              </a:rPr>
              <a:t>)</a:t>
            </a:r>
            <a:endParaRPr kumimoji="0" lang="en-US" altLang="zh-CN" sz="2600">
              <a:solidFill>
                <a:srgbClr val="0000FF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5381"/>
            <a:ext cx="7772400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/>
            <a:r>
              <a:rPr kumimoji="0" lang="zh-CN" altLang="en-US" sz="2800" dirty="0"/>
              <a:t>规则要求</a:t>
            </a:r>
            <a:endParaRPr kumimoji="0" lang="zh-CN" altLang="en-US" sz="2800" dirty="0"/>
          </a:p>
          <a:p>
            <a:pPr marL="1257300" lvl="1" indent="-533400"/>
            <a:r>
              <a:rPr kumimoji="0" lang="zh-CN" altLang="en-US" sz="2400" dirty="0"/>
              <a:t>由用户根据实际情况，定义表中属性的取值范围</a:t>
            </a:r>
            <a:endParaRPr kumimoji="0" lang="zh-CN" altLang="en-US" sz="2400" dirty="0"/>
          </a:p>
          <a:p>
            <a:pPr marL="1562100" lvl="2" indent="-457200"/>
            <a:r>
              <a:rPr kumimoji="0" lang="zh-CN" altLang="en-US" sz="2000" dirty="0"/>
              <a:t>例如：性别只能是男和女、年龄不能为负值、成绩在</a:t>
            </a:r>
            <a:r>
              <a:rPr kumimoji="0" lang="en-US" altLang="zh-CN" sz="2000" dirty="0"/>
              <a:t>0</a:t>
            </a:r>
            <a:r>
              <a:rPr kumimoji="0" lang="en-US" altLang="zh-CN" sz="2000" dirty="0">
                <a:latin typeface="Arial" panose="020B0604020202020204" pitchFamily="34" charset="0"/>
              </a:rPr>
              <a:t>—</a:t>
            </a:r>
            <a:r>
              <a:rPr kumimoji="0" lang="en-US" altLang="zh-CN" sz="2000" dirty="0"/>
              <a:t>100</a:t>
            </a:r>
            <a:r>
              <a:rPr kumimoji="0" lang="zh-CN" altLang="en-US" sz="2000" dirty="0"/>
              <a:t>之间等。</a:t>
            </a:r>
            <a:endParaRPr kumimoji="0" lang="zh-CN" altLang="en-US" sz="2000" dirty="0"/>
          </a:p>
          <a:p>
            <a:pPr marL="1562100" lvl="2" indent="-457200"/>
            <a:endParaRPr kumimoji="0" lang="zh-CN" altLang="en-US" sz="2000" dirty="0"/>
          </a:p>
          <a:p>
            <a:pPr marL="609600" indent="-609600"/>
            <a:r>
              <a:rPr kumimoji="0" lang="zh-CN" altLang="en-US" sz="2800" dirty="0"/>
              <a:t>目的</a:t>
            </a:r>
            <a:endParaRPr kumimoji="0" lang="zh-CN" altLang="en-US" sz="2800" dirty="0"/>
          </a:p>
          <a:p>
            <a:pPr marL="1257300" lvl="1" indent="-533400"/>
            <a:r>
              <a:rPr kumimoji="0" lang="zh-CN" altLang="en-US" sz="2400" dirty="0"/>
              <a:t>用于保证给定字段中数据的有效性</a:t>
            </a:r>
            <a:r>
              <a:rPr kumimoji="0" lang="en-US" altLang="zh-CN" sz="2400" dirty="0"/>
              <a:t>,</a:t>
            </a:r>
            <a:r>
              <a:rPr kumimoji="0" lang="zh-CN" altLang="en-US" sz="2400" dirty="0"/>
              <a:t>即保证数据的取值在有效的范围内。</a:t>
            </a:r>
            <a:endParaRPr kumimoji="0"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  <a:t>     </a:t>
            </a:r>
            <a:r>
              <a:rPr kumimoji="0" lang="en-US" altLang="zh-CN" sz="3200">
                <a:solidFill>
                  <a:srgbClr val="0000FF"/>
                </a:solidFill>
                <a:latin typeface="Arial Narrow" panose="020B0606020202030204" pitchFamily="34" charset="0"/>
              </a:rPr>
              <a:t>4.3</a:t>
            </a:r>
            <a:r>
              <a:rPr kumimoji="0" lang="zh-CN" altLang="en-US" sz="3200">
                <a:solidFill>
                  <a:srgbClr val="0000FF"/>
                </a:solidFill>
              </a:rPr>
              <a:t>参照完整性规则（引用完整性规则）</a:t>
            </a:r>
            <a:endParaRPr kumimoji="0" lang="zh-CN" altLang="en-US" sz="3200">
              <a:solidFill>
                <a:srgbClr val="0000FF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/>
            <a:r>
              <a:rPr kumimoji="0" lang="zh-CN" altLang="en-US"/>
              <a:t>规则要求：</a:t>
            </a:r>
            <a:endParaRPr kumimoji="0" lang="zh-CN" altLang="en-US"/>
          </a:p>
          <a:p>
            <a:pPr marL="1257300" lvl="1" indent="-533400"/>
            <a:r>
              <a:rPr kumimoji="0" lang="zh-CN" altLang="en-US">
                <a:latin typeface="Arial" panose="020B0604020202020204" pitchFamily="34" charset="0"/>
              </a:rPr>
              <a:t>“</a:t>
            </a:r>
            <a:r>
              <a:rPr kumimoji="0" lang="zh-CN" altLang="en-US"/>
              <a:t>不引用不存在的实体</a:t>
            </a:r>
            <a:r>
              <a:rPr kumimoji="0" lang="zh-CN" altLang="en-US">
                <a:latin typeface="Arial" panose="020B0604020202020204" pitchFamily="34" charset="0"/>
              </a:rPr>
              <a:t>”</a:t>
            </a:r>
            <a:r>
              <a:rPr kumimoji="0" lang="zh-CN" altLang="en-US"/>
              <a:t>。即：不允许在一个关系中引用另一个关系中不存在的元组。</a:t>
            </a:r>
            <a:endParaRPr kumimoji="0" lang="zh-CN" altLang="en-US"/>
          </a:p>
          <a:p>
            <a:pPr marL="609600" indent="-609600"/>
            <a:r>
              <a:rPr kumimoji="0" lang="zh-CN" altLang="en-US"/>
              <a:t>目的</a:t>
            </a:r>
            <a:endParaRPr kumimoji="0" lang="zh-CN" altLang="en-US"/>
          </a:p>
          <a:p>
            <a:pPr marL="1257300" lvl="1" indent="-533400"/>
            <a:r>
              <a:rPr kumimoji="0" lang="zh-CN" altLang="en-US"/>
              <a:t>用于确保相关联的表间的数据保持一致。</a:t>
            </a:r>
            <a:endParaRPr kumimoji="0" lang="zh-CN" alt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0963"/>
            <a:ext cx="7772400" cy="1143000"/>
          </a:xfrm>
        </p:spPr>
        <p:txBody>
          <a:bodyPr/>
          <a:lstStyle/>
          <a:p>
            <a:b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  <a:t>     </a:t>
            </a:r>
            <a:r>
              <a:rPr kumimoji="0" lang="en-US" altLang="zh-CN" sz="3200">
                <a:solidFill>
                  <a:srgbClr val="0000FF"/>
                </a:solidFill>
                <a:latin typeface="Arial Narrow" panose="020B0606020202030204" pitchFamily="34" charset="0"/>
              </a:rPr>
              <a:t>4.3 </a:t>
            </a:r>
            <a:r>
              <a:rPr kumimoji="0" lang="zh-CN" altLang="en-US" sz="3200">
                <a:solidFill>
                  <a:srgbClr val="0000FF"/>
                </a:solidFill>
              </a:rPr>
              <a:t>参照完整性规则（引用完整性规则）</a:t>
            </a:r>
            <a:endParaRPr kumimoji="0" lang="zh-CN" altLang="en-US" sz="3200">
              <a:solidFill>
                <a:srgbClr val="0000FF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710" y="1233805"/>
            <a:ext cx="8468995" cy="5060950"/>
          </a:xfrm>
          <a:ln cap="flat"/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请思考：</a:t>
            </a:r>
            <a:r>
              <a:rPr kumimoji="0" lang="zh-CN" altLang="en-US" sz="2400"/>
              <a:t>下面两个关系是否违反参照完整性规则？</a:t>
            </a:r>
            <a:endParaRPr kumimoji="0" lang="zh-CN" altLang="en-US" sz="2400"/>
          </a:p>
          <a:p>
            <a:pPr marL="1257300" lvl="1" indent="-5334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kumimoji="0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1" indent="-5334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系表（主表）         学生表（从表）</a:t>
            </a:r>
            <a:endParaRPr kumimoji="0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609600" indent="-609600">
              <a:lnSpc>
                <a:spcPct val="80000"/>
              </a:lnSpc>
              <a:defRPr/>
            </a:pPr>
            <a:endParaRPr kumimoji="0" lang="en-US" altLang="zh-CN" sz="2800"/>
          </a:p>
          <a:p>
            <a:pPr marL="609600" indent="-609600">
              <a:lnSpc>
                <a:spcPct val="80000"/>
              </a:lnSpc>
              <a:defRPr/>
            </a:pPr>
            <a:r>
              <a:rPr kumimoji="0" lang="zh-CN" altLang="en-US" sz="2800"/>
              <a:t>说明</a:t>
            </a:r>
            <a:endParaRPr kumimoji="0" lang="zh-CN" altLang="en-US" sz="2800"/>
          </a:p>
          <a:p>
            <a:pPr marL="1257300" lvl="1" indent="-533400">
              <a:lnSpc>
                <a:spcPct val="80000"/>
              </a:lnSpc>
              <a:defRPr/>
            </a:pPr>
            <a:r>
              <a:rPr kumimoji="0" lang="zh-CN" altLang="en-US" sz="2400"/>
              <a:t>从表的</a:t>
            </a:r>
            <a:r>
              <a:rPr kumimoji="0" lang="zh-CN" altLang="en-US" sz="2400">
                <a:latin typeface="Arial" panose="020B0604020202020204" pitchFamily="34" charset="0"/>
              </a:rPr>
              <a:t>“</a:t>
            </a:r>
            <a:r>
              <a:rPr kumimoji="0" lang="zh-CN" altLang="en-US" sz="2400"/>
              <a:t>系编号（外键）</a:t>
            </a:r>
            <a:r>
              <a:rPr kumimoji="0" lang="zh-CN" altLang="en-US" sz="2400">
                <a:latin typeface="Arial" panose="020B0604020202020204" pitchFamily="34" charset="0"/>
              </a:rPr>
              <a:t>”</a:t>
            </a:r>
            <a:r>
              <a:rPr kumimoji="0" lang="zh-CN" altLang="en-US" sz="2400"/>
              <a:t>的取值只能为两种情况：</a:t>
            </a:r>
            <a:endParaRPr kumimoji="0" lang="zh-CN" altLang="en-US" sz="2400"/>
          </a:p>
          <a:p>
            <a:pPr marL="1562100" lvl="2" indent="-457200">
              <a:lnSpc>
                <a:spcPct val="80000"/>
              </a:lnSpc>
              <a:defRPr/>
            </a:pPr>
            <a:r>
              <a:rPr kumimoji="0" lang="zh-CN" altLang="en-US"/>
              <a:t>若取非空值，则它必须是主表中</a:t>
            </a: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存在的值</a:t>
            </a:r>
            <a:r>
              <a:rPr kumimoji="0" lang="zh-CN" altLang="en-US"/>
              <a:t>。</a:t>
            </a:r>
            <a:endParaRPr kumimoji="0" lang="zh-CN" altLang="en-US"/>
          </a:p>
          <a:p>
            <a:pPr marL="1562100" lvl="2" indent="-457200">
              <a:lnSpc>
                <a:spcPct val="80000"/>
              </a:lnSpc>
              <a:defRPr/>
            </a:pPr>
            <a:r>
              <a:rPr kumimoji="0" lang="zh-CN" altLang="en-US"/>
              <a:t>取空值</a:t>
            </a:r>
            <a:r>
              <a:rPr kumimoji="0" lang="en-US" altLang="zh-CN"/>
              <a:t>(null)</a:t>
            </a:r>
            <a:r>
              <a:rPr kumimoji="0" lang="zh-CN" altLang="en-US"/>
              <a:t>。表明尚未给学生分配专业。</a:t>
            </a:r>
            <a:r>
              <a:rPr kumimoji="0" lang="en-US" altLang="zh-CN"/>
              <a:t>Null</a:t>
            </a:r>
            <a:r>
              <a:rPr kumimoji="0" lang="zh-CN" altLang="en-US"/>
              <a:t>不等于</a:t>
            </a:r>
            <a:r>
              <a:rPr kumimoji="0" lang="en-US" altLang="zh-CN"/>
              <a:t>0</a:t>
            </a:r>
            <a:r>
              <a:rPr kumimoji="0" lang="zh-CN" altLang="en-US"/>
              <a:t>或空字符串。</a:t>
            </a:r>
            <a:endParaRPr kumimoji="0" lang="zh-CN" altLang="en-US"/>
          </a:p>
        </p:txBody>
      </p:sp>
      <p:graphicFrame>
        <p:nvGraphicFramePr>
          <p:cNvPr id="77069" name="Group 269"/>
          <p:cNvGraphicFramePr>
            <a:graphicFrameLocks noGrp="1"/>
          </p:cNvGraphicFramePr>
          <p:nvPr>
            <p:ph sz="quarter" idx="2"/>
          </p:nvPr>
        </p:nvGraphicFramePr>
        <p:xfrm>
          <a:off x="4575175" y="2347913"/>
          <a:ext cx="3668713" cy="1368426"/>
        </p:xfrm>
        <a:graphic>
          <a:graphicData uri="http://schemas.openxmlformats.org/drawingml/2006/table">
            <a:tbl>
              <a:tblPr/>
              <a:tblGrid>
                <a:gridCol w="704850"/>
                <a:gridCol w="822325"/>
                <a:gridCol w="660400"/>
                <a:gridCol w="660400"/>
                <a:gridCol w="820738"/>
              </a:tblGrid>
              <a:tr h="3524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系编号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03001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马力刚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03102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王萍华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03223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王平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070" name="Group 270"/>
          <p:cNvGraphicFramePr>
            <a:graphicFrameLocks noGrp="1"/>
          </p:cNvGraphicFramePr>
          <p:nvPr>
            <p:ph sz="quarter" idx="3"/>
          </p:nvPr>
        </p:nvGraphicFramePr>
        <p:xfrm>
          <a:off x="539750" y="2347913"/>
          <a:ext cx="3816350" cy="1370013"/>
        </p:xfrm>
        <a:graphic>
          <a:graphicData uri="http://schemas.openxmlformats.org/drawingml/2006/table">
            <a:tbl>
              <a:tblPr/>
              <a:tblGrid>
                <a:gridCol w="793750"/>
                <a:gridCol w="795338"/>
                <a:gridCol w="793750"/>
                <a:gridCol w="795337"/>
                <a:gridCol w="638175"/>
              </a:tblGrid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系编号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系名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系主任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办公室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电话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计算机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龚小勇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6003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通信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谭中华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207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6025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电子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袁　勇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210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6018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5EC3A-1B8C-4C58-8450-E8CEE853575D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485775"/>
          </a:xfrm>
        </p:spPr>
        <p:txBody>
          <a:bodyPr/>
          <a:lstStyle/>
          <a:p>
            <a:pPr algn="l"/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五 关系运算</a:t>
            </a:r>
            <a:endParaRPr kumimoji="0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3571875" y="774700"/>
            <a:ext cx="3055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基本关系运算</a:t>
            </a:r>
            <a:endParaRPr kumimoji="0" lang="en-US" altLang="zh-CN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085" name="Group 8"/>
          <p:cNvGrpSpPr/>
          <p:nvPr/>
        </p:nvGrpSpPr>
        <p:grpSpPr bwMode="auto">
          <a:xfrm>
            <a:off x="1524000" y="1165225"/>
            <a:ext cx="7496175" cy="5284788"/>
            <a:chOff x="2318" y="2316"/>
            <a:chExt cx="3238" cy="1836"/>
          </a:xfrm>
        </p:grpSpPr>
        <p:pic>
          <p:nvPicPr>
            <p:cNvPr id="46090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" y="2316"/>
              <a:ext cx="3238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>
              <a:off x="2370" y="4076"/>
              <a:ext cx="3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11"/>
            <p:cNvSpPr>
              <a:spLocks noChangeShapeType="1"/>
            </p:cNvSpPr>
            <p:nvPr/>
          </p:nvSpPr>
          <p:spPr bwMode="auto">
            <a:xfrm>
              <a:off x="3456" y="3930"/>
              <a:ext cx="0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6" name="Rectangle 14"/>
          <p:cNvSpPr>
            <a:spLocks noChangeArrowheads="1"/>
          </p:cNvSpPr>
          <p:nvPr/>
        </p:nvSpPr>
        <p:spPr bwMode="auto">
          <a:xfrm>
            <a:off x="1922463" y="5929313"/>
            <a:ext cx="66611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600"/>
              <a:t>- (</a:t>
            </a:r>
            <a:r>
              <a:rPr kumimoji="0" lang="zh-CN" altLang="en-US" sz="1600"/>
              <a:t>差</a:t>
            </a:r>
            <a:r>
              <a:rPr kumimoji="0" lang="en-US" altLang="zh-CN" sz="1600"/>
              <a:t>)                 </a:t>
            </a:r>
            <a:r>
              <a:rPr kumimoji="0" lang="zh-CN" altLang="en-US" sz="1600"/>
              <a:t>输出在第</a:t>
            </a:r>
            <a:r>
              <a:rPr kumimoji="0" lang="en-US" altLang="zh-CN" sz="1600"/>
              <a:t>1</a:t>
            </a:r>
            <a:r>
              <a:rPr kumimoji="0" lang="zh-CN" altLang="en-US" sz="1600"/>
              <a:t>个关系而不在第</a:t>
            </a:r>
            <a:r>
              <a:rPr kumimoji="0" lang="en-US" altLang="zh-CN" sz="1600"/>
              <a:t>2</a:t>
            </a:r>
            <a:r>
              <a:rPr kumimoji="0" lang="zh-CN" altLang="en-US" sz="1600"/>
              <a:t>个关系中的元组          </a:t>
            </a:r>
            <a:endParaRPr kumimoji="0" lang="zh-CN" altLang="en-US" sz="1600"/>
          </a:p>
        </p:txBody>
      </p:sp>
      <p:sp>
        <p:nvSpPr>
          <p:cNvPr id="46087" name="Rectangle 17"/>
          <p:cNvSpPr>
            <a:spLocks noChangeArrowheads="1"/>
          </p:cNvSpPr>
          <p:nvPr/>
        </p:nvSpPr>
        <p:spPr bwMode="auto">
          <a:xfrm>
            <a:off x="1925638" y="6227763"/>
            <a:ext cx="1274762" cy="298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l-GR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ρ</a:t>
            </a:r>
            <a:r>
              <a:rPr kumimoji="0" lang="en-US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 b="0">
                <a:solidFill>
                  <a:srgbClr val="2A2A39"/>
                </a:solidFill>
                <a:latin typeface="Tahoma" panose="020B0604030504040204" pitchFamily="34" charset="0"/>
              </a:rPr>
              <a:t>更名操作</a:t>
            </a:r>
            <a:r>
              <a:rPr kumimoji="0" lang="en-US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)</a:t>
            </a:r>
            <a:endParaRPr kumimoji="0" lang="zh-CN" altLang="en-US" sz="1600" b="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6088" name="AutoShape 4"/>
          <p:cNvSpPr>
            <a:spLocks noChangeArrowheads="1"/>
          </p:cNvSpPr>
          <p:nvPr/>
        </p:nvSpPr>
        <p:spPr bwMode="auto">
          <a:xfrm>
            <a:off x="30163" y="1435100"/>
            <a:ext cx="2016125" cy="949325"/>
          </a:xfrm>
          <a:prstGeom prst="cloudCallout">
            <a:avLst>
              <a:gd name="adj1" fmla="val -45037"/>
              <a:gd name="adj2" fmla="val 8504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应有哪些关系运算，各自作用？ 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575" y="3190875"/>
            <a:ext cx="2082800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kumimoji="0" lang="zh-CN" altLang="en-US" sz="1800">
                <a:solidFill>
                  <a:srgbClr val="0000FF"/>
                </a:solidFill>
              </a:rPr>
              <a:t>常用的操作方式：</a:t>
            </a:r>
            <a:endParaRPr kumimoji="0" lang="en-US" altLang="zh-CN" sz="180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sz="1800" b="0">
                <a:solidFill>
                  <a:srgbClr val="0000FF"/>
                </a:solidFill>
              </a:rPr>
              <a:t>取关系的某些行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sz="1800" b="0">
                <a:solidFill>
                  <a:srgbClr val="0000FF"/>
                </a:solidFill>
              </a:rPr>
              <a:t>取关系的某些列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sz="1800" b="0">
                <a:solidFill>
                  <a:srgbClr val="0000FF"/>
                </a:solidFill>
              </a:rPr>
              <a:t>从多个关系取</a:t>
            </a:r>
            <a:endParaRPr kumimoji="0" lang="en-US" altLang="zh-CN" sz="18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ChangeArrowheads="1"/>
          </p:cNvSpPr>
          <p:nvPr/>
        </p:nvSpPr>
        <p:spPr bwMode="auto">
          <a:xfrm>
            <a:off x="1073150" y="4067175"/>
            <a:ext cx="3800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自然连接：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instructor      department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239EF-72FB-4CE6-919C-7A693D4EEB8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430588" y="88900"/>
            <a:ext cx="5419725" cy="457200"/>
          </a:xfrm>
        </p:spPr>
        <p:txBody>
          <a:bodyPr/>
          <a:lstStyle/>
          <a:p>
            <a:pPr algn="r"/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五 关系运算</a:t>
            </a:r>
            <a:endParaRPr kumimoji="0" lang="zh-CN" altLang="en-US" sz="2400" b="1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752475"/>
            <a:ext cx="323215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3568700"/>
            <a:ext cx="31797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31"/>
          <p:cNvSpPr>
            <a:spLocks noChangeArrowheads="1"/>
          </p:cNvSpPr>
          <p:nvPr/>
        </p:nvSpPr>
        <p:spPr bwMode="auto">
          <a:xfrm>
            <a:off x="215900" y="130175"/>
            <a:ext cx="3373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5.2 </a:t>
            </a:r>
            <a:r>
              <a:rPr kumimoji="0" lang="zh-CN" altLang="en-US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关系运算的示例</a:t>
            </a:r>
            <a:endParaRPr kumimoji="0" lang="en-US" altLang="zh-CN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4711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613"/>
            <a:ext cx="2586038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6" name="Rectangle 36"/>
          <p:cNvSpPr>
            <a:spLocks noChangeArrowheads="1"/>
          </p:cNvSpPr>
          <p:nvPr/>
        </p:nvSpPr>
        <p:spPr bwMode="auto">
          <a:xfrm>
            <a:off x="6305550" y="731838"/>
            <a:ext cx="742950" cy="2540000"/>
          </a:xfrm>
          <a:prstGeom prst="rect">
            <a:avLst/>
          </a:prstGeom>
          <a:noFill/>
          <a:ln w="317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7114" name="AutoShape 37"/>
          <p:cNvSpPr>
            <a:spLocks noChangeArrowheads="1"/>
          </p:cNvSpPr>
          <p:nvPr/>
        </p:nvSpPr>
        <p:spPr bwMode="auto">
          <a:xfrm>
            <a:off x="3005138" y="776288"/>
            <a:ext cx="2365375" cy="1033462"/>
          </a:xfrm>
          <a:prstGeom prst="cloudCallout">
            <a:avLst>
              <a:gd name="adj1" fmla="val -50069"/>
              <a:gd name="adj2" fmla="val 62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这些操作的结果是什么，有无限制条件？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163884" name="AutoShape 44"/>
          <p:cNvSpPr>
            <a:spLocks noChangeArrowheads="1"/>
          </p:cNvSpPr>
          <p:nvPr/>
        </p:nvSpPr>
        <p:spPr bwMode="auto">
          <a:xfrm>
            <a:off x="374650" y="5497513"/>
            <a:ext cx="2365375" cy="685800"/>
          </a:xfrm>
          <a:prstGeom prst="cloudCallout">
            <a:avLst>
              <a:gd name="adj1" fmla="val -53648"/>
              <a:gd name="adj2" fmla="val 687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基本运算可以组合吗？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7116" name="Rectangle 30"/>
          <p:cNvSpPr>
            <a:spLocks noChangeArrowheads="1"/>
          </p:cNvSpPr>
          <p:nvPr/>
        </p:nvSpPr>
        <p:spPr bwMode="auto">
          <a:xfrm>
            <a:off x="1052513" y="3684588"/>
            <a:ext cx="34671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笛卡儿积：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instructor</a:t>
            </a:r>
            <a:r>
              <a:rPr kumimoji="0" lang="el-GR" altLang="zh-CN" sz="1800" b="0">
                <a:solidFill>
                  <a:srgbClr val="0000FF"/>
                </a:solidFill>
              </a:rPr>
              <a:t>Χ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department</a:t>
            </a:r>
            <a:endParaRPr kumimoji="0" lang="el-GR" altLang="zh-CN" sz="16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17" name="Rectangle 6"/>
          <p:cNvSpPr>
            <a:spLocks noChangeArrowheads="1"/>
          </p:cNvSpPr>
          <p:nvPr/>
        </p:nvSpPr>
        <p:spPr bwMode="auto">
          <a:xfrm>
            <a:off x="2601913" y="1939925"/>
            <a:ext cx="3006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选择：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salary&gt;85000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   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18" name="Rectangle 7"/>
          <p:cNvSpPr>
            <a:spLocks noChangeArrowheads="1"/>
          </p:cNvSpPr>
          <p:nvPr/>
        </p:nvSpPr>
        <p:spPr bwMode="auto">
          <a:xfrm>
            <a:off x="2613025" y="2339975"/>
            <a:ext cx="2701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投影：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ID,salary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19" name="Rectangle 17"/>
          <p:cNvSpPr>
            <a:spLocks noChangeArrowheads="1"/>
          </p:cNvSpPr>
          <p:nvPr/>
        </p:nvSpPr>
        <p:spPr bwMode="auto">
          <a:xfrm>
            <a:off x="585788" y="2779713"/>
            <a:ext cx="3981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并：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name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</a:t>
            </a:r>
            <a:r>
              <a:rPr kumimoji="0" lang="en-US" altLang="zh-CN" sz="1800" b="0">
                <a:solidFill>
                  <a:srgbClr val="0000FF"/>
                </a:solidFill>
              </a:rPr>
              <a:t>∪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name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(student)</a:t>
            </a:r>
            <a:endParaRPr kumimoji="0" lang="en-US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20" name="Rectangle 28"/>
          <p:cNvSpPr>
            <a:spLocks noChangeArrowheads="1"/>
          </p:cNvSpPr>
          <p:nvPr/>
        </p:nvSpPr>
        <p:spPr bwMode="auto">
          <a:xfrm>
            <a:off x="574675" y="3189288"/>
            <a:ext cx="5162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差：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salary&gt;85000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 -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salary&gt;92000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</a:t>
            </a:r>
            <a:endParaRPr kumimoji="0" lang="zh-CN" altLang="el-GR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21" name="Rectangle 45"/>
          <p:cNvSpPr>
            <a:spLocks noChangeArrowheads="1"/>
          </p:cNvSpPr>
          <p:nvPr/>
        </p:nvSpPr>
        <p:spPr bwMode="auto">
          <a:xfrm>
            <a:off x="603250" y="4759325"/>
            <a:ext cx="2468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更名：</a:t>
            </a:r>
            <a:r>
              <a:rPr kumimoji="0" lang="el-GR" altLang="zh-CN" sz="1600" b="0">
                <a:solidFill>
                  <a:srgbClr val="0000FF"/>
                </a:solidFill>
              </a:rPr>
              <a:t>ρ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x</a:t>
            </a:r>
            <a:r>
              <a:rPr kumimoji="0" lang="zh-CN" altLang="en-US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（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A1,a2,…,an</a:t>
            </a:r>
            <a:r>
              <a:rPr kumimoji="0" lang="zh-CN" altLang="en-US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）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(E) 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7122" name="Rectangle 47"/>
          <p:cNvSpPr>
            <a:spLocks noChangeArrowheads="1"/>
          </p:cNvSpPr>
          <p:nvPr/>
        </p:nvSpPr>
        <p:spPr bwMode="auto">
          <a:xfrm>
            <a:off x="0" y="5091113"/>
            <a:ext cx="57197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buFontTx/>
              <a:buNone/>
            </a:pPr>
            <a:r>
              <a:rPr kumimoji="0" lang="el-GR" altLang="zh-CN" sz="140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instructor.salary</a:t>
            </a:r>
            <a:r>
              <a:rPr kumimoji="0" lang="el-GR" altLang="zh-CN" sz="14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140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kumimoji="0" lang="el-GR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instructor.salary&gt;d.salary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(instructor</a:t>
            </a:r>
            <a:r>
              <a:rPr kumimoji="0" lang="el-GR" altLang="zh-CN" sz="1600" b="0">
                <a:solidFill>
                  <a:srgbClr val="0000FF"/>
                </a:solidFill>
              </a:rPr>
              <a:t>Χρ</a:t>
            </a:r>
            <a:r>
              <a:rPr kumimoji="0" lang="en-US" altLang="zh-CN" sz="1600" b="0" baseline="-25000">
                <a:solidFill>
                  <a:srgbClr val="0000FF"/>
                </a:solidFill>
              </a:rPr>
              <a:t>d</a:t>
            </a:r>
            <a:r>
              <a:rPr kumimoji="0" lang="en-US" altLang="zh-CN" sz="1600">
                <a:solidFill>
                  <a:srgbClr val="0000FF"/>
                </a:solidFill>
              </a:rPr>
              <a:t>(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instructor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) )  </a:t>
            </a:r>
            <a:endParaRPr kumimoji="0" lang="en-US" altLang="zh-CN" sz="16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63889" name="Rectangle 49"/>
          <p:cNvSpPr>
            <a:spLocks noChangeArrowheads="1"/>
          </p:cNvSpPr>
          <p:nvPr/>
        </p:nvSpPr>
        <p:spPr bwMode="auto">
          <a:xfrm>
            <a:off x="1265238" y="6242050"/>
            <a:ext cx="44942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  <a:latin typeface="Tahoma" panose="020B0604030504040204" pitchFamily="34" charset="0"/>
              </a:rPr>
              <a:t>运算结果是关系，可反复组合，操作功能增强！</a:t>
            </a:r>
            <a:endParaRPr kumimoji="0" lang="zh-CN" altLang="en-US" sz="16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47124" name="AutoShape 32"/>
          <p:cNvSpPr/>
          <p:nvPr/>
        </p:nvSpPr>
        <p:spPr bwMode="auto">
          <a:xfrm>
            <a:off x="1027113" y="3805238"/>
            <a:ext cx="117475" cy="550862"/>
          </a:xfrm>
          <a:prstGeom prst="leftBrace">
            <a:avLst>
              <a:gd name="adj1" fmla="val 42355"/>
              <a:gd name="adj2" fmla="val 50000"/>
            </a:avLst>
          </a:prstGeom>
          <a:noFill/>
          <a:ln w="952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8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7125" name="Rectangle 33"/>
          <p:cNvSpPr>
            <a:spLocks noChangeArrowheads="1"/>
          </p:cNvSpPr>
          <p:nvPr/>
        </p:nvSpPr>
        <p:spPr bwMode="auto">
          <a:xfrm>
            <a:off x="652463" y="3781425"/>
            <a:ext cx="423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差</a:t>
            </a:r>
            <a:endParaRPr kumimoji="0" lang="en-US" altLang="zh-CN" sz="1600">
              <a:solidFill>
                <a:srgbClr val="800000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异</a:t>
            </a:r>
            <a:endParaRPr kumimoji="0" lang="zh-CN" altLang="en-US" sz="1600">
              <a:solidFill>
                <a:srgbClr val="800000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163896" name="Line 56"/>
          <p:cNvSpPr>
            <a:spLocks noChangeShapeType="1"/>
          </p:cNvSpPr>
          <p:nvPr/>
        </p:nvSpPr>
        <p:spPr bwMode="auto">
          <a:xfrm>
            <a:off x="8782050" y="1317625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8" name="Line 58"/>
          <p:cNvSpPr>
            <a:spLocks noChangeShapeType="1"/>
          </p:cNvSpPr>
          <p:nvPr/>
        </p:nvSpPr>
        <p:spPr bwMode="auto">
          <a:xfrm>
            <a:off x="8791575" y="2011363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9" name="Line 59"/>
          <p:cNvSpPr>
            <a:spLocks noChangeShapeType="1"/>
          </p:cNvSpPr>
          <p:nvPr/>
        </p:nvSpPr>
        <p:spPr bwMode="auto">
          <a:xfrm>
            <a:off x="8782050" y="1671638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4" name="Line 64"/>
          <p:cNvSpPr>
            <a:spLocks noChangeShapeType="1"/>
          </p:cNvSpPr>
          <p:nvPr/>
        </p:nvSpPr>
        <p:spPr bwMode="auto">
          <a:xfrm>
            <a:off x="8810625" y="2886075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6" name="Rectangle 66"/>
          <p:cNvSpPr>
            <a:spLocks noChangeArrowheads="1"/>
          </p:cNvSpPr>
          <p:nvPr/>
        </p:nvSpPr>
        <p:spPr bwMode="auto">
          <a:xfrm>
            <a:off x="8172450" y="731838"/>
            <a:ext cx="619125" cy="2509837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63908" name="Rectangle 68"/>
          <p:cNvSpPr>
            <a:spLocks noChangeArrowheads="1"/>
          </p:cNvSpPr>
          <p:nvPr/>
        </p:nvSpPr>
        <p:spPr bwMode="auto">
          <a:xfrm>
            <a:off x="573088" y="4410075"/>
            <a:ext cx="4679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连接属性不从复，元组数更少，连接元组有意义</a:t>
            </a: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endParaRPr kumimoji="0" lang="en-US" altLang="zh-CN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47132" name="Group 15"/>
          <p:cNvGrpSpPr/>
          <p:nvPr/>
        </p:nvGrpSpPr>
        <p:grpSpPr bwMode="auto">
          <a:xfrm>
            <a:off x="3257550" y="4165600"/>
            <a:ext cx="220663" cy="142875"/>
            <a:chOff x="681" y="3076"/>
            <a:chExt cx="219" cy="132"/>
          </a:xfrm>
        </p:grpSpPr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>
              <a:off x="681" y="3076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>
              <a:off x="900" y="3082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>
              <a:off x="683" y="3080"/>
              <a:ext cx="208" cy="1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50" name="Line 10"/>
            <p:cNvSpPr>
              <a:spLocks noChangeShapeType="1"/>
            </p:cNvSpPr>
            <p:nvPr/>
          </p:nvSpPr>
          <p:spPr bwMode="auto">
            <a:xfrm flipV="1">
              <a:off x="681" y="3094"/>
              <a:ext cx="206" cy="11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6323013" y="3619500"/>
            <a:ext cx="742950" cy="2598738"/>
          </a:xfrm>
          <a:prstGeom prst="rect">
            <a:avLst/>
          </a:prstGeom>
          <a:noFill/>
          <a:ln w="317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7134" name="矩形 18"/>
          <p:cNvSpPr>
            <a:spLocks noChangeArrowheads="1"/>
          </p:cNvSpPr>
          <p:nvPr/>
        </p:nvSpPr>
        <p:spPr bwMode="auto">
          <a:xfrm>
            <a:off x="319088" y="2344738"/>
            <a:ext cx="777875" cy="27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a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35" name="矩形 18"/>
          <p:cNvSpPr>
            <a:spLocks noChangeArrowheads="1"/>
          </p:cNvSpPr>
          <p:nvPr/>
        </p:nvSpPr>
        <p:spPr bwMode="auto">
          <a:xfrm>
            <a:off x="6134100" y="3319463"/>
            <a:ext cx="777875" cy="27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endParaRPr kumimoji="0" lang="en-US" altLang="zh-CN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36" name="矩形 18"/>
          <p:cNvSpPr>
            <a:spLocks noChangeArrowheads="1"/>
          </p:cNvSpPr>
          <p:nvPr/>
        </p:nvSpPr>
        <p:spPr bwMode="auto">
          <a:xfrm>
            <a:off x="6194425" y="6232525"/>
            <a:ext cx="777875" cy="271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6" grpId="0" animBg="1"/>
      <p:bldP spid="163884" grpId="0" animBg="1"/>
      <p:bldP spid="163889" grpId="0"/>
      <p:bldP spid="163906" grpId="0" animBg="1"/>
      <p:bldP spid="163906" grpId="1" animBg="1"/>
      <p:bldP spid="163908" grpId="0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/>
              <a:t>笛卡尔积计算实例</a:t>
            </a:r>
            <a:endParaRPr lang="zh-CN" altLang="en-US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/>
          </a:p>
        </p:txBody>
      </p:sp>
      <p:sp>
        <p:nvSpPr>
          <p:cNvPr id="54275" name="幻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pic>
        <p:nvPicPr>
          <p:cNvPr id="542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88" y="2184400"/>
            <a:ext cx="8128000" cy="248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sym typeface="+mn-ea"/>
              </a:rPr>
              <a:t>课堂小测试</a:t>
            </a:r>
            <a:endParaRPr lang="zh-CN" altLang="en-US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/>
              <a:t>求</a:t>
            </a:r>
            <a:r>
              <a:rPr lang="en-US" altLang="zh-CN"/>
              <a:t> S X D</a:t>
            </a:r>
            <a:endParaRPr lang="en-US" altLang="zh-CN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pic>
        <p:nvPicPr>
          <p:cNvPr id="553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770" y="3034665"/>
            <a:ext cx="4521200" cy="252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FB11DB-D32C-4569-A2B6-4C4CF9FE1807}" type="slidenum">
              <a:rPr lang="zh-CN" altLang="en-US" sz="1400" b="0">
                <a:solidFill>
                  <a:schemeClr val="tx1"/>
                </a:solidFill>
                <a:latin typeface="宋体" panose="02010600030101010101" pitchFamily="2" charset="-122"/>
              </a:rPr>
            </a:fld>
            <a:endParaRPr lang="zh-CN" altLang="en-US" sz="1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body" idx="4294967295"/>
          </p:nvPr>
        </p:nvSpPr>
        <p:spPr>
          <a:xfrm>
            <a:off x="580518" y="1781175"/>
            <a:ext cx="8135937" cy="5076825"/>
          </a:xfrm>
        </p:spPr>
        <p:txBody>
          <a:bodyPr/>
          <a:lstStyle/>
          <a:p>
            <a:pPr marL="609600" indent="-609600">
              <a:defRPr/>
            </a:pPr>
            <a:r>
              <a:rPr lang="zh-CN" altLang="en-US" sz="2800" b="1" noProof="1"/>
              <a:t>基本知识：</a:t>
            </a:r>
            <a:endParaRPr lang="zh-CN" altLang="en-US" sz="2800" b="1" noProof="1"/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域、关系、关系模式</a:t>
            </a:r>
            <a:endParaRPr lang="en-US" altLang="zh-CN" sz="2450" b="1" noProof="1">
              <a:cs typeface="+mn-ea"/>
            </a:endParaRPr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关键字、主键、外键</a:t>
            </a:r>
            <a:endParaRPr lang="en-US" altLang="zh-CN" sz="2450" b="1" noProof="1">
              <a:cs typeface="+mn-ea"/>
            </a:endParaRPr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实体完整性、参照完整性、用户自定义完整性</a:t>
            </a:r>
            <a:endParaRPr lang="zh-CN" altLang="en-US" sz="2450" b="1" noProof="1">
              <a:cs typeface="+mn-ea"/>
            </a:endParaRPr>
          </a:p>
          <a:p>
            <a:pPr marL="609600" indent="-609600">
              <a:defRPr/>
            </a:pPr>
            <a:r>
              <a:rPr lang="zh-CN" altLang="en-US" sz="2800" b="1" noProof="1"/>
              <a:t>扩展学习：</a:t>
            </a:r>
            <a:endParaRPr lang="zh-CN" altLang="en-US" sz="2800" b="1" noProof="1"/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开发软件系统的一种思维？</a:t>
            </a:r>
            <a:endParaRPr lang="zh-CN" altLang="en-US" sz="2450" b="1" noProof="1">
              <a:cs typeface="+mn-ea"/>
            </a:endParaRPr>
          </a:p>
          <a:p>
            <a:pPr marL="609600" indent="-609600">
              <a:defRPr/>
            </a:pPr>
            <a:r>
              <a:rPr lang="zh-CN" altLang="en-US" sz="2800" b="1" noProof="1"/>
              <a:t>作业</a:t>
            </a:r>
            <a:endParaRPr lang="zh-CN" altLang="en-US" sz="2800" b="1" noProof="1"/>
          </a:p>
          <a:p>
            <a:pPr marL="990600" lvl="1" indent="-533400">
              <a:buNone/>
              <a:defRPr/>
            </a:pPr>
            <a:r>
              <a:rPr lang="en-US" altLang="zh-CN" sz="2400" noProof="1">
                <a:cs typeface="+mn-ea"/>
              </a:rPr>
              <a:t>	</a:t>
            </a:r>
            <a:r>
              <a:rPr kumimoji="0" lang="zh-CN" altLang="en-US" sz="2400" dirty="0"/>
              <a:t>第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章：</a:t>
            </a:r>
            <a:r>
              <a:rPr kumimoji="0" lang="en-US" altLang="zh-CN" sz="2400" dirty="0"/>
              <a:t>2.1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2.9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2.</a:t>
            </a:r>
            <a:r>
              <a:rPr kumimoji="0" lang="zh-CN" altLang="zh-CN" sz="2400" dirty="0"/>
              <a:t>1</a:t>
            </a:r>
            <a:r>
              <a:rPr kumimoji="0" lang="en-US" altLang="zh-CN" sz="2400" dirty="0"/>
              <a:t>0</a:t>
            </a:r>
            <a:endParaRPr kumimoji="0" lang="zh-CN" altLang="en-US" sz="2400" dirty="0"/>
          </a:p>
          <a:p>
            <a:pPr marL="990600" lvl="1" indent="-533400">
              <a:buFontTx/>
              <a:buNone/>
              <a:defRPr/>
            </a:pPr>
            <a:endParaRPr lang="zh-CN" altLang="en-US" sz="2400" noProof="1">
              <a:cs typeface="+mn-ea"/>
            </a:endParaRPr>
          </a:p>
          <a:p>
            <a:pPr marL="609600" indent="-609600">
              <a:defRPr/>
            </a:pPr>
            <a:endParaRPr lang="zh-CN" altLang="en-US" sz="2400" noProof="1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580518" y="103334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课程总结与作业安排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5638" y="101600"/>
            <a:ext cx="7772400" cy="635000"/>
          </a:xfrm>
        </p:spPr>
        <p:txBody>
          <a:bodyPr/>
          <a:lstStyle/>
          <a:p>
            <a:pPr algn="l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47838"/>
            <a:ext cx="7772400" cy="46767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>
                <a:solidFill>
                  <a:srgbClr val="000080"/>
                </a:solidFill>
                <a:latin typeface="幼圆" panose="02010509060101010101" pitchFamily="49" charset="-122"/>
              </a:rPr>
              <a:t>数据模型：</a:t>
            </a:r>
            <a:endParaRPr lang="en-US" altLang="zh-CN" sz="24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是一个描述数据、数据联系、数据语义以及数据一致性约束的概念工具的集合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>
                <a:solidFill>
                  <a:srgbClr val="000080"/>
                </a:solidFill>
                <a:latin typeface="幼圆" panose="02010509060101010101" pitchFamily="49" charset="-122"/>
              </a:rPr>
              <a:t>应包括：</a:t>
            </a:r>
            <a:endParaRPr lang="en-US" altLang="zh-CN" sz="24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数据结构：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800100" lvl="2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由一组创建数据库的规则（定义数据库的结构）组成</a:t>
            </a:r>
            <a:r>
              <a:rPr lang="en-US" altLang="zh-CN" sz="2000">
                <a:solidFill>
                  <a:srgbClr val="000080"/>
                </a:solidFill>
                <a:latin typeface="幼圆" panose="02010509060101010101" pitchFamily="49" charset="-122"/>
              </a:rPr>
              <a:t> 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数据操作：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800100" lvl="2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定义对数据进行的操作类型</a:t>
            </a:r>
            <a:r>
              <a:rPr lang="zh-CN" altLang="zh-CN" sz="2000">
                <a:solidFill>
                  <a:srgbClr val="000080"/>
                </a:solidFill>
                <a:latin typeface="幼圆" panose="02010509060101010101" pitchFamily="49" charset="-122"/>
              </a:rPr>
              <a:t>（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包括</a:t>
            </a:r>
            <a:r>
              <a:rPr lang="zh-CN" altLang="en-US" sz="2000">
                <a:solidFill>
                  <a:srgbClr val="0000FF"/>
                </a:solidFill>
                <a:latin typeface="幼圆" panose="02010509060101010101" pitchFamily="49" charset="-122"/>
              </a:rPr>
              <a:t>更新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和</a:t>
            </a:r>
            <a:r>
              <a:rPr lang="zh-CN" altLang="en-US" sz="2000">
                <a:solidFill>
                  <a:srgbClr val="0000FF"/>
                </a:solidFill>
                <a:latin typeface="幼圆" panose="02010509060101010101" pitchFamily="49" charset="-122"/>
              </a:rPr>
              <a:t>查找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数据库中的数据以及</a:t>
            </a:r>
            <a:r>
              <a:rPr lang="zh-CN" altLang="en-US" sz="2000">
                <a:solidFill>
                  <a:srgbClr val="0000FF"/>
                </a:solidFill>
                <a:latin typeface="幼圆" panose="02010509060101010101" pitchFamily="49" charset="-122"/>
              </a:rPr>
              <a:t>修改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数据库的结构</a:t>
            </a:r>
            <a:r>
              <a:rPr lang="zh-CN" altLang="zh-CN" sz="2000">
                <a:solidFill>
                  <a:srgbClr val="000080"/>
                </a:solidFill>
                <a:latin typeface="幼圆" panose="02010509060101010101" pitchFamily="49" charset="-122"/>
              </a:rPr>
              <a:t>）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约束条件：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800100" lvl="2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一组数据完整性定义规则，确保数据的正确性。</a:t>
            </a:r>
            <a:endParaRPr lang="zh-CN" altLang="en-US" sz="2000">
              <a:latin typeface="幼圆" panose="02010509060101010101" pitchFamily="49" charset="-122"/>
            </a:endParaRPr>
          </a:p>
        </p:txBody>
      </p:sp>
      <p:sp>
        <p:nvSpPr>
          <p:cNvPr id="12292" name="Rectangle 1026"/>
          <p:cNvSpPr txBox="1">
            <a:spLocks noChangeArrowheads="1"/>
          </p:cNvSpPr>
          <p:nvPr/>
        </p:nvSpPr>
        <p:spPr bwMode="auto">
          <a:xfrm>
            <a:off x="644525" y="904875"/>
            <a:ext cx="7772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数据模型的三大基本要素</a:t>
            </a:r>
            <a:endParaRPr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3" name="云形标注 1"/>
          <p:cNvSpPr>
            <a:spLocks noChangeArrowheads="1"/>
          </p:cNvSpPr>
          <p:nvPr/>
        </p:nvSpPr>
        <p:spPr bwMode="auto">
          <a:xfrm>
            <a:off x="6170613" y="4168775"/>
            <a:ext cx="1838325" cy="1179513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2294" name="云形标注 2"/>
          <p:cNvSpPr>
            <a:spLocks noChangeArrowheads="1"/>
          </p:cNvSpPr>
          <p:nvPr/>
        </p:nvSpPr>
        <p:spPr bwMode="auto">
          <a:xfrm>
            <a:off x="6110288" y="1358900"/>
            <a:ext cx="2152650" cy="1225550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184900" y="1336675"/>
            <a:ext cx="2397125" cy="92075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什么是数据模型，应描述哪些方面？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前测小问题</a:t>
            </a:r>
            <a:endParaRPr lang="zh-CN" altLang="en-US"/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概念模型设计的结果是什么？</a:t>
            </a:r>
            <a:endParaRPr lang="zh-CN" altLang="en-US" dirty="0"/>
          </a:p>
          <a:p>
            <a:r>
              <a:rPr lang="zh-CN" altLang="en-US" dirty="0"/>
              <a:t>逻辑设计的目的是什么？</a:t>
            </a:r>
            <a:endParaRPr lang="zh-CN" altLang="en-US" dirty="0"/>
          </a:p>
        </p:txBody>
      </p:sp>
      <p:grpSp>
        <p:nvGrpSpPr>
          <p:cNvPr id="11268" name="组合 13"/>
          <p:cNvGrpSpPr/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/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noProof="1">
                <a:solidFill>
                  <a:srgbClr val="FDEBCD"/>
                </a:solidFill>
              </a:endParaRPr>
            </a:p>
          </p:txBody>
        </p:sp>
        <p:sp>
          <p:nvSpPr>
            <p:cNvPr id="11272" name="Freeform 17"/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109399 w 593"/>
                <a:gd name="T1" fmla="*/ 192772 h 633"/>
                <a:gd name="T2" fmla="*/ 104027 w 593"/>
                <a:gd name="T3" fmla="*/ 175158 h 633"/>
                <a:gd name="T4" fmla="*/ 126492 w 593"/>
                <a:gd name="T5" fmla="*/ 84643 h 633"/>
                <a:gd name="T6" fmla="*/ 149935 w 593"/>
                <a:gd name="T7" fmla="*/ 158034 h 633"/>
                <a:gd name="T8" fmla="*/ 179238 w 593"/>
                <a:gd name="T9" fmla="*/ 72901 h 633"/>
                <a:gd name="T10" fmla="*/ 114283 w 593"/>
                <a:gd name="T11" fmla="*/ 144823 h 633"/>
                <a:gd name="T12" fmla="*/ 108910 w 593"/>
                <a:gd name="T13" fmla="*/ 154120 h 633"/>
                <a:gd name="T14" fmla="*/ 148470 w 593"/>
                <a:gd name="T15" fmla="*/ 177604 h 633"/>
                <a:gd name="T16" fmla="*/ 190960 w 593"/>
                <a:gd name="T17" fmla="*/ 62137 h 633"/>
                <a:gd name="T18" fmla="*/ 192913 w 593"/>
                <a:gd name="T19" fmla="*/ 39631 h 633"/>
                <a:gd name="T20" fmla="*/ 190960 w 593"/>
                <a:gd name="T21" fmla="*/ 62137 h 633"/>
                <a:gd name="T22" fmla="*/ 226124 w 593"/>
                <a:gd name="T23" fmla="*/ 72901 h 633"/>
                <a:gd name="T24" fmla="*/ 203658 w 593"/>
                <a:gd name="T25" fmla="*/ 75347 h 633"/>
                <a:gd name="T26" fmla="*/ 165075 w 593"/>
                <a:gd name="T27" fmla="*/ 52352 h 633"/>
                <a:gd name="T28" fmla="*/ 155796 w 593"/>
                <a:gd name="T29" fmla="*/ 31802 h 633"/>
                <a:gd name="T30" fmla="*/ 165075 w 593"/>
                <a:gd name="T31" fmla="*/ 52352 h 633"/>
                <a:gd name="T32" fmla="*/ 127469 w 593"/>
                <a:gd name="T33" fmla="*/ 38652 h 633"/>
                <a:gd name="T34" fmla="*/ 129911 w 593"/>
                <a:gd name="T35" fmla="*/ 61159 h 633"/>
                <a:gd name="T36" fmla="*/ 212449 w 593"/>
                <a:gd name="T37" fmla="*/ 110575 h 633"/>
                <a:gd name="T38" fmla="*/ 232961 w 593"/>
                <a:gd name="T39" fmla="*/ 101279 h 633"/>
                <a:gd name="T40" fmla="*/ 212449 w 593"/>
                <a:gd name="T41" fmla="*/ 110575 h 633"/>
                <a:gd name="T42" fmla="*/ 106469 w 593"/>
                <a:gd name="T43" fmla="*/ 158523 h 633"/>
                <a:gd name="T44" fmla="*/ 100608 w 593"/>
                <a:gd name="T45" fmla="*/ 168308 h 633"/>
                <a:gd name="T46" fmla="*/ 140656 w 593"/>
                <a:gd name="T47" fmla="*/ 191304 h 633"/>
                <a:gd name="T48" fmla="*/ 105492 w 593"/>
                <a:gd name="T49" fmla="*/ 309707 h 633"/>
                <a:gd name="T50" fmla="*/ 112818 w 593"/>
                <a:gd name="T51" fmla="*/ 18103 h 633"/>
                <a:gd name="T52" fmla="*/ 275451 w 593"/>
                <a:gd name="T53" fmla="*/ 88068 h 633"/>
                <a:gd name="T54" fmla="*/ 277893 w 593"/>
                <a:gd name="T55" fmla="*/ 135038 h 633"/>
                <a:gd name="T56" fmla="*/ 286195 w 593"/>
                <a:gd name="T57" fmla="*/ 193750 h 633"/>
                <a:gd name="T58" fmla="*/ 275939 w 593"/>
                <a:gd name="T59" fmla="*/ 243656 h 633"/>
                <a:gd name="T60" fmla="*/ 215867 w 593"/>
                <a:gd name="T61" fmla="*/ 257355 h 633"/>
                <a:gd name="T62" fmla="*/ 105492 w 593"/>
                <a:gd name="T63" fmla="*/ 309707 h 6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层次(数据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第一个商用的层次数据模型系统：</a:t>
            </a:r>
            <a:endParaRPr lang="en-US" altLang="zh-CN" sz="1800"/>
          </a:p>
          <a:p>
            <a:pPr>
              <a:buFontTx/>
              <a:buNone/>
            </a:pPr>
            <a:r>
              <a:rPr lang="en-US" altLang="zh-CN" sz="2800"/>
              <a:t>	</a:t>
            </a:r>
            <a:r>
              <a:rPr lang="en-US" altLang="zh-CN" sz="2400"/>
              <a:t>IBM</a:t>
            </a:r>
            <a:r>
              <a:rPr lang="zh-CN" altLang="en-US" sz="2400"/>
              <a:t>公司开发的数据库管理系统</a:t>
            </a:r>
            <a:r>
              <a:rPr lang="en-US" altLang="zh-CN" sz="2400">
                <a:solidFill>
                  <a:srgbClr val="0000FF"/>
                </a:solidFill>
              </a:rPr>
              <a:t>IMS</a:t>
            </a:r>
            <a:endParaRPr lang="en-US" altLang="zh-CN" sz="28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sz="2800"/>
              <a:t>	</a:t>
            </a:r>
            <a:r>
              <a:rPr lang="en-US" altLang="zh-CN" sz="2400"/>
              <a:t>(Information Management System)</a:t>
            </a:r>
            <a:endParaRPr lang="en-US" altLang="zh-CN" sz="1800"/>
          </a:p>
          <a:p>
            <a:r>
              <a:rPr lang="zh-CN" altLang="en-US" sz="2800"/>
              <a:t>是层次数据模型典型代表</a:t>
            </a:r>
            <a:endParaRPr lang="en-US" altLang="zh-CN" sz="2800"/>
          </a:p>
          <a:p>
            <a:r>
              <a:rPr lang="zh-CN" altLang="en-US" sz="2800"/>
              <a:t>曾经</a:t>
            </a:r>
            <a:r>
              <a:rPr lang="zh-CN" altLang="en-US" sz="2800">
                <a:solidFill>
                  <a:srgbClr val="0000FF"/>
                </a:solidFill>
              </a:rPr>
              <a:t>广泛使用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6899275" y="134938"/>
            <a:ext cx="215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8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233488"/>
            <a:ext cx="4497387" cy="4114800"/>
          </a:xfrm>
        </p:spPr>
        <p:txBody>
          <a:bodyPr/>
          <a:lstStyle/>
          <a:p>
            <a:r>
              <a:rPr lang="zh-CN" altLang="en-US" sz="2400"/>
              <a:t>层次模型</a:t>
            </a:r>
            <a:endParaRPr lang="en-US" altLang="zh-CN" sz="2400"/>
          </a:p>
          <a:p>
            <a:pPr marL="450850" lvl="1" indent="0">
              <a:buFontTx/>
              <a:buNone/>
            </a:pPr>
            <a:r>
              <a:rPr lang="zh-CN" altLang="en-US" sz="2000"/>
              <a:t>利用“</a:t>
            </a:r>
            <a:r>
              <a:rPr lang="zh-CN" altLang="en-US" sz="2000">
                <a:solidFill>
                  <a:srgbClr val="0000FF"/>
                </a:solidFill>
              </a:rPr>
              <a:t>记录</a:t>
            </a:r>
            <a:r>
              <a:rPr lang="zh-CN" altLang="en-US" sz="2000"/>
              <a:t>”</a:t>
            </a:r>
            <a:r>
              <a:rPr lang="en-US" altLang="zh-CN" sz="2000"/>
              <a:t>(</a:t>
            </a:r>
            <a:r>
              <a:rPr lang="zh-CN" altLang="en-US" sz="2000"/>
              <a:t>包含多个“</a:t>
            </a:r>
            <a:r>
              <a:rPr lang="zh-CN" altLang="en-US" sz="2000">
                <a:solidFill>
                  <a:srgbClr val="0000FF"/>
                </a:solidFill>
              </a:rPr>
              <a:t>属性</a:t>
            </a:r>
            <a:r>
              <a:rPr lang="zh-CN" altLang="en-US" sz="2000"/>
              <a:t>”</a:t>
            </a:r>
            <a:r>
              <a:rPr lang="en-US" altLang="zh-CN" sz="2000"/>
              <a:t>)</a:t>
            </a:r>
            <a:r>
              <a:rPr lang="zh-CN" altLang="en-US" sz="2000"/>
              <a:t>和“双亲子女关系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0000FF"/>
                </a:solidFill>
              </a:rPr>
              <a:t>PCR</a:t>
            </a:r>
            <a:r>
              <a:rPr lang="zh-CN" altLang="en-US" sz="2000"/>
              <a:t>)”来描述应用的数据结构</a:t>
            </a:r>
            <a:endParaRPr lang="en-US" altLang="zh-CN" sz="2000"/>
          </a:p>
          <a:p>
            <a:r>
              <a:rPr lang="zh-CN" altLang="en-US" sz="2400"/>
              <a:t>层次</a:t>
            </a:r>
            <a:r>
              <a:rPr lang="zh-CN" altLang="en-US" sz="2400">
                <a:solidFill>
                  <a:schemeClr val="tx2"/>
                </a:solidFill>
              </a:rPr>
              <a:t>模式</a:t>
            </a:r>
            <a:r>
              <a:rPr lang="en-US" altLang="zh-CN" sz="2400"/>
              <a:t>(</a:t>
            </a:r>
            <a:r>
              <a:rPr lang="zh-CN" altLang="en-US" sz="2400"/>
              <a:t>型</a:t>
            </a:r>
            <a:r>
              <a:rPr lang="en-US" altLang="zh-CN" sz="2400"/>
              <a:t>)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zh-CN" altLang="en-US" sz="2000"/>
              <a:t>利用层次模型描述一个应用的数据结构，称为一个层次模式（型：数据库的结构），为“</a:t>
            </a:r>
            <a:r>
              <a:rPr lang="zh-CN" altLang="en-US" sz="2000">
                <a:solidFill>
                  <a:srgbClr val="800000"/>
                </a:solidFill>
              </a:rPr>
              <a:t>树</a:t>
            </a:r>
            <a:r>
              <a:rPr lang="zh-CN" altLang="en-US" sz="2000"/>
              <a:t>”结构。</a:t>
            </a:r>
            <a:endParaRPr lang="en-US" altLang="zh-CN" sz="2000"/>
          </a:p>
          <a:p>
            <a:r>
              <a:rPr lang="zh-CN" altLang="en-US" sz="2400"/>
              <a:t>层次模式的</a:t>
            </a:r>
            <a:r>
              <a:rPr lang="zh-CN" altLang="en-US" sz="2400">
                <a:solidFill>
                  <a:srgbClr val="892D5B"/>
                </a:solidFill>
              </a:rPr>
              <a:t>实例</a:t>
            </a:r>
            <a:endParaRPr lang="en-US" altLang="zh-CN" sz="2400">
              <a:solidFill>
                <a:srgbClr val="892D5B"/>
              </a:solidFill>
            </a:endParaRPr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zh-CN" altLang="en-US" sz="2000"/>
              <a:t>一个型</a:t>
            </a:r>
            <a:r>
              <a:rPr lang="zh-CN" altLang="en-US" sz="2000">
                <a:sym typeface="Wingdings" panose="05000000000000000000" pitchFamily="2" charset="2"/>
              </a:rPr>
              <a:t>有</a:t>
            </a:r>
            <a:r>
              <a:rPr lang="zh-CN" altLang="en-US" sz="2000"/>
              <a:t>多个实例</a:t>
            </a:r>
            <a:r>
              <a:rPr lang="en-US" altLang="zh-CN" sz="2000"/>
              <a:t>(</a:t>
            </a:r>
            <a:r>
              <a:rPr lang="zh-CN" altLang="en-US" sz="2000"/>
              <a:t>数据库的数据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为“</a:t>
            </a:r>
            <a:r>
              <a:rPr lang="zh-CN" altLang="en-US" sz="2000">
                <a:solidFill>
                  <a:srgbClr val="800000"/>
                </a:solidFill>
              </a:rPr>
              <a:t>森林</a:t>
            </a:r>
            <a:r>
              <a:rPr lang="zh-CN" altLang="en-US" sz="2000"/>
              <a:t>”结构</a:t>
            </a:r>
            <a:endParaRPr lang="zh-CN" altLang="en-US" sz="1800"/>
          </a:p>
        </p:txBody>
      </p:sp>
      <p:grpSp>
        <p:nvGrpSpPr>
          <p:cNvPr id="14339" name="Group 40"/>
          <p:cNvGrpSpPr/>
          <p:nvPr/>
        </p:nvGrpSpPr>
        <p:grpSpPr bwMode="auto">
          <a:xfrm>
            <a:off x="4930775" y="1701800"/>
            <a:ext cx="1524000" cy="1585913"/>
            <a:chOff x="4377" y="981"/>
            <a:chExt cx="635" cy="771"/>
          </a:xfrm>
        </p:grpSpPr>
        <p:sp>
          <p:nvSpPr>
            <p:cNvPr id="14385" name="Rectangle 4"/>
            <p:cNvSpPr>
              <a:spLocks noChangeArrowheads="1"/>
            </p:cNvSpPr>
            <p:nvPr/>
          </p:nvSpPr>
          <p:spPr bwMode="auto">
            <a:xfrm>
              <a:off x="4558" y="981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系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6" name="Rectangle 5"/>
            <p:cNvSpPr>
              <a:spLocks noChangeArrowheads="1"/>
            </p:cNvSpPr>
            <p:nvPr/>
          </p:nvSpPr>
          <p:spPr bwMode="auto">
            <a:xfrm>
              <a:off x="4377" y="1298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7" name="Rectangle 6"/>
            <p:cNvSpPr>
              <a:spLocks noChangeArrowheads="1"/>
            </p:cNvSpPr>
            <p:nvPr/>
          </p:nvSpPr>
          <p:spPr bwMode="auto">
            <a:xfrm>
              <a:off x="4740" y="1298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8" name="Rectangle 7"/>
            <p:cNvSpPr>
              <a:spLocks noChangeArrowheads="1"/>
            </p:cNvSpPr>
            <p:nvPr/>
          </p:nvSpPr>
          <p:spPr bwMode="auto">
            <a:xfrm>
              <a:off x="4377" y="1616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9" name="Rectangle 8"/>
            <p:cNvSpPr>
              <a:spLocks noChangeArrowheads="1"/>
            </p:cNvSpPr>
            <p:nvPr/>
          </p:nvSpPr>
          <p:spPr bwMode="auto">
            <a:xfrm>
              <a:off x="4740" y="1616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教师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90" name="Line 9"/>
            <p:cNvSpPr>
              <a:spLocks noChangeShapeType="1"/>
            </p:cNvSpPr>
            <p:nvPr/>
          </p:nvSpPr>
          <p:spPr bwMode="auto">
            <a:xfrm flipH="1">
              <a:off x="4513" y="1117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10"/>
            <p:cNvSpPr>
              <a:spLocks noChangeShapeType="1"/>
            </p:cNvSpPr>
            <p:nvPr/>
          </p:nvSpPr>
          <p:spPr bwMode="auto">
            <a:xfrm>
              <a:off x="4694" y="1117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11"/>
            <p:cNvSpPr>
              <a:spLocks noChangeShapeType="1"/>
            </p:cNvSpPr>
            <p:nvPr/>
          </p:nvSpPr>
          <p:spPr bwMode="auto">
            <a:xfrm>
              <a:off x="4513" y="143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12"/>
            <p:cNvSpPr>
              <a:spLocks noChangeShapeType="1"/>
            </p:cNvSpPr>
            <p:nvPr/>
          </p:nvSpPr>
          <p:spPr bwMode="auto">
            <a:xfrm>
              <a:off x="4876" y="143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0" name="Group 53"/>
          <p:cNvGrpSpPr/>
          <p:nvPr/>
        </p:nvGrpSpPr>
        <p:grpSpPr bwMode="auto">
          <a:xfrm>
            <a:off x="4124325" y="4183063"/>
            <a:ext cx="4756150" cy="2301875"/>
            <a:chOff x="2925" y="1888"/>
            <a:chExt cx="2631" cy="1043"/>
          </a:xfrm>
        </p:grpSpPr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3016" y="220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901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3379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911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0" name="Rectangle 16"/>
            <p:cNvSpPr>
              <a:spLocks noChangeArrowheads="1"/>
            </p:cNvSpPr>
            <p:nvPr/>
          </p:nvSpPr>
          <p:spPr bwMode="auto">
            <a:xfrm>
              <a:off x="2925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328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2" name="Line 18"/>
            <p:cNvSpPr>
              <a:spLocks noChangeShapeType="1"/>
            </p:cNvSpPr>
            <p:nvPr/>
          </p:nvSpPr>
          <p:spPr bwMode="auto">
            <a:xfrm flipH="1">
              <a:off x="3152" y="2024"/>
              <a:ext cx="95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9"/>
            <p:cNvSpPr>
              <a:spLocks noChangeShapeType="1"/>
            </p:cNvSpPr>
            <p:nvPr/>
          </p:nvSpPr>
          <p:spPr bwMode="auto">
            <a:xfrm flipH="1">
              <a:off x="3560" y="2024"/>
              <a:ext cx="54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20"/>
            <p:cNvSpPr>
              <a:spLocks noChangeShapeType="1"/>
            </p:cNvSpPr>
            <p:nvPr/>
          </p:nvSpPr>
          <p:spPr bwMode="auto">
            <a:xfrm flipH="1">
              <a:off x="3152" y="2341"/>
              <a:ext cx="4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21"/>
            <p:cNvSpPr>
              <a:spLocks noChangeShapeType="1"/>
            </p:cNvSpPr>
            <p:nvPr/>
          </p:nvSpPr>
          <p:spPr bwMode="auto">
            <a:xfrm flipH="1">
              <a:off x="3515" y="2341"/>
              <a:ext cx="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878" y="1888"/>
              <a:ext cx="454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计算机系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3787" y="220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921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4150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931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3696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钱英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0" name="Rectangle 26"/>
            <p:cNvSpPr>
              <a:spLocks noChangeArrowheads="1"/>
            </p:cNvSpPr>
            <p:nvPr/>
          </p:nvSpPr>
          <p:spPr bwMode="auto">
            <a:xfrm>
              <a:off x="4059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周新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1" name="Line 27"/>
            <p:cNvSpPr>
              <a:spLocks noChangeShapeType="1"/>
            </p:cNvSpPr>
            <p:nvPr/>
          </p:nvSpPr>
          <p:spPr bwMode="auto">
            <a:xfrm flipH="1">
              <a:off x="3923" y="2024"/>
              <a:ext cx="184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8"/>
            <p:cNvSpPr>
              <a:spLocks noChangeShapeType="1"/>
            </p:cNvSpPr>
            <p:nvPr/>
          </p:nvSpPr>
          <p:spPr bwMode="auto">
            <a:xfrm>
              <a:off x="4104" y="2024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29"/>
            <p:cNvSpPr>
              <a:spLocks noChangeShapeType="1"/>
            </p:cNvSpPr>
            <p:nvPr/>
          </p:nvSpPr>
          <p:spPr bwMode="auto">
            <a:xfrm flipH="1">
              <a:off x="3923" y="2341"/>
              <a:ext cx="4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30"/>
            <p:cNvSpPr>
              <a:spLocks noChangeShapeType="1"/>
            </p:cNvSpPr>
            <p:nvPr/>
          </p:nvSpPr>
          <p:spPr bwMode="auto">
            <a:xfrm flipH="1">
              <a:off x="4286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>
              <a:off x="4468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硬件教研组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6" name="Rectangle 33"/>
            <p:cNvSpPr>
              <a:spLocks noChangeArrowheads="1"/>
            </p:cNvSpPr>
            <p:nvPr/>
          </p:nvSpPr>
          <p:spPr bwMode="auto">
            <a:xfrm>
              <a:off x="5057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软件教研组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7" name="Rectangle 34"/>
            <p:cNvSpPr>
              <a:spLocks noChangeArrowheads="1"/>
            </p:cNvSpPr>
            <p:nvPr/>
          </p:nvSpPr>
          <p:spPr bwMode="auto">
            <a:xfrm>
              <a:off x="446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郑三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8" name="Rectangle 35"/>
            <p:cNvSpPr>
              <a:spLocks noChangeArrowheads="1"/>
            </p:cNvSpPr>
            <p:nvPr/>
          </p:nvSpPr>
          <p:spPr bwMode="auto">
            <a:xfrm>
              <a:off x="5057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陈芝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9" name="Line 36"/>
            <p:cNvSpPr>
              <a:spLocks noChangeShapeType="1"/>
            </p:cNvSpPr>
            <p:nvPr/>
          </p:nvSpPr>
          <p:spPr bwMode="auto">
            <a:xfrm>
              <a:off x="4105" y="2024"/>
              <a:ext cx="58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37"/>
            <p:cNvSpPr>
              <a:spLocks noChangeShapeType="1"/>
            </p:cNvSpPr>
            <p:nvPr/>
          </p:nvSpPr>
          <p:spPr bwMode="auto">
            <a:xfrm>
              <a:off x="4105" y="2024"/>
              <a:ext cx="117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 flipH="1">
              <a:off x="4694" y="2341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 flipH="1">
              <a:off x="5193" y="234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Rectangle 41"/>
            <p:cNvSpPr>
              <a:spLocks noChangeArrowheads="1"/>
            </p:cNvSpPr>
            <p:nvPr/>
          </p:nvSpPr>
          <p:spPr bwMode="auto">
            <a:xfrm>
              <a:off x="3016" y="279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74" name="Rectangle 42"/>
            <p:cNvSpPr>
              <a:spLocks noChangeArrowheads="1"/>
            </p:cNvSpPr>
            <p:nvPr/>
          </p:nvSpPr>
          <p:spPr bwMode="auto">
            <a:xfrm>
              <a:off x="337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赵立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75" name="Line 43"/>
            <p:cNvSpPr>
              <a:spLocks noChangeShapeType="1"/>
            </p:cNvSpPr>
            <p:nvPr/>
          </p:nvSpPr>
          <p:spPr bwMode="auto">
            <a:xfrm>
              <a:off x="3198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44"/>
            <p:cNvSpPr>
              <a:spLocks noChangeShapeType="1"/>
            </p:cNvSpPr>
            <p:nvPr/>
          </p:nvSpPr>
          <p:spPr bwMode="auto">
            <a:xfrm>
              <a:off x="3560" y="2341"/>
              <a:ext cx="4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Rectangle 45"/>
            <p:cNvSpPr>
              <a:spLocks noChangeArrowheads="1"/>
            </p:cNvSpPr>
            <p:nvPr/>
          </p:nvSpPr>
          <p:spPr bwMode="auto">
            <a:xfrm>
              <a:off x="3787" y="279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孙玉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78" name="Rectangle 46"/>
            <p:cNvSpPr>
              <a:spLocks noChangeArrowheads="1"/>
            </p:cNvSpPr>
            <p:nvPr/>
          </p:nvSpPr>
          <p:spPr bwMode="auto">
            <a:xfrm>
              <a:off x="4150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吴坚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79" name="Line 47"/>
            <p:cNvSpPr>
              <a:spLocks noChangeShapeType="1"/>
            </p:cNvSpPr>
            <p:nvPr/>
          </p:nvSpPr>
          <p:spPr bwMode="auto">
            <a:xfrm>
              <a:off x="3969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8"/>
            <p:cNvSpPr>
              <a:spLocks noChangeShapeType="1"/>
            </p:cNvSpPr>
            <p:nvPr/>
          </p:nvSpPr>
          <p:spPr bwMode="auto">
            <a:xfrm>
              <a:off x="4332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Rectangle 49"/>
            <p:cNvSpPr>
              <a:spLocks noChangeArrowheads="1"/>
            </p:cNvSpPr>
            <p:nvPr/>
          </p:nvSpPr>
          <p:spPr bwMode="auto">
            <a:xfrm>
              <a:off x="464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洪流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2" name="Rectangle 50"/>
            <p:cNvSpPr>
              <a:spLocks noChangeArrowheads="1"/>
            </p:cNvSpPr>
            <p:nvPr/>
          </p:nvSpPr>
          <p:spPr bwMode="auto">
            <a:xfrm>
              <a:off x="523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丁伟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3" name="Line 51"/>
            <p:cNvSpPr>
              <a:spLocks noChangeShapeType="1"/>
            </p:cNvSpPr>
            <p:nvPr/>
          </p:nvSpPr>
          <p:spPr bwMode="auto">
            <a:xfrm>
              <a:off x="4785" y="2341"/>
              <a:ext cx="9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52"/>
            <p:cNvSpPr>
              <a:spLocks noChangeShapeType="1"/>
            </p:cNvSpPr>
            <p:nvPr/>
          </p:nvSpPr>
          <p:spPr bwMode="auto">
            <a:xfrm>
              <a:off x="5329" y="2341"/>
              <a:ext cx="13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98" name="Line 54"/>
          <p:cNvSpPr>
            <a:spLocks noChangeShapeType="1"/>
          </p:cNvSpPr>
          <p:nvPr/>
        </p:nvSpPr>
        <p:spPr bwMode="auto">
          <a:xfrm flipV="1">
            <a:off x="4303713" y="2733675"/>
            <a:ext cx="461962" cy="284163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 flipV="1">
            <a:off x="3152775" y="5070475"/>
            <a:ext cx="722313" cy="95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矩形 1"/>
          <p:cNvSpPr>
            <a:spLocks noChangeArrowheads="1"/>
          </p:cNvSpPr>
          <p:nvPr/>
        </p:nvSpPr>
        <p:spPr bwMode="auto">
          <a:xfrm>
            <a:off x="6873875" y="134938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6469063" y="1419225"/>
            <a:ext cx="2427287" cy="110648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层次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模型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如何描述数据的结构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0963" y="3429000"/>
            <a:ext cx="1003300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1.a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47013" y="4168775"/>
            <a:ext cx="1011237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1.b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矩形 4"/>
          <p:cNvSpPr>
            <a:spLocks noChangeArrowheads="1"/>
          </p:cNvSpPr>
          <p:nvPr/>
        </p:nvSpPr>
        <p:spPr bwMode="auto">
          <a:xfrm>
            <a:off x="2563813" y="889000"/>
            <a:ext cx="356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层次模型的基本概念</a:t>
            </a:r>
            <a:endParaRPr kumimoji="0" lang="zh-CN" altLang="en-US" sz="2400">
              <a:solidFill>
                <a:srgbClr val="892D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二）非层次结构的描述</a:t>
            </a:r>
            <a:endParaRPr lang="zh-CN" altLang="en-US" sz="11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98663"/>
            <a:ext cx="7772400" cy="4114800"/>
          </a:xfrm>
        </p:spPr>
        <p:txBody>
          <a:bodyPr/>
          <a:lstStyle/>
          <a:p>
            <a:r>
              <a:rPr lang="zh-CN" altLang="en-US" sz="2800" b="1"/>
              <a:t>问题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1800"/>
              <a:t>	</a:t>
            </a:r>
            <a:endParaRPr lang="en-US" altLang="zh-CN" sz="1800"/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en-US" altLang="zh-CN" sz="2400"/>
              <a:t>M</a:t>
            </a:r>
            <a:r>
              <a:rPr lang="zh-CN" altLang="en-US" sz="2400"/>
              <a:t>：</a:t>
            </a:r>
            <a:r>
              <a:rPr lang="en-US" altLang="zh-CN" sz="2400"/>
              <a:t>N</a:t>
            </a:r>
            <a:r>
              <a:rPr lang="zh-CN" altLang="en-US" sz="2400"/>
              <a:t>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多双亲联系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（</a:t>
            </a:r>
            <a:r>
              <a:rPr lang="zh-CN" altLang="en-US" sz="2400">
                <a:solidFill>
                  <a:srgbClr val="0000FF"/>
                </a:solidFill>
              </a:rPr>
              <a:t>多数客观数据都不具有层次关系！）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15364" name="Group 14"/>
          <p:cNvGrpSpPr/>
          <p:nvPr/>
        </p:nvGrpSpPr>
        <p:grpSpPr bwMode="auto">
          <a:xfrm>
            <a:off x="4727575" y="2028825"/>
            <a:ext cx="1066800" cy="1371600"/>
            <a:chOff x="2928" y="1296"/>
            <a:chExt cx="672" cy="864"/>
          </a:xfrm>
        </p:grpSpPr>
        <p:sp>
          <p:nvSpPr>
            <p:cNvPr id="15377" name="Line 6"/>
            <p:cNvSpPr>
              <a:spLocks noChangeShapeType="1"/>
            </p:cNvSpPr>
            <p:nvPr/>
          </p:nvSpPr>
          <p:spPr bwMode="auto">
            <a:xfrm>
              <a:off x="3216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7"/>
            <p:cNvSpPr>
              <a:spLocks noChangeShapeType="1"/>
            </p:cNvSpPr>
            <p:nvPr/>
          </p:nvSpPr>
          <p:spPr bwMode="auto">
            <a:xfrm flipV="1">
              <a:off x="3360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Rectangle 8"/>
            <p:cNvSpPr>
              <a:spLocks noChangeArrowheads="1"/>
            </p:cNvSpPr>
            <p:nvPr/>
          </p:nvSpPr>
          <p:spPr bwMode="auto">
            <a:xfrm>
              <a:off x="2928" y="12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80" name="Rectangle 9"/>
            <p:cNvSpPr>
              <a:spLocks noChangeArrowheads="1"/>
            </p:cNvSpPr>
            <p:nvPr/>
          </p:nvSpPr>
          <p:spPr bwMode="auto">
            <a:xfrm>
              <a:off x="2976" y="1920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365" name="Group 13"/>
          <p:cNvGrpSpPr/>
          <p:nvPr/>
        </p:nvGrpSpPr>
        <p:grpSpPr bwMode="auto">
          <a:xfrm>
            <a:off x="4117975" y="3810000"/>
            <a:ext cx="2286000" cy="1371600"/>
            <a:chOff x="3888" y="1296"/>
            <a:chExt cx="1440" cy="864"/>
          </a:xfrm>
        </p:grpSpPr>
        <p:sp>
          <p:nvSpPr>
            <p:cNvPr id="15372" name="Rectangle 4"/>
            <p:cNvSpPr>
              <a:spLocks noChangeArrowheads="1"/>
            </p:cNvSpPr>
            <p:nvPr/>
          </p:nvSpPr>
          <p:spPr bwMode="auto">
            <a:xfrm>
              <a:off x="4272" y="1920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73" name="Rectangle 5"/>
            <p:cNvSpPr>
              <a:spLocks noChangeArrowheads="1"/>
            </p:cNvSpPr>
            <p:nvPr/>
          </p:nvSpPr>
          <p:spPr bwMode="auto">
            <a:xfrm>
              <a:off x="3888" y="12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4704" y="12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4176" y="153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 flipH="1">
              <a:off x="4656" y="153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Line 55"/>
          <p:cNvSpPr>
            <a:spLocks noChangeShapeType="1"/>
          </p:cNvSpPr>
          <p:nvPr/>
        </p:nvSpPr>
        <p:spPr bwMode="auto">
          <a:xfrm flipV="1">
            <a:off x="3122613" y="3113088"/>
            <a:ext cx="722312" cy="95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55"/>
          <p:cNvSpPr>
            <a:spLocks noChangeShapeType="1"/>
          </p:cNvSpPr>
          <p:nvPr/>
        </p:nvSpPr>
        <p:spPr bwMode="auto">
          <a:xfrm flipV="1">
            <a:off x="3122613" y="3963988"/>
            <a:ext cx="722312" cy="11112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6305550" y="1838325"/>
            <a:ext cx="2397125" cy="115093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＊非层次的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数据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结构也可以描述吗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2338" y="3100388"/>
            <a:ext cx="993775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1.c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53138" y="4878388"/>
            <a:ext cx="1011237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1.d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71" name="矩形 1"/>
          <p:cNvSpPr>
            <a:spLocks noChangeArrowheads="1"/>
          </p:cNvSpPr>
          <p:nvPr/>
        </p:nvSpPr>
        <p:spPr bwMode="auto">
          <a:xfrm>
            <a:off x="6470650" y="112713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48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解决方法一：采用副本</a:t>
            </a:r>
            <a:endParaRPr lang="en-US" altLang="zh-CN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对</a:t>
            </a:r>
            <a:r>
              <a:rPr lang="en-US" altLang="zh-CN" sz="2000"/>
              <a:t>M</a:t>
            </a:r>
            <a:r>
              <a:rPr lang="zh-CN" altLang="en-US" sz="2000"/>
              <a:t>：</a:t>
            </a:r>
            <a:r>
              <a:rPr lang="en-US" altLang="zh-CN" sz="2000"/>
              <a:t>N</a:t>
            </a:r>
            <a:r>
              <a:rPr lang="zh-CN" altLang="en-US" sz="2000"/>
              <a:t>联系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对多双亲联系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0000FF"/>
                </a:solidFill>
              </a:rPr>
              <a:t>缺点：数据冗余</a:t>
            </a:r>
            <a:r>
              <a:rPr lang="zh-CN" altLang="en-US" sz="2000"/>
              <a:t>（增加空间，一致性维护难）</a:t>
            </a:r>
            <a:endParaRPr lang="zh-CN" altLang="en-US" sz="2000"/>
          </a:p>
        </p:txBody>
      </p:sp>
      <p:grpSp>
        <p:nvGrpSpPr>
          <p:cNvPr id="16387" name="Group 10"/>
          <p:cNvGrpSpPr/>
          <p:nvPr/>
        </p:nvGrpSpPr>
        <p:grpSpPr bwMode="auto">
          <a:xfrm>
            <a:off x="5770563" y="1733550"/>
            <a:ext cx="2501900" cy="1163638"/>
            <a:chOff x="1824" y="1680"/>
            <a:chExt cx="2544" cy="960"/>
          </a:xfrm>
        </p:grpSpPr>
        <p:sp>
          <p:nvSpPr>
            <p:cNvPr id="16400" name="Rectangle 4"/>
            <p:cNvSpPr>
              <a:spLocks noChangeArrowheads="1"/>
            </p:cNvSpPr>
            <p:nvPr/>
          </p:nvSpPr>
          <p:spPr bwMode="auto">
            <a:xfrm>
              <a:off x="1824" y="1680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01" name="Rectangle 5"/>
            <p:cNvSpPr>
              <a:spLocks noChangeArrowheads="1"/>
            </p:cNvSpPr>
            <p:nvPr/>
          </p:nvSpPr>
          <p:spPr bwMode="auto">
            <a:xfrm>
              <a:off x="1824" y="2352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02" name="Rectangle 6"/>
            <p:cNvSpPr>
              <a:spLocks noChangeArrowheads="1"/>
            </p:cNvSpPr>
            <p:nvPr/>
          </p:nvSpPr>
          <p:spPr bwMode="auto">
            <a:xfrm>
              <a:off x="3696" y="1680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03" name="Rectangle 7"/>
            <p:cNvSpPr>
              <a:spLocks noChangeArrowheads="1"/>
            </p:cNvSpPr>
            <p:nvPr/>
          </p:nvSpPr>
          <p:spPr bwMode="auto">
            <a:xfrm>
              <a:off x="3696" y="2352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04" name="Line 8"/>
            <p:cNvSpPr>
              <a:spLocks noChangeShapeType="1"/>
            </p:cNvSpPr>
            <p:nvPr/>
          </p:nvSpPr>
          <p:spPr bwMode="auto">
            <a:xfrm>
              <a:off x="216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9"/>
            <p:cNvSpPr>
              <a:spLocks noChangeShapeType="1"/>
            </p:cNvSpPr>
            <p:nvPr/>
          </p:nvSpPr>
          <p:spPr bwMode="auto">
            <a:xfrm>
              <a:off x="4032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8" name="Group 18"/>
          <p:cNvGrpSpPr/>
          <p:nvPr/>
        </p:nvGrpSpPr>
        <p:grpSpPr bwMode="auto">
          <a:xfrm>
            <a:off x="5803900" y="3244850"/>
            <a:ext cx="2328863" cy="1231900"/>
            <a:chOff x="2352" y="2784"/>
            <a:chExt cx="2544" cy="912"/>
          </a:xfrm>
        </p:grpSpPr>
        <p:sp>
          <p:nvSpPr>
            <p:cNvPr id="16394" name="Rectangle 12"/>
            <p:cNvSpPr>
              <a:spLocks noChangeArrowheads="1"/>
            </p:cNvSpPr>
            <p:nvPr/>
          </p:nvSpPr>
          <p:spPr bwMode="auto">
            <a:xfrm>
              <a:off x="2352" y="27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395" name="Rectangle 13"/>
            <p:cNvSpPr>
              <a:spLocks noChangeArrowheads="1"/>
            </p:cNvSpPr>
            <p:nvPr/>
          </p:nvSpPr>
          <p:spPr bwMode="auto">
            <a:xfrm>
              <a:off x="2352" y="345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396" name="Line 14"/>
            <p:cNvSpPr>
              <a:spLocks noChangeShapeType="1"/>
            </p:cNvSpPr>
            <p:nvPr/>
          </p:nvSpPr>
          <p:spPr bwMode="auto">
            <a:xfrm>
              <a:off x="268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Rectangle 15"/>
            <p:cNvSpPr>
              <a:spLocks noChangeArrowheads="1"/>
            </p:cNvSpPr>
            <p:nvPr/>
          </p:nvSpPr>
          <p:spPr bwMode="auto">
            <a:xfrm>
              <a:off x="4176" y="27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  <a:endParaRPr kumimoji="0" lang="zh-CN" altLang="en-US" sz="18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398" name="Line 16"/>
            <p:cNvSpPr>
              <a:spLocks noChangeShapeType="1"/>
            </p:cNvSpPr>
            <p:nvPr/>
          </p:nvSpPr>
          <p:spPr bwMode="auto">
            <a:xfrm>
              <a:off x="4560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Rectangle 17"/>
            <p:cNvSpPr>
              <a:spLocks noChangeArrowheads="1"/>
            </p:cNvSpPr>
            <p:nvPr/>
          </p:nvSpPr>
          <p:spPr bwMode="auto">
            <a:xfrm>
              <a:off x="4176" y="345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6389" name="Line 19"/>
          <p:cNvSpPr>
            <a:spLocks noChangeShapeType="1"/>
          </p:cNvSpPr>
          <p:nvPr/>
        </p:nvSpPr>
        <p:spPr bwMode="auto">
          <a:xfrm>
            <a:off x="3409950" y="3071813"/>
            <a:ext cx="48958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22800" y="2547938"/>
            <a:ext cx="100488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1.e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1525" y="4176713"/>
            <a:ext cx="96678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1.f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矩形 20"/>
          <p:cNvSpPr>
            <a:spLocks noChangeArrowheads="1"/>
          </p:cNvSpPr>
          <p:nvPr/>
        </p:nvSpPr>
        <p:spPr bwMode="auto">
          <a:xfrm>
            <a:off x="5976938" y="112713"/>
            <a:ext cx="3017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（二）非层次结构的描述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842000" y="5229225"/>
            <a:ext cx="2292350" cy="76358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＊如何避免这种现象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20ab24ad-8e4b-4420-8fc4-ae50569b5aca"/>
  <p:tag name="COMMONDATA" val="eyJoZGlkIjoiZjhjYzFlMzY2NzEzZGU1MWExNDI1Zjc4ZTVjZjA3MmQifQ=="/>
</p:tagLst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>
            <a:ln>
              <a:noFill/>
            </a:ln>
            <a:solidFill>
              <a:srgbClr val="428E5B"/>
            </a:solidFill>
            <a:effectLst/>
            <a:latin typeface="Tahoma" panose="020B060403050404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>
            <a:ln>
              <a:noFill/>
            </a:ln>
            <a:solidFill>
              <a:srgbClr val="428E5B"/>
            </a:solidFill>
            <a:effectLst/>
            <a:latin typeface="Tahoma" panose="020B060403050404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0</TotalTime>
  <Words>5115</Words>
  <Application>WPS 演示</Application>
  <PresentationFormat>全屏显示(4:3)</PresentationFormat>
  <Paragraphs>1154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Tahoma</vt:lpstr>
      <vt:lpstr>楷体_GB2312</vt:lpstr>
      <vt:lpstr>新宋体</vt:lpstr>
      <vt:lpstr>Times New Roman</vt:lpstr>
      <vt:lpstr>黑体</vt:lpstr>
      <vt:lpstr>幼圆</vt:lpstr>
      <vt:lpstr>微软雅黑</vt:lpstr>
      <vt:lpstr>Arial Unicode MS</vt:lpstr>
      <vt:lpstr>Wingdings 3</vt:lpstr>
      <vt:lpstr>Arial Narrow</vt:lpstr>
      <vt:lpstr>Franklin Gothic Medium</vt:lpstr>
      <vt:lpstr>01069079</vt:lpstr>
      <vt:lpstr>   		   关系模型  			 		</vt:lpstr>
      <vt:lpstr>数据如何存储</vt:lpstr>
      <vt:lpstr>主要学习目标</vt:lpstr>
      <vt:lpstr>一 数据模型</vt:lpstr>
      <vt:lpstr>前测小问题</vt:lpstr>
      <vt:lpstr>1.2 层次(数据)模型</vt:lpstr>
      <vt:lpstr>PowerPoint 演示文稿</vt:lpstr>
      <vt:lpstr>（二）非层次结构的描述</vt:lpstr>
      <vt:lpstr>PowerPoint 演示文稿</vt:lpstr>
      <vt:lpstr>PowerPoint 演示文稿</vt:lpstr>
      <vt:lpstr>PowerPoint 演示文稿</vt:lpstr>
      <vt:lpstr>（三）定义物理存储结构</vt:lpstr>
      <vt:lpstr>（四）定义基本数据操作</vt:lpstr>
      <vt:lpstr>*(五) 层次模型小结</vt:lpstr>
      <vt:lpstr>1.3 网状(数据)模型</vt:lpstr>
      <vt:lpstr>（二）网状模式与实例</vt:lpstr>
      <vt:lpstr>（一）网状模型的基本概念</vt:lpstr>
      <vt:lpstr>（三）定义物理存储结构</vt:lpstr>
      <vt:lpstr>物理存储结构的一个示例</vt:lpstr>
      <vt:lpstr>（四）定义基本的数据操作</vt:lpstr>
      <vt:lpstr>*（五）网状模型小结</vt:lpstr>
      <vt:lpstr>二 关系模型的基本概念 </vt:lpstr>
      <vt:lpstr>2.2 定义数据对象间的关联</vt:lpstr>
      <vt:lpstr>PowerPoint 演示文稿</vt:lpstr>
      <vt:lpstr>三 码与模式图</vt:lpstr>
      <vt:lpstr>三 码与模式图</vt:lpstr>
      <vt:lpstr>3.3 模式图</vt:lpstr>
      <vt:lpstr>四 关系模型的完整性约束</vt:lpstr>
      <vt:lpstr> 	4.1实体完整性规则</vt:lpstr>
      <vt:lpstr>   4.2域完整性规则(用户定义完整性规则)</vt:lpstr>
      <vt:lpstr>      4.3参照完整性规则（引用完整性规则）</vt:lpstr>
      <vt:lpstr>      4.3 参照完整性规则（引用完整性规则）</vt:lpstr>
      <vt:lpstr>五 关系运算</vt:lpstr>
      <vt:lpstr>五 关系运算</vt:lpstr>
      <vt:lpstr>笛卡尔积计算实例</vt:lpstr>
      <vt:lpstr>课堂小测试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第6讲:         关系模型       单 位：重庆大学计算机学院</dc:title>
  <dc:creator>Microsoft Office 用户</dc:creator>
  <cp:lastModifiedBy>Administrator</cp:lastModifiedBy>
  <cp:revision>18</cp:revision>
  <dcterms:created xsi:type="dcterms:W3CDTF">2017-03-13T07:40:00Z</dcterms:created>
  <dcterms:modified xsi:type="dcterms:W3CDTF">2023-02-13T07:22:42Z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ICV">
    <vt:lpwstr>DC0BB98B5F9445429F8B48ED00019E50</vt:lpwstr>
  </property>
  <property fmtid="{D5CDD505-2E9C-101B-9397-08002B2CF9AE}" pid="4" name="KSOProductBuildVer">
    <vt:lpwstr>2052-11.1.0.12980</vt:lpwstr>
  </property>
</Properties>
</file>