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27432000" cy="40233600"/>
  <p:notesSz cx="7004050" cy="929005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userDrawn="1">
          <p15:clr>
            <a:srgbClr val="A4A3A4"/>
          </p15:clr>
        </p15:guide>
        <p15:guide id="2" pos="8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FAFA"/>
    <a:srgbClr val="72F2F6"/>
    <a:srgbClr val="02EEE0"/>
    <a:srgbClr val="9CFFFB"/>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859" autoAdjust="0"/>
    <p:restoredTop sz="94676" autoAdjust="0"/>
  </p:normalViewPr>
  <p:slideViewPr>
    <p:cSldViewPr showGuides="1">
      <p:cViewPr varScale="1">
        <p:scale>
          <a:sx n="20" d="100"/>
          <a:sy n="20" d="100"/>
        </p:scale>
        <p:origin x="3864" y="54"/>
      </p:cViewPr>
      <p:guideLst>
        <p:guide orient="horz" pos="12672"/>
        <p:guide pos="86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5088" cy="46611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967341" y="0"/>
            <a:ext cx="3035088" cy="466116"/>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15010" y="1161256"/>
            <a:ext cx="5574030" cy="313539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0405" y="4470837"/>
            <a:ext cx="5603240" cy="3657957"/>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823935"/>
            <a:ext cx="3035088" cy="46611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67341" y="8823935"/>
            <a:ext cx="3035088" cy="466115"/>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6584530"/>
            <a:ext cx="20574000" cy="14007253"/>
          </a:xfrm>
        </p:spPr>
        <p:txBody>
          <a:bodyPr anchor="b"/>
          <a:lstStyle>
            <a:lvl1pPr algn="ctr">
              <a:defRPr sz="13500"/>
            </a:lvl1pPr>
          </a:lstStyle>
          <a:p>
            <a:r>
              <a:rPr lang="en-US"/>
              <a:t>Click to edit Master title style</a:t>
            </a:r>
            <a:endParaRPr lang="en-US"/>
          </a:p>
        </p:txBody>
      </p:sp>
      <p:sp>
        <p:nvSpPr>
          <p:cNvPr id="3" name="Subtitle 2"/>
          <p:cNvSpPr>
            <a:spLocks noGrp="1"/>
          </p:cNvSpPr>
          <p:nvPr>
            <p:ph type="subTitle" idx="1"/>
          </p:nvPr>
        </p:nvSpPr>
        <p:spPr>
          <a:xfrm>
            <a:off x="3429000" y="21131956"/>
            <a:ext cx="20574000" cy="9713804"/>
          </a:xfrm>
        </p:spPr>
        <p:txBody>
          <a:bodyPr/>
          <a:lstStyle>
            <a:lvl1pPr marL="0" indent="0" algn="ctr">
              <a:buNone/>
              <a:defRPr sz="5400"/>
            </a:lvl1pPr>
            <a:lvl2pPr marL="1028700" indent="0" algn="ctr">
              <a:buNone/>
              <a:defRPr sz="4500"/>
            </a:lvl2pPr>
            <a:lvl3pPr marL="2057400" indent="0" algn="ctr">
              <a:buNone/>
              <a:defRPr sz="4050"/>
            </a:lvl3pPr>
            <a:lvl4pPr marL="3086100" indent="0" algn="ctr">
              <a:buNone/>
              <a:defRPr sz="3600"/>
            </a:lvl4pPr>
            <a:lvl5pPr marL="4114800" indent="0" algn="ctr">
              <a:buNone/>
              <a:defRPr sz="3600"/>
            </a:lvl5pPr>
            <a:lvl6pPr marL="5143500" indent="0" algn="ctr">
              <a:buNone/>
              <a:defRPr sz="3600"/>
            </a:lvl6pPr>
            <a:lvl7pPr marL="6172200" indent="0" algn="ctr">
              <a:buNone/>
              <a:defRPr sz="3600"/>
            </a:lvl7pPr>
            <a:lvl8pPr marL="7200900" indent="0" algn="ctr">
              <a:buNone/>
              <a:defRPr sz="3600"/>
            </a:lvl8pPr>
            <a:lvl9pPr marL="8229600" indent="0" algn="ctr">
              <a:buNone/>
              <a:defRPr sz="3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5" y="2142067"/>
            <a:ext cx="5915025" cy="34096116"/>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885950" y="2142067"/>
            <a:ext cx="17402175" cy="34096116"/>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Rectangle 11"/>
          <p:cNvSpPr/>
          <p:nvPr userDrawn="1"/>
        </p:nvSpPr>
        <p:spPr>
          <a:xfrm>
            <a:off x="267004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0" y="0"/>
            <a:ext cx="27432000" cy="457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0" y="35661600"/>
            <a:ext cx="27432000" cy="457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nstructions"/>
          <p:cNvSpPr/>
          <p:nvPr userDrawn="1"/>
        </p:nvSpPr>
        <p:spPr>
          <a:xfrm>
            <a:off x="-13716000" y="0"/>
            <a:ext cx="128016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2400"/>
              </a:spcAft>
            </a:pPr>
            <a:r>
              <a:rPr lang="en-US" sz="8800" dirty="0">
                <a:solidFill>
                  <a:srgbClr val="7F7F7F"/>
                </a:solidFill>
                <a:latin typeface="Calibri" panose="020F0502020204030204" pitchFamily="34" charset="0"/>
                <a:cs typeface="Calibri" panose="020F0502020204030204" pitchFamily="34" charset="0"/>
              </a:rPr>
              <a:t>Poster Print Size:</a:t>
            </a:r>
            <a:endParaRPr sz="8800" dirty="0">
              <a:solidFill>
                <a:srgbClr val="7F7F7F"/>
              </a:solidFill>
              <a:latin typeface="Calibri" panose="020F0502020204030204" pitchFamily="34" charset="0"/>
              <a:cs typeface="Calibri" panose="020F0502020204030204" pitchFamily="34" charset="0"/>
            </a:endParaRPr>
          </a:p>
          <a:p>
            <a:pPr lvl="0">
              <a:spcBef>
                <a:spcPts val="0"/>
              </a:spcBef>
              <a:spcAft>
                <a:spcPts val="2400"/>
              </a:spcAft>
            </a:pPr>
            <a:r>
              <a:rPr lang="en-US" sz="6000" dirty="0">
                <a:solidFill>
                  <a:srgbClr val="7F7F7F"/>
                </a:solidFill>
                <a:latin typeface="Calibri" panose="020F0502020204030204" pitchFamily="34" charset="0"/>
                <a:cs typeface="Calibri" panose="020F0502020204030204" pitchFamily="34" charset="0"/>
              </a:rPr>
              <a:t>This poster template is 44” high by 30” wide but can be used to print any size poster with a similar aspect ratio.</a:t>
            </a:r>
            <a:endParaRPr lang="en-US" sz="6000" dirty="0">
              <a:solidFill>
                <a:srgbClr val="7F7F7F"/>
              </a:solidFill>
              <a:latin typeface="Calibri" panose="020F0502020204030204" pitchFamily="34" charset="0"/>
              <a:cs typeface="Calibri" panose="020F0502020204030204" pitchFamily="34" charset="0"/>
            </a:endParaRPr>
          </a:p>
          <a:p>
            <a:pPr lvl="0">
              <a:spcBef>
                <a:spcPts val="0"/>
              </a:spcBef>
              <a:spcAft>
                <a:spcPts val="2400"/>
              </a:spcAft>
            </a:pPr>
            <a:r>
              <a:rPr lang="en-US" sz="8800" dirty="0">
                <a:solidFill>
                  <a:srgbClr val="7F7F7F"/>
                </a:solidFill>
                <a:latin typeface="Calibri" panose="020F0502020204030204" pitchFamily="34" charset="0"/>
                <a:cs typeface="Calibri" panose="020F0502020204030204" pitchFamily="34" charset="0"/>
              </a:rPr>
              <a:t>Placeholders</a:t>
            </a:r>
            <a:r>
              <a:rPr sz="8800" dirty="0">
                <a:solidFill>
                  <a:srgbClr val="7F7F7F"/>
                </a:solidFill>
                <a:latin typeface="Calibri" panose="020F0502020204030204" pitchFamily="34" charset="0"/>
                <a:cs typeface="Calibri" panose="020F0502020204030204" pitchFamily="34" charset="0"/>
              </a:rPr>
              <a:t>:</a:t>
            </a:r>
            <a:endParaRPr sz="8800" dirty="0">
              <a:solidFill>
                <a:srgbClr val="7F7F7F"/>
              </a:solidFill>
              <a:latin typeface="Calibri" panose="020F0502020204030204" pitchFamily="34" charset="0"/>
              <a:cs typeface="Calibri" panose="020F0502020204030204" pitchFamily="34" charset="0"/>
            </a:endParaRPr>
          </a:p>
          <a:p>
            <a:pPr lvl="0">
              <a:spcBef>
                <a:spcPts val="0"/>
              </a:spcBef>
              <a:spcAft>
                <a:spcPts val="2400"/>
              </a:spcAft>
            </a:pPr>
            <a:r>
              <a:rPr sz="6000" dirty="0">
                <a:solidFill>
                  <a:srgbClr val="7F7F7F"/>
                </a:solidFill>
                <a:latin typeface="Calibri" panose="020F0502020204030204" pitchFamily="34" charset="0"/>
                <a:cs typeface="Calibri" panose="020F0502020204030204" pitchFamily="34" charset="0"/>
              </a:rPr>
              <a:t>The </a:t>
            </a:r>
            <a:r>
              <a:rPr lang="en-US" sz="6000" dirty="0">
                <a:solidFill>
                  <a:srgbClr val="7F7F7F"/>
                </a:solidFill>
                <a:latin typeface="Calibri" panose="020F0502020204030204" pitchFamily="34" charset="0"/>
                <a:cs typeface="Calibri" panose="020F0502020204030204" pitchFamily="34" charset="0"/>
              </a:rPr>
              <a:t>various elements included</a:t>
            </a:r>
            <a:r>
              <a:rPr sz="6000" dirty="0">
                <a:solidFill>
                  <a:srgbClr val="7F7F7F"/>
                </a:solidFill>
                <a:latin typeface="Calibri" panose="020F0502020204030204" pitchFamily="34" charset="0"/>
                <a:cs typeface="Calibri" panose="020F0502020204030204" pitchFamily="34" charset="0"/>
              </a:rPr>
              <a:t> in this </a:t>
            </a:r>
            <a:r>
              <a:rPr lang="en-US" sz="6000" dirty="0">
                <a:solidFill>
                  <a:srgbClr val="7F7F7F"/>
                </a:solidFill>
                <a:latin typeface="Calibri" panose="020F0502020204030204" pitchFamily="34" charset="0"/>
                <a:cs typeface="Calibri" panose="020F0502020204030204" pitchFamily="34" charset="0"/>
              </a:rPr>
              <a:t>poster are ones</a:t>
            </a:r>
            <a:r>
              <a:rPr lang="en-US" sz="6000" baseline="0" dirty="0">
                <a:solidFill>
                  <a:srgbClr val="7F7F7F"/>
                </a:solidFill>
                <a:latin typeface="Calibri" panose="020F0502020204030204" pitchFamily="34" charset="0"/>
                <a:cs typeface="Calibri" panose="020F0502020204030204" pitchFamily="34" charset="0"/>
              </a:rPr>
              <a:t> we often see in medical, research, and scientific posters.</a:t>
            </a:r>
            <a:r>
              <a:rPr sz="6000" dirty="0">
                <a:solidFill>
                  <a:srgbClr val="7F7F7F"/>
                </a:solidFill>
                <a:latin typeface="Calibri" panose="020F0502020204030204" pitchFamily="34" charset="0"/>
                <a:cs typeface="Calibri" panose="020F0502020204030204" pitchFamily="34" charset="0"/>
              </a:rPr>
              <a:t> </a:t>
            </a:r>
            <a:r>
              <a:rPr lang="en-US" sz="6000" dirty="0">
                <a:solidFill>
                  <a:srgbClr val="7F7F7F"/>
                </a:solidFill>
                <a:latin typeface="Calibri" panose="020F0502020204030204" pitchFamily="34" charset="0"/>
                <a:cs typeface="Calibri" panose="020F0502020204030204" pitchFamily="34" charset="0"/>
              </a:rPr>
              <a:t>Feel</a:t>
            </a:r>
            <a:r>
              <a:rPr lang="en-US" sz="6000" baseline="0" dirty="0">
                <a:solidFill>
                  <a:srgbClr val="7F7F7F"/>
                </a:solidFill>
                <a:latin typeface="Calibri" panose="020F0502020204030204" pitchFamily="34" charset="0"/>
                <a:cs typeface="Calibri" panose="020F0502020204030204" pitchFamily="34" charset="0"/>
              </a:rPr>
              <a:t> free to edit, move,  add, and delete items, or change the layout to suit your needs. Always check with your conference organizer for specific requirements.</a:t>
            </a:r>
            <a:endParaRPr lang="en-US" sz="6000" baseline="0" dirty="0">
              <a:solidFill>
                <a:srgbClr val="7F7F7F"/>
              </a:solidFill>
              <a:latin typeface="Calibri" panose="020F0502020204030204" pitchFamily="34" charset="0"/>
              <a:cs typeface="Calibri" panose="020F0502020204030204" pitchFamily="34" charset="0"/>
            </a:endParaRPr>
          </a:p>
          <a:p>
            <a:pPr lvl="0">
              <a:spcBef>
                <a:spcPts val="0"/>
              </a:spcBef>
              <a:spcAft>
                <a:spcPts val="2400"/>
              </a:spcAft>
            </a:pPr>
            <a:r>
              <a:rPr lang="en-US" sz="8800" dirty="0">
                <a:solidFill>
                  <a:srgbClr val="7F7F7F"/>
                </a:solidFill>
                <a:latin typeface="Calibri" panose="020F0502020204030204" pitchFamily="34" charset="0"/>
                <a:cs typeface="Calibri" panose="020F0502020204030204" pitchFamily="34" charset="0"/>
              </a:rPr>
              <a:t>Image</a:t>
            </a:r>
            <a:r>
              <a:rPr lang="en-US" sz="8800" baseline="0" dirty="0">
                <a:solidFill>
                  <a:srgbClr val="7F7F7F"/>
                </a:solidFill>
                <a:latin typeface="Calibri" panose="020F0502020204030204" pitchFamily="34" charset="0"/>
                <a:cs typeface="Calibri" panose="020F0502020204030204" pitchFamily="34" charset="0"/>
              </a:rPr>
              <a:t> Quality</a:t>
            </a:r>
            <a:r>
              <a:rPr lang="en-US" sz="8800" dirty="0">
                <a:solidFill>
                  <a:srgbClr val="7F7F7F"/>
                </a:solidFill>
                <a:latin typeface="Calibri" panose="020F0502020204030204" pitchFamily="34" charset="0"/>
                <a:cs typeface="Calibri" panose="020F0502020204030204" pitchFamily="34" charset="0"/>
              </a:rPr>
              <a:t>:</a:t>
            </a:r>
            <a:endParaRPr lang="en-US" sz="8800" dirty="0">
              <a:solidFill>
                <a:srgbClr val="7F7F7F"/>
              </a:solidFill>
              <a:latin typeface="Calibri" panose="020F0502020204030204" pitchFamily="34" charset="0"/>
              <a:cs typeface="Calibri" panose="020F0502020204030204" pitchFamily="34" charset="0"/>
            </a:endParaRPr>
          </a:p>
          <a:p>
            <a:pPr lvl="0">
              <a:spcBef>
                <a:spcPts val="0"/>
              </a:spcBef>
              <a:spcAft>
                <a:spcPts val="2400"/>
              </a:spcAft>
            </a:pPr>
            <a:r>
              <a:rPr lang="en-US" sz="6000" dirty="0">
                <a:solidFill>
                  <a:srgbClr val="7F7F7F"/>
                </a:solidFill>
                <a:latin typeface="Calibri" panose="020F0502020204030204"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anose="020F0502020204030204" pitchFamily="34" charset="0"/>
                <a:cs typeface="Calibri" panose="020F0502020204030204" pitchFamily="34" charset="0"/>
              </a:rPr>
              <a:t>Insert, Picture</a:t>
            </a:r>
            <a:r>
              <a:rPr lang="en-US" sz="6000" dirty="0">
                <a:solidFill>
                  <a:srgbClr val="7F7F7F"/>
                </a:solidFill>
                <a:latin typeface="Calibri" panose="020F0502020204030204"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anose="020F0502020204030204" pitchFamily="34" charset="0"/>
                <a:cs typeface="Calibri" panose="020F0502020204030204" pitchFamily="34" charset="0"/>
              </a:rPr>
              <a:t>150-200 pixels per inch in their final printed size</a:t>
            </a:r>
            <a:r>
              <a:rPr lang="en-US" sz="6000" dirty="0">
                <a:solidFill>
                  <a:srgbClr val="7F7F7F"/>
                </a:solidFill>
                <a:latin typeface="Calibri" panose="020F0502020204030204" pitchFamily="34" charset="0"/>
                <a:cs typeface="Calibri" panose="020F0502020204030204" pitchFamily="34" charset="0"/>
              </a:rPr>
              <a:t>. For instance, a 1600 x 1200 pixel</a:t>
            </a:r>
            <a:r>
              <a:rPr lang="en-US" sz="6000" baseline="0" dirty="0">
                <a:solidFill>
                  <a:srgbClr val="7F7F7F"/>
                </a:solidFill>
                <a:latin typeface="Calibri" panose="020F0502020204030204" pitchFamily="34" charset="0"/>
                <a:cs typeface="Calibri" panose="020F0502020204030204" pitchFamily="34" charset="0"/>
              </a:rPr>
              <a:t> photo will usually look fine up to </a:t>
            </a:r>
            <a:r>
              <a:rPr lang="en-US" sz="6000" dirty="0">
                <a:solidFill>
                  <a:srgbClr val="7F7F7F"/>
                </a:solidFill>
                <a:latin typeface="Calibri" panose="020F0502020204030204" pitchFamily="34" charset="0"/>
                <a:cs typeface="Calibri" panose="020F0502020204030204" pitchFamily="34" charset="0"/>
              </a:rPr>
              <a:t>8“-10” wide on your printed poster.</a:t>
            </a:r>
            <a:endParaRPr lang="en-US" sz="6000" dirty="0">
              <a:solidFill>
                <a:srgbClr val="7F7F7F"/>
              </a:solidFill>
              <a:latin typeface="Calibri" panose="020F0502020204030204" pitchFamily="34" charset="0"/>
              <a:cs typeface="Calibri" panose="020F0502020204030204" pitchFamily="34" charset="0"/>
            </a:endParaRPr>
          </a:p>
          <a:p>
            <a:pPr lvl="0">
              <a:spcBef>
                <a:spcPts val="0"/>
              </a:spcBef>
              <a:spcAft>
                <a:spcPts val="2400"/>
              </a:spcAft>
            </a:pPr>
            <a:r>
              <a:rPr lang="en-US" sz="6000" dirty="0">
                <a:solidFill>
                  <a:srgbClr val="7F7F7F"/>
                </a:solidFill>
                <a:latin typeface="Calibri" panose="020F0502020204030204"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lang="en-US" sz="6000" dirty="0">
              <a:solidFill>
                <a:srgbClr val="7F7F7F"/>
              </a:solidFill>
              <a:latin typeface="Calibri" panose="020F0502020204030204" pitchFamily="34" charset="0"/>
              <a:cs typeface="Calibri" panose="020F0502020204030204" pitchFamily="34" charset="0"/>
            </a:endParaRPr>
          </a:p>
          <a:p>
            <a:pPr lvl="0">
              <a:spcBef>
                <a:spcPts val="0"/>
              </a:spcBef>
              <a:spcAft>
                <a:spcPts val="2400"/>
              </a:spcAft>
            </a:pPr>
            <a:r>
              <a:rPr lang="en-US" sz="6000" dirty="0">
                <a:solidFill>
                  <a:srgbClr val="7F7F7F"/>
                </a:solidFill>
                <a:latin typeface="Calibri" panose="020F0502020204030204" pitchFamily="34" charset="0"/>
                <a:cs typeface="Calibri" panose="020F0502020204030204" pitchFamily="34" charset="0"/>
              </a:rPr>
              <a:t>Please note that graphics from websites (such as the logo on your hospital's or university's home page) will only be 72dpi and not suitable for printing.</a:t>
            </a:r>
            <a:endParaRPr lang="en-US" sz="6000" dirty="0">
              <a:solidFill>
                <a:srgbClr val="7F7F7F"/>
              </a:solidFill>
              <a:latin typeface="Calibri" panose="020F0502020204030204" pitchFamily="34" charset="0"/>
              <a:cs typeface="Calibri" panose="020F0502020204030204" pitchFamily="34" charset="0"/>
            </a:endParaRPr>
          </a:p>
          <a:p>
            <a:pPr lvl="0" algn="ctr">
              <a:spcBef>
                <a:spcPts val="0"/>
              </a:spcBef>
              <a:spcAft>
                <a:spcPts val="2400"/>
              </a:spcAft>
            </a:pPr>
            <a:br>
              <a:rPr lang="en-US" sz="4400" dirty="0">
                <a:solidFill>
                  <a:srgbClr val="7F7F7F"/>
                </a:solidFill>
                <a:latin typeface="Calibri" panose="020F0502020204030204" pitchFamily="34" charset="0"/>
                <a:cs typeface="Calibri" panose="020F0502020204030204" pitchFamily="34" charset="0"/>
              </a:rPr>
            </a:br>
            <a:r>
              <a:rPr lang="en-US" sz="4400" dirty="0">
                <a:solidFill>
                  <a:srgbClr val="7F7F7F"/>
                </a:solidFill>
                <a:latin typeface="Calibri" panose="020F0502020204030204" pitchFamily="34" charset="0"/>
                <a:cs typeface="Calibri" panose="020F0502020204030204" pitchFamily="34" charset="0"/>
              </a:rPr>
              <a:t>[This sidebar area does not print.]</a:t>
            </a:r>
            <a:endParaRPr lang="en-US" sz="4400" dirty="0">
              <a:solidFill>
                <a:srgbClr val="7F7F7F"/>
              </a:solidFill>
              <a:latin typeface="Calibri" panose="020F0502020204030204" pitchFamily="34" charset="0"/>
              <a:cs typeface="Calibri" panose="020F0502020204030204" pitchFamily="34" charset="0"/>
            </a:endParaRPr>
          </a:p>
        </p:txBody>
      </p:sp>
      <p:grpSp>
        <p:nvGrpSpPr>
          <p:cNvPr id="20" name="Group 19"/>
          <p:cNvGrpSpPr/>
          <p:nvPr userDrawn="1"/>
        </p:nvGrpSpPr>
        <p:grpSpPr>
          <a:xfrm>
            <a:off x="28346400" y="0"/>
            <a:ext cx="128016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1800"/>
                </a:spcAft>
              </a:pPr>
              <a:r>
                <a:rPr lang="en-US" sz="8800" dirty="0">
                  <a:solidFill>
                    <a:schemeClr val="bg1">
                      <a:lumMod val="50000"/>
                    </a:schemeClr>
                  </a:solidFill>
                  <a:latin typeface="Calibri" panose="020F0502020204030204" pitchFamily="34" charset="0"/>
                  <a:cs typeface="Calibri" panose="020F0502020204030204" pitchFamily="34" charset="0"/>
                </a:rPr>
                <a:t>Change</a:t>
              </a:r>
              <a:r>
                <a:rPr lang="en-US" sz="8800" baseline="0" dirty="0">
                  <a:solidFill>
                    <a:schemeClr val="bg1">
                      <a:lumMod val="50000"/>
                    </a:schemeClr>
                  </a:solidFill>
                  <a:latin typeface="Calibri" panose="020F0502020204030204" pitchFamily="34" charset="0"/>
                  <a:cs typeface="Calibri" panose="020F0502020204030204" pitchFamily="34" charset="0"/>
                </a:rPr>
                <a:t> Color Theme</a:t>
              </a:r>
              <a:r>
                <a:rPr lang="en-US" sz="8800" dirty="0">
                  <a:solidFill>
                    <a:schemeClr val="bg1">
                      <a:lumMod val="50000"/>
                    </a:schemeClr>
                  </a:solidFill>
                  <a:latin typeface="Calibri" panose="020F0502020204030204" pitchFamily="34" charset="0"/>
                  <a:cs typeface="Calibri" panose="020F0502020204030204" pitchFamily="34" charset="0"/>
                </a:rPr>
                <a:t>:</a:t>
              </a:r>
              <a:endParaRPr sz="880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r>
                <a:rPr lang="en-US" sz="6000" dirty="0">
                  <a:solidFill>
                    <a:schemeClr val="bg1">
                      <a:lumMod val="50000"/>
                    </a:schemeClr>
                  </a:solidFill>
                  <a:latin typeface="Calibri" panose="020F0502020204030204"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anose="020F0502020204030204" pitchFamily="34" charset="0"/>
                  <a:cs typeface="Calibri" panose="020F0502020204030204" pitchFamily="34" charset="0"/>
                </a:rPr>
                <a:t> the newer versions of PowerPoint.</a:t>
              </a: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r>
                <a:rPr lang="en-US" sz="6000" baseline="0" dirty="0">
                  <a:solidFill>
                    <a:schemeClr val="bg1">
                      <a:lumMod val="50000"/>
                    </a:schemeClr>
                  </a:solidFill>
                  <a:latin typeface="Calibri" panose="020F0502020204030204"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anose="020F0502020204030204" pitchFamily="34" charset="0"/>
                  <a:cs typeface="Calibri" panose="020F0502020204030204" pitchFamily="34" charset="0"/>
                </a:rPr>
                <a:t>Design</a:t>
              </a:r>
              <a:r>
                <a:rPr lang="en-US" sz="6000" baseline="0" dirty="0">
                  <a:solidFill>
                    <a:schemeClr val="bg1">
                      <a:lumMod val="50000"/>
                    </a:schemeClr>
                  </a:solidFill>
                  <a:latin typeface="Calibri" panose="020F0502020204030204" pitchFamily="34" charset="0"/>
                  <a:cs typeface="Calibri" panose="020F0502020204030204" pitchFamily="34" charset="0"/>
                </a:rPr>
                <a:t> tab, then select the </a:t>
              </a:r>
              <a:r>
                <a:rPr lang="en-US" sz="6000" b="1" baseline="0" dirty="0">
                  <a:solidFill>
                    <a:schemeClr val="bg1">
                      <a:lumMod val="50000"/>
                    </a:schemeClr>
                  </a:solidFill>
                  <a:latin typeface="Calibri" panose="020F0502020204030204" pitchFamily="34" charset="0"/>
                  <a:cs typeface="Calibri" panose="020F0502020204030204" pitchFamily="34" charset="0"/>
                </a:rPr>
                <a:t>Colors</a:t>
              </a:r>
              <a:r>
                <a:rPr lang="en-US" sz="6000" baseline="0" dirty="0">
                  <a:solidFill>
                    <a:schemeClr val="bg1">
                      <a:lumMod val="50000"/>
                    </a:schemeClr>
                  </a:solidFill>
                  <a:latin typeface="Calibri" panose="020F0502020204030204" pitchFamily="34" charset="0"/>
                  <a:cs typeface="Calibri" panose="020F0502020204030204" pitchFamily="34" charset="0"/>
                </a:rPr>
                <a:t> drop-down list.</a:t>
              </a: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r>
                <a:rPr lang="en-US" sz="6000" baseline="0" dirty="0">
                  <a:solidFill>
                    <a:schemeClr val="bg1">
                      <a:lumMod val="50000"/>
                    </a:schemeClr>
                  </a:solidFill>
                  <a:latin typeface="Calibri" panose="020F0502020204030204" pitchFamily="34" charset="0"/>
                  <a:cs typeface="Calibri" panose="020F0502020204030204" pitchFamily="34" charset="0"/>
                </a:rPr>
                <a:t>The default color theme for this template is “Office”, so you can always return to that after trying some of the alternatives.</a:t>
              </a: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r>
                <a:rPr lang="en-US" sz="8800" dirty="0">
                  <a:solidFill>
                    <a:schemeClr val="bg1">
                      <a:lumMod val="50000"/>
                    </a:schemeClr>
                  </a:solidFill>
                  <a:latin typeface="Calibri" panose="020F0502020204030204" pitchFamily="34" charset="0"/>
                  <a:cs typeface="Calibri" panose="020F0502020204030204" pitchFamily="34" charset="0"/>
                </a:rPr>
                <a:t>Printing Your Poster:</a:t>
              </a:r>
              <a:endParaRPr lang="en-US" sz="880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r>
                <a:rPr lang="en-US" sz="6000" dirty="0">
                  <a:solidFill>
                    <a:schemeClr val="bg1">
                      <a:lumMod val="50000"/>
                    </a:schemeClr>
                  </a:solidFill>
                  <a:latin typeface="Calibri" panose="020F0502020204030204" pitchFamily="34" charset="0"/>
                  <a:cs typeface="Calibri" panose="020F0502020204030204" pitchFamily="34" charset="0"/>
                </a:rPr>
                <a:t>Once your poster file is ready, visit</a:t>
              </a:r>
              <a:r>
                <a:rPr lang="en-US" sz="6000" baseline="0" dirty="0">
                  <a:solidFill>
                    <a:schemeClr val="bg1">
                      <a:lumMod val="50000"/>
                    </a:schemeClr>
                  </a:solidFill>
                  <a:latin typeface="Calibri" panose="020F0502020204030204" pitchFamily="34" charset="0"/>
                  <a:cs typeface="Calibri" panose="020F0502020204030204" pitchFamily="34" charset="0"/>
                </a:rPr>
                <a:t> </a:t>
              </a:r>
              <a:r>
                <a:rPr lang="en-US" sz="6000" b="1" baseline="0" dirty="0">
                  <a:solidFill>
                    <a:schemeClr val="bg1">
                      <a:lumMod val="50000"/>
                    </a:schemeClr>
                  </a:solidFill>
                  <a:latin typeface="Calibri" panose="020F0502020204030204" pitchFamily="34" charset="0"/>
                  <a:cs typeface="Calibri" panose="020F0502020204030204" pitchFamily="34" charset="0"/>
                </a:rPr>
                <a:t>www.genigraphics.com</a:t>
              </a:r>
              <a:r>
                <a:rPr lang="en-US" sz="6000" baseline="0" dirty="0">
                  <a:solidFill>
                    <a:schemeClr val="bg1">
                      <a:lumMod val="50000"/>
                    </a:schemeClr>
                  </a:solidFill>
                  <a:latin typeface="Calibri" panose="020F0502020204030204" pitchFamily="34" charset="0"/>
                  <a:cs typeface="Calibri" panose="020F0502020204030204" pitchFamily="34" charset="0"/>
                </a:rPr>
                <a:t> to order a high-quality, affordable poster print. Every order receives a free design review and we can deliver as fast as next business day within the US and Canada. </a:t>
              </a: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r>
                <a:rPr lang="en-US" sz="6000" baseline="0" dirty="0">
                  <a:solidFill>
                    <a:schemeClr val="bg1">
                      <a:lumMod val="50000"/>
                    </a:schemeClr>
                  </a:solidFill>
                  <a:latin typeface="Calibri" panose="020F0502020204030204" pitchFamily="34" charset="0"/>
                  <a:cs typeface="Calibri" panose="020F0502020204030204" pitchFamily="34" charset="0"/>
                </a:rPr>
                <a:t>Genigraphics® has been producing output from PowerPoint® longer than anyone in the industry; dating back to when we helped Microsoft® design the PowerPoint software. </a:t>
              </a: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800"/>
                </a:spcAft>
              </a:pP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1800"/>
                </a:spcAft>
              </a:pPr>
              <a:r>
                <a:rPr lang="en-US" sz="6000" baseline="0" dirty="0">
                  <a:solidFill>
                    <a:schemeClr val="bg1">
                      <a:lumMod val="50000"/>
                    </a:schemeClr>
                  </a:solidFill>
                  <a:latin typeface="Calibri" panose="020F0502020204030204" pitchFamily="34" charset="0"/>
                  <a:cs typeface="Calibri" panose="020F0502020204030204" pitchFamily="34" charset="0"/>
                </a:rPr>
                <a:t>US and Canada:  1-800-790-4001</a:t>
              </a:r>
              <a:br>
                <a:rPr lang="en-US" sz="6000" baseline="0" dirty="0">
                  <a:solidFill>
                    <a:schemeClr val="bg1">
                      <a:lumMod val="50000"/>
                    </a:schemeClr>
                  </a:solidFill>
                  <a:latin typeface="Calibri" panose="020F0502020204030204" pitchFamily="34" charset="0"/>
                  <a:cs typeface="Calibri" panose="020F0502020204030204" pitchFamily="34" charset="0"/>
                </a:rPr>
              </a:br>
              <a:r>
                <a:rPr lang="en-US" sz="6000" baseline="0" dirty="0">
                  <a:solidFill>
                    <a:schemeClr val="bg1">
                      <a:lumMod val="50000"/>
                    </a:schemeClr>
                  </a:solidFill>
                  <a:latin typeface="Calibri" panose="020F0502020204030204" pitchFamily="34" charset="0"/>
                  <a:cs typeface="Calibri" panose="020F0502020204030204" pitchFamily="34" charset="0"/>
                </a:rPr>
                <a:t>Email: info@genigraphics.com</a:t>
              </a:r>
              <a:endParaRPr lang="en-US" sz="6000" baseline="0" dirty="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1800"/>
                </a:spcAft>
              </a:pPr>
              <a:br>
                <a:rPr lang="en-US" sz="4400" dirty="0">
                  <a:solidFill>
                    <a:schemeClr val="bg1">
                      <a:lumMod val="50000"/>
                    </a:schemeClr>
                  </a:solidFill>
                  <a:latin typeface="Calibri" panose="020F0502020204030204" pitchFamily="34" charset="0"/>
                  <a:cs typeface="Calibri" panose="020F0502020204030204" pitchFamily="34" charset="0"/>
                </a:rPr>
              </a:br>
              <a:r>
                <a:rPr lang="en-US" sz="4400" dirty="0">
                  <a:solidFill>
                    <a:schemeClr val="bg1">
                      <a:lumMod val="50000"/>
                    </a:schemeClr>
                  </a:solidFill>
                  <a:latin typeface="Calibri" panose="020F0502020204030204" pitchFamily="34" charset="0"/>
                  <a:cs typeface="Calibri" panose="020F0502020204030204" pitchFamily="34" charset="0"/>
                </a:rPr>
                <a:t>[This sidebar area does not print.]</a:t>
              </a:r>
              <a:endParaRPr lang="en-US" sz="4400" dirty="0">
                <a:solidFill>
                  <a:schemeClr val="bg1">
                    <a:lumMod val="50000"/>
                  </a:schemeClr>
                </a:solidFill>
                <a:latin typeface="Calibri" panose="020F0502020204030204" pitchFamily="34" charset="0"/>
                <a:cs typeface="Calibri" panose="020F0502020204030204" pitchFamily="34" charset="0"/>
              </a:endParaRP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977745"/>
              <a:ext cx="11904515" cy="10246927"/>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945600" y="39928800"/>
            <a:ext cx="5297435" cy="18592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3" y="10030466"/>
            <a:ext cx="23660100" cy="16736057"/>
          </a:xfrm>
        </p:spPr>
        <p:txBody>
          <a:bodyPr anchor="b"/>
          <a:lstStyle>
            <a:lvl1pPr>
              <a:defRPr sz="13500"/>
            </a:lvl1pPr>
          </a:lstStyle>
          <a:p>
            <a:r>
              <a:rPr lang="en-US"/>
              <a:t>Click to edit Master title style</a:t>
            </a:r>
            <a:endParaRPr lang="en-US"/>
          </a:p>
        </p:txBody>
      </p:sp>
      <p:sp>
        <p:nvSpPr>
          <p:cNvPr id="3" name="Text Placeholder 2"/>
          <p:cNvSpPr>
            <a:spLocks noGrp="1"/>
          </p:cNvSpPr>
          <p:nvPr>
            <p:ph type="body" idx="1"/>
          </p:nvPr>
        </p:nvSpPr>
        <p:spPr>
          <a:xfrm>
            <a:off x="1871663" y="26924853"/>
            <a:ext cx="23660100" cy="8801097"/>
          </a:xfrm>
        </p:spPr>
        <p:txBody>
          <a:bodyPr/>
          <a:lstStyle>
            <a:lvl1pPr marL="0" indent="0">
              <a:buNone/>
              <a:defRPr sz="5400">
                <a:solidFill>
                  <a:schemeClr val="tx1">
                    <a:tint val="75000"/>
                  </a:schemeClr>
                </a:solidFill>
              </a:defRPr>
            </a:lvl1pPr>
            <a:lvl2pPr marL="1028700" indent="0">
              <a:buNone/>
              <a:defRPr sz="4500">
                <a:solidFill>
                  <a:schemeClr val="tx1">
                    <a:tint val="75000"/>
                  </a:schemeClr>
                </a:solidFill>
              </a:defRPr>
            </a:lvl2pPr>
            <a:lvl3pPr marL="2057400" indent="0">
              <a:buNone/>
              <a:defRPr sz="4050">
                <a:solidFill>
                  <a:schemeClr val="tx1">
                    <a:tint val="75000"/>
                  </a:schemeClr>
                </a:solidFill>
              </a:defRPr>
            </a:lvl3pPr>
            <a:lvl4pPr marL="3086100" indent="0">
              <a:buNone/>
              <a:defRPr sz="3600">
                <a:solidFill>
                  <a:schemeClr val="tx1">
                    <a:tint val="75000"/>
                  </a:schemeClr>
                </a:solidFill>
              </a:defRPr>
            </a:lvl4pPr>
            <a:lvl5pPr marL="4114800" indent="0">
              <a:buNone/>
              <a:defRPr sz="3600">
                <a:solidFill>
                  <a:schemeClr val="tx1">
                    <a:tint val="75000"/>
                  </a:schemeClr>
                </a:solidFill>
              </a:defRPr>
            </a:lvl5pPr>
            <a:lvl6pPr marL="5143500" indent="0">
              <a:buNone/>
              <a:defRPr sz="3600">
                <a:solidFill>
                  <a:schemeClr val="tx1">
                    <a:tint val="75000"/>
                  </a:schemeClr>
                </a:solidFill>
              </a:defRPr>
            </a:lvl6pPr>
            <a:lvl7pPr marL="6172200" indent="0">
              <a:buNone/>
              <a:defRPr sz="3600">
                <a:solidFill>
                  <a:schemeClr val="tx1">
                    <a:tint val="75000"/>
                  </a:schemeClr>
                </a:solidFill>
              </a:defRPr>
            </a:lvl7pPr>
            <a:lvl8pPr marL="7200900" indent="0">
              <a:buNone/>
              <a:defRPr sz="3600">
                <a:solidFill>
                  <a:schemeClr val="tx1">
                    <a:tint val="75000"/>
                  </a:schemeClr>
                </a:solidFill>
              </a:defRPr>
            </a:lvl8pPr>
            <a:lvl9pPr marL="8229600" indent="0">
              <a:buNone/>
              <a:defRPr sz="3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885950" y="10710333"/>
            <a:ext cx="11658600" cy="2552785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13887450" y="10710333"/>
            <a:ext cx="11658600" cy="2552785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142070"/>
            <a:ext cx="23660100" cy="7776636"/>
          </a:xfrm>
        </p:spPr>
        <p:txBody>
          <a:bodyPr/>
          <a:lstStyle/>
          <a:p>
            <a:r>
              <a:rPr lang="en-US"/>
              <a:t>Click to edit Master title style</a:t>
            </a:r>
            <a:endParaRPr lang="en-US"/>
          </a:p>
        </p:txBody>
      </p:sp>
      <p:sp>
        <p:nvSpPr>
          <p:cNvPr id="3" name="Text Placeholder 2"/>
          <p:cNvSpPr>
            <a:spLocks noGrp="1"/>
          </p:cNvSpPr>
          <p:nvPr>
            <p:ph type="body" idx="1"/>
          </p:nvPr>
        </p:nvSpPr>
        <p:spPr>
          <a:xfrm>
            <a:off x="1889524" y="9862823"/>
            <a:ext cx="11605021" cy="483361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Edit Master text styles</a:t>
            </a:r>
            <a:endParaRPr lang="en-US"/>
          </a:p>
        </p:txBody>
      </p:sp>
      <p:sp>
        <p:nvSpPr>
          <p:cNvPr id="4" name="Content Placeholder 3"/>
          <p:cNvSpPr>
            <a:spLocks noGrp="1"/>
          </p:cNvSpPr>
          <p:nvPr>
            <p:ph sz="half" idx="2"/>
          </p:nvPr>
        </p:nvSpPr>
        <p:spPr>
          <a:xfrm>
            <a:off x="1889524" y="14696440"/>
            <a:ext cx="11605021" cy="2161625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13887450" y="9862823"/>
            <a:ext cx="11662173" cy="4833617"/>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Edit Master text styles</a:t>
            </a:r>
            <a:endParaRPr lang="en-US"/>
          </a:p>
        </p:txBody>
      </p:sp>
      <p:sp>
        <p:nvSpPr>
          <p:cNvPr id="6" name="Content Placeholder 5"/>
          <p:cNvSpPr>
            <a:spLocks noGrp="1"/>
          </p:cNvSpPr>
          <p:nvPr>
            <p:ph sz="quarter" idx="4"/>
          </p:nvPr>
        </p:nvSpPr>
        <p:spPr>
          <a:xfrm>
            <a:off x="13887450" y="14696440"/>
            <a:ext cx="11662173" cy="2161625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4" y="2682240"/>
            <a:ext cx="8847533" cy="9387840"/>
          </a:xfrm>
        </p:spPr>
        <p:txBody>
          <a:bodyPr anchor="b"/>
          <a:lstStyle>
            <a:lvl1pPr>
              <a:defRPr sz="7200"/>
            </a:lvl1pPr>
          </a:lstStyle>
          <a:p>
            <a:r>
              <a:rPr lang="en-US"/>
              <a:t>Click to edit Master title style</a:t>
            </a:r>
            <a:endParaRPr lang="en-US"/>
          </a:p>
        </p:txBody>
      </p:sp>
      <p:sp>
        <p:nvSpPr>
          <p:cNvPr id="3" name="Content Placeholder 2"/>
          <p:cNvSpPr>
            <a:spLocks noGrp="1"/>
          </p:cNvSpPr>
          <p:nvPr>
            <p:ph idx="1"/>
          </p:nvPr>
        </p:nvSpPr>
        <p:spPr>
          <a:xfrm>
            <a:off x="11662173" y="5792896"/>
            <a:ext cx="13887450" cy="28591933"/>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889524" y="12070080"/>
            <a:ext cx="8847533" cy="22361316"/>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4" y="2682240"/>
            <a:ext cx="8847533" cy="9387840"/>
          </a:xfrm>
        </p:spPr>
        <p:txBody>
          <a:bodyPr anchor="b"/>
          <a:lstStyle>
            <a:lvl1pPr>
              <a:defRPr sz="7200"/>
            </a:lvl1pPr>
          </a:lstStyle>
          <a:p>
            <a:r>
              <a:rPr lang="en-US"/>
              <a:t>Click to edit Master title style</a:t>
            </a:r>
            <a:endParaRPr lang="en-US"/>
          </a:p>
        </p:txBody>
      </p:sp>
      <p:sp>
        <p:nvSpPr>
          <p:cNvPr id="3" name="Picture Placeholder 2"/>
          <p:cNvSpPr>
            <a:spLocks noGrp="1"/>
          </p:cNvSpPr>
          <p:nvPr>
            <p:ph type="pic" idx="1"/>
          </p:nvPr>
        </p:nvSpPr>
        <p:spPr>
          <a:xfrm>
            <a:off x="11662173" y="5792896"/>
            <a:ext cx="13887450" cy="28591933"/>
          </a:xfrm>
        </p:spPr>
        <p:txBody>
          <a:bodyPr/>
          <a:lstStyle>
            <a:lvl1pPr marL="0" indent="0">
              <a:buNone/>
              <a:defRPr sz="7200"/>
            </a:lvl1pPr>
            <a:lvl2pPr marL="1028700" indent="0">
              <a:buNone/>
              <a:defRPr sz="6300"/>
            </a:lvl2pPr>
            <a:lvl3pPr marL="2057400" indent="0">
              <a:buNone/>
              <a:defRPr sz="5400"/>
            </a:lvl3pPr>
            <a:lvl4pPr marL="3086100" indent="0">
              <a:buNone/>
              <a:defRPr sz="4500"/>
            </a:lvl4pPr>
            <a:lvl5pPr marL="4114800" indent="0">
              <a:buNone/>
              <a:defRPr sz="4500"/>
            </a:lvl5pPr>
            <a:lvl6pPr marL="5143500" indent="0">
              <a:buNone/>
              <a:defRPr sz="4500"/>
            </a:lvl6pPr>
            <a:lvl7pPr marL="6172200" indent="0">
              <a:buNone/>
              <a:defRPr sz="4500"/>
            </a:lvl7pPr>
            <a:lvl8pPr marL="7200900" indent="0">
              <a:buNone/>
              <a:defRPr sz="4500"/>
            </a:lvl8pPr>
            <a:lvl9pPr marL="8229600" indent="0">
              <a:buNone/>
              <a:defRPr sz="4500"/>
            </a:lvl9pPr>
          </a:lstStyle>
          <a:p>
            <a:endParaRPr lang="en-US"/>
          </a:p>
        </p:txBody>
      </p:sp>
      <p:sp>
        <p:nvSpPr>
          <p:cNvPr id="4" name="Text Placeholder 3"/>
          <p:cNvSpPr>
            <a:spLocks noGrp="1"/>
          </p:cNvSpPr>
          <p:nvPr>
            <p:ph type="body" sz="half" idx="2"/>
          </p:nvPr>
        </p:nvSpPr>
        <p:spPr>
          <a:xfrm>
            <a:off x="1889524" y="12070080"/>
            <a:ext cx="8847533" cy="22361316"/>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2142070"/>
            <a:ext cx="23660100" cy="7776636"/>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885950" y="10710333"/>
            <a:ext cx="23660100" cy="2552785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885950" y="37290589"/>
            <a:ext cx="6172200" cy="2142067"/>
          </a:xfrm>
          <a:prstGeom prst="rect">
            <a:avLst/>
          </a:prstGeom>
        </p:spPr>
        <p:txBody>
          <a:bodyPr vert="horz" lIns="91440" tIns="45720" rIns="91440" bIns="45720" rtlCol="0" anchor="ctr"/>
          <a:lstStyle>
            <a:lvl1pPr algn="l">
              <a:defRPr sz="2700">
                <a:solidFill>
                  <a:schemeClr val="tx1">
                    <a:tint val="75000"/>
                  </a:schemeClr>
                </a:solidFill>
              </a:defRPr>
            </a:lvl1pPr>
          </a:lstStyle>
          <a:p>
            <a:fld id="{985D6BDF-9D0E-4E2B-85B8-D8F4790360C9}" type="datetimeFigureOut">
              <a:rPr lang="en-US" smtClean="0"/>
            </a:fld>
            <a:endParaRPr lang="en-US" dirty="0"/>
          </a:p>
        </p:txBody>
      </p:sp>
      <p:sp>
        <p:nvSpPr>
          <p:cNvPr id="5" name="Footer Placeholder 4"/>
          <p:cNvSpPr>
            <a:spLocks noGrp="1"/>
          </p:cNvSpPr>
          <p:nvPr>
            <p:ph type="ftr" sz="quarter" idx="3"/>
          </p:nvPr>
        </p:nvSpPr>
        <p:spPr>
          <a:xfrm>
            <a:off x="9086850" y="37290589"/>
            <a:ext cx="9258300" cy="2142067"/>
          </a:xfrm>
          <a:prstGeom prst="rect">
            <a:avLst/>
          </a:prstGeom>
        </p:spPr>
        <p:txBody>
          <a:bodyPr vert="horz" lIns="91440" tIns="45720" rIns="91440" bIns="45720" rtlCol="0" anchor="ctr"/>
          <a:lstStyle>
            <a:lvl1pPr algn="ctr">
              <a:defRPr sz="2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373850" y="37290589"/>
            <a:ext cx="6172200" cy="2142067"/>
          </a:xfrm>
          <a:prstGeom prst="rect">
            <a:avLst/>
          </a:prstGeom>
        </p:spPr>
        <p:txBody>
          <a:bodyPr vert="horz" lIns="91440" tIns="45720" rIns="91440" bIns="45720" rtlCol="0" anchor="ctr"/>
          <a:lstStyle>
            <a:lvl1pPr algn="r">
              <a:defRPr sz="2700">
                <a:solidFill>
                  <a:schemeClr val="tx1">
                    <a:tint val="75000"/>
                  </a:schemeClr>
                </a:solidFill>
              </a:defRPr>
            </a:lvl1pPr>
          </a:lstStyle>
          <a:p>
            <a:fld id="{FBB075EA-769C-4ECD-B48E-D6FCDC24F876}"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2057400" rtl="0" eaLnBrk="1" latinLnBrk="0" hangingPunct="1">
        <a:lnSpc>
          <a:spcPct val="90000"/>
        </a:lnSpc>
        <a:spcBef>
          <a:spcPct val="0"/>
        </a:spcBef>
        <a:buNone/>
        <a:defRPr sz="9900" kern="1200">
          <a:solidFill>
            <a:schemeClr val="tx1"/>
          </a:solidFill>
          <a:latin typeface="+mj-lt"/>
          <a:ea typeface="+mj-ea"/>
          <a:cs typeface="+mj-cs"/>
        </a:defRPr>
      </a:lvl1pPr>
    </p:titleStyle>
    <p:bodyStyle>
      <a:lvl1pPr marL="514350" indent="-514350" algn="l" defTabSz="2057400" rtl="0" eaLnBrk="1" latinLnBrk="0" hangingPunct="1">
        <a:lnSpc>
          <a:spcPct val="90000"/>
        </a:lnSpc>
        <a:spcBef>
          <a:spcPts val="2250"/>
        </a:spcBef>
        <a:buFont typeface="Arial" panose="020B0604020202020204" pitchFamily="34" charset="0"/>
        <a:buChar char="•"/>
        <a:defRPr sz="6300" kern="1200">
          <a:solidFill>
            <a:schemeClr val="tx1"/>
          </a:solidFill>
          <a:latin typeface="+mn-lt"/>
          <a:ea typeface="+mn-ea"/>
          <a:cs typeface="+mn-cs"/>
        </a:defRPr>
      </a:lvl1pPr>
      <a:lvl2pPr marL="1543050" indent="-514350" algn="l" defTabSz="2057400"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750" indent="-514350" algn="l" defTabSz="2057400"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4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1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78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5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2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9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400" rtl="0" eaLnBrk="1" latinLnBrk="0" hangingPunct="1">
        <a:defRPr sz="4050" kern="1200">
          <a:solidFill>
            <a:schemeClr val="tx1"/>
          </a:solidFill>
          <a:latin typeface="+mn-lt"/>
          <a:ea typeface="+mn-ea"/>
          <a:cs typeface="+mn-cs"/>
        </a:defRPr>
      </a:lvl1pPr>
      <a:lvl2pPr marL="1028700" algn="l" defTabSz="2057400" rtl="0" eaLnBrk="1" latinLnBrk="0" hangingPunct="1">
        <a:defRPr sz="4050" kern="1200">
          <a:solidFill>
            <a:schemeClr val="tx1"/>
          </a:solidFill>
          <a:latin typeface="+mn-lt"/>
          <a:ea typeface="+mn-ea"/>
          <a:cs typeface="+mn-cs"/>
        </a:defRPr>
      </a:lvl2pPr>
      <a:lvl3pPr marL="2057400" algn="l" defTabSz="2057400" rtl="0" eaLnBrk="1" latinLnBrk="0" hangingPunct="1">
        <a:defRPr sz="4050" kern="1200">
          <a:solidFill>
            <a:schemeClr val="tx1"/>
          </a:solidFill>
          <a:latin typeface="+mn-lt"/>
          <a:ea typeface="+mn-ea"/>
          <a:cs typeface="+mn-cs"/>
        </a:defRPr>
      </a:lvl3pPr>
      <a:lvl4pPr marL="3086100" algn="l" defTabSz="2057400" rtl="0" eaLnBrk="1" latinLnBrk="0" hangingPunct="1">
        <a:defRPr sz="4050" kern="1200">
          <a:solidFill>
            <a:schemeClr val="tx1"/>
          </a:solidFill>
          <a:latin typeface="+mn-lt"/>
          <a:ea typeface="+mn-ea"/>
          <a:cs typeface="+mn-cs"/>
        </a:defRPr>
      </a:lvl4pPr>
      <a:lvl5pPr marL="4114800" algn="l" defTabSz="2057400" rtl="0" eaLnBrk="1" latinLnBrk="0" hangingPunct="1">
        <a:defRPr sz="4050" kern="1200">
          <a:solidFill>
            <a:schemeClr val="tx1"/>
          </a:solidFill>
          <a:latin typeface="+mn-lt"/>
          <a:ea typeface="+mn-ea"/>
          <a:cs typeface="+mn-cs"/>
        </a:defRPr>
      </a:lvl5pPr>
      <a:lvl6pPr marL="5143500" algn="l" defTabSz="2057400" rtl="0" eaLnBrk="1" latinLnBrk="0" hangingPunct="1">
        <a:defRPr sz="4050" kern="1200">
          <a:solidFill>
            <a:schemeClr val="tx1"/>
          </a:solidFill>
          <a:latin typeface="+mn-lt"/>
          <a:ea typeface="+mn-ea"/>
          <a:cs typeface="+mn-cs"/>
        </a:defRPr>
      </a:lvl6pPr>
      <a:lvl7pPr marL="6172200" algn="l" defTabSz="2057400" rtl="0" eaLnBrk="1" latinLnBrk="0" hangingPunct="1">
        <a:defRPr sz="4050" kern="1200">
          <a:solidFill>
            <a:schemeClr val="tx1"/>
          </a:solidFill>
          <a:latin typeface="+mn-lt"/>
          <a:ea typeface="+mn-ea"/>
          <a:cs typeface="+mn-cs"/>
        </a:defRPr>
      </a:lvl7pPr>
      <a:lvl8pPr marL="7200900" algn="l" defTabSz="2057400" rtl="0" eaLnBrk="1" latinLnBrk="0" hangingPunct="1">
        <a:defRPr sz="4050" kern="1200">
          <a:solidFill>
            <a:schemeClr val="tx1"/>
          </a:solidFill>
          <a:latin typeface="+mn-lt"/>
          <a:ea typeface="+mn-ea"/>
          <a:cs typeface="+mn-cs"/>
        </a:defRPr>
      </a:lvl8pPr>
      <a:lvl9pPr marL="8229600" algn="l" defTabSz="2057400" rtl="0" eaLnBrk="1" latinLnBrk="0" hangingPunct="1">
        <a:defRPr sz="4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emf"/><Relationship Id="rId8" Type="http://schemas.openxmlformats.org/officeDocument/2006/relationships/image" Target="../media/image9.emf"/><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1.bin"/><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notesSlide" Target="../notesSlides/notesSlide1.xml"/><Relationship Id="rId11" Type="http://schemas.openxmlformats.org/officeDocument/2006/relationships/vmlDrawing" Target="../drawings/vmlDrawing1.vml"/><Relationship Id="rId10" Type="http://schemas.openxmlformats.org/officeDocument/2006/relationships/slideLayout" Target="../slideLayouts/slideLayout1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27432000" cy="4572000"/>
          </a:xfrm>
          <a:prstGeom prst="rect">
            <a:avLst/>
          </a:prstGeom>
          <a:solidFill>
            <a:srgbClr val="C7FAFA"/>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72F2F6"/>
              </a:solidFill>
            </a:endParaRPr>
          </a:p>
        </p:txBody>
      </p:sp>
      <p:sp>
        <p:nvSpPr>
          <p:cNvPr id="39" name="Text Box 122"/>
          <p:cNvSpPr txBox="1">
            <a:spLocks noChangeArrowheads="1"/>
          </p:cNvSpPr>
          <p:nvPr/>
        </p:nvSpPr>
        <p:spPr bwMode="auto">
          <a:xfrm>
            <a:off x="4572000" y="-150495"/>
            <a:ext cx="18288000" cy="3044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182880" rIns="91440" bIns="91440" anchor="ctr" anchorCtr="0">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4800" b="1" dirty="0">
                <a:solidFill>
                  <a:schemeClr val="tx1"/>
                </a:solidFill>
                <a:latin typeface="+mn-lt"/>
              </a:rPr>
              <a:t>M1E3A: International Track In Electrical Engineering</a:t>
            </a:r>
            <a:endParaRPr lang="en-US" sz="4800" b="1" dirty="0">
              <a:solidFill>
                <a:schemeClr val="tx1"/>
              </a:solidFill>
              <a:latin typeface="+mn-lt"/>
            </a:endParaRPr>
          </a:p>
          <a:p>
            <a:pPr algn="ctr" eaLnBrk="1" hangingPunct="1"/>
            <a:r>
              <a:rPr lang="en-US" sz="6600" b="1" dirty="0">
                <a:solidFill>
                  <a:schemeClr val="tx1"/>
                </a:solidFill>
                <a:latin typeface="+mn-lt"/>
              </a:rPr>
              <a:t>αXq: An adaptive AI Bot for Chinese Chess Using Enhanced Pruning and Heuristic Algorithms</a:t>
            </a:r>
            <a:endParaRPr lang="en-US" sz="6600" b="1" dirty="0">
              <a:solidFill>
                <a:schemeClr val="tx1"/>
              </a:solidFill>
              <a:latin typeface="+mn-lt"/>
            </a:endParaRPr>
          </a:p>
        </p:txBody>
      </p:sp>
      <p:sp>
        <p:nvSpPr>
          <p:cNvPr id="40" name="Text Box 123"/>
          <p:cNvSpPr txBox="1">
            <a:spLocks noChangeArrowheads="1"/>
          </p:cNvSpPr>
          <p:nvPr/>
        </p:nvSpPr>
        <p:spPr bwMode="auto">
          <a:xfrm>
            <a:off x="4572000" y="2889249"/>
            <a:ext cx="182880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91440" rIns="91440" bIns="91440" anchor="ctr" anchorCtr="0">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4400" dirty="0">
                <a:solidFill>
                  <a:schemeClr val="tx1"/>
                </a:solidFill>
                <a:latin typeface="+mn-lt"/>
              </a:rPr>
              <a:t>Student: Zhenlei Guo; Supervisor: Prof. Hedi Tabia</a:t>
            </a:r>
            <a:endParaRPr lang="en-US" sz="4400" baseline="30000" dirty="0">
              <a:solidFill>
                <a:schemeClr val="tx1"/>
              </a:solidFill>
              <a:latin typeface="+mn-lt"/>
            </a:endParaRPr>
          </a:p>
          <a:p>
            <a:pPr algn="ctr" eaLnBrk="1" hangingPunct="1"/>
            <a:r>
              <a:rPr lang="en-US" sz="4400" dirty="0">
                <a:solidFill>
                  <a:schemeClr val="tx1"/>
                </a:solidFill>
                <a:latin typeface="+mn-lt"/>
              </a:rPr>
              <a:t>Université Paris-Saclay</a:t>
            </a:r>
            <a:endParaRPr lang="en-US" sz="4400" dirty="0">
              <a:solidFill>
                <a:schemeClr val="tx1"/>
              </a:solidFill>
              <a:latin typeface="+mn-lt"/>
            </a:endParaRPr>
          </a:p>
        </p:txBody>
      </p:sp>
      <p:sp>
        <p:nvSpPr>
          <p:cNvPr id="43" name="TextBox 42"/>
          <p:cNvSpPr txBox="1"/>
          <p:nvPr/>
        </p:nvSpPr>
        <p:spPr>
          <a:xfrm>
            <a:off x="304800" y="36576000"/>
            <a:ext cx="26488390" cy="1413510"/>
          </a:xfrm>
          <a:prstGeom prst="rect">
            <a:avLst/>
          </a:prstGeom>
          <a:noFill/>
        </p:spPr>
        <p:txBody>
          <a:bodyPr wrap="square" tIns="91440" bIns="91440" numCol="1" spcCol="457200" rtlCol="0">
            <a:spAutoFit/>
          </a:bodyPr>
          <a:lstStyle/>
          <a:p>
            <a:pPr marL="342900" indent="-342900">
              <a:buFont typeface="+mj-lt"/>
              <a:buAutoNum type="arabicPeriod"/>
            </a:pPr>
            <a:r>
              <a:rPr lang="en-US" sz="1600" dirty="0"/>
              <a:t> Fujita, K. (2021). AlphaDDA: Strategies for Adjusting the Playing Strength of a Fully Trained AlphaZero System to a Suitable Human Training Partner. ArXiv. /abs/2111.06266</a:t>
            </a:r>
            <a:endParaRPr lang="en-US" sz="1600" dirty="0"/>
          </a:p>
          <a:p>
            <a:pPr marL="342900" indent="-342900">
              <a:buFont typeface="+mj-lt"/>
              <a:buAutoNum type="arabicPeriod"/>
            </a:pPr>
            <a:r>
              <a:rPr lang="en-US" sz="1600" dirty="0"/>
              <a:t> M. Zhai, L. Chen, F. Tung, J. He, M. Nawhal and G. Mori, "Lifelong GAN: Continual Learning for Conditional Image Generation," 2019 IEEE/CVF International Conference on Computer Vision (ICCV), Seoul, Korea (South), 2019, pp. 2759-2768, doi: 10.1109/ICCV.2019.00285.</a:t>
            </a:r>
            <a:endParaRPr lang="en-US" sz="1600" dirty="0"/>
          </a:p>
          <a:p>
            <a:pPr marL="342900" indent="-342900">
              <a:buFont typeface="+mj-lt"/>
              <a:buAutoNum type="arabicPeriod"/>
            </a:pPr>
            <a:r>
              <a:rPr lang="en-US" sz="1600" dirty="0"/>
              <a:t> Andrade, G., Ramalho, G., Corruble, V.: Challenge-sensitive action selection: an application to game balancing. In: WIC 2005, Compiegne, France, pp. 194–200. IEEE (2005)</a:t>
            </a:r>
            <a:endParaRPr lang="en-US" sz="1600" dirty="0"/>
          </a:p>
          <a:p>
            <a:pPr marL="342900" indent="-342900">
              <a:buFont typeface="+mj-lt"/>
              <a:buAutoNum type="arabicPeriod"/>
            </a:pPr>
            <a:r>
              <a:rPr lang="en-US" sz="1600" dirty="0"/>
              <a:t> Silver, D., Hubert, T., Schrittwieser, J., Antonoglou, I., Lai, M., Guez, A., Lanctot, M., Sifre, L., Kumaran, D., Graepel, T., Lillicrap, T., Simonyan, K., &amp; Hassabis, D. (2017). Mastering Chess and Shogi by Self-Play with a General Reinforcement Learning Algorithm. ArXiv. /abs/1712.01815</a:t>
            </a:r>
            <a:endParaRPr lang="en-US" sz="1600" dirty="0"/>
          </a:p>
          <a:p>
            <a:pPr marL="342900" indent="-342900">
              <a:buFont typeface="+mj-lt"/>
              <a:buAutoNum type="arabicPeriod"/>
            </a:pPr>
            <a:r>
              <a:rPr lang="en-US" sz="1600" dirty="0"/>
              <a:t> Hunicke, R., Chapman, V.: AI for dynamic difficulty adjustment in games. In: AAAI 2004, San Jose, CA, USA, pp. 91–96. AAAI Press (2004) </a:t>
            </a:r>
            <a:endParaRPr lang="en-US" sz="1600" dirty="0"/>
          </a:p>
        </p:txBody>
      </p:sp>
      <p:sp>
        <p:nvSpPr>
          <p:cNvPr id="46" name="TextBox 45"/>
          <p:cNvSpPr txBox="1"/>
          <p:nvPr/>
        </p:nvSpPr>
        <p:spPr>
          <a:xfrm>
            <a:off x="228600" y="35866705"/>
            <a:ext cx="2985882" cy="830997"/>
          </a:xfrm>
          <a:prstGeom prst="rect">
            <a:avLst/>
          </a:prstGeom>
          <a:noFill/>
        </p:spPr>
        <p:txBody>
          <a:bodyPr wrap="none" rtlCol="0">
            <a:spAutoFit/>
          </a:bodyPr>
          <a:lstStyle/>
          <a:p>
            <a:r>
              <a:rPr lang="en-US" sz="4800" b="1" dirty="0"/>
              <a:t>References</a:t>
            </a:r>
            <a:endParaRPr lang="en-US" sz="4800" b="1" dirty="0"/>
          </a:p>
        </p:txBody>
      </p:sp>
      <p:sp>
        <p:nvSpPr>
          <p:cNvPr id="47" name="Text Box 189"/>
          <p:cNvSpPr txBox="1">
            <a:spLocks noChangeArrowheads="1"/>
          </p:cNvSpPr>
          <p:nvPr/>
        </p:nvSpPr>
        <p:spPr bwMode="auto">
          <a:xfrm>
            <a:off x="1463040" y="5760720"/>
            <a:ext cx="11887200" cy="3940810"/>
          </a:xfrm>
          <a:prstGeom prst="rect">
            <a:avLst/>
          </a:prstGeom>
          <a:solidFill>
            <a:schemeClr val="bg1"/>
          </a:solid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457200" indent="-457200" algn="just" eaLnBrk="1" hangingPunct="1">
              <a:buClrTx/>
              <a:buSzTx/>
              <a:buFont typeface="Arial" panose="020B0604020202020204" pitchFamily="34" charset="0"/>
              <a:buChar char="•"/>
            </a:pPr>
            <a:r>
              <a:rPr lang="en-US" sz="2800" dirty="0">
                <a:latin typeface="Calibri" panose="020F0502020204030204" pitchFamily="34" charset="0"/>
              </a:rPr>
              <a:t>The project develops an Chinese Chess bot with dynamic difficulty adjustment. It employs enhanced alpha-beta pruning, heuristic search, and quiescence search to optimize move selection and game strategy. </a:t>
            </a:r>
            <a:endParaRPr lang="en-US" sz="2800" dirty="0">
              <a:latin typeface="Calibri" panose="020F0502020204030204" pitchFamily="34" charset="0"/>
            </a:endParaRPr>
          </a:p>
          <a:p>
            <a:pPr algn="just" eaLnBrk="1" hangingPunct="1">
              <a:buClrTx/>
              <a:buSzTx/>
              <a:buNone/>
            </a:pPr>
            <a:endParaRPr lang="en-US" sz="2800" dirty="0">
              <a:latin typeface="Calibri" panose="020F0502020204030204" pitchFamily="34" charset="0"/>
            </a:endParaRPr>
          </a:p>
          <a:p>
            <a:pPr marL="457200" indent="-457200" algn="just" eaLnBrk="1" hangingPunct="1">
              <a:buClrTx/>
              <a:buSzTx/>
              <a:buFont typeface="Arial" panose="020B0604020202020204" pitchFamily="34" charset="0"/>
              <a:buChar char="•"/>
            </a:pPr>
            <a:r>
              <a:rPr lang="en-US" sz="2800" dirty="0">
                <a:latin typeface="Calibri" panose="020F0502020204030204" pitchFamily="34" charset="0"/>
              </a:rPr>
              <a:t>αXq adapts its difficulty based on the player's moves, providing a tailored challenge from beginner to expert levels. Key features include an opening book for early-game optimization, animated moves, sound effects, and undo/restart functionality. </a:t>
            </a:r>
            <a:endParaRPr lang="en-US" sz="2800" dirty="0">
              <a:latin typeface="Calibri" panose="020F0502020204030204" pitchFamily="34" charset="0"/>
            </a:endParaRPr>
          </a:p>
          <a:p>
            <a:pPr marL="457200" indent="-457200" algn="just" eaLnBrk="1" hangingPunct="1">
              <a:buClrTx/>
              <a:buSzTx/>
              <a:buFont typeface="Arial" panose="020B0604020202020204" pitchFamily="34" charset="0"/>
              <a:buChar char="•"/>
            </a:pPr>
            <a:endParaRPr lang="en-US" sz="2800" dirty="0">
              <a:latin typeface="Calibri" panose="020F0502020204030204" pitchFamily="34" charset="0"/>
            </a:endParaRPr>
          </a:p>
        </p:txBody>
      </p:sp>
      <p:sp>
        <p:nvSpPr>
          <p:cNvPr id="48" name="Rectangle 47"/>
          <p:cNvSpPr/>
          <p:nvPr/>
        </p:nvSpPr>
        <p:spPr>
          <a:xfrm>
            <a:off x="1463040" y="5120640"/>
            <a:ext cx="11887200" cy="640080"/>
          </a:xfrm>
          <a:prstGeom prst="rect">
            <a:avLst/>
          </a:prstGeom>
          <a:solidFill>
            <a:srgbClr val="C7FAFA"/>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Abstract</a:t>
            </a:r>
            <a:endParaRPr lang="en-US" sz="4800" b="1" dirty="0">
              <a:solidFill>
                <a:schemeClr val="tx1"/>
              </a:solidFill>
            </a:endParaRPr>
          </a:p>
        </p:txBody>
      </p:sp>
      <p:sp>
        <p:nvSpPr>
          <p:cNvPr id="54" name="Text Box 194"/>
          <p:cNvSpPr txBox="1">
            <a:spLocks noChangeArrowheads="1"/>
          </p:cNvSpPr>
          <p:nvPr/>
        </p:nvSpPr>
        <p:spPr bwMode="auto">
          <a:xfrm>
            <a:off x="14081760" y="5760720"/>
            <a:ext cx="11887200" cy="7919720"/>
          </a:xfrm>
          <a:prstGeom prst="rect">
            <a:avLst/>
          </a:prstGeom>
          <a:solidFill>
            <a:schemeClr val="bg1"/>
          </a:solid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457200" indent="-457200" algn="just" eaLnBrk="1" hangingPunct="1">
              <a:buFont typeface="Arial" panose="020B0604020202020204" pitchFamily="34" charset="0"/>
              <a:buChar char="•"/>
            </a:pPr>
            <a:r>
              <a:rPr lang="en-US" sz="2800" dirty="0">
                <a:latin typeface="Calibri" panose="020F0502020204030204" pitchFamily="34" charset="0"/>
              </a:rPr>
              <a:t>The game resulted in a loss for the player, as shown in figure 2. αX</a:t>
            </a:r>
            <a:r>
              <a:rPr lang="en-US" sz="2800" dirty="0">
                <a:latin typeface="Calibri" panose="020F0502020204030204" pitchFamily="34" charset="0"/>
              </a:rPr>
              <a:t>q successfully outmaneuvered the player, leading to a defeat.</a:t>
            </a:r>
            <a:endParaRPr lang="en-US" sz="2800" dirty="0">
              <a:latin typeface="Calibri" panose="020F0502020204030204" pitchFamily="34" charset="0"/>
            </a:endParaRPr>
          </a:p>
          <a:p>
            <a:pPr marL="457200" indent="-457200" algn="just" eaLnBrk="1" hangingPunct="1">
              <a:buFont typeface="Arial" panose="020B0604020202020204" pitchFamily="34" charset="0"/>
              <a:buChar char="•"/>
            </a:pPr>
            <a:endParaRPr lang="en-US" sz="2800" dirty="0">
              <a:latin typeface="Calibri" panose="020F0502020204030204" pitchFamily="34" charset="0"/>
            </a:endParaRPr>
          </a:p>
          <a:p>
            <a:pPr indent="0" algn="just" eaLnBrk="1" hangingPunct="1">
              <a:buFont typeface="Arial" panose="020B0604020202020204" pitchFamily="34" charset="0"/>
              <a:buNone/>
            </a:pPr>
            <a:r>
              <a:rPr lang="en-US" sz="2800" b="1" dirty="0">
                <a:latin typeface="Calibri" panose="020F0502020204030204" pitchFamily="34" charset="0"/>
              </a:rPr>
              <a:t>Thinking Time by AI Level</a:t>
            </a:r>
            <a:endParaRPr lang="en-US" sz="2800" b="1" dirty="0">
              <a:latin typeface="Calibri" panose="020F0502020204030204" pitchFamily="34" charset="0"/>
            </a:endParaRPr>
          </a:p>
          <a:p>
            <a:pPr marL="457200" indent="-457200" algn="just" eaLnBrk="1" hangingPunct="1">
              <a:buFont typeface="Arial" panose="020B0604020202020204" pitchFamily="34" charset="0"/>
              <a:buChar char="•"/>
            </a:pPr>
            <a:r>
              <a:rPr lang="en-US" sz="2800" dirty="0">
                <a:latin typeface="Calibri" panose="020F0502020204030204" pitchFamily="34" charset="0"/>
              </a:rPr>
              <a:t>Beginner: 10 milliseconds</a:t>
            </a:r>
            <a:endParaRPr lang="en-US" sz="2800" dirty="0">
              <a:latin typeface="Calibri" panose="020F0502020204030204" pitchFamily="34" charset="0"/>
            </a:endParaRPr>
          </a:p>
          <a:p>
            <a:pPr marL="457200" indent="-457200" algn="just" eaLnBrk="1" hangingPunct="1">
              <a:buFont typeface="Arial" panose="020B0604020202020204" pitchFamily="34" charset="0"/>
              <a:buChar char="•"/>
            </a:pPr>
            <a:r>
              <a:rPr lang="en-US" sz="2800" dirty="0">
                <a:latin typeface="Calibri" panose="020F0502020204030204" pitchFamily="34" charset="0"/>
              </a:rPr>
              <a:t>Intermediate: 100 milliseconds</a:t>
            </a:r>
            <a:endParaRPr lang="en-US" sz="2800" dirty="0">
              <a:latin typeface="Calibri" panose="020F0502020204030204" pitchFamily="34" charset="0"/>
            </a:endParaRPr>
          </a:p>
          <a:p>
            <a:pPr marL="457200" indent="-457200" algn="just" eaLnBrk="1" hangingPunct="1">
              <a:buFont typeface="Arial" panose="020B0604020202020204" pitchFamily="34" charset="0"/>
              <a:buChar char="•"/>
            </a:pPr>
            <a:r>
              <a:rPr lang="en-US" sz="2800" dirty="0">
                <a:latin typeface="Calibri" panose="020F0502020204030204" pitchFamily="34" charset="0"/>
              </a:rPr>
              <a:t>Expert: 1000 milliseconds</a:t>
            </a:r>
            <a:endParaRPr lang="en-US" sz="2800" dirty="0">
              <a:latin typeface="Calibri" panose="020F0502020204030204" pitchFamily="34" charset="0"/>
            </a:endParaRPr>
          </a:p>
          <a:p>
            <a:pPr indent="0" algn="just" eaLnBrk="1" hangingPunct="1">
              <a:buFont typeface="Arial" panose="020B0604020202020204" pitchFamily="34" charset="0"/>
              <a:buNone/>
            </a:pPr>
            <a:endParaRPr lang="en-US" sz="2800" dirty="0">
              <a:latin typeface="Calibri" panose="020F0502020204030204" pitchFamily="34" charset="0"/>
            </a:endParaRPr>
          </a:p>
        </p:txBody>
      </p:sp>
      <p:sp>
        <p:nvSpPr>
          <p:cNvPr id="55" name="Rectangle 54"/>
          <p:cNvSpPr/>
          <p:nvPr/>
        </p:nvSpPr>
        <p:spPr>
          <a:xfrm>
            <a:off x="1463040" y="9983470"/>
            <a:ext cx="11887200" cy="640080"/>
          </a:xfrm>
          <a:prstGeom prst="rect">
            <a:avLst/>
          </a:prstGeom>
          <a:solidFill>
            <a:srgbClr val="C7FAFA"/>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Introduction</a:t>
            </a:r>
            <a:endParaRPr lang="en-US" sz="4800" b="1" dirty="0">
              <a:solidFill>
                <a:schemeClr val="tx1"/>
              </a:solidFill>
            </a:endParaRPr>
          </a:p>
        </p:txBody>
      </p:sp>
      <p:sp>
        <p:nvSpPr>
          <p:cNvPr id="56" name="Text Box 192"/>
          <p:cNvSpPr txBox="1">
            <a:spLocks noChangeArrowheads="1"/>
          </p:cNvSpPr>
          <p:nvPr/>
        </p:nvSpPr>
        <p:spPr bwMode="auto">
          <a:xfrm>
            <a:off x="1463040" y="23194645"/>
            <a:ext cx="11887200" cy="11693525"/>
          </a:xfrm>
          <a:prstGeom prst="rect">
            <a:avLst/>
          </a:prstGeom>
          <a:solidFill>
            <a:schemeClr val="bg1"/>
          </a:solid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endParaRPr lang="en-US" sz="2800" dirty="0">
              <a:latin typeface="Calibri" panose="020F0502020204030204" pitchFamily="34" charset="0"/>
            </a:endParaRPr>
          </a:p>
        </p:txBody>
      </p:sp>
      <p:sp>
        <p:nvSpPr>
          <p:cNvPr id="57" name="Rectangle 56"/>
          <p:cNvSpPr/>
          <p:nvPr/>
        </p:nvSpPr>
        <p:spPr>
          <a:xfrm>
            <a:off x="1447800" y="22555200"/>
            <a:ext cx="11887200" cy="640080"/>
          </a:xfrm>
          <a:prstGeom prst="rect">
            <a:avLst/>
          </a:prstGeom>
          <a:solidFill>
            <a:srgbClr val="C7FAFA"/>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Method</a:t>
            </a:r>
            <a:endParaRPr lang="en-US" sz="4800" b="1" dirty="0">
              <a:solidFill>
                <a:schemeClr val="tx1"/>
              </a:solidFill>
            </a:endParaRPr>
          </a:p>
        </p:txBody>
      </p:sp>
      <p:sp>
        <p:nvSpPr>
          <p:cNvPr id="60" name="Text Box 193"/>
          <p:cNvSpPr txBox="1">
            <a:spLocks noChangeArrowheads="1"/>
          </p:cNvSpPr>
          <p:nvPr/>
        </p:nvSpPr>
        <p:spPr bwMode="auto">
          <a:xfrm>
            <a:off x="14081760" y="32492315"/>
            <a:ext cx="11887200" cy="2466340"/>
          </a:xfrm>
          <a:prstGeom prst="rect">
            <a:avLst/>
          </a:prstGeom>
          <a:solidFill>
            <a:schemeClr val="bg1"/>
          </a:solid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457200" indent="-457200" algn="just" eaLnBrk="1" hangingPunct="1">
              <a:buFont typeface="Arial" panose="020B0604020202020204" pitchFamily="34" charset="0"/>
              <a:buChar char="•"/>
            </a:pPr>
            <a:r>
              <a:rPr lang="en-US" sz="2800" dirty="0">
                <a:latin typeface="Calibri" panose="020F0502020204030204" pitchFamily="34" charset="0"/>
              </a:rPr>
              <a:t>This project implemented adaptive difficulty adjustment using an enhanced pruning algorithm for a Chinese Chess AI. The AI dynamically adjusts its difficulty based on the number of moves, resulting in a balanced challenge. The adaptive AI successfully balanced strategic depth and responsiveness.</a:t>
            </a:r>
            <a:endParaRPr lang="en-US" sz="2800" dirty="0">
              <a:latin typeface="Calibri" panose="020F0502020204030204" pitchFamily="34" charset="0"/>
            </a:endParaRPr>
          </a:p>
        </p:txBody>
      </p:sp>
      <p:sp>
        <p:nvSpPr>
          <p:cNvPr id="61" name="Rectangle 60"/>
          <p:cNvSpPr/>
          <p:nvPr/>
        </p:nvSpPr>
        <p:spPr>
          <a:xfrm>
            <a:off x="14081760" y="31623000"/>
            <a:ext cx="11887200" cy="866775"/>
          </a:xfrm>
          <a:prstGeom prst="rect">
            <a:avLst/>
          </a:prstGeom>
          <a:solidFill>
            <a:srgbClr val="C7FAFA"/>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Conclusions</a:t>
            </a:r>
            <a:endParaRPr lang="en-US" sz="4800" b="1" dirty="0">
              <a:solidFill>
                <a:schemeClr val="tx1"/>
              </a:solidFill>
            </a:endParaRPr>
          </a:p>
        </p:txBody>
      </p:sp>
      <mc:AlternateContent xmlns:mc="http://schemas.openxmlformats.org/markup-compatibility/2006">
        <mc:Choice xmlns:a14="http://schemas.microsoft.com/office/drawing/2010/main" Requires="a14">
          <p:sp>
            <p:nvSpPr>
              <p:cNvPr id="63" name="Text Box 190"/>
              <p:cNvSpPr txBox="1">
                <a:spLocks noChangeArrowheads="1"/>
              </p:cNvSpPr>
              <p:nvPr/>
            </p:nvSpPr>
            <p:spPr bwMode="auto">
              <a:xfrm>
                <a:off x="1463040" y="10622915"/>
                <a:ext cx="11887200" cy="11490960"/>
              </a:xfrm>
              <a:prstGeom prst="rect">
                <a:avLst/>
              </a:prstGeom>
              <a:noFill/>
              <a:ln w="12700">
                <a:solidFill>
                  <a:schemeClr val="accent1">
                    <a:lumMod val="75000"/>
                  </a:schemeClr>
                </a:solidFill>
              </a:ln>
              <a:effectLst/>
              <a:extLst>
                <a:ext uri="{909E8E84-426E-40DD-AFC4-6F175D3DCCD1}">
                  <a14:hiddenFill xmlns:a14="http://schemas.microsoft.com/office/drawing/2010/main">
                    <a:solidFill>
                      <a:srgbClr val="C7FAFA"/>
                    </a:solidFill>
                  </a14:hiddenFill>
                </a:ext>
              </a:extLst>
            </p:spPr>
            <p:txBody>
              <a:bodyPr lIns="182880" tIns="182880" rIns="182880" bIns="18288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457200" indent="-457200" algn="just" eaLnBrk="1" hangingPunct="1">
                  <a:buFont typeface="Arial" panose="020B0604020202020204" pitchFamily="34" charset="0"/>
                  <a:buChar char="•"/>
                </a:pPr>
                <a:r>
                  <a:rPr lang="en-US" sz="2800" dirty="0">
                    <a:latin typeface="Calibri" panose="020F0502020204030204" pitchFamily="34" charset="0"/>
                    <a:sym typeface="+mn-ea"/>
                  </a:rPr>
                  <a:t>Chinese Chess, also known as Xiangqi, is a traditional board game with deep cultural roots. The game is played on a 9x10 grid, with each player commanding an army of 16 pieces, including the General, Advisors, Elephants, Horses, Chariots, Cannons, and Soldiers. The objective is to capture the opponent's General, employing strategic moves and tactics unique to this game.</a:t>
                </a:r>
                <a:endParaRPr lang="en-US" sz="2800" dirty="0">
                  <a:latin typeface="Calibri" panose="020F0502020204030204" pitchFamily="34" charset="0"/>
                  <a:sym typeface="+mn-ea"/>
                </a:endParaRPr>
              </a:p>
              <a:p>
                <a:pPr indent="0" algn="just" eaLnBrk="1" hangingPunct="1">
                  <a:buFont typeface="Arial" panose="020B0604020202020204" pitchFamily="34" charset="0"/>
                  <a:buNone/>
                </a:pPr>
                <a:endParaRPr lang="en-US" sz="2800" dirty="0">
                  <a:latin typeface="Calibri" panose="020F0502020204030204" pitchFamily="34" charset="0"/>
                </a:endParaRPr>
              </a:p>
              <a:p>
                <a:pPr marL="457200" indent="-457200" algn="just" eaLnBrk="1" hangingPunct="1">
                  <a:buFont typeface="Arial" panose="020B0604020202020204" pitchFamily="34" charset="0"/>
                  <a:buChar char="•"/>
                </a:pPr>
                <a:r>
                  <a:rPr lang="en-US" sz="2800" dirty="0">
                    <a:latin typeface="Calibri" panose="020F0502020204030204" pitchFamily="34" charset="0"/>
                    <a:sym typeface="+mn-ea"/>
                  </a:rPr>
                  <a:t>This project presents αXq, an advanced AI bot designed to play Chinese Chess at a high level. αXq utilizes modern AI techniques to provide a challenging opponent and a tool for game analysis and improvement.</a:t>
                </a:r>
                <a:endParaRPr lang="en-US" sz="2800" dirty="0">
                  <a:latin typeface="Calibri" panose="020F0502020204030204" pitchFamily="34" charset="0"/>
                  <a:sym typeface="+mn-ea"/>
                </a:endParaRPr>
              </a:p>
              <a:p>
                <a:pPr indent="0" algn="just" eaLnBrk="1" hangingPunct="1">
                  <a:buFont typeface="Arial" panose="020B0604020202020204" pitchFamily="34" charset="0"/>
                  <a:buNone/>
                </a:pPr>
                <a:endParaRPr lang="en-US" sz="2800" dirty="0">
                  <a:latin typeface="Calibri" panose="020F0502020204030204" pitchFamily="34" charset="0"/>
                </a:endParaRPr>
              </a:p>
              <a:p>
                <a:pPr eaLnBrk="1" hangingPunct="1"/>
                <a:r>
                  <a:rPr lang="en-US" sz="2800" b="1" dirty="0">
                    <a:solidFill>
                      <a:schemeClr val="tx1"/>
                    </a:solidFill>
                    <a:latin typeface="Calibri" panose="020F0502020204030204" pitchFamily="34" charset="0"/>
                    <a:sym typeface="+mn-ea"/>
                  </a:rPr>
                  <a:t>Key Algorithms Used in αXq</a:t>
                </a:r>
                <a:endParaRPr lang="en-US" sz="2800" b="1" dirty="0">
                  <a:solidFill>
                    <a:schemeClr val="tx1"/>
                  </a:solidFill>
                  <a:latin typeface="Calibri" panose="020F0502020204030204" pitchFamily="34" charset="0"/>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endParaRPr lang="en-US" sz="2800" b="1" dirty="0">
                  <a:latin typeface="+mn-lt"/>
                </a:endParaRPr>
              </a:p>
              <a:p>
                <a:pPr eaLnBrk="1" hangingPunct="1"/>
                <a:r>
                  <a:rPr lang="en-US" sz="2800" b="1" dirty="0">
                    <a:latin typeface="+mn-lt"/>
                  </a:rPr>
                  <a:t>Evaluation Function</a:t>
                </a:r>
                <a:endParaRPr lang="en-US" sz="2800" b="1" dirty="0">
                  <a:latin typeface="+mn-lt"/>
                </a:endParaRPr>
              </a:p>
              <a:p>
                <a:pPr eaLnBrk="1" hangingPunct="1"/>
                <a:r>
                  <a:rPr lang="en-US" sz="2800" dirty="0">
                    <a:latin typeface="+mn-lt"/>
                  </a:rPr>
                  <a:t>The core of αXq's decision-making is its evaluation function, defined as:</a:t>
                </a:r>
                <a:endParaRPr lang="en-US" sz="2800" b="1" dirty="0">
                  <a:latin typeface="+mn-lt"/>
                </a:endParaRPr>
              </a:p>
              <a:p>
                <a:pPr eaLnBrk="1" hangingPunct="1"/>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cs typeface="Cambria Math" panose="02040503050406030204" pitchFamily="18" charset="0"/>
                        </a:rPr>
                        <m:t>𝑬𝒗𝒂𝒍</m:t>
                      </m:r>
                      <m:r>
                        <a:rPr lang="en-US" sz="2000" b="1" i="1">
                          <a:latin typeface="Cambria Math" panose="02040503050406030204" pitchFamily="18" charset="0"/>
                          <a:cs typeface="Cambria Math" panose="02040503050406030204" pitchFamily="18" charset="0"/>
                        </a:rPr>
                        <m:t>(</m:t>
                      </m:r>
                      <m:r>
                        <a:rPr lang="en-US" sz="2000" b="1" i="1">
                          <a:latin typeface="Cambria Math" panose="02040503050406030204" pitchFamily="18" charset="0"/>
                          <a:cs typeface="Cambria Math" panose="02040503050406030204" pitchFamily="18" charset="0"/>
                        </a:rPr>
                        <m:t>𝑩𝒐𝒂𝒓𝒅</m:t>
                      </m:r>
                      <m:r>
                        <a:rPr lang="en-US" sz="2000" b="1" i="1">
                          <a:latin typeface="Cambria Math" panose="02040503050406030204" pitchFamily="18" charset="0"/>
                          <a:cs typeface="Cambria Math" panose="02040503050406030204" pitchFamily="18" charset="0"/>
                        </a:rPr>
                        <m:t>)=</m:t>
                      </m:r>
                      <m:nary>
                        <m:naryPr>
                          <m:chr m:val="∑"/>
                          <m:limLoc m:val="undOvr"/>
                          <m:supHide m:val="on"/>
                          <m:ctrlPr>
                            <a:rPr lang="en-US" sz="2000" b="1" i="1">
                              <a:latin typeface="Cambria Math" panose="02040503050406030204" pitchFamily="18" charset="0"/>
                              <a:cs typeface="Cambria Math" panose="02040503050406030204" pitchFamily="18" charset="0"/>
                            </a:rPr>
                          </m:ctrlPr>
                        </m:naryPr>
                        <m:sub>
                          <m:r>
                            <a:rPr lang="en-US" sz="2000" b="1" i="1">
                              <a:latin typeface="Cambria Math" panose="02040503050406030204" pitchFamily="18" charset="0"/>
                              <a:cs typeface="Cambria Math" panose="02040503050406030204" pitchFamily="18" charset="0"/>
                            </a:rPr>
                            <m:t>𝒑𝒊𝒆𝒄𝒆𝒔</m:t>
                          </m:r>
                        </m:sub>
                        <m:sup/>
                        <m:e>
                          <m:r>
                            <a:rPr lang="en-US" sz="2000" b="1" i="1">
                              <a:latin typeface="Cambria Math" panose="02040503050406030204" pitchFamily="18" charset="0"/>
                              <a:cs typeface="Cambria Math" panose="02040503050406030204" pitchFamily="18" charset="0"/>
                            </a:rPr>
                            <m:t>𝑷𝒊𝒆𝒄𝒆𝑽𝒂𝒍𝒖𝒆</m:t>
                          </m:r>
                          <m:r>
                            <a:rPr lang="en-US" sz="2000" b="1" i="1">
                              <a:latin typeface="Cambria Math" panose="02040503050406030204" pitchFamily="18" charset="0"/>
                              <a:cs typeface="Cambria Math" panose="02040503050406030204" pitchFamily="18" charset="0"/>
                            </a:rPr>
                            <m:t>(</m:t>
                          </m:r>
                          <m:r>
                            <a:rPr lang="en-US" sz="2000" b="1" i="1">
                              <a:latin typeface="Cambria Math" panose="02040503050406030204" pitchFamily="18" charset="0"/>
                              <a:cs typeface="Cambria Math" panose="02040503050406030204" pitchFamily="18" charset="0"/>
                            </a:rPr>
                            <m:t>𝒑𝒊𝒆𝒄𝒆</m:t>
                          </m:r>
                          <m:r>
                            <a:rPr lang="en-US" sz="2000" b="1" i="1">
                              <a:latin typeface="Cambria Math" panose="02040503050406030204" pitchFamily="18" charset="0"/>
                              <a:cs typeface="Cambria Math" panose="02040503050406030204" pitchFamily="18" charset="0"/>
                            </a:rPr>
                            <m:t>)</m:t>
                          </m:r>
                        </m:e>
                      </m:nary>
                      <m:r>
                        <a:rPr lang="en-US" sz="2000" b="1" i="1">
                          <a:latin typeface="Cambria Math" panose="02040503050406030204" pitchFamily="18" charset="0"/>
                          <a:cs typeface="Cambria Math" panose="02040503050406030204" pitchFamily="18" charset="0"/>
                        </a:rPr>
                        <m:t>+</m:t>
                      </m:r>
                      <m:r>
                        <a:rPr lang="en-US" sz="2000" b="1" i="1">
                          <a:latin typeface="Cambria Math" panose="02040503050406030204" pitchFamily="18" charset="0"/>
                          <a:cs typeface="Cambria Math" panose="02040503050406030204" pitchFamily="18" charset="0"/>
                        </a:rPr>
                        <m:t>𝑷𝒐𝒔𝒊𝒕𝒊𝒐𝒏𝒂𝒍𝑨𝒅𝒗𝒂𝒏𝒕𝒂𝒈𝒆</m:t>
                      </m:r>
                      <m:r>
                        <a:rPr lang="en-US" sz="2000" b="1" i="1">
                          <a:latin typeface="Cambria Math" panose="02040503050406030204" pitchFamily="18" charset="0"/>
                          <a:cs typeface="Cambria Math" panose="02040503050406030204" pitchFamily="18" charset="0"/>
                        </a:rPr>
                        <m:t>(</m:t>
                      </m:r>
                      <m:r>
                        <a:rPr lang="en-US" sz="2000" b="1" i="1">
                          <a:latin typeface="Cambria Math" panose="02040503050406030204" pitchFamily="18" charset="0"/>
                          <a:cs typeface="Cambria Math" panose="02040503050406030204" pitchFamily="18" charset="0"/>
                        </a:rPr>
                        <m:t>𝒑𝒊𝒆𝒄𝒆</m:t>
                      </m:r>
                      <m:r>
                        <a:rPr lang="en-US" sz="2000" b="1" i="1">
                          <a:latin typeface="Cambria Math" panose="02040503050406030204" pitchFamily="18" charset="0"/>
                          <a:cs typeface="Cambria Math" panose="02040503050406030204" pitchFamily="18" charset="0"/>
                        </a:rPr>
                        <m:t>,</m:t>
                      </m:r>
                      <m:r>
                        <a:rPr lang="en-US" sz="2000" b="1" i="1">
                          <a:latin typeface="Cambria Math" panose="02040503050406030204" pitchFamily="18" charset="0"/>
                          <a:cs typeface="Cambria Math" panose="02040503050406030204" pitchFamily="18" charset="0"/>
                        </a:rPr>
                        <m:t>𝒑𝒐𝒔𝒊𝒕𝒊𝒐𝒏</m:t>
                      </m:r>
                      <m:r>
                        <a:rPr lang="en-US" sz="2000" b="1" i="1">
                          <a:latin typeface="Cambria Math" panose="02040503050406030204" pitchFamily="18" charset="0"/>
                          <a:cs typeface="Cambria Math" panose="02040503050406030204" pitchFamily="18" charset="0"/>
                        </a:rPr>
                        <m:t>)</m:t>
                      </m:r>
                      <m:r>
                        <a:rPr lang="en-US" sz="2000" b="1" i="1">
                          <a:latin typeface="Cambria Math" panose="02040503050406030204"/>
                        </a:rPr>
                        <m:t> </m:t>
                      </m:r>
                    </m:oMath>
                  </m:oMathPara>
                </a14:m>
                <a:endParaRPr lang="en-US" sz="2800" dirty="0">
                  <a:latin typeface="+mn-lt"/>
                </a:endParaRPr>
              </a:p>
              <a:p>
                <a:pPr marL="457200" indent="-457200" algn="just" eaLnBrk="1" hangingPunct="1">
                  <a:buFont typeface="Arial" panose="020B0604020202020204" pitchFamily="34" charset="0"/>
                  <a:buChar char="•"/>
                </a:pPr>
                <a:r>
                  <a:rPr lang="en-US" sz="2800" b="1" dirty="0">
                    <a:latin typeface="+mn-lt"/>
                  </a:rPr>
                  <a:t>PieceValue(piece)</a:t>
                </a:r>
                <a:r>
                  <a:rPr lang="en-US" sz="2800" dirty="0">
                    <a:latin typeface="+mn-lt"/>
                  </a:rPr>
                  <a:t>: Assigns a base value to each piece type, reflecting its strategic importance.</a:t>
                </a:r>
                <a:endParaRPr lang="en-US" sz="2800" dirty="0">
                  <a:latin typeface="+mn-lt"/>
                </a:endParaRPr>
              </a:p>
              <a:p>
                <a:pPr marL="457200" indent="-457200" algn="just" eaLnBrk="1" hangingPunct="1">
                  <a:buFont typeface="Arial" panose="020B0604020202020204" pitchFamily="34" charset="0"/>
                  <a:buChar char="•"/>
                </a:pPr>
                <a:r>
                  <a:rPr lang="en-US" sz="2800" b="1" dirty="0">
                    <a:latin typeface="+mn-lt"/>
                  </a:rPr>
                  <a:t>PositionalAdvantage(piece, position)</a:t>
                </a:r>
                <a:r>
                  <a:rPr lang="en-US" sz="2800" dirty="0">
                    <a:latin typeface="+mn-lt"/>
                  </a:rPr>
                  <a:t>: Considers tactical benefits of a piece's position.</a:t>
                </a:r>
                <a:endParaRPr lang="en-US" sz="2800" dirty="0">
                  <a:latin typeface="+mn-lt"/>
                </a:endParaRPr>
              </a:p>
              <a:p>
                <a:pPr marL="457200" indent="-457200" algn="just" eaLnBrk="1" hangingPunct="1">
                  <a:buFont typeface="Arial" panose="020B0604020202020204" pitchFamily="34" charset="0"/>
                  <a:buChar char="•"/>
                </a:pPr>
                <a:endParaRPr lang="en-US" sz="2800" dirty="0">
                  <a:latin typeface="+mn-lt"/>
                </a:endParaRPr>
              </a:p>
              <a:p>
                <a:pPr eaLnBrk="1" hangingPunct="1"/>
                <a:r>
                  <a:rPr lang="en-US" sz="2800" b="1" dirty="0">
                    <a:latin typeface="+mn-lt"/>
                  </a:rPr>
                  <a:t>Algorithm Logic Flow and Implementation of AI Bot</a:t>
                </a:r>
                <a:endParaRPr lang="en-US" sz="2800" b="1" dirty="0">
                  <a:latin typeface="+mn-lt"/>
                </a:endParaRPr>
              </a:p>
              <a:p>
                <a:pPr marL="457200" indent="-457200" algn="just" eaLnBrk="1" hangingPunct="1">
                  <a:buFont typeface="Arial" panose="020B0604020202020204" pitchFamily="34" charset="0"/>
                  <a:buChar char="•"/>
                </a:pPr>
                <a:r>
                  <a:rPr lang="en-US" sz="2800" dirty="0">
                    <a:sym typeface="+mn-ea"/>
                  </a:rPr>
                  <a:t>αXq</a:t>
                </a:r>
                <a:r>
                  <a:rPr lang="en-US" sz="2800" dirty="0">
                    <a:latin typeface="+mn-lt"/>
                  </a:rPr>
                  <a:t> firstly sets up the board state and pieces, generates all legal moves, prioritizes them with a heuristic search, and applies a move. The new board state is then scored using the evaluation function. Enhanced Alpha-Beta pruning reduces evaluated nodes by pruning irrelevant branches. Iterative deepening increases search depth, using results from shallower searches. Quiescence search extends the search at unstable positions to avoid missing critical moves. Aspiration windows narrow the search window to speed up decision-making.</a:t>
                </a:r>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a:p>
                <a:pPr eaLnBrk="1" hangingPunct="1"/>
                <a:endParaRPr lang="en-US" sz="2800" dirty="0">
                  <a:latin typeface="+mn-lt"/>
                </a:endParaRPr>
              </a:p>
            </p:txBody>
          </p:sp>
        </mc:Choice>
        <mc:Fallback>
          <p:sp>
            <p:nvSpPr>
              <p:cNvPr id="63" name="Text Box 190"/>
              <p:cNvSpPr txBox="1">
                <a:spLocks noRot="1" noChangeAspect="1" noMove="1" noResize="1" noEditPoints="1" noAdjustHandles="1" noChangeArrowheads="1" noChangeShapeType="1" noTextEdit="1"/>
              </p:cNvSpPr>
              <p:nvPr/>
            </p:nvSpPr>
            <p:spPr bwMode="auto">
              <a:xfrm>
                <a:off x="1463040" y="10622915"/>
                <a:ext cx="11887200" cy="11490960"/>
              </a:xfrm>
              <a:prstGeom prst="rect">
                <a:avLst/>
              </a:prstGeom>
              <a:blipFill rotWithShape="1">
                <a:blip r:embed="rId1"/>
                <a:stretch>
                  <a:fillRect l="-53" t="-55" r="-53" b="-108366"/>
                </a:stretch>
              </a:blipFill>
              <a:ln w="12700">
                <a:solidFill>
                  <a:schemeClr val="accent1">
                    <a:lumMod val="75000"/>
                  </a:schemeClr>
                </a:solidFill>
              </a:ln>
              <a:effectLst/>
              <a:extLst>
                <a:ext uri="{909E8E84-426E-40DD-AFC4-6F175D3DCCD1}">
                  <a14:hiddenFill xmlns:a14="http://schemas.microsoft.com/office/drawing/2010/main">
                    <a:solidFill>
                      <a:srgbClr val="C7FAFA"/>
                    </a:solidFill>
                  </a14:hiddenFill>
                </a:ext>
              </a:extLst>
            </p:spPr>
            <p:txBody>
              <a:bodyPr/>
              <a:lstStyle/>
              <a:p>
                <a:r>
                  <a:rPr lang="zh-CN" altLang="en-US">
                    <a:noFill/>
                  </a:rPr>
                  <a:t> </a:t>
                </a:r>
              </a:p>
            </p:txBody>
          </p:sp>
        </mc:Fallback>
      </mc:AlternateContent>
      <p:sp>
        <p:nvSpPr>
          <p:cNvPr id="64" name="Rectangle 63"/>
          <p:cNvSpPr/>
          <p:nvPr/>
        </p:nvSpPr>
        <p:spPr>
          <a:xfrm>
            <a:off x="14081760" y="5120640"/>
            <a:ext cx="11887200" cy="640080"/>
          </a:xfrm>
          <a:prstGeom prst="rect">
            <a:avLst/>
          </a:prstGeom>
          <a:solidFill>
            <a:srgbClr val="C7FAFA"/>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Results</a:t>
            </a:r>
            <a:endParaRPr lang="en-US" sz="4800" b="1" dirty="0">
              <a:solidFill>
                <a:schemeClr val="tx1"/>
              </a:solidFill>
            </a:endParaRPr>
          </a:p>
        </p:txBody>
      </p:sp>
      <p:sp>
        <p:nvSpPr>
          <p:cNvPr id="71" name="Text Box 180"/>
          <p:cNvSpPr txBox="1">
            <a:spLocks noChangeArrowheads="1"/>
          </p:cNvSpPr>
          <p:nvPr/>
        </p:nvSpPr>
        <p:spPr bwMode="auto">
          <a:xfrm>
            <a:off x="14173046" y="20374451"/>
            <a:ext cx="525907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2000" b="1" dirty="0">
                <a:latin typeface="Calibri" panose="020F0502020204030204" pitchFamily="34" charset="0"/>
              </a:rPr>
              <a:t>Chart 1.</a:t>
            </a:r>
            <a:r>
              <a:rPr lang="en-US" sz="2000" dirty="0">
                <a:latin typeface="Calibri" panose="020F0502020204030204" pitchFamily="34" charset="0"/>
              </a:rPr>
              <a:t> Thinking Time By Chinese Chess AI Level.</a:t>
            </a:r>
            <a:endParaRPr lang="en-US" sz="2000" dirty="0">
              <a:latin typeface="Calibri" panose="020F0502020204030204" pitchFamily="34" charset="0"/>
            </a:endParaRPr>
          </a:p>
        </p:txBody>
      </p:sp>
      <p:pic>
        <p:nvPicPr>
          <p:cNvPr id="5" name="图片 4" descr="Digital_logo_Université_d'Évry"/>
          <p:cNvPicPr>
            <a:picLocks noChangeAspect="1"/>
          </p:cNvPicPr>
          <p:nvPr/>
        </p:nvPicPr>
        <p:blipFill>
          <a:blip r:embed="rId2"/>
          <a:stretch>
            <a:fillRect/>
          </a:stretch>
        </p:blipFill>
        <p:spPr>
          <a:xfrm>
            <a:off x="76200" y="-152400"/>
            <a:ext cx="5530215" cy="2369820"/>
          </a:xfrm>
          <a:prstGeom prst="rect">
            <a:avLst/>
          </a:prstGeom>
          <a:ln>
            <a:noFill/>
          </a:ln>
          <a:effectLst>
            <a:innerShdw blurRad="63500" dist="50800" dir="2700000">
              <a:prstClr val="black">
                <a:alpha val="50000"/>
              </a:prstClr>
            </a:innerShdw>
          </a:effectLst>
        </p:spPr>
      </p:pic>
      <p:pic>
        <p:nvPicPr>
          <p:cNvPr id="13" name="图片 12"/>
          <p:cNvPicPr>
            <a:picLocks noChangeAspect="1"/>
          </p:cNvPicPr>
          <p:nvPr/>
        </p:nvPicPr>
        <p:blipFill>
          <a:blip r:embed="rId3"/>
          <a:stretch>
            <a:fillRect/>
          </a:stretch>
        </p:blipFill>
        <p:spPr>
          <a:xfrm>
            <a:off x="7767955" y="15604490"/>
            <a:ext cx="5447665" cy="6024880"/>
          </a:xfrm>
          <a:prstGeom prst="rect">
            <a:avLst/>
          </a:prstGeom>
        </p:spPr>
      </p:pic>
      <p:graphicFrame>
        <p:nvGraphicFramePr>
          <p:cNvPr id="14" name="对象 13">
            <a:hlinkClick r:id="" action="ppaction://ole?verb="/>
          </p:cNvPr>
          <p:cNvGraphicFramePr>
            <a:graphicFrameLocks noChangeAspect="1"/>
          </p:cNvGraphicFramePr>
          <p:nvPr/>
        </p:nvGraphicFramePr>
        <p:xfrm>
          <a:off x="13658850" y="20008850"/>
          <a:ext cx="114300" cy="215900"/>
        </p:xfrm>
        <a:graphic>
          <a:graphicData uri="http://schemas.openxmlformats.org/presentationml/2006/ole">
            <mc:AlternateContent xmlns:mc="http://schemas.openxmlformats.org/markup-compatibility/2006">
              <mc:Choice xmlns:v="urn:schemas-microsoft-com:vml" Requires="v">
                <p:oleObj spid="_x0000_s1025" name="" r:id="rId4" imgW="114300" imgH="215900" progId="Equation.KSEE3">
                  <p:embed/>
                </p:oleObj>
              </mc:Choice>
              <mc:Fallback>
                <p:oleObj name="" r:id="rId4" imgW="114300" imgH="215900" progId="Equation.KSEE3">
                  <p:embed/>
                  <p:pic>
                    <p:nvPicPr>
                      <p:cNvPr id="0" name="图片 1024"/>
                      <p:cNvPicPr/>
                      <p:nvPr/>
                    </p:nvPicPr>
                    <p:blipFill>
                      <a:blip r:embed="rId5"/>
                      <a:stretch>
                        <a:fillRect/>
                      </a:stretch>
                    </p:blipFill>
                    <p:spPr>
                      <a:xfrm>
                        <a:off x="13658850" y="20008850"/>
                        <a:ext cx="114300" cy="215900"/>
                      </a:xfrm>
                      <a:prstGeom prst="rect">
                        <a:avLst/>
                      </a:prstGeom>
                    </p:spPr>
                  </p:pic>
                </p:oleObj>
              </mc:Fallback>
            </mc:AlternateContent>
          </a:graphicData>
        </a:graphic>
      </p:graphicFrame>
      <p:sp>
        <p:nvSpPr>
          <p:cNvPr id="8" name="Text Box 180"/>
          <p:cNvSpPr txBox="1">
            <a:spLocks noChangeArrowheads="1"/>
          </p:cNvSpPr>
          <p:nvPr/>
        </p:nvSpPr>
        <p:spPr bwMode="auto">
          <a:xfrm>
            <a:off x="7649845" y="21717000"/>
            <a:ext cx="355282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2000" b="1" dirty="0">
                <a:latin typeface="Calibri" panose="020F0502020204030204" pitchFamily="34" charset="0"/>
              </a:rPr>
              <a:t>Figure 1.</a:t>
            </a:r>
            <a:r>
              <a:rPr lang="en-US" sz="2000" dirty="0">
                <a:latin typeface="Calibri" panose="020F0502020204030204" pitchFamily="34" charset="0"/>
              </a:rPr>
              <a:t> αX</a:t>
            </a:r>
            <a:r>
              <a:rPr lang="en-US" sz="2000" dirty="0">
                <a:latin typeface="Calibri" panose="020F0502020204030204" pitchFamily="34" charset="0"/>
              </a:rPr>
              <a:t>q Chinese Chess Bot.</a:t>
            </a:r>
            <a:endParaRPr lang="en-US" sz="2000" dirty="0">
              <a:latin typeface="Calibri" panose="020F0502020204030204" pitchFamily="34" charset="0"/>
            </a:endParaRPr>
          </a:p>
        </p:txBody>
      </p:sp>
      <p:pic>
        <p:nvPicPr>
          <p:cNvPr id="9" name="图片 8" descr="enhanced_alpha_beta_pruning_architecture_no_arrows_spaced_corrected"/>
          <p:cNvPicPr>
            <a:picLocks noChangeAspect="1"/>
          </p:cNvPicPr>
          <p:nvPr/>
        </p:nvPicPr>
        <p:blipFill>
          <a:blip r:embed="rId6"/>
          <a:srcRect l="25537" t="21128" r="15746" b="6597"/>
          <a:stretch>
            <a:fillRect/>
          </a:stretch>
        </p:blipFill>
        <p:spPr>
          <a:xfrm>
            <a:off x="7696200" y="30480000"/>
            <a:ext cx="5504180" cy="3853815"/>
          </a:xfrm>
          <a:prstGeom prst="rect">
            <a:avLst/>
          </a:prstGeom>
        </p:spPr>
      </p:pic>
      <p:sp>
        <p:nvSpPr>
          <p:cNvPr id="11" name="Text Box 180"/>
          <p:cNvSpPr txBox="1">
            <a:spLocks noChangeArrowheads="1"/>
          </p:cNvSpPr>
          <p:nvPr/>
        </p:nvSpPr>
        <p:spPr bwMode="auto">
          <a:xfrm>
            <a:off x="7649845" y="34366200"/>
            <a:ext cx="56038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2000" b="1" dirty="0">
                <a:latin typeface="Calibri" panose="020F0502020204030204" pitchFamily="34" charset="0"/>
              </a:rPr>
              <a:t>Figure 2.</a:t>
            </a:r>
            <a:r>
              <a:rPr lang="en-US" sz="2000" dirty="0">
                <a:latin typeface="Calibri" panose="020F0502020204030204" pitchFamily="34" charset="0"/>
              </a:rPr>
              <a:t> Enhanced Alpha-Beta Pruning Architecture.</a:t>
            </a:r>
            <a:endParaRPr lang="en-US" sz="2000" dirty="0">
              <a:latin typeface="Calibri" panose="020F0502020204030204" pitchFamily="34" charset="0"/>
            </a:endParaRPr>
          </a:p>
        </p:txBody>
      </p:sp>
      <p:sp>
        <p:nvSpPr>
          <p:cNvPr id="21" name="文本框 20"/>
          <p:cNvSpPr txBox="1"/>
          <p:nvPr/>
        </p:nvSpPr>
        <p:spPr>
          <a:xfrm>
            <a:off x="1600200" y="16035020"/>
            <a:ext cx="6016625" cy="6379845"/>
          </a:xfrm>
          <a:prstGeom prst="rect">
            <a:avLst/>
          </a:prstGeom>
          <a:noFill/>
        </p:spPr>
        <p:txBody>
          <a:bodyPr wrap="square" rtlCol="0">
            <a:noAutofit/>
          </a:bodyPr>
          <a:p>
            <a:pPr algn="just" eaLnBrk="1" hangingPunct="1"/>
            <a:r>
              <a:rPr lang="en-US" sz="2800" b="1" dirty="0">
                <a:latin typeface="Calibri" panose="020F0502020204030204" pitchFamily="34" charset="0"/>
                <a:sym typeface="+mn-ea"/>
              </a:rPr>
              <a:t>1. Enhanced Alpha-Beta Pruning</a:t>
            </a:r>
            <a:r>
              <a:rPr lang="en-US" sz="2800" dirty="0">
                <a:latin typeface="Calibri" panose="020F0502020204030204" pitchFamily="34" charset="0"/>
                <a:sym typeface="+mn-ea"/>
              </a:rPr>
              <a:t>: Reduces the number of positions evaluated.</a:t>
            </a:r>
            <a:endParaRPr lang="en-US" sz="2800" dirty="0">
              <a:latin typeface="Calibri" panose="020F0502020204030204" pitchFamily="34" charset="0"/>
            </a:endParaRPr>
          </a:p>
          <a:p>
            <a:pPr algn="just" eaLnBrk="1" hangingPunct="1"/>
            <a:r>
              <a:rPr lang="en-US" sz="2800" b="1" dirty="0">
                <a:latin typeface="Calibri" panose="020F0502020204030204" pitchFamily="34" charset="0"/>
                <a:sym typeface="+mn-ea"/>
              </a:rPr>
              <a:t>2. Heuristic Search</a:t>
            </a:r>
            <a:r>
              <a:rPr lang="en-US" sz="2800" dirty="0">
                <a:latin typeface="Calibri" panose="020F0502020204030204" pitchFamily="34" charset="0"/>
                <a:sym typeface="+mn-ea"/>
              </a:rPr>
              <a:t>: Prioritizes strategic moves, enhancing decision-making efficiency.</a:t>
            </a:r>
            <a:endParaRPr lang="en-US" sz="2800" dirty="0">
              <a:latin typeface="Calibri" panose="020F0502020204030204" pitchFamily="34" charset="0"/>
            </a:endParaRPr>
          </a:p>
          <a:p>
            <a:pPr algn="just" eaLnBrk="1" hangingPunct="1"/>
            <a:r>
              <a:rPr lang="en-US" sz="2800" b="1" dirty="0">
                <a:latin typeface="Calibri" panose="020F0502020204030204" pitchFamily="34" charset="0"/>
                <a:sym typeface="+mn-ea"/>
              </a:rPr>
              <a:t>3. Iterative Deepening</a:t>
            </a:r>
            <a:r>
              <a:rPr lang="en-US" sz="2800" dirty="0">
                <a:latin typeface="Calibri" panose="020F0502020204030204" pitchFamily="34" charset="0"/>
                <a:sym typeface="+mn-ea"/>
              </a:rPr>
              <a:t>: Increases search depth gradually to find optimal moves within time constraints.</a:t>
            </a:r>
            <a:endParaRPr lang="en-US" sz="2800" dirty="0">
              <a:latin typeface="Calibri" panose="020F0502020204030204" pitchFamily="34" charset="0"/>
            </a:endParaRPr>
          </a:p>
          <a:p>
            <a:pPr algn="just" eaLnBrk="1" hangingPunct="1"/>
            <a:r>
              <a:rPr lang="en-US" sz="2800" b="1" dirty="0">
                <a:latin typeface="Calibri" panose="020F0502020204030204" pitchFamily="34" charset="0"/>
                <a:sym typeface="+mn-ea"/>
              </a:rPr>
              <a:t>4. Quiescence Search</a:t>
            </a:r>
            <a:r>
              <a:rPr lang="en-US" sz="2800" dirty="0">
                <a:latin typeface="Calibri" panose="020F0502020204030204" pitchFamily="34" charset="0"/>
                <a:sym typeface="+mn-ea"/>
              </a:rPr>
              <a:t>: Extends search in volatile positions.</a:t>
            </a:r>
            <a:endParaRPr lang="en-US" sz="2800" dirty="0">
              <a:latin typeface="Calibri" panose="020F0502020204030204" pitchFamily="34" charset="0"/>
            </a:endParaRPr>
          </a:p>
          <a:p>
            <a:pPr algn="just" eaLnBrk="1" hangingPunct="1"/>
            <a:r>
              <a:rPr lang="en-US" sz="2800" b="1" dirty="0">
                <a:latin typeface="Calibri" panose="020F0502020204030204" pitchFamily="34" charset="0"/>
                <a:sym typeface="+mn-ea"/>
              </a:rPr>
              <a:t>5. Aspiration Windows</a:t>
            </a:r>
            <a:r>
              <a:rPr lang="en-US" sz="2800" dirty="0">
                <a:latin typeface="Calibri" panose="020F0502020204030204" pitchFamily="34" charset="0"/>
                <a:sym typeface="+mn-ea"/>
              </a:rPr>
              <a:t>: Narrows the search window to speed up decision-making.</a:t>
            </a:r>
            <a:endParaRPr lang="zh-CN" altLang="en-US" sz="2800"/>
          </a:p>
        </p:txBody>
      </p:sp>
      <p:sp>
        <p:nvSpPr>
          <p:cNvPr id="25" name="文本框 24"/>
          <p:cNvSpPr txBox="1"/>
          <p:nvPr/>
        </p:nvSpPr>
        <p:spPr>
          <a:xfrm>
            <a:off x="1600200" y="30708600"/>
            <a:ext cx="5904230" cy="9130030"/>
          </a:xfrm>
          <a:prstGeom prst="rect">
            <a:avLst/>
          </a:prstGeom>
          <a:noFill/>
        </p:spPr>
        <p:txBody>
          <a:bodyPr wrap="square" rtlCol="0">
            <a:noAutofit/>
          </a:bodyPr>
          <a:p>
            <a:pPr marL="457200" indent="-457200" algn="just" eaLnBrk="1" hangingPunct="1">
              <a:buFont typeface="Arial" panose="020B0604020202020204" pitchFamily="34" charset="0"/>
              <a:buChar char="•"/>
            </a:pPr>
            <a:r>
              <a:rPr lang="en-US" sz="2800" dirty="0">
                <a:sym typeface="+mn-ea"/>
              </a:rPr>
              <a:t>After evaluating all moves, αXq selects the highest-scoring one. Dynamic difficulty adjustment tweaks search depth and evaluation based on the player's skill. αXq represents the board state and move sequences using arrays and trees, integrating search algorithms and evaluation functions.</a:t>
            </a:r>
            <a:endParaRPr lang="en-US" sz="2800" dirty="0">
              <a:sym typeface="+mn-ea"/>
            </a:endParaRPr>
          </a:p>
        </p:txBody>
      </p:sp>
      <p:pic>
        <p:nvPicPr>
          <p:cNvPr id="26" name="图片 25"/>
          <p:cNvPicPr>
            <a:picLocks noChangeAspect="1"/>
          </p:cNvPicPr>
          <p:nvPr/>
        </p:nvPicPr>
        <p:blipFill>
          <a:blip r:embed="rId7"/>
          <a:stretch>
            <a:fillRect/>
          </a:stretch>
        </p:blipFill>
        <p:spPr>
          <a:xfrm>
            <a:off x="19964400" y="8001000"/>
            <a:ext cx="5670550" cy="5213350"/>
          </a:xfrm>
          <a:prstGeom prst="rect">
            <a:avLst/>
          </a:prstGeom>
        </p:spPr>
      </p:pic>
      <p:pic>
        <p:nvPicPr>
          <p:cNvPr id="28" name="图片 27"/>
          <p:cNvPicPr>
            <a:picLocks noChangeAspect="1"/>
          </p:cNvPicPr>
          <p:nvPr/>
        </p:nvPicPr>
        <p:blipFill>
          <a:blip r:embed="rId8"/>
          <a:srcRect l="6674" t="8487" r="8383" b="4213"/>
          <a:stretch>
            <a:fillRect/>
          </a:stretch>
        </p:blipFill>
        <p:spPr>
          <a:xfrm>
            <a:off x="14127480" y="14249400"/>
            <a:ext cx="11812270" cy="6075045"/>
          </a:xfrm>
          <a:prstGeom prst="rect">
            <a:avLst/>
          </a:prstGeom>
        </p:spPr>
      </p:pic>
      <p:pic>
        <p:nvPicPr>
          <p:cNvPr id="30" name="图片 29"/>
          <p:cNvPicPr>
            <a:picLocks noChangeAspect="1"/>
          </p:cNvPicPr>
          <p:nvPr/>
        </p:nvPicPr>
        <p:blipFill>
          <a:blip r:embed="rId9"/>
          <a:srcRect l="7602" t="6752" r="8777" b="3784"/>
          <a:stretch>
            <a:fillRect/>
          </a:stretch>
        </p:blipFill>
        <p:spPr>
          <a:xfrm>
            <a:off x="14173200" y="20894040"/>
            <a:ext cx="11766550" cy="6300470"/>
          </a:xfrm>
          <a:prstGeom prst="rect">
            <a:avLst/>
          </a:prstGeom>
        </p:spPr>
      </p:pic>
      <p:sp>
        <p:nvSpPr>
          <p:cNvPr id="31" name="文本框 30"/>
          <p:cNvSpPr txBox="1"/>
          <p:nvPr/>
        </p:nvSpPr>
        <p:spPr>
          <a:xfrm>
            <a:off x="14081760" y="27355800"/>
            <a:ext cx="7298055" cy="398780"/>
          </a:xfrm>
          <a:prstGeom prst="rect">
            <a:avLst/>
          </a:prstGeom>
          <a:noFill/>
        </p:spPr>
        <p:txBody>
          <a:bodyPr wrap="square" rtlCol="0" anchor="t">
            <a:spAutoFit/>
          </a:bodyPr>
          <a:p>
            <a:pPr algn="ctr" eaLnBrk="1" hangingPunct="1"/>
            <a:r>
              <a:rPr lang="en-US" sz="2000" b="1" dirty="0">
                <a:latin typeface="Calibri" panose="020F0502020204030204" pitchFamily="34" charset="0"/>
                <a:sym typeface="+mn-ea"/>
              </a:rPr>
              <a:t>Chart 2.</a:t>
            </a:r>
            <a:r>
              <a:rPr lang="en-US" sz="2000" dirty="0">
                <a:latin typeface="Calibri" panose="020F0502020204030204" pitchFamily="34" charset="0"/>
                <a:sym typeface="+mn-ea"/>
              </a:rPr>
              <a:t> Distribution of Total Moves in Games for Different AI Levels.</a:t>
            </a:r>
            <a:endParaRPr lang="en-US" altLang="en-US" sz="2000" dirty="0">
              <a:latin typeface="Calibri" panose="020F0502020204030204" pitchFamily="34" charset="0"/>
              <a:sym typeface="+mn-ea"/>
            </a:endParaRPr>
          </a:p>
        </p:txBody>
      </p:sp>
      <p:sp>
        <p:nvSpPr>
          <p:cNvPr id="32" name="Text Box 180"/>
          <p:cNvSpPr txBox="1">
            <a:spLocks noChangeArrowheads="1"/>
          </p:cNvSpPr>
          <p:nvPr/>
        </p:nvSpPr>
        <p:spPr bwMode="auto">
          <a:xfrm>
            <a:off x="19964400" y="13167360"/>
            <a:ext cx="311721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755" eaLnBrk="0" hangingPunct="0">
              <a:defRPr sz="2200">
                <a:solidFill>
                  <a:schemeClr val="tx1"/>
                </a:solidFill>
                <a:latin typeface="Arial" panose="020B0604020202020204" pitchFamily="34" charset="0"/>
              </a:defRPr>
            </a:lvl1pPr>
            <a:lvl2pPr marL="742950" indent="-285750" defTabSz="4389755" eaLnBrk="0" hangingPunct="0">
              <a:defRPr sz="2200">
                <a:solidFill>
                  <a:schemeClr val="tx1"/>
                </a:solidFill>
                <a:latin typeface="Arial" panose="020B0604020202020204" pitchFamily="34" charset="0"/>
              </a:defRPr>
            </a:lvl2pPr>
            <a:lvl3pPr marL="1143000" indent="-228600" defTabSz="4389755" eaLnBrk="0" hangingPunct="0">
              <a:defRPr sz="2200">
                <a:solidFill>
                  <a:schemeClr val="tx1"/>
                </a:solidFill>
                <a:latin typeface="Arial" panose="020B0604020202020204" pitchFamily="34" charset="0"/>
              </a:defRPr>
            </a:lvl3pPr>
            <a:lvl4pPr marL="1600200" indent="-228600" defTabSz="4389755" eaLnBrk="0" hangingPunct="0">
              <a:defRPr sz="2200">
                <a:solidFill>
                  <a:schemeClr val="tx1"/>
                </a:solidFill>
                <a:latin typeface="Arial" panose="020B0604020202020204" pitchFamily="34" charset="0"/>
              </a:defRPr>
            </a:lvl4pPr>
            <a:lvl5pPr marL="2057400" indent="-228600" defTabSz="4389755" eaLnBrk="0" hangingPunct="0">
              <a:defRPr sz="2200">
                <a:solidFill>
                  <a:schemeClr val="tx1"/>
                </a:solidFill>
                <a:latin typeface="Arial" panose="020B0604020202020204" pitchFamily="34" charset="0"/>
              </a:defRPr>
            </a:lvl5pPr>
            <a:lvl6pPr marL="2514600" indent="-228600" defTabSz="4389755"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755"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755"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755"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2000" b="1" dirty="0">
                <a:latin typeface="Calibri" panose="020F0502020204030204" pitchFamily="34" charset="0"/>
              </a:rPr>
              <a:t>Figure 3.</a:t>
            </a:r>
            <a:r>
              <a:rPr lang="en-US" sz="2000" dirty="0">
                <a:latin typeface="Calibri" panose="020F0502020204030204" pitchFamily="34" charset="0"/>
              </a:rPr>
              <a:t> αX</a:t>
            </a:r>
            <a:r>
              <a:rPr lang="en-US" sz="2000" dirty="0">
                <a:latin typeface="Calibri" panose="020F0502020204030204" pitchFamily="34" charset="0"/>
              </a:rPr>
              <a:t>q defeat human.</a:t>
            </a:r>
            <a:endParaRPr lang="en-US" sz="2000" dirty="0">
              <a:latin typeface="Calibri" panose="020F0502020204030204" pitchFamily="34" charset="0"/>
            </a:endParaRPr>
          </a:p>
        </p:txBody>
      </p:sp>
      <p:sp>
        <p:nvSpPr>
          <p:cNvPr id="33" name="文本框 32"/>
          <p:cNvSpPr txBox="1"/>
          <p:nvPr/>
        </p:nvSpPr>
        <p:spPr>
          <a:xfrm>
            <a:off x="14176375" y="8526780"/>
            <a:ext cx="5788025" cy="1456690"/>
          </a:xfrm>
          <a:prstGeom prst="rect">
            <a:avLst/>
          </a:prstGeom>
          <a:noFill/>
        </p:spPr>
        <p:txBody>
          <a:bodyPr wrap="square" rtlCol="0">
            <a:noAutofit/>
          </a:bodyPr>
          <a:p>
            <a:pPr indent="0" algn="just" eaLnBrk="1" hangingPunct="1">
              <a:buFont typeface="Arial" panose="020B0604020202020204" pitchFamily="34" charset="0"/>
              <a:buNone/>
            </a:pPr>
            <a:endParaRPr lang="en-US" sz="2800" dirty="0">
              <a:latin typeface="Calibri" panose="020F0502020204030204" pitchFamily="34" charset="0"/>
              <a:sym typeface="+mn-ea"/>
            </a:endParaRPr>
          </a:p>
          <a:p>
            <a:pPr marL="457200" indent="-457200" algn="just" eaLnBrk="1" hangingPunct="1">
              <a:buFont typeface="Arial" panose="020B0604020202020204" pitchFamily="34" charset="0"/>
              <a:buChar char="•"/>
            </a:pPr>
            <a:r>
              <a:rPr lang="en-US" sz="2800" dirty="0">
                <a:latin typeface="Calibri" panose="020F0502020204030204" pitchFamily="34" charset="0"/>
                <a:sym typeface="+mn-ea"/>
              </a:rPr>
              <a:t>Adaptive: Varies with the number of moves (10, 30, 100, 300, 1000 milliseconds)</a:t>
            </a:r>
            <a:endParaRPr lang="en-US" sz="2800" dirty="0">
              <a:latin typeface="Calibri" panose="020F0502020204030204" pitchFamily="34" charset="0"/>
              <a:sym typeface="+mn-ea"/>
            </a:endParaRPr>
          </a:p>
          <a:p>
            <a:pPr indent="0" algn="just" eaLnBrk="1" hangingPunct="1">
              <a:buFont typeface="Arial" panose="020B0604020202020204" pitchFamily="34" charset="0"/>
              <a:buNone/>
            </a:pPr>
            <a:endParaRPr lang="en-US" sz="2800" dirty="0">
              <a:latin typeface="Calibri" panose="020F0502020204030204" pitchFamily="34" charset="0"/>
              <a:sym typeface="+mn-ea"/>
            </a:endParaRPr>
          </a:p>
          <a:p>
            <a:pPr indent="0" algn="just" eaLnBrk="1" hangingPunct="1">
              <a:buFont typeface="Arial" panose="020B0604020202020204" pitchFamily="34" charset="0"/>
              <a:buNone/>
            </a:pPr>
            <a:r>
              <a:rPr lang="en-US" sz="2800" b="1" dirty="0">
                <a:latin typeface="Calibri" panose="020F0502020204030204" pitchFamily="34" charset="0"/>
                <a:sym typeface="+mn-ea"/>
              </a:rPr>
              <a:t>Distribution of Total Moves</a:t>
            </a:r>
            <a:endParaRPr lang="en-US" sz="2800" b="1" dirty="0">
              <a:latin typeface="Calibri" panose="020F0502020204030204" pitchFamily="34" charset="0"/>
              <a:sym typeface="+mn-ea"/>
            </a:endParaRPr>
          </a:p>
          <a:p>
            <a:pPr marL="457200" indent="-457200" algn="just" eaLnBrk="1" hangingPunct="1">
              <a:buFont typeface="Arial" panose="020B0604020202020204" pitchFamily="34" charset="0"/>
              <a:buChar char="•"/>
            </a:pPr>
            <a:r>
              <a:rPr lang="en-US" sz="2800" dirty="0">
                <a:latin typeface="Calibri" panose="020F0502020204030204" pitchFamily="34" charset="0"/>
              </a:rPr>
              <a:t>Beginner: Around 75-95 moves</a:t>
            </a:r>
            <a:endParaRPr lang="en-US" sz="2800" dirty="0">
              <a:latin typeface="Calibri" panose="020F0502020204030204" pitchFamily="34" charset="0"/>
            </a:endParaRPr>
          </a:p>
          <a:p>
            <a:pPr marL="457200" indent="-457200" algn="just" eaLnBrk="1" hangingPunct="1">
              <a:buFont typeface="Arial" panose="020B0604020202020204" pitchFamily="34" charset="0"/>
              <a:buChar char="•"/>
            </a:pPr>
            <a:r>
              <a:rPr lang="en-US" sz="2800" dirty="0">
                <a:latin typeface="Calibri" panose="020F0502020204030204" pitchFamily="34" charset="0"/>
              </a:rPr>
              <a:t>Intermediate: Around 32-50 moves</a:t>
            </a:r>
            <a:endParaRPr lang="en-US" sz="2800" dirty="0">
              <a:latin typeface="Calibri" panose="020F0502020204030204" pitchFamily="34" charset="0"/>
            </a:endParaRPr>
          </a:p>
          <a:p>
            <a:pPr marL="457200" indent="-457200" algn="just" eaLnBrk="1" hangingPunct="1">
              <a:buFont typeface="Arial" panose="020B0604020202020204" pitchFamily="34" charset="0"/>
              <a:buChar char="•"/>
            </a:pPr>
            <a:r>
              <a:rPr lang="en-US" sz="2800" dirty="0">
                <a:latin typeface="Calibri" panose="020F0502020204030204" pitchFamily="34" charset="0"/>
              </a:rPr>
              <a:t>Expert: Around 18-30 moves</a:t>
            </a:r>
            <a:endParaRPr lang="en-US" sz="2800" dirty="0">
              <a:latin typeface="Calibri" panose="020F0502020204030204" pitchFamily="34" charset="0"/>
            </a:endParaRPr>
          </a:p>
          <a:p>
            <a:pPr marL="457200" indent="-457200" algn="just" eaLnBrk="1" hangingPunct="1">
              <a:buFont typeface="Arial" panose="020B0604020202020204" pitchFamily="34" charset="0"/>
              <a:buChar char="•"/>
            </a:pPr>
            <a:r>
              <a:rPr lang="en-US" sz="2800" dirty="0">
                <a:latin typeface="Calibri" panose="020F0502020204030204" pitchFamily="34" charset="0"/>
              </a:rPr>
              <a:t>Adaptive: Around 42-60 moves</a:t>
            </a:r>
            <a:endParaRPr lang="en-US" sz="2800" dirty="0">
              <a:latin typeface="Calibri" panose="020F0502020204030204" pitchFamily="34" charset="0"/>
            </a:endParaRPr>
          </a:p>
          <a:p>
            <a:pPr indent="0" algn="just" eaLnBrk="1" hangingPunct="1">
              <a:buFont typeface="Arial" panose="020B0604020202020204" pitchFamily="34" charset="0"/>
              <a:buNone/>
            </a:pPr>
            <a:endParaRPr lang="zh-CN" altLang="en-US" sz="2800"/>
          </a:p>
        </p:txBody>
      </p:sp>
      <p:sp>
        <p:nvSpPr>
          <p:cNvPr id="34" name="Rectangle 60"/>
          <p:cNvSpPr/>
          <p:nvPr/>
        </p:nvSpPr>
        <p:spPr>
          <a:xfrm>
            <a:off x="14081760" y="27823795"/>
            <a:ext cx="11887200" cy="640080"/>
          </a:xfrm>
          <a:prstGeom prst="rect">
            <a:avLst/>
          </a:prstGeom>
          <a:solidFill>
            <a:srgbClr val="C7FAFA"/>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4800" b="1" dirty="0">
                <a:solidFill>
                  <a:schemeClr val="tx1"/>
                </a:solidFill>
              </a:rPr>
              <a:t>Discussion</a:t>
            </a:r>
            <a:endParaRPr lang="en-US" sz="4800" b="1" dirty="0">
              <a:solidFill>
                <a:schemeClr val="tx1"/>
              </a:solidFill>
            </a:endParaRPr>
          </a:p>
        </p:txBody>
      </p:sp>
      <p:sp>
        <p:nvSpPr>
          <p:cNvPr id="35" name="Text Box 193"/>
          <p:cNvSpPr txBox="1">
            <a:spLocks noChangeArrowheads="1"/>
          </p:cNvSpPr>
          <p:nvPr/>
        </p:nvSpPr>
        <p:spPr bwMode="auto">
          <a:xfrm>
            <a:off x="14081760" y="28422600"/>
            <a:ext cx="11887200" cy="2924810"/>
          </a:xfrm>
          <a:prstGeom prst="rect">
            <a:avLst/>
          </a:prstGeom>
          <a:solidFill>
            <a:schemeClr val="bg1"/>
          </a:solid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457200" indent="-457200" algn="just" eaLnBrk="1" hangingPunct="1">
              <a:buFont typeface="Arial" panose="020B0604020202020204" pitchFamily="34" charset="0"/>
              <a:buChar char="•"/>
            </a:pPr>
            <a:r>
              <a:rPr lang="en-US" sz="2800" dirty="0">
                <a:latin typeface="Calibri" panose="020F0502020204030204" pitchFamily="34" charset="0"/>
              </a:rPr>
              <a:t>The data shows that higher-level AIs not only think longer but also win more efficiently, resulting in fewer total moves. The adaptive AI adjusts its strategy based on the game's progress, providing a balanced challenge. The total number of moves reflects the time it takes for the AI to secure a win; longer games indicate less optimized strategies. In summary, higher-level AIs take longer to think but require fewer moves to win against humans.</a:t>
            </a:r>
            <a:endParaRPr lang="en-US" sz="2800" dirty="0">
              <a:latin typeface="Calibri" panose="020F0502020204030204" pitchFamily="34" charset="0"/>
            </a:endParaRPr>
          </a:p>
        </p:txBody>
      </p:sp>
    </p:spTree>
  </p:cSld>
  <p:clrMapOvr>
    <a:masterClrMapping/>
  </p:clrMapOvr>
</p:sld>
</file>

<file path=ppt/tags/tag1.xml><?xml version="1.0" encoding="utf-8"?>
<p:tagLst xmlns:p="http://schemas.openxmlformats.org/presentationml/2006/main">
  <p:tag name="commondata" val="eyJoZGlkIjoiOGJjNTY2OGE4NTUxYWNkOTI5MzBjNjdkZjNhNmExYjM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5481</Words>
  <Application>WPS 演示</Application>
  <PresentationFormat>Custom</PresentationFormat>
  <Paragraphs>110</Paragraphs>
  <Slides>1</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13" baseType="lpstr">
      <vt:lpstr>Arial</vt:lpstr>
      <vt:lpstr>宋体</vt:lpstr>
      <vt:lpstr>Wingdings</vt:lpstr>
      <vt:lpstr>Calibri</vt:lpstr>
      <vt:lpstr>Cambria Math</vt:lpstr>
      <vt:lpstr>Cambria Math</vt:lpstr>
      <vt:lpstr>微软雅黑</vt:lpstr>
      <vt:lpstr>Arial Unicode MS</vt:lpstr>
      <vt:lpstr>Calibri Light</vt:lpstr>
      <vt:lpstr>等线</vt:lpstr>
      <vt:lpstr>Office Theme</vt:lpstr>
      <vt:lpstr>Equation.KSEE3</vt:lpstr>
      <vt:lpstr>PowerPoint 演示文稿</vt:lpstr>
    </vt:vector>
  </TitlesOfParts>
  <Company>Genigraphics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44x30</dc:title>
  <dc:creator>Jay Larson</dc:creator>
  <dc:description>Quality poster printing
www.genigraphics.com
1-800-790-4001</dc:description>
  <cp:lastModifiedBy>Yehovah</cp:lastModifiedBy>
  <cp:revision>89</cp:revision>
  <cp:lastPrinted>2013-02-12T02:21:00Z</cp:lastPrinted>
  <dcterms:created xsi:type="dcterms:W3CDTF">2013-02-10T21:14:00Z</dcterms:created>
  <dcterms:modified xsi:type="dcterms:W3CDTF">2024-10-28T22:21:45Z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F867BCA6B38247BDB12F679DE1A384D3_12</vt:lpwstr>
  </property>
  <property fmtid="{D5CDD505-2E9C-101B-9397-08002B2CF9AE}" pid="3" name="KSOProductBuildVer">
    <vt:lpwstr>2052-12.1.0.18608</vt:lpwstr>
  </property>
</Properties>
</file>