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66" r:id="rId10"/>
    <p:sldId id="267" r:id="rId11"/>
    <p:sldId id="262" r:id="rId12"/>
    <p:sldId id="271" r:id="rId13"/>
    <p:sldId id="263" r:id="rId14"/>
    <p:sldId id="264" r:id="rId15"/>
    <p:sldId id="268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28"/>
    <p:restoredTop sz="96018"/>
  </p:normalViewPr>
  <p:slideViewPr>
    <p:cSldViewPr snapToGrid="0" snapToObjects="1">
      <p:cViewPr varScale="1">
        <p:scale>
          <a:sx n="114" d="100"/>
          <a:sy n="114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87F-A9AE-A944-9E8C-5E4C8E2B2847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E09820C-FD0B-BE4B-926A-10ADA5BC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6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87F-A9AE-A944-9E8C-5E4C8E2B2847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09820C-FD0B-BE4B-926A-10ADA5BC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8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87F-A9AE-A944-9E8C-5E4C8E2B2847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09820C-FD0B-BE4B-926A-10ADA5BC28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854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87F-A9AE-A944-9E8C-5E4C8E2B2847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09820C-FD0B-BE4B-926A-10ADA5BC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50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87F-A9AE-A944-9E8C-5E4C8E2B2847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09820C-FD0B-BE4B-926A-10ADA5BC284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3694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87F-A9AE-A944-9E8C-5E4C8E2B2847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09820C-FD0B-BE4B-926A-10ADA5BC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5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87F-A9AE-A944-9E8C-5E4C8E2B2847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820C-FD0B-BE4B-926A-10ADA5BC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5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87F-A9AE-A944-9E8C-5E4C8E2B2847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820C-FD0B-BE4B-926A-10ADA5BC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7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87F-A9AE-A944-9E8C-5E4C8E2B2847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820C-FD0B-BE4B-926A-10ADA5BC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4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87F-A9AE-A944-9E8C-5E4C8E2B2847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09820C-FD0B-BE4B-926A-10ADA5BC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3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87F-A9AE-A944-9E8C-5E4C8E2B2847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09820C-FD0B-BE4B-926A-10ADA5BC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3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87F-A9AE-A944-9E8C-5E4C8E2B2847}" type="datetimeFigureOut">
              <a:rPr lang="en-US" smtClean="0"/>
              <a:t>8/8/21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09820C-FD0B-BE4B-926A-10ADA5BC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1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87F-A9AE-A944-9E8C-5E4C8E2B2847}" type="datetimeFigureOut">
              <a:rPr lang="en-US" smtClean="0"/>
              <a:t>8/8/21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820C-FD0B-BE4B-926A-10ADA5BC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4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87F-A9AE-A944-9E8C-5E4C8E2B2847}" type="datetimeFigureOut">
              <a:rPr lang="en-US" smtClean="0"/>
              <a:t>8/8/21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820C-FD0B-BE4B-926A-10ADA5BC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0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87F-A9AE-A944-9E8C-5E4C8E2B2847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820C-FD0B-BE4B-926A-10ADA5BC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7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87F-A9AE-A944-9E8C-5E4C8E2B2847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09820C-FD0B-BE4B-926A-10ADA5BC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0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A087F-A9AE-A944-9E8C-5E4C8E2B2847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E09820C-FD0B-BE4B-926A-10ADA5BC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2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B624-D4DE-3A43-A2AD-7349CB611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485775"/>
            <a:ext cx="10161587" cy="22627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Performance in Exams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B9C3C-1C15-8B4F-8C9F-AB2F896F9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8993" y="3830322"/>
            <a:ext cx="8915399" cy="1126283"/>
          </a:xfrm>
        </p:spPr>
        <p:txBody>
          <a:bodyPr>
            <a:normAutofit fontScale="32500" lnSpcReduction="20000"/>
          </a:bodyPr>
          <a:lstStyle/>
          <a:p>
            <a:r>
              <a:rPr lang="en-US" sz="6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DSBA 6520</a:t>
            </a:r>
          </a:p>
          <a:p>
            <a:r>
              <a:rPr lang="en-US" sz="6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 Robinson</a:t>
            </a:r>
          </a:p>
          <a:p>
            <a:r>
              <a:rPr lang="en-US" sz="6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Zhenrong Lao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448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2862-D693-B243-B9AB-8E18E37C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908128"/>
          </a:xfrm>
        </p:spPr>
        <p:txBody>
          <a:bodyPr/>
          <a:lstStyle/>
          <a:p>
            <a:r>
              <a:rPr lang="en-US" b="1" dirty="0"/>
              <a:t>Algorithms 3: Node Similarity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9C81B-F1D7-7F49-9250-C5033262C305}"/>
              </a:ext>
            </a:extLst>
          </p:cNvPr>
          <p:cNvSpPr txBox="1"/>
          <p:nvPr/>
        </p:nvSpPr>
        <p:spPr>
          <a:xfrm>
            <a:off x="1396313" y="1532238"/>
            <a:ext cx="1061445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gds.graph.create('student-grade', ['Student',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MathGroup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ReadingGroup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WritingGroup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'], '*')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gds.nodeSimilarity.stream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('student-grade',{degreeCutoff: 20})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YIELD node1, node2, similarity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gds.util.asNode(node1).student_id AS student1 , gds.util.asNode(node2).student_id AS student2, similarity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similarity DESC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4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EFBC41-1B2B-714A-AFC6-866CBEA58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157406"/>
              </p:ext>
            </p:extLst>
          </p:nvPr>
        </p:nvGraphicFramePr>
        <p:xfrm>
          <a:off x="2508980" y="3846637"/>
          <a:ext cx="5937250" cy="30113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995">
                  <a:extLst>
                    <a:ext uri="{9D8B030D-6E8A-4147-A177-3AD203B41FA5}">
                      <a16:colId xmlns:a16="http://schemas.microsoft.com/office/drawing/2014/main" val="3741763557"/>
                    </a:ext>
                  </a:extLst>
                </a:gridCol>
                <a:gridCol w="1483995">
                  <a:extLst>
                    <a:ext uri="{9D8B030D-6E8A-4147-A177-3AD203B41FA5}">
                      <a16:colId xmlns:a16="http://schemas.microsoft.com/office/drawing/2014/main" val="1558932011"/>
                    </a:ext>
                  </a:extLst>
                </a:gridCol>
                <a:gridCol w="1484630">
                  <a:extLst>
                    <a:ext uri="{9D8B030D-6E8A-4147-A177-3AD203B41FA5}">
                      <a16:colId xmlns:a16="http://schemas.microsoft.com/office/drawing/2014/main" val="627527507"/>
                    </a:ext>
                  </a:extLst>
                </a:gridCol>
                <a:gridCol w="1484630">
                  <a:extLst>
                    <a:ext uri="{9D8B030D-6E8A-4147-A177-3AD203B41FA5}">
                      <a16:colId xmlns:a16="http://schemas.microsoft.com/office/drawing/2014/main" val="18074315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Student 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Student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Similarity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261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0.9955357142857143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683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0.9955357142857143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5322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0.995475113122172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9742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0.995475113122172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5676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55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AB50-26AB-1E4C-9521-A762DFE7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596" y="218607"/>
            <a:ext cx="8911687" cy="784560"/>
          </a:xfrm>
        </p:spPr>
        <p:txBody>
          <a:bodyPr/>
          <a:lstStyle/>
          <a:p>
            <a:r>
              <a:rPr lang="en-US" b="1" dirty="0"/>
              <a:t>Cypher Action</a:t>
            </a:r>
            <a:r>
              <a:rPr lang="zh-CN" altLang="en-US" b="1" dirty="0"/>
              <a:t> </a:t>
            </a:r>
            <a:r>
              <a:rPr lang="en-US" altLang="zh-CN" b="1" dirty="0"/>
              <a:t>1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5070DC-E13F-F84C-AE33-B1E375A05F63}"/>
              </a:ext>
            </a:extLst>
          </p:cNvPr>
          <p:cNvSpPr/>
          <p:nvPr/>
        </p:nvSpPr>
        <p:spPr>
          <a:xfrm>
            <a:off x="1001726" y="1536778"/>
            <a:ext cx="470113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Search Phrase: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Student who got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writing_letter_grade=$writing_letter_grade and reading_letter_grade=$reading_letter_grade and w3. math_letter_grade= $math_letter_grade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2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Find students who perform similar in all three exams or students are in the same set of grade letters for all exams </a:t>
            </a:r>
            <a:endParaRPr lang="en-US" sz="2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4A3F567-39F0-F342-AD47-75702FA66E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86" y="432486"/>
            <a:ext cx="6116340" cy="565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20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4BAC-2678-304C-B361-3AA60C85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73" y="545804"/>
            <a:ext cx="8911687" cy="1280890"/>
          </a:xfrm>
        </p:spPr>
        <p:txBody>
          <a:bodyPr/>
          <a:lstStyle/>
          <a:p>
            <a:r>
              <a:rPr lang="en-US" b="1" dirty="0"/>
              <a:t>Cypher Action</a:t>
            </a:r>
            <a:r>
              <a:rPr lang="zh-CN" altLang="en-US" b="1" dirty="0"/>
              <a:t> </a:t>
            </a:r>
            <a:r>
              <a:rPr lang="en-US" altLang="zh-CN" b="1" dirty="0"/>
              <a:t>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7100B-EE78-8847-8F6F-D45B4D23991E}"/>
              </a:ext>
            </a:extLst>
          </p:cNvPr>
          <p:cNvSpPr txBox="1"/>
          <p:nvPr/>
        </p:nvSpPr>
        <p:spPr>
          <a:xfrm>
            <a:off x="1163637" y="1665863"/>
            <a:ext cx="400818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Phrase: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who took test_preparation_course $test_preparation_course and got reading_letter_grade $reading_letter_grade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Student who perform good at one exam and complete the test preparation course.</a:t>
            </a:r>
          </a:p>
          <a:p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2C5F85C-21CF-3444-9B07-672872FA2E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855" y="1036939"/>
            <a:ext cx="6809045" cy="564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4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ECCD-B5C0-9743-9E04-47751731D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719" y="466165"/>
            <a:ext cx="9908894" cy="1438835"/>
          </a:xfrm>
        </p:spPr>
        <p:txBody>
          <a:bodyPr/>
          <a:lstStyle/>
          <a:p>
            <a:r>
              <a:rPr lang="en-US" b="1" dirty="0"/>
              <a:t>Graph Visualizations 1</a:t>
            </a:r>
            <a:endParaRPr lang="en-US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94337426-EA61-3F47-A2BF-BC514A169E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8" y="1417983"/>
            <a:ext cx="5756827" cy="5168555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27D44DF-0A30-7B4A-9952-8946C946E06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06" y="1417983"/>
            <a:ext cx="4966447" cy="516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0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01C9-A734-2648-BB66-751BFE54E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666" y="588251"/>
            <a:ext cx="8911687" cy="1280890"/>
          </a:xfrm>
        </p:spPr>
        <p:txBody>
          <a:bodyPr/>
          <a:lstStyle/>
          <a:p>
            <a:r>
              <a:rPr lang="en-US" b="1" dirty="0"/>
              <a:t>Graph Visualizations 2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813DA59-C294-B543-AD9D-8547FD4484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47" y="1508124"/>
            <a:ext cx="8677835" cy="534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8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264E-59C1-CF46-AF80-BA2C251D4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435" y="401055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C344A-2171-CB4F-B113-9A1D84BDE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435" y="1308847"/>
            <a:ext cx="9837177" cy="492504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are ahead of male in reading and writing scores, but in math scores male is higher than female.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Meal is important, hence if we look closely when lunch is provided math score is comparatively higher than lunch is absent.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Reading, writing, math score is found to be more in race/ethnicity group C and lowest in race/ethnicity group A.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Surprisingly, reading, writing and math scores is found to be more where parental level of education is some college and lowest where parental level of education is master's degree.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1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1E64-9B61-0D49-AACC-A2B79DFB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 ANY QUESTIONS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Google Shape;303;p13" descr="question marks">
            <a:extLst>
              <a:ext uri="{FF2B5EF4-FFF2-40B4-BE49-F238E27FC236}">
                <a16:creationId xmlns:a16="http://schemas.microsoft.com/office/drawing/2014/main" id="{A467A47F-AAB2-FB48-ADDD-4CEC1620C7EF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328862" y="1905000"/>
            <a:ext cx="6300126" cy="377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677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C6D9-AFBD-6E49-AC29-A12BA879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294" y="624110"/>
            <a:ext cx="8911687" cy="75837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A6695-7646-EF46-A73B-C28EF8FD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278" y="1382486"/>
            <a:ext cx="9001703" cy="7447959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1000 observations and 12 variables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students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Student’s information: student_id, gender, race, parental level of education , lunch_type, test_prep , math\reading\writing letter grade.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Use Case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would like to know how the students…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students pass the test for each test and how many students fail the test for each test?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test preparation enough for exam pass?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main driver of good test scores?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analysis, could we improve the students’ performance in the tests?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64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87EA-F68C-104C-9740-012A3F25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7470715D-8019-8649-8228-7C4EBE0B2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723" y="1433384"/>
            <a:ext cx="7699802" cy="4707066"/>
          </a:xfrm>
        </p:spPr>
      </p:pic>
    </p:spTree>
    <p:extLst>
      <p:ext uri="{BB962C8B-B14F-4D97-AF65-F5344CB8AC3E}">
        <p14:creationId xmlns:p14="http://schemas.microsoft.com/office/powerpoint/2010/main" val="161179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BBED-F03C-954F-BB65-B01F4953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63" y="109760"/>
            <a:ext cx="8911687" cy="12808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Neo4J Database Setup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5660EBF-59CE-8F40-83AE-4886D693B4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680" y="750204"/>
            <a:ext cx="3521573" cy="610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3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C473-E29C-5548-9B83-0A10057F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904" y="112127"/>
            <a:ext cx="8911687" cy="65925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Cypher Queries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D7FAF8-7798-4B44-A735-CB37793EF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488873"/>
              </p:ext>
            </p:extLst>
          </p:nvPr>
        </p:nvGraphicFramePr>
        <p:xfrm>
          <a:off x="1934437" y="4835663"/>
          <a:ext cx="6429376" cy="1910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2409">
                  <a:extLst>
                    <a:ext uri="{9D8B030D-6E8A-4147-A177-3AD203B41FA5}">
                      <a16:colId xmlns:a16="http://schemas.microsoft.com/office/drawing/2014/main" val="320122567"/>
                    </a:ext>
                  </a:extLst>
                </a:gridCol>
                <a:gridCol w="1687286">
                  <a:extLst>
                    <a:ext uri="{9D8B030D-6E8A-4147-A177-3AD203B41FA5}">
                      <a16:colId xmlns:a16="http://schemas.microsoft.com/office/drawing/2014/main" val="1118488549"/>
                    </a:ext>
                  </a:extLst>
                </a:gridCol>
                <a:gridCol w="1945051">
                  <a:extLst>
                    <a:ext uri="{9D8B030D-6E8A-4147-A177-3AD203B41FA5}">
                      <a16:colId xmlns:a16="http://schemas.microsoft.com/office/drawing/2014/main" val="107457533"/>
                    </a:ext>
                  </a:extLst>
                </a:gridCol>
                <a:gridCol w="1484630">
                  <a:extLst>
                    <a:ext uri="{9D8B030D-6E8A-4147-A177-3AD203B41FA5}">
                      <a16:colId xmlns:a16="http://schemas.microsoft.com/office/drawing/2014/main" val="3551430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Letter_grade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Reading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Writing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820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3879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0908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216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2052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268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233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230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962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281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04713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CED99F0-83AE-134F-A382-5DB5F849A459}"/>
              </a:ext>
            </a:extLst>
          </p:cNvPr>
          <p:cNvSpPr/>
          <p:nvPr/>
        </p:nvSpPr>
        <p:spPr>
          <a:xfrm>
            <a:off x="1822904" y="452091"/>
            <a:ext cx="993248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1.1 Math letter grade distribution </a:t>
            </a:r>
            <a:endParaRPr lang="en-US" sz="1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85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MATCH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7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MathGroup</a:t>
            </a:r>
            <a:r>
              <a:rPr lang="en-US" sz="17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1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85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</a:t>
            </a:r>
            <a:r>
              <a:rPr lang="en-US" sz="17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SIZE</a:t>
            </a:r>
            <a:r>
              <a:rPr lang="en-US" sz="17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((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7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)-[: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HAS_MATH_GRADE</a:t>
            </a:r>
            <a:r>
              <a:rPr lang="en-US" sz="17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]-())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85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math_degree</a:t>
            </a:r>
            <a:endParaRPr lang="en-US" sz="1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85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RETURN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</a:t>
            </a:r>
            <a:r>
              <a:rPr lang="en-US" sz="17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math_letter_grade </a:t>
            </a:r>
            <a:r>
              <a:rPr lang="en-US" sz="1700" dirty="0">
                <a:solidFill>
                  <a:srgbClr val="85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math_letter_grade </a:t>
            </a:r>
            <a:r>
              <a:rPr lang="en-US" sz="17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math_degree</a:t>
            </a:r>
          </a:p>
          <a:p>
            <a:endParaRPr lang="en-US" sz="1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1.2</a:t>
            </a: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Reading letter grade distribution </a:t>
            </a:r>
            <a:endParaRPr lang="en-US" sz="1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85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MATCH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s1</a:t>
            </a:r>
            <a:r>
              <a:rPr lang="en-US" sz="17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ReadingGroup</a:t>
            </a:r>
            <a:r>
              <a:rPr lang="en-US" sz="17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1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85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s1</a:t>
            </a:r>
            <a:r>
              <a:rPr lang="en-US" sz="17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SIZE</a:t>
            </a:r>
            <a:r>
              <a:rPr lang="en-US" sz="17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((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s1</a:t>
            </a:r>
            <a:r>
              <a:rPr lang="en-US" sz="17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)-[: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HAS_READING_GRADE</a:t>
            </a:r>
            <a:r>
              <a:rPr lang="en-US" sz="17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]-())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85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reading_degree</a:t>
            </a:r>
            <a:endParaRPr lang="en-US" sz="1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85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RETURN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s1</a:t>
            </a:r>
            <a:r>
              <a:rPr lang="en-US" sz="17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reading_letter_grade </a:t>
            </a:r>
            <a:r>
              <a:rPr lang="en-US" sz="1700" dirty="0">
                <a:solidFill>
                  <a:srgbClr val="85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reading_letter_grade </a:t>
            </a:r>
            <a:r>
              <a:rPr lang="en-US" sz="17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reading_degree</a:t>
            </a:r>
            <a:endParaRPr lang="en-US" sz="1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1.3 Writing letter grade distribution </a:t>
            </a:r>
            <a:endParaRPr lang="en-US" sz="1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85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MATCH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s2</a:t>
            </a:r>
            <a:r>
              <a:rPr lang="en-US" sz="17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WritingGroup</a:t>
            </a:r>
            <a:r>
              <a:rPr lang="en-US" sz="17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1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85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s2</a:t>
            </a:r>
            <a:r>
              <a:rPr lang="en-US" sz="17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SIZE</a:t>
            </a:r>
            <a:r>
              <a:rPr lang="en-US" sz="17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((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s2</a:t>
            </a:r>
            <a:r>
              <a:rPr lang="en-US" sz="17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)-[: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HAS_WRITING_GRADE</a:t>
            </a:r>
            <a:r>
              <a:rPr lang="en-US" sz="17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]-())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85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writing_degree</a:t>
            </a:r>
            <a:endParaRPr lang="en-US" sz="1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85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RETURN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s2</a:t>
            </a:r>
            <a:r>
              <a:rPr lang="en-US" sz="17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writing_letter_grade </a:t>
            </a:r>
            <a:r>
              <a:rPr lang="en-US" sz="1700" dirty="0">
                <a:solidFill>
                  <a:srgbClr val="85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writing_letter_grade </a:t>
            </a:r>
            <a:r>
              <a:rPr lang="en-US" sz="17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writing_degree</a:t>
            </a:r>
            <a:endParaRPr lang="en-US" sz="1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85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ORDER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85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7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writing_letter_grade</a:t>
            </a:r>
            <a:endParaRPr lang="en-US" sz="1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09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73EC-B2C5-2149-818E-5C6A12A7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789" y="0"/>
            <a:ext cx="8911687" cy="68674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Cypher Queries 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72AF91-B53C-BE4A-8DF8-917D958E86E8}"/>
              </a:ext>
            </a:extLst>
          </p:cNvPr>
          <p:cNvSpPr/>
          <p:nvPr/>
        </p:nvSpPr>
        <p:spPr>
          <a:xfrm>
            <a:off x="1603809" y="557305"/>
            <a:ext cx="11165708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2.1 Total number of student who completed the test preparation course.</a:t>
            </a:r>
            <a:endParaRPr lang="en-US" sz="15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85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MATCH</a:t>
            </a:r>
            <a:endParaRPr lang="en-US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Student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test_preparation_course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500" dirty="0">
                <a:solidFill>
                  <a:srgbClr val="B58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"completed"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})</a:t>
            </a:r>
            <a:endParaRPr lang="en-US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85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RETURN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85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count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2.2 Number of students who completed the test preparation course and pass the math exam.</a:t>
            </a:r>
            <a:endParaRPr lang="en-US" sz="15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85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MATCH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Student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test_preparation_course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500" dirty="0">
                <a:solidFill>
                  <a:srgbClr val="B58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"completed"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})-[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HAS_MATH_GRADE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]-(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MathGroup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8599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m.math_letter_grade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="A" OR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m.math_letter_grade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='B' OR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m.math_letter_grade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='C' </a:t>
            </a:r>
          </a:p>
          <a:p>
            <a:endParaRPr lang="en-US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85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RETURN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85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count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5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2.3 </a:t>
            </a: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Number of students who completed the test preparation course and pass the writing exam.</a:t>
            </a:r>
            <a:endParaRPr lang="en-US" sz="15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85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MATCH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s3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Student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test_preparation_course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500" dirty="0">
                <a:solidFill>
                  <a:srgbClr val="B58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"completed"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})-[</a:t>
            </a:r>
            <a:r>
              <a:rPr lang="en-US" sz="1500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500" dirty="0" err="1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500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HAS_WRITING_GRADE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]-(</a:t>
            </a:r>
            <a:r>
              <a:rPr lang="en-US" sz="1500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1500" dirty="0" err="1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500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WritingGroup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85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500" dirty="0" err="1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500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writing_score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&gt;=</a:t>
            </a:r>
            <a:r>
              <a:rPr lang="en-US" sz="1500" dirty="0">
                <a:solidFill>
                  <a:srgbClr val="B58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'70'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85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RETURN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85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count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s3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5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2.4 </a:t>
            </a: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Calibri" panose="020F0502020204030204" pitchFamily="34" charset="0"/>
              </a:rPr>
              <a:t>Number of students who completed the test preparation course and pass the reading exam.</a:t>
            </a:r>
            <a:endParaRPr lang="en-US" sz="15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85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MATCH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s3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Student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test_preparation_course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500" dirty="0">
                <a:solidFill>
                  <a:srgbClr val="B58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"completed"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})-[</a:t>
            </a:r>
            <a:r>
              <a:rPr lang="en-US" sz="1500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500" dirty="0" err="1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500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HAS_READING_GRADE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]-(</a:t>
            </a:r>
            <a:r>
              <a:rPr lang="en-US" sz="1500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1500" dirty="0" err="1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500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ReadingGroup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85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500" dirty="0" err="1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500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reading_score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&gt;=</a:t>
            </a:r>
            <a:r>
              <a:rPr lang="en-US" sz="1500" dirty="0">
                <a:solidFill>
                  <a:srgbClr val="B58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'70'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85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RETURN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85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count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s3</a:t>
            </a:r>
            <a:r>
              <a:rPr lang="en-US" sz="1500" dirty="0">
                <a:solidFill>
                  <a:srgbClr val="586E7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F8D015-306F-874D-AC65-06647A1C6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86038"/>
              </p:ext>
            </p:extLst>
          </p:nvPr>
        </p:nvGraphicFramePr>
        <p:xfrm>
          <a:off x="1917136" y="5266286"/>
          <a:ext cx="6593707" cy="14518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5412">
                  <a:extLst>
                    <a:ext uri="{9D8B030D-6E8A-4147-A177-3AD203B41FA5}">
                      <a16:colId xmlns:a16="http://schemas.microsoft.com/office/drawing/2014/main" val="1424975406"/>
                    </a:ext>
                  </a:extLst>
                </a:gridCol>
                <a:gridCol w="1433691">
                  <a:extLst>
                    <a:ext uri="{9D8B030D-6E8A-4147-A177-3AD203B41FA5}">
                      <a16:colId xmlns:a16="http://schemas.microsoft.com/office/drawing/2014/main" val="982792745"/>
                    </a:ext>
                  </a:extLst>
                </a:gridCol>
                <a:gridCol w="1332845">
                  <a:extLst>
                    <a:ext uri="{9D8B030D-6E8A-4147-A177-3AD203B41FA5}">
                      <a16:colId xmlns:a16="http://schemas.microsoft.com/office/drawing/2014/main" val="1380794112"/>
                    </a:ext>
                  </a:extLst>
                </a:gridCol>
                <a:gridCol w="1269377">
                  <a:extLst>
                    <a:ext uri="{9D8B030D-6E8A-4147-A177-3AD203B41FA5}">
                      <a16:colId xmlns:a16="http://schemas.microsoft.com/office/drawing/2014/main" val="2508200279"/>
                    </a:ext>
                  </a:extLst>
                </a:gridCol>
                <a:gridCol w="1202382">
                  <a:extLst>
                    <a:ext uri="{9D8B030D-6E8A-4147-A177-3AD203B41FA5}">
                      <a16:colId xmlns:a16="http://schemas.microsoft.com/office/drawing/2014/main" val="2731879384"/>
                    </a:ext>
                  </a:extLst>
                </a:gridCol>
              </a:tblGrid>
              <a:tr h="72575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Couse Name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Completed TPR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Math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Reading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Writing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9715098"/>
                  </a:ext>
                </a:extLst>
              </a:tr>
              <a:tr h="72605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Total Student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358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172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229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6997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47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E070-0FF3-7849-9204-CFE67CF4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720" y="236845"/>
            <a:ext cx="9242767" cy="12808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Cypher Queries 3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0696F-C12D-2A45-A214-7654DAA11E13}"/>
              </a:ext>
            </a:extLst>
          </p:cNvPr>
          <p:cNvSpPr txBox="1"/>
          <p:nvPr/>
        </p:nvSpPr>
        <p:spPr>
          <a:xfrm>
            <a:off x="1452079" y="1056550"/>
            <a:ext cx="967604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males who pass the math exam.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(s1: Student{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gender:"male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"})- [r1: HAS_MATH_GRADE]- (m1: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MathGroup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m1.math_letter_grade&lt;&gt;"D" AND m1.math_letter_grade&lt;&gt;"F"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count(s1) as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male_math_pass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Number of males who pass the reading exam.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(s2: Student{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gender:"male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"})- [r2: HAS_READING_GRADE]- (m2:ReadingGroup)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m2.reading_letter_grade&lt;&gt;"D" AND m2.reading_letter_grade&lt;&gt;"F"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count(s2) as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male_math_pass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Number of males who pass the writing exam.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(s3: Student{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gender:"male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"})- [r3: HAS_WRITING_GRADE]- (m3: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WritingGroup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m3.writing_letter_grade&lt;&gt;"D" AND m3.writing_letter_grade&lt;&gt;"F"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count(s3) as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male_writing_pass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A92A34-4A6E-DC43-936F-24AE19D77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33002"/>
              </p:ext>
            </p:extLst>
          </p:nvPr>
        </p:nvGraphicFramePr>
        <p:xfrm>
          <a:off x="1668720" y="5387547"/>
          <a:ext cx="6041896" cy="1297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0151">
                  <a:extLst>
                    <a:ext uri="{9D8B030D-6E8A-4147-A177-3AD203B41FA5}">
                      <a16:colId xmlns:a16="http://schemas.microsoft.com/office/drawing/2014/main" val="14045908"/>
                    </a:ext>
                  </a:extLst>
                </a:gridCol>
                <a:gridCol w="1510151">
                  <a:extLst>
                    <a:ext uri="{9D8B030D-6E8A-4147-A177-3AD203B41FA5}">
                      <a16:colId xmlns:a16="http://schemas.microsoft.com/office/drawing/2014/main" val="1844717940"/>
                    </a:ext>
                  </a:extLst>
                </a:gridCol>
                <a:gridCol w="1510797">
                  <a:extLst>
                    <a:ext uri="{9D8B030D-6E8A-4147-A177-3AD203B41FA5}">
                      <a16:colId xmlns:a16="http://schemas.microsoft.com/office/drawing/2014/main" val="3975418971"/>
                    </a:ext>
                  </a:extLst>
                </a:gridCol>
                <a:gridCol w="1510797">
                  <a:extLst>
                    <a:ext uri="{9D8B030D-6E8A-4147-A177-3AD203B41FA5}">
                      <a16:colId xmlns:a16="http://schemas.microsoft.com/office/drawing/2014/main" val="78175669"/>
                    </a:ext>
                  </a:extLst>
                </a:gridCol>
              </a:tblGrid>
              <a:tr h="432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Gender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Math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Reading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Writing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9030388"/>
                  </a:ext>
                </a:extLst>
              </a:tr>
              <a:tr h="432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231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6053497"/>
                  </a:ext>
                </a:extLst>
              </a:tr>
              <a:tr h="432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5557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66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502A-2B00-8E47-93B6-D7A60034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9396"/>
            <a:ext cx="8911687" cy="62392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Algorithms 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Weakly Connected Components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55B3F-C74D-2241-8E98-99BC1FF10BBF}"/>
              </a:ext>
            </a:extLst>
          </p:cNvPr>
          <p:cNvSpPr txBox="1"/>
          <p:nvPr/>
        </p:nvSpPr>
        <p:spPr>
          <a:xfrm>
            <a:off x="1408671" y="1223319"/>
            <a:ext cx="104167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gds.graph.create.cypher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('student-race-cypher',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'MATCH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n:Student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RETURN id(n) AS id',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'MATCH (p1:Student)-[:BELONG]-&gt;(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c:Race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)&lt;-[:BELONG]-(p2:Student) RETURN id(p1) AS source, id(p2) AS target')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gds.wcc.stream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('student-race-cypher')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YIELD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component, count(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size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size DESC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A754C2-BB8A-8B4B-BB2B-42088EC45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781549"/>
              </p:ext>
            </p:extLst>
          </p:nvPr>
        </p:nvGraphicFramePr>
        <p:xfrm>
          <a:off x="1748181" y="4085640"/>
          <a:ext cx="5950078" cy="1857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6190">
                  <a:extLst>
                    <a:ext uri="{9D8B030D-6E8A-4147-A177-3AD203B41FA5}">
                      <a16:colId xmlns:a16="http://schemas.microsoft.com/office/drawing/2014/main" val="598872106"/>
                    </a:ext>
                  </a:extLst>
                </a:gridCol>
                <a:gridCol w="1956190">
                  <a:extLst>
                    <a:ext uri="{9D8B030D-6E8A-4147-A177-3AD203B41FA5}">
                      <a16:colId xmlns:a16="http://schemas.microsoft.com/office/drawing/2014/main" val="3283984679"/>
                    </a:ext>
                  </a:extLst>
                </a:gridCol>
                <a:gridCol w="2037698">
                  <a:extLst>
                    <a:ext uri="{9D8B030D-6E8A-4147-A177-3AD203B41FA5}">
                      <a16:colId xmlns:a16="http://schemas.microsoft.com/office/drawing/2014/main" val="2296393355"/>
                    </a:ext>
                  </a:extLst>
                </a:gridCol>
              </a:tblGrid>
              <a:tr h="3096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Component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5268297"/>
                  </a:ext>
                </a:extLst>
              </a:tr>
              <a:tr h="3096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5173278"/>
                  </a:ext>
                </a:extLst>
              </a:tr>
              <a:tr h="3096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1374242"/>
                  </a:ext>
                </a:extLst>
              </a:tr>
              <a:tr h="3096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750804"/>
                  </a:ext>
                </a:extLst>
              </a:tr>
              <a:tr h="3096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0446523"/>
                  </a:ext>
                </a:extLst>
              </a:tr>
              <a:tr h="3096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701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86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F62A-9B6E-4740-89D5-1D1E9FF6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146" y="599396"/>
            <a:ext cx="8911687" cy="68570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Algorithms 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Louvain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B4D592-16F9-B748-AFB4-F43AD9D23373}"/>
              </a:ext>
            </a:extLst>
          </p:cNvPr>
          <p:cNvSpPr txBox="1"/>
          <p:nvPr/>
        </p:nvSpPr>
        <p:spPr>
          <a:xfrm>
            <a:off x="2187146" y="1397675"/>
            <a:ext cx="64726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gds.graph.create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('student-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PLE','Student','HAS_SAME_PLE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gds.louvain.stream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('student-PLE')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YIELD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communityId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communityId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COUNT(DISTINCT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size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score DESC </a:t>
            </a:r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87C790D-E785-284D-AC94-53A92BF84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49151"/>
              </p:ext>
            </p:extLst>
          </p:nvPr>
        </p:nvGraphicFramePr>
        <p:xfrm>
          <a:off x="2187148" y="3342503"/>
          <a:ext cx="6472667" cy="32560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2823">
                  <a:extLst>
                    <a:ext uri="{9D8B030D-6E8A-4147-A177-3AD203B41FA5}">
                      <a16:colId xmlns:a16="http://schemas.microsoft.com/office/drawing/2014/main" val="3854621564"/>
                    </a:ext>
                  </a:extLst>
                </a:gridCol>
                <a:gridCol w="1777779">
                  <a:extLst>
                    <a:ext uri="{9D8B030D-6E8A-4147-A177-3AD203B41FA5}">
                      <a16:colId xmlns:a16="http://schemas.microsoft.com/office/drawing/2014/main" val="2466250698"/>
                    </a:ext>
                  </a:extLst>
                </a:gridCol>
                <a:gridCol w="1968255">
                  <a:extLst>
                    <a:ext uri="{9D8B030D-6E8A-4147-A177-3AD203B41FA5}">
                      <a16:colId xmlns:a16="http://schemas.microsoft.com/office/drawing/2014/main" val="1329192297"/>
                    </a:ext>
                  </a:extLst>
                </a:gridCol>
                <a:gridCol w="1523810">
                  <a:extLst>
                    <a:ext uri="{9D8B030D-6E8A-4147-A177-3AD203B41FA5}">
                      <a16:colId xmlns:a16="http://schemas.microsoft.com/office/drawing/2014/main" val="2253040939"/>
                    </a:ext>
                  </a:extLst>
                </a:gridCol>
              </a:tblGrid>
              <a:tr h="46498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CommunityId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9280" algn="l"/>
                        </a:tabLst>
                      </a:pPr>
                      <a:r>
                        <a:rPr lang="en-US" sz="1200">
                          <a:effectLst/>
                        </a:rPr>
                        <a:t>Degree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9280" algn="l"/>
                        </a:tabLst>
                      </a:pPr>
                      <a:r>
                        <a:rPr lang="en-US" sz="1200">
                          <a:effectLst/>
                        </a:rPr>
                        <a:t>	Size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9612240"/>
                  </a:ext>
                </a:extLst>
              </a:tr>
              <a:tr h="46517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638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some college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226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2491152"/>
                  </a:ext>
                </a:extLst>
              </a:tr>
              <a:tr h="46517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147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associate’s degree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8740378"/>
                  </a:ext>
                </a:extLst>
              </a:tr>
              <a:tr h="46517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682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 school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196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4049426"/>
                  </a:ext>
                </a:extLst>
              </a:tr>
              <a:tr h="46517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775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some high school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179285"/>
                  </a:ext>
                </a:extLst>
              </a:tr>
              <a:tr h="46517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bachelor’s degree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7438762"/>
                  </a:ext>
                </a:extLst>
              </a:tr>
              <a:tr h="46517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567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master’s degree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59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3748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2886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{527DAFDE-47F4-EB46-B044-BD9D04F7E6AD}tf10001069</Template>
  <TotalTime>3452</TotalTime>
  <Words>1292</Words>
  <Application>Microsoft Macintosh PowerPoint</Application>
  <PresentationFormat>Widescreen</PresentationFormat>
  <Paragraphs>219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Times New Roman</vt:lpstr>
      <vt:lpstr>Wingdings</vt:lpstr>
      <vt:lpstr>Wingdings 3</vt:lpstr>
      <vt:lpstr>Wisp</vt:lpstr>
      <vt:lpstr>Students Performance in Exams</vt:lpstr>
      <vt:lpstr>About the Dataset</vt:lpstr>
      <vt:lpstr>Data Model</vt:lpstr>
      <vt:lpstr>Neo4J Database Setup </vt:lpstr>
      <vt:lpstr>Cypher Queries 1</vt:lpstr>
      <vt:lpstr>Cypher Queries 2</vt:lpstr>
      <vt:lpstr>Cypher Queries 3</vt:lpstr>
      <vt:lpstr>Graph Algorithms 1：Weakly Connected Components </vt:lpstr>
      <vt:lpstr>Graph Algorithms 2：Louvain </vt:lpstr>
      <vt:lpstr>Algorithms 3: Node Similarity</vt:lpstr>
      <vt:lpstr>Cypher Action 1 </vt:lpstr>
      <vt:lpstr>Cypher Action 2</vt:lpstr>
      <vt:lpstr>Graph Visualizations 1</vt:lpstr>
      <vt:lpstr>Graph Visualizations 2</vt:lpstr>
      <vt:lpstr>Summary</vt:lpstr>
      <vt:lpstr> ANY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Performance in Exams</dc:title>
  <dc:creator>Zhenrong Lao</dc:creator>
  <cp:lastModifiedBy>Zhenrong Lao</cp:lastModifiedBy>
  <cp:revision>15</cp:revision>
  <dcterms:created xsi:type="dcterms:W3CDTF">2021-07-24T05:06:18Z</dcterms:created>
  <dcterms:modified xsi:type="dcterms:W3CDTF">2021-08-10T00:08:20Z</dcterms:modified>
</cp:coreProperties>
</file>