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6"/>
    <p:restoredTop sz="58871"/>
  </p:normalViewPr>
  <p:slideViewPr>
    <p:cSldViewPr snapToGrid="0" snapToObjects="1">
      <p:cViewPr>
        <p:scale>
          <a:sx n="84" d="100"/>
          <a:sy n="84" d="100"/>
        </p:scale>
        <p:origin x="101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7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zcong@sfu.ca)" TargetMode="External"/><Relationship Id="rId4" Type="http://schemas.openxmlformats.org/officeDocument/2006/relationships/hyperlink" Target="mailto:sjishan@sfu.ca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gif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bit.ly/CMPT732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Big Data Programming II</a:t>
            </a:r>
            <a:br>
              <a:rPr lang="en-US" altLang="zh-CN" dirty="0"/>
            </a:b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166"/>
          </a:xfrm>
        </p:spPr>
        <p:txBody>
          <a:bodyPr>
            <a:normAutofit/>
          </a:bodyPr>
          <a:lstStyle/>
          <a:p>
            <a:r>
              <a:rPr lang="en-US" b="1" dirty="0" smtClean="0"/>
              <a:t>Part I: Advanced Analytics with Spark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Introduction </a:t>
            </a:r>
            <a:r>
              <a:rPr lang="en-US" altLang="zh-CN" dirty="0">
                <a:solidFill>
                  <a:srgbClr val="0070C0"/>
                </a:solidFill>
              </a:rPr>
              <a:t>&amp; </a:t>
            </a:r>
            <a:r>
              <a:rPr lang="en-US" altLang="zh-CN" dirty="0" err="1">
                <a:solidFill>
                  <a:srgbClr val="0070C0"/>
                </a:solidFill>
              </a:rPr>
              <a:t>MLlib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Basics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</a:rPr>
              <a:t>Sentiment Analysis (Feature Representation + Linear Regression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</a:rPr>
              <a:t>Sentiment Analysis (Optimization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</a:rPr>
              <a:t>Anomaly Detection (Unsupervised Learning + Dimensionality Reduction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</a:rPr>
              <a:t>Movie Recommendation (Collaborative Filtering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Scala Preliminaries (Functional Programming)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B050"/>
                </a:solidFill>
              </a:rPr>
              <a:t>Social Network Analysis (</a:t>
            </a:r>
            <a:r>
              <a:rPr lang="en-US" altLang="zh-CN" dirty="0" err="1" smtClean="0">
                <a:solidFill>
                  <a:srgbClr val="00B050"/>
                </a:solidFill>
              </a:rPr>
              <a:t>GraphX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Basics+Personalized</a:t>
            </a:r>
            <a:r>
              <a:rPr lang="en-US" altLang="zh-CN" dirty="0" smtClean="0">
                <a:solidFill>
                  <a:srgbClr val="00B050"/>
                </a:solidFill>
              </a:rPr>
              <a:t> PageRank)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Part II: Advanced Analytics </a:t>
            </a:r>
            <a:r>
              <a:rPr lang="en-US" b="1" dirty="0"/>
              <a:t>with </a:t>
            </a:r>
            <a:r>
              <a:rPr lang="en-US" altLang="zh-CN" b="1" dirty="0" smtClean="0"/>
              <a:t>Other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Tools</a:t>
            </a:r>
            <a:endParaRPr lang="en-US" b="1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8"/>
            </a:pPr>
            <a:r>
              <a:rPr lang="en-US" altLang="zh-CN" dirty="0">
                <a:solidFill>
                  <a:srgbClr val="0070C0"/>
                </a:solidFill>
              </a:rPr>
              <a:t>Small Data (</a:t>
            </a:r>
            <a:r>
              <a:rPr lang="en-US" altLang="zh-CN" dirty="0" err="1">
                <a:solidFill>
                  <a:srgbClr val="0070C0"/>
                </a:solidFill>
              </a:rPr>
              <a:t>Scikit</a:t>
            </a:r>
            <a:r>
              <a:rPr lang="en-US" altLang="zh-CN" dirty="0">
                <a:solidFill>
                  <a:srgbClr val="0070C0"/>
                </a:solidFill>
              </a:rPr>
              <a:t>-Learn)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8"/>
            </a:pPr>
            <a:r>
              <a:rPr lang="en-US" altLang="zh-CN" dirty="0" smtClean="0">
                <a:solidFill>
                  <a:srgbClr val="0070C0"/>
                </a:solidFill>
              </a:rPr>
              <a:t>Project Proposal Presentation</a:t>
            </a:r>
            <a:endParaRPr lang="en-US" altLang="zh-CN" dirty="0">
              <a:solidFill>
                <a:srgbClr val="0070C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8"/>
            </a:pPr>
            <a:r>
              <a:rPr lang="en-US" altLang="zh-CN" dirty="0">
                <a:solidFill>
                  <a:srgbClr val="0070C0"/>
                </a:solidFill>
              </a:rPr>
              <a:t>Deep Learning (</a:t>
            </a:r>
            <a:r>
              <a:rPr lang="en-US" altLang="zh-CN" dirty="0" err="1">
                <a:solidFill>
                  <a:srgbClr val="0070C0"/>
                </a:solidFill>
              </a:rPr>
              <a:t>caffee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6447" y="2072640"/>
            <a:ext cx="18000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Dr.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Jiannan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Wang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Dr.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Apala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Guha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536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Marking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Assignments: 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9 x 8 = 72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%</a:t>
            </a:r>
          </a:p>
          <a:p>
            <a:pPr lvl="1">
              <a:buClr>
                <a:srgbClr val="E48312"/>
              </a:buClr>
            </a:pP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Project:  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it-IT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proposal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+ 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poster + report): 28%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b="1" dirty="0" smtClean="0"/>
              <a:t>Lectures (1 hour/week)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A, B: Tuesday 9:30-10:20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b="1" dirty="0" smtClean="0"/>
              <a:t>Labs (5 hours/week)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A: Tues 10:30–12:20</a:t>
            </a:r>
            <a:r>
              <a:rPr lang="en-US" dirty="0"/>
              <a:t>, Thurs </a:t>
            </a:r>
            <a:r>
              <a:rPr lang="en-US" dirty="0" smtClean="0"/>
              <a:t>9:30–12:20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B: Tues 2:30–4:20</a:t>
            </a:r>
            <a:r>
              <a:rPr lang="en-US" dirty="0"/>
              <a:t>, Thurs </a:t>
            </a:r>
            <a:r>
              <a:rPr lang="en-US" dirty="0" smtClean="0"/>
              <a:t>9:30–12:20</a:t>
            </a:r>
          </a:p>
          <a:p>
            <a:r>
              <a:rPr lang="en-US" b="1" dirty="0" smtClean="0"/>
              <a:t>TAs</a:t>
            </a:r>
            <a:endParaRPr lang="en-US" b="1" dirty="0"/>
          </a:p>
          <a:p>
            <a:pPr lvl="1">
              <a:buClr>
                <a:srgbClr val="E48312"/>
              </a:buClr>
            </a:pPr>
            <a:r>
              <a:rPr lang="en-US" dirty="0" err="1" smtClean="0"/>
              <a:t>Zicun</a:t>
            </a:r>
            <a:r>
              <a:rPr lang="en-US" dirty="0" smtClean="0"/>
              <a:t> </a:t>
            </a:r>
            <a:r>
              <a:rPr lang="en-US" dirty="0"/>
              <a:t>Cong (</a:t>
            </a:r>
            <a:r>
              <a:rPr lang="en-US" dirty="0" smtClean="0">
                <a:hlinkClick r:id="rId3"/>
              </a:rPr>
              <a:t>zcong@sfu.ca)</a:t>
            </a:r>
            <a:endParaRPr lang="en-US" dirty="0" smtClean="0"/>
          </a:p>
          <a:p>
            <a:pPr lvl="1">
              <a:buClr>
                <a:srgbClr val="E48312"/>
              </a:buClr>
            </a:pPr>
            <a:r>
              <a:rPr lang="en-US" dirty="0" smtClean="0"/>
              <a:t>Syed </a:t>
            </a:r>
            <a:r>
              <a:rPr lang="en-US" dirty="0" err="1"/>
              <a:t>Tanveer</a:t>
            </a:r>
            <a:r>
              <a:rPr lang="en-US" dirty="0"/>
              <a:t> </a:t>
            </a:r>
            <a:r>
              <a:rPr lang="en-US" dirty="0" err="1"/>
              <a:t>Jisahan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sjishan@sfu.ca)</a:t>
            </a:r>
            <a:endParaRPr lang="en-US" dirty="0" smtClean="0"/>
          </a:p>
          <a:p>
            <a:pPr lvl="1">
              <a:buClr>
                <a:srgbClr val="E48312"/>
              </a:buClr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Assistant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Professor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Simon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University</a:t>
            </a:r>
            <a:r>
              <a:rPr lang="zh-CN" altLang="en-US" sz="2400" dirty="0" smtClean="0"/>
              <a:t> </a:t>
            </a:r>
          </a:p>
          <a:p>
            <a:r>
              <a:rPr lang="en-US" altLang="zh-CN" sz="2400" dirty="0" smtClean="0"/>
              <a:t>Postdoc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Berkeley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AMPLab</a:t>
            </a:r>
            <a:endParaRPr lang="zh-CN" altLang="en-US" sz="2400" dirty="0" smtClean="0"/>
          </a:p>
          <a:p>
            <a:r>
              <a:rPr lang="en-US" altLang="zh-CN" sz="2400" dirty="0" smtClean="0"/>
              <a:t>Ph.D.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Tsinghua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University</a:t>
            </a:r>
            <a:endParaRPr lang="zh-CN" altLang="en-US" sz="2400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165340" y="1845734"/>
            <a:ext cx="537210" cy="1405890"/>
          </a:xfrm>
          <a:prstGeom prst="rightBrace">
            <a:avLst>
              <a:gd name="adj1" fmla="val 317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8472" y="2133180"/>
            <a:ext cx="430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years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database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field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am</a:t>
            </a:r>
            <a:r>
              <a:rPr lang="zh-CN" altLang="en-US" sz="2400" dirty="0"/>
              <a:t> </a:t>
            </a:r>
            <a:r>
              <a:rPr lang="en-US" altLang="zh-CN" sz="2400" dirty="0"/>
              <a:t>so</a:t>
            </a:r>
            <a:r>
              <a:rPr lang="zh-CN" altLang="en-US" sz="2400" dirty="0"/>
              <a:t> </a:t>
            </a:r>
            <a:r>
              <a:rPr lang="en-US" altLang="zh-CN" sz="2400" dirty="0"/>
              <a:t>proud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being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database</a:t>
            </a:r>
            <a:r>
              <a:rPr lang="zh-CN" altLang="en-US" sz="2400" dirty="0"/>
              <a:t> </a:t>
            </a:r>
            <a:r>
              <a:rPr lang="en-US" altLang="zh-CN" sz="2400" dirty="0"/>
              <a:t>guy!</a:t>
            </a:r>
            <a:endParaRPr lang="zh-CN" altLang="en-US" sz="2400" dirty="0"/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17729" y="3211459"/>
            <a:ext cx="10058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77749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5677" y="27231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1973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65626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4252" y="2756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1981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11848" y="312573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99776" y="27826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1998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833229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21158" y="28000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0034" y="3320267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dirty="0" smtClean="0"/>
              <a:t>etwork </a:t>
            </a:r>
            <a:r>
              <a:rPr lang="en-US" dirty="0"/>
              <a:t>database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" y="4032637"/>
            <a:ext cx="914400" cy="1399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48074" y="541856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Charles W. Bachman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9647" y="1820531"/>
            <a:ext cx="4684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Turing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Award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Winners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50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years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847236" y="3320044"/>
            <a:ext cx="202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Relational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85904" y="3342693"/>
            <a:ext cx="233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Transactional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70378" y="3362155"/>
            <a:ext cx="262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Modern </a:t>
            </a:r>
            <a:r>
              <a:rPr lang="en-US" altLang="zh-CN" dirty="0"/>
              <a:t>database systems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53" y="3950308"/>
            <a:ext cx="1005546" cy="14296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85459" y="5424498"/>
            <a:ext cx="125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Edgar </a:t>
            </a:r>
            <a:r>
              <a:rPr lang="en-US" dirty="0" err="1"/>
              <a:t>Codd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83" y="3899340"/>
            <a:ext cx="914401" cy="153162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38697" y="5430591"/>
            <a:ext cx="100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Jim Gray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7" r="16211"/>
          <a:stretch/>
        </p:blipFill>
        <p:spPr>
          <a:xfrm>
            <a:off x="10367010" y="3956478"/>
            <a:ext cx="1074420" cy="142351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821391" y="5418562"/>
            <a:ext cx="216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Michael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Stonebraker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proud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guy!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00" y="2858877"/>
            <a:ext cx="5851021" cy="339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6103" y="545639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2953528"/>
            <a:ext cx="1571636" cy="12755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21" y="4519578"/>
            <a:ext cx="2294459" cy="705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90" y="3160438"/>
            <a:ext cx="2100072" cy="10302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13833" y="1806521"/>
            <a:ext cx="4313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$30~$50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billion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market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year</a:t>
            </a:r>
            <a:r>
              <a:rPr lang="zh-CN" altLang="en-US" sz="2400" b="1" dirty="0" smtClean="0"/>
              <a:t> </a:t>
            </a:r>
            <a:endParaRPr lang="en-US" sz="2400" b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Circular Arrow 17"/>
          <p:cNvSpPr/>
          <p:nvPr/>
        </p:nvSpPr>
        <p:spPr>
          <a:xfrm rot="5400000">
            <a:off x="10750223" y="4024571"/>
            <a:ext cx="722335" cy="69109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0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32661" y="4108507"/>
            <a:ext cx="91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3x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faster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growth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24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12730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changed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opinions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question. 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 opinion</a:t>
            </a:r>
            <a:r>
              <a:rPr lang="en-US" altLang="zh-CN" dirty="0" smtClean="0"/>
              <a:t>!</a:t>
            </a:r>
            <a:endParaRPr lang="zh-CN" altLang="en-US" dirty="0" smtClean="0"/>
          </a:p>
          <a:p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changes: </a:t>
            </a:r>
            <a:r>
              <a:rPr lang="en-US" altLang="zh-CN" b="1" dirty="0" smtClean="0"/>
              <a:t>Cloud Computing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Machine Learning</a:t>
            </a:r>
            <a:endParaRPr lang="zh-CN" altLang="en-US" b="1" dirty="0" smtClean="0"/>
          </a:p>
          <a:p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646920" cy="4023360"/>
          </a:xfrm>
        </p:spPr>
        <p:txBody>
          <a:bodyPr/>
          <a:lstStyle/>
          <a:p>
            <a:r>
              <a:rPr lang="en-US" dirty="0" smtClean="0"/>
              <a:t>Making it tremendously </a:t>
            </a:r>
            <a:r>
              <a:rPr lang="en-US" b="1" dirty="0" smtClean="0"/>
              <a:t>easier and cheaper </a:t>
            </a:r>
            <a:r>
              <a:rPr lang="en-US" dirty="0" smtClean="0"/>
              <a:t>to run applications on a cluster (e.g., 50 nodes)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3172038"/>
            <a:ext cx="2836948" cy="2697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80691" y="2744378"/>
            <a:ext cx="29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Oracle’s Biggest Competitor</a:t>
            </a:r>
            <a:r>
              <a:rPr lang="en-US" altLang="zh-CN" b="1" dirty="0" smtClean="0"/>
              <a:t>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86546" y="2696025"/>
            <a:ext cx="203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How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Program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000750" y="3119544"/>
            <a:ext cx="4903470" cy="2709756"/>
            <a:chOff x="6000750" y="3119544"/>
            <a:chExt cx="4903470" cy="2709756"/>
          </a:xfrm>
        </p:grpSpPr>
        <p:sp>
          <p:nvSpPr>
            <p:cNvPr id="8" name="TextBox 7"/>
            <p:cNvSpPr txBox="1"/>
            <p:nvPr/>
          </p:nvSpPr>
          <p:spPr>
            <a:xfrm>
              <a:off x="6126480" y="3174909"/>
              <a:ext cx="3425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CMPT </a:t>
              </a:r>
              <a:r>
                <a:rPr lang="en-US" b="1" dirty="0"/>
                <a:t>732. </a:t>
              </a:r>
              <a:r>
                <a:rPr lang="en-US" b="1" dirty="0">
                  <a:hlinkClick r:id="rId4"/>
                </a:rPr>
                <a:t>http://</a:t>
              </a:r>
              <a:r>
                <a:rPr lang="en-US" b="1" dirty="0" smtClean="0">
                  <a:hlinkClick r:id="rId4"/>
                </a:rPr>
                <a:t>bit.ly/CMPT732</a:t>
              </a:r>
              <a:endParaRPr lang="en-US" b="1" dirty="0" smtClean="0"/>
            </a:p>
            <a:p>
              <a:r>
                <a:rPr lang="en-US" b="1" dirty="0" smtClean="0"/>
                <a:t> </a:t>
              </a:r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50" y="3590351"/>
              <a:ext cx="4141470" cy="195569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000750" y="3119544"/>
              <a:ext cx="4903470" cy="2709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People are not only interested in </a:t>
            </a:r>
            <a:r>
              <a:rPr lang="en-US" sz="2400" b="1" dirty="0" smtClean="0"/>
              <a:t>understanding </a:t>
            </a:r>
            <a:r>
              <a:rPr lang="en-US" sz="2400" b="1" dirty="0" smtClean="0">
                <a:solidFill>
                  <a:schemeClr val="tx1"/>
                </a:solidFill>
              </a:rPr>
              <a:t>the past </a:t>
            </a:r>
            <a:r>
              <a:rPr lang="en-US" sz="2400" dirty="0" smtClean="0"/>
              <a:t>but also in </a:t>
            </a:r>
            <a:r>
              <a:rPr lang="en-US" sz="2400" b="1" dirty="0" smtClean="0"/>
              <a:t>predicting</a:t>
            </a:r>
            <a:r>
              <a:rPr lang="en-US" sz="2400" dirty="0" smtClean="0"/>
              <a:t> </a:t>
            </a:r>
            <a:r>
              <a:rPr lang="en-US" sz="2400" b="1" dirty="0" smtClean="0"/>
              <a:t>the future</a:t>
            </a:r>
            <a:endParaRPr lang="en-US" sz="2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33718"/>
              </p:ext>
            </p:extLst>
          </p:nvPr>
        </p:nvGraphicFramePr>
        <p:xfrm>
          <a:off x="1929130" y="3440854"/>
          <a:ext cx="868934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670"/>
                <a:gridCol w="43446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Understanding the past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(SQL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Analytics)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Predicating the future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(Machine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Learning)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  <a:p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  <a:p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36375" y="2963148"/>
            <a:ext cx="507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Imagine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your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boss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asks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you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following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questions</a:t>
            </a:r>
            <a:endParaRPr lang="en-US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1565" y="4214383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Watches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 smtClean="0"/>
              <a:t>sell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2015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002" y="4214383"/>
            <a:ext cx="421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Watches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sell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2016?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1565" y="5142048"/>
            <a:ext cx="313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did </a:t>
            </a:r>
            <a:r>
              <a:rPr lang="en-US" altLang="zh-CN" dirty="0" smtClean="0"/>
              <a:t>“Bob”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 </a:t>
            </a:r>
          </a:p>
          <a:p>
            <a:pPr defTabSz="914400">
              <a:defRPr/>
            </a:pPr>
            <a:r>
              <a:rPr lang="en-US" altLang="zh-CN" dirty="0" smtClean="0"/>
              <a:t>before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002" y="5097040"/>
            <a:ext cx="378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“Bob”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1565" y="595160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/>
              <a:t>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002" y="593142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10" grpId="0"/>
      <p:bldP spid="11" grpId="0"/>
      <p:bldP spid="17" grpId="0"/>
      <p:bldP spid="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in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dirty="0" smtClean="0"/>
              <a:t>vs. ML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49890" cy="4023360"/>
          </a:xfrm>
        </p:spPr>
        <p:txBody>
          <a:bodyPr/>
          <a:lstStyle/>
          <a:p>
            <a:r>
              <a:rPr lang="en-US" altLang="zh-CN" sz="2400" b="1" dirty="0" smtClean="0"/>
              <a:t>ML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Class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Developing a 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/>
              <a:t>properties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theory</a:t>
            </a:r>
            <a:endParaRPr lang="zh-CN" altLang="en-US" dirty="0" smtClean="0"/>
          </a:p>
          <a:p>
            <a:pPr marL="201168" lvl="1" indent="0">
              <a:buNone/>
            </a:pPr>
            <a:endParaRPr lang="zh-CN" altLang="en-US" sz="2200" dirty="0" smtClean="0"/>
          </a:p>
          <a:p>
            <a:r>
              <a:rPr lang="en-US" altLang="zh-CN" sz="2400" b="1" dirty="0" smtClean="0"/>
              <a:t>ML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Practice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messy,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Feature 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 tuning 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production</a:t>
            </a:r>
            <a:endParaRPr lang="zh-CN" altLang="en-US" dirty="0"/>
          </a:p>
          <a:p>
            <a:endParaRPr lang="zh-CN" altLang="en-US" sz="2400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course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Goals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Advanced analytics (beyond SQL analytics)</a:t>
            </a:r>
          </a:p>
          <a:p>
            <a:pPr lvl="0">
              <a:buClr>
                <a:srgbClr val="E48312"/>
              </a:buClr>
            </a:pPr>
            <a:r>
              <a:rPr lang="en-US" altLang="zh-CN" sz="24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Tools</a:t>
            </a:r>
            <a:endParaRPr lang="zh-CN" altLang="en-US" sz="2400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Spark (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MLlib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GraphX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Streaming),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Scikit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-Learn,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Caffee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Lecture style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More “why” less “how”</a:t>
            </a: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 style</a:t>
            </a:r>
            <a:endParaRPr lang="zh-CN" altLang="en-US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dirty="0"/>
              <a:t>P</a:t>
            </a:r>
            <a:r>
              <a:rPr lang="en-US" dirty="0" smtClean="0"/>
              <a:t>roblem centric instead </a:t>
            </a:r>
            <a:r>
              <a:rPr lang="en-US" dirty="0"/>
              <a:t>of tool </a:t>
            </a:r>
            <a:r>
              <a:rPr lang="en-US" dirty="0" smtClean="0"/>
              <a:t>centric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2122</TotalTime>
  <Words>619</Words>
  <Application>Microsoft Macintosh PowerPoint</Application>
  <PresentationFormat>Widescreen</PresentationFormat>
  <Paragraphs>149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宋体</vt:lpstr>
      <vt:lpstr>Retrospect</vt:lpstr>
      <vt:lpstr>Big Data Programming II Course Introduction</vt:lpstr>
      <vt:lpstr>Who am I?</vt:lpstr>
      <vt:lpstr>Database: Research Success</vt:lpstr>
      <vt:lpstr>Database: Industry Success</vt:lpstr>
      <vt:lpstr>But, what has changed in the “Big Data” world?</vt:lpstr>
      <vt:lpstr>Cloud Computing</vt:lpstr>
      <vt:lpstr>Machine Learning (ML)</vt:lpstr>
      <vt:lpstr>ML in Class vs. ML in Practice</vt:lpstr>
      <vt:lpstr>What’s this course about?</vt:lpstr>
      <vt:lpstr>Course Plan</vt:lpstr>
      <vt:lpstr>Course Setup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103</cp:revision>
  <dcterms:created xsi:type="dcterms:W3CDTF">2015-12-16T22:20:54Z</dcterms:created>
  <dcterms:modified xsi:type="dcterms:W3CDTF">2016-01-04T23:59:38Z</dcterms:modified>
</cp:coreProperties>
</file>