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69" r:id="rId4"/>
    <p:sldId id="277" r:id="rId5"/>
    <p:sldId id="278" r:id="rId6"/>
    <p:sldId id="279" r:id="rId7"/>
    <p:sldId id="276" r:id="rId8"/>
    <p:sldId id="281" r:id="rId9"/>
    <p:sldId id="282" r:id="rId10"/>
    <p:sldId id="271" r:id="rId11"/>
    <p:sldId id="285" r:id="rId12"/>
    <p:sldId id="286" r:id="rId13"/>
    <p:sldId id="287" r:id="rId14"/>
    <p:sldId id="289" r:id="rId15"/>
    <p:sldId id="288" r:id="rId16"/>
    <p:sldId id="290" r:id="rId17"/>
    <p:sldId id="291" r:id="rId18"/>
    <p:sldId id="292" r:id="rId19"/>
    <p:sldId id="293" r:id="rId20"/>
    <p:sldId id="303" r:id="rId21"/>
    <p:sldId id="305" r:id="rId22"/>
    <p:sldId id="304" r:id="rId23"/>
    <p:sldId id="295" r:id="rId24"/>
    <p:sldId id="298" r:id="rId25"/>
    <p:sldId id="284" r:id="rId26"/>
    <p:sldId id="306" r:id="rId27"/>
    <p:sldId id="299" r:id="rId28"/>
    <p:sldId id="301" r:id="rId29"/>
    <p:sldId id="30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/>
    <p:restoredTop sz="67155"/>
  </p:normalViewPr>
  <p:slideViewPr>
    <p:cSldViewPr snapToGrid="0" snapToObjects="1">
      <p:cViewPr>
        <p:scale>
          <a:sx n="81" d="100"/>
          <a:sy n="81" d="100"/>
        </p:scale>
        <p:origin x="16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4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6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FA411-C84F-0E44-8906-A5CB4B223F19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08DF-17BB-D546-910D-284999495C2E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3225E-9C28-034E-A659-D96D4D02F1D7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CA6B-1329-D446-BD6D-F24577EEE7D8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8A74-C3F2-DC41-90E1-ED2BB4649102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0DC1-2BBA-C54E-9759-D4525A05380A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B3C8-29C3-AF40-8CE5-9AEB8BB6150E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FF7BE-6B7A-8D47-9AAC-4866CBAB4F23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5788-EFB2-6045-BD6B-8D11EE8DF7BE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D3F901-74E5-F740-BE10-6AC4C59E42B4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3DD5-AA15-8C49-A7F8-7B51A6944A40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78BFEB-7C4D-9A41-9B65-8D111FFACDAC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cholar.google.com/scholar?cluster=556402703576663948&amp;hl=en&amp;as_sdt=0,4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iny.cc/cmpt733-a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Lecture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0380"/>
          </a:xfrm>
        </p:spPr>
        <p:txBody>
          <a:bodyPr>
            <a:normAutofit/>
          </a:bodyPr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altLang="zh-CN" dirty="0"/>
              <a:t>7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Intrusion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A0BDF-D053-1246-BAC4-CFDF72ED6EE5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78" y="1963706"/>
            <a:ext cx="2333873" cy="1664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5817" y="2195957"/>
            <a:ext cx="5378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“</a:t>
            </a:r>
            <a:r>
              <a:rPr lang="en-US" sz="2400" i="1" dirty="0" smtClean="0"/>
              <a:t>Our web servers got attacked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yesterday.</a:t>
            </a:r>
            <a:r>
              <a:rPr lang="zh-CN" altLang="en-US" sz="2400" i="1" dirty="0" smtClean="0"/>
              <a:t> </a:t>
            </a:r>
          </a:p>
          <a:p>
            <a:r>
              <a:rPr lang="zh-CN" altLang="en-US" sz="2400" i="1" dirty="0" smtClean="0"/>
              <a:t>  </a:t>
            </a:r>
            <a:r>
              <a:rPr lang="en-US" sz="2400" i="1" dirty="0" smtClean="0"/>
              <a:t>I don’t want </a:t>
            </a:r>
            <a:r>
              <a:rPr lang="en-US" altLang="zh-CN" sz="2400" i="1" dirty="0" smtClean="0"/>
              <a:t>it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happen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again.</a:t>
            </a:r>
            <a:r>
              <a:rPr lang="zh-CN" altLang="en-US" sz="2400" i="1" dirty="0" smtClean="0"/>
              <a:t> </a:t>
            </a:r>
          </a:p>
          <a:p>
            <a:r>
              <a:rPr lang="zh-CN" altLang="en-US" sz="2400" i="1" dirty="0" smtClean="0"/>
              <a:t>  </a:t>
            </a:r>
            <a:r>
              <a:rPr lang="en-US" altLang="zh-CN" sz="2400" i="1" dirty="0" smtClean="0"/>
              <a:t>Please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build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a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system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to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address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it!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352312" y="3928251"/>
            <a:ext cx="10504408" cy="28966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Lists:</a:t>
            </a:r>
            <a:endParaRPr lang="zh-CN" altLang="en-US" dirty="0" smtClean="0"/>
          </a:p>
          <a:p>
            <a:r>
              <a:rPr lang="en-US" altLang="zh-CN" sz="2800" b="0" dirty="0" smtClean="0"/>
              <a:t>1.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Finding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related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datasets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(e.g.,</a:t>
            </a:r>
            <a:r>
              <a:rPr lang="zh-CN" altLang="en-US" sz="2800" b="0" dirty="0" smtClean="0"/>
              <a:t> </a:t>
            </a:r>
            <a:r>
              <a:rPr lang="en-US" altLang="zh-CN" sz="2800" b="0" dirty="0"/>
              <a:t>/</a:t>
            </a:r>
            <a:r>
              <a:rPr lang="en-US" altLang="zh-CN" sz="2800" b="0" dirty="0" err="1"/>
              <a:t>var</a:t>
            </a:r>
            <a:r>
              <a:rPr lang="en-US" altLang="zh-CN" sz="2800" b="0" dirty="0"/>
              <a:t>/log/apache2/</a:t>
            </a:r>
            <a:r>
              <a:rPr lang="en-US" altLang="zh-CN" sz="2800" b="0" dirty="0" err="1"/>
              <a:t>access.log</a:t>
            </a:r>
            <a:r>
              <a:rPr lang="en-US" altLang="zh-CN" sz="2800" b="0" dirty="0"/>
              <a:t>)</a:t>
            </a:r>
            <a:endParaRPr lang="zh-CN" altLang="en-US" sz="2800" b="0" dirty="0" smtClean="0"/>
          </a:p>
          <a:p>
            <a:r>
              <a:rPr lang="en-US" altLang="zh-CN" sz="2800" b="0" dirty="0" smtClean="0"/>
              <a:t>2.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Figuring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out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how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to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detect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attacks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(anomalies)</a:t>
            </a:r>
            <a:endParaRPr lang="zh-CN" altLang="en-US" sz="2800" b="0" dirty="0" smtClean="0"/>
          </a:p>
          <a:p>
            <a:r>
              <a:rPr lang="en-US" altLang="zh-CN" sz="2800" b="0" dirty="0" smtClean="0"/>
              <a:t>3.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Triggering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an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alert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when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an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attack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is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detected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(e.g.,</a:t>
            </a:r>
            <a:r>
              <a:rPr lang="zh-CN" altLang="en-US" sz="2800" b="0" dirty="0" smtClean="0"/>
              <a:t> </a:t>
            </a:r>
            <a:r>
              <a:rPr lang="en-US" altLang="zh-CN" sz="2800" b="0" dirty="0" smtClean="0"/>
              <a:t>send an email)</a:t>
            </a:r>
            <a:endParaRPr lang="en-US" sz="2800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41219" y="5164285"/>
            <a:ext cx="1794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Key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Problem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625840" y="5376580"/>
            <a:ext cx="960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6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DC03-E657-8447-947B-8DDBAB2BF052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46378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Doing a survey on related work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9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841A-AAB8-F442-853E-ABCEDDEA5EE8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561320" cy="4417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Survey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V. </a:t>
            </a:r>
            <a:r>
              <a:rPr lang="en-US" altLang="zh-CN" sz="2400" dirty="0" err="1"/>
              <a:t>Chandola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A. </a:t>
            </a:r>
            <a:r>
              <a:rPr lang="en-US" altLang="zh-CN" sz="2400" dirty="0"/>
              <a:t>Banerjee, </a:t>
            </a:r>
            <a:r>
              <a:rPr lang="en-US" altLang="zh-CN" sz="2400" dirty="0" smtClean="0"/>
              <a:t>V.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Kumar</a:t>
            </a:r>
            <a:r>
              <a:rPr lang="en-US" altLang="zh-CN" sz="2400" dirty="0"/>
              <a:t>: </a:t>
            </a:r>
            <a:r>
              <a:rPr lang="en-US" altLang="zh-CN" sz="2400" dirty="0">
                <a:hlinkClick r:id="rId3"/>
              </a:rPr>
              <a:t>Anomaly detection: A survey</a:t>
            </a:r>
            <a:r>
              <a:rPr lang="en-US" altLang="zh-CN" sz="2400" dirty="0"/>
              <a:t>. ACM </a:t>
            </a:r>
            <a:r>
              <a:rPr lang="en-US" altLang="zh-CN" sz="2400" dirty="0" smtClean="0"/>
              <a:t>Computing Surveys </a:t>
            </a:r>
            <a:r>
              <a:rPr lang="en-US" altLang="zh-CN" sz="2400" dirty="0"/>
              <a:t>(2009)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zh-CN" dirty="0" smtClean="0"/>
              <a:t>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(e.g.,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Assignment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–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Sentiment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Analysis)</a:t>
            </a:r>
            <a:endParaRPr lang="zh-CN" altLang="en-US" sz="2400" dirty="0" smtClean="0"/>
          </a:p>
          <a:p>
            <a:pPr lvl="1">
              <a:buClr>
                <a:srgbClr val="E48312"/>
              </a:buClr>
            </a:pPr>
            <a:r>
              <a:rPr lang="en-US" sz="2400" dirty="0"/>
              <a:t>Both normal and </a:t>
            </a:r>
            <a:r>
              <a:rPr lang="en-US" sz="2400" dirty="0" smtClean="0"/>
              <a:t>anomalous </a:t>
            </a:r>
            <a:r>
              <a:rPr lang="en-US" sz="2400" dirty="0"/>
              <a:t>instances are </a:t>
            </a:r>
            <a:r>
              <a:rPr lang="en-US" sz="2400" dirty="0" smtClean="0"/>
              <a:t>given</a:t>
            </a:r>
            <a:endParaRPr lang="zh-CN" altLang="en-US" sz="2400" dirty="0" smtClean="0"/>
          </a:p>
          <a:p>
            <a:pPr lvl="1">
              <a:buClr>
                <a:srgbClr val="E48312"/>
              </a:buClr>
            </a:pPr>
            <a:r>
              <a:rPr lang="en-US" sz="2400" dirty="0"/>
              <a:t>Classification models can be </a:t>
            </a:r>
            <a:r>
              <a:rPr lang="en-US" sz="2400" dirty="0" smtClean="0"/>
              <a:t>used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Unsupervised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sz="2400" dirty="0"/>
              <a:t>(e.g.,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top-10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topics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twitter)</a:t>
            </a:r>
            <a:endParaRPr lang="zh-CN" altLang="en-US" sz="2400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No labeled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instances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given</a:t>
            </a:r>
            <a:endParaRPr lang="zh-CN" altLang="en-US" sz="2400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Clustering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used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0736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Labeling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tedious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expensive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  <a:r>
              <a:rPr lang="zh-CN" altLang="en-US" dirty="0" smtClean="0"/>
              <a:t> 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unknowns”</a:t>
            </a:r>
            <a:endParaRPr lang="zh-CN" altLang="en-US" dirty="0"/>
          </a:p>
          <a:p>
            <a:pPr lvl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pattern,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F484-ECC3-A242-B1E9-AAA6FB42DF92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4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EB34-0E29-F64A-9BFD-C4677612E050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384761" cy="834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Doing a survey on related work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Choosing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unsupervised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learning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approach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522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7525407" y="3700259"/>
            <a:ext cx="2214679" cy="1586443"/>
          </a:xfrm>
          <a:prstGeom prst="ellipse">
            <a:avLst/>
          </a:prstGeom>
          <a:solidFill>
            <a:srgbClr val="E48312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663895" y="4343849"/>
            <a:ext cx="689285" cy="517262"/>
          </a:xfrm>
          <a:prstGeom prst="ellipse">
            <a:avLst/>
          </a:prstGeom>
          <a:solidFill>
            <a:srgbClr val="E48312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612670" y="5457004"/>
            <a:ext cx="845123" cy="553979"/>
          </a:xfrm>
          <a:prstGeom prst="ellipse">
            <a:avLst/>
          </a:prstGeom>
          <a:solidFill>
            <a:srgbClr val="E48312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Clustering-based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dirty="0" smtClean="0"/>
              <a:t>Cluster data </a:t>
            </a:r>
            <a:r>
              <a:rPr lang="en-US" dirty="0"/>
              <a:t>points into groups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dirty="0" smtClean="0"/>
              <a:t>Decide which points are anomalies:</a:t>
            </a:r>
            <a:endParaRPr lang="zh-CN" altLang="en-US" dirty="0" smtClean="0"/>
          </a:p>
          <a:p>
            <a:pPr lvl="2">
              <a:buFont typeface="Wingdings" charset="2"/>
              <a:buChar char="Ø"/>
            </a:pPr>
            <a:r>
              <a:rPr lang="zh-CN" altLang="en-US" sz="2400" dirty="0" smtClean="0"/>
              <a:t> </a:t>
            </a:r>
            <a:r>
              <a:rPr lang="en-US" sz="2400" dirty="0" smtClean="0"/>
              <a:t>Points in </a:t>
            </a:r>
            <a:r>
              <a:rPr lang="en-US" sz="2400" dirty="0"/>
              <a:t>small </a:t>
            </a:r>
            <a:r>
              <a:rPr lang="en-US" sz="2400" dirty="0" smtClean="0"/>
              <a:t>clusters</a:t>
            </a:r>
          </a:p>
          <a:p>
            <a:pPr lvl="2">
              <a:buFont typeface="Wingdings" charset="2"/>
              <a:buChar char="Ø"/>
            </a:pPr>
            <a:r>
              <a:rPr lang="en-US" sz="2400" dirty="0" smtClean="0"/>
              <a:t> Using distance to the closest cluster</a:t>
            </a:r>
            <a:endParaRPr lang="zh-CN" altLang="en-US" sz="2400" dirty="0"/>
          </a:p>
          <a:p>
            <a:pPr marL="384048" lvl="2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F262-CABB-ED4D-9956-D4140AFC3690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90781" y="42062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9970" y="4232209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658421" y="422629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82422" y="477269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552142" y="4523964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79263" y="422629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47480" y="4174788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575389" y="500522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913492" y="4806385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96816" y="465301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807688" y="4044746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048753" y="579138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740086" y="5648442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957313" y="5587482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43181" y="43586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795581" y="451104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138721" y="447338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59868" y="462253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704542" y="4676364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31663" y="437869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832931" y="4552427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59409" y="4124259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311410" y="4602480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829634" y="4917878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49216" y="480541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098155" y="4859244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104994" y="3700259"/>
            <a:ext cx="1928" cy="24264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094484" y="6116157"/>
            <a:ext cx="4824247" cy="10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077147" y="3320901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564017" y="3967539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457793" y="5549327"/>
            <a:ext cx="10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9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27A7-7C27-5F40-BE0E-90C481B9D732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124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Doing a survey on related work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Choosing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unsupervised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approach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Picking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up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clustering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algorithm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2761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7737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Iterative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 initial motivation for creating Spark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Algorithm Overview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Picking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random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points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cluster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centers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each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point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closest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center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cluster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centers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accordingly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Repeat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Steps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2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until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some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termination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conditions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met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optimize?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RDD.cache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()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715518" lvl="1" indent="-514350">
              <a:buClr>
                <a:srgbClr val="E48312"/>
              </a:buCl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K-Means++ Initialization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434DA-9597-8946-A1FF-F1D155EFB3D5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648F-A2BF-D242-ACA0-DD753F7EF14E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165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Doing a survey on related work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Choosing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unsupervised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approach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Picking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clustering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Selecting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transforming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features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05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766903"/>
            <a:ext cx="10058400" cy="47600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E48312"/>
                </a:solidFill>
              </a:rPr>
              <a:t>Raw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Data</a:t>
            </a:r>
          </a:p>
          <a:p>
            <a:pPr lvl="1">
              <a:buClr>
                <a:srgbClr val="E48312"/>
              </a:buClr>
            </a:pPr>
            <a:endParaRPr lang="en-US" altLang="zh-CN" dirty="0" smtClean="0"/>
          </a:p>
          <a:p>
            <a:pPr lvl="1">
              <a:buClr>
                <a:srgbClr val="E48312"/>
              </a:buClr>
            </a:pPr>
            <a:endParaRPr lang="en-US" altLang="zh-CN" dirty="0" smtClean="0"/>
          </a:p>
          <a:p>
            <a:r>
              <a:rPr lang="en-US" altLang="zh-CN" dirty="0" smtClean="0"/>
              <a:t>Turning </a:t>
            </a:r>
            <a:r>
              <a:rPr lang="en-US" altLang="zh-CN" dirty="0" smtClean="0">
                <a:solidFill>
                  <a:srgbClr val="E48312"/>
                </a:solidFill>
              </a:rPr>
              <a:t>Raw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Data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Connection</a:t>
            </a:r>
            <a:r>
              <a:rPr lang="zh-CN" altLang="en-US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Data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A </a:t>
            </a:r>
            <a:r>
              <a:rPr lang="en-US" altLang="zh-CN" sz="2400" dirty="0">
                <a:solidFill>
                  <a:srgbClr val="000000"/>
                </a:solidFill>
              </a:rPr>
              <a:t>connection is a sequence of </a:t>
            </a:r>
            <a:r>
              <a:rPr lang="en-US" altLang="zh-CN" sz="2400" dirty="0" smtClean="0">
                <a:solidFill>
                  <a:srgbClr val="000000"/>
                </a:solidFill>
              </a:rPr>
              <a:t>HTTP requests </a:t>
            </a:r>
            <a:r>
              <a:rPr lang="en-US" altLang="zh-CN" sz="2400" dirty="0">
                <a:solidFill>
                  <a:srgbClr val="000000"/>
                </a:solidFill>
              </a:rPr>
              <a:t>starting and ending at some well defined </a:t>
            </a:r>
            <a:r>
              <a:rPr lang="en-US" altLang="zh-CN" sz="2400" dirty="0" smtClean="0">
                <a:solidFill>
                  <a:srgbClr val="000000"/>
                </a:solidFill>
              </a:rPr>
              <a:t>times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r>
              <a:rPr lang="en-US" altLang="zh-CN" dirty="0" smtClean="0"/>
              <a:t>Turning </a:t>
            </a:r>
            <a:r>
              <a:rPr lang="en-US" altLang="zh-CN" dirty="0" smtClean="0">
                <a:solidFill>
                  <a:srgbClr val="00B0F0"/>
                </a:solidFill>
              </a:rPr>
              <a:t>Connection Data </a:t>
            </a:r>
            <a:r>
              <a:rPr lang="en-US" altLang="zh-CN" dirty="0" smtClean="0"/>
              <a:t>into </a:t>
            </a:r>
            <a:r>
              <a:rPr lang="en-US" altLang="zh-CN" dirty="0" smtClean="0">
                <a:solidFill>
                  <a:srgbClr val="00B050"/>
                </a:solidFill>
              </a:rPr>
              <a:t>Feature Vectors</a:t>
            </a:r>
            <a:endParaRPr lang="zh-CN" altLang="en-US" dirty="0" smtClean="0">
              <a:solidFill>
                <a:srgbClr val="00B05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Requiring a fair bit of domain knowledge </a:t>
            </a:r>
            <a:endParaRPr lang="zh-CN" altLang="en-US" sz="2400" dirty="0" smtClean="0">
              <a:solidFill>
                <a:srgbClr val="00000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/>
                </a:solidFill>
              </a:rPr>
              <a:t>Asking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yourself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how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to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distinguish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attacks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from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normal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connections (e.g., </a:t>
            </a:r>
            <a:r>
              <a:rPr lang="en-US" altLang="zh-CN" sz="2400" dirty="0">
                <a:solidFill>
                  <a:srgbClr val="000000"/>
                </a:solidFill>
              </a:rPr>
              <a:t>number of failed login </a:t>
            </a:r>
            <a:r>
              <a:rPr lang="en-US" altLang="zh-CN" sz="2400" dirty="0" smtClean="0">
                <a:solidFill>
                  <a:srgbClr val="000000"/>
                </a:solidFill>
              </a:rPr>
              <a:t>attempts, duration of </a:t>
            </a:r>
            <a:r>
              <a:rPr lang="en-US" altLang="zh-CN" sz="2400" dirty="0">
                <a:solidFill>
                  <a:srgbClr val="000000"/>
                </a:solidFill>
              </a:rPr>
              <a:t>the connection 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</a:p>
          <a:p>
            <a:pPr lvl="1">
              <a:buClr>
                <a:srgbClr val="E48312"/>
              </a:buClr>
            </a:pPr>
            <a:endParaRPr lang="zh-CN" altLang="en-US" dirty="0"/>
          </a:p>
          <a:p>
            <a:pPr lvl="1">
              <a:buClr>
                <a:srgbClr val="E48312"/>
              </a:buClr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201168" lvl="1" indent="0">
              <a:buClr>
                <a:srgbClr val="E48312"/>
              </a:buClr>
              <a:buFont typeface="Calibri" pitchFamily="34" charset="0"/>
              <a:buNone/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97" b="34487"/>
          <a:stretch/>
        </p:blipFill>
        <p:spPr>
          <a:xfrm>
            <a:off x="1865472" y="2378632"/>
            <a:ext cx="7182678" cy="6462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347-0505-6E46-884F-ED1382F0EE5D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4389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Recap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r>
              <a:rPr lang="en-US" altLang="zh-CN" dirty="0" smtClean="0"/>
              <a:t>Application: Network Intrusion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D10B-5C3D-B645-9300-7B07799D2C12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Feature Vector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/>
              <a:t>e.g., [http, BC, 0, 105, 146, 0, </a:t>
            </a:r>
            <a:r>
              <a:rPr lang="is-IS" altLang="zh-CN" sz="2400" dirty="0" smtClean="0"/>
              <a:t>… </a:t>
            </a:r>
            <a:r>
              <a:rPr lang="en-US" altLang="zh-CN" sz="2400" dirty="0" smtClean="0"/>
              <a:t>, 0.00, 0.00]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Will this feature vector work for </a:t>
            </a:r>
            <a:r>
              <a:rPr lang="en-US" altLang="zh-CN" dirty="0" err="1" smtClean="0"/>
              <a:t>KMeans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What’s distance between “http” and “ftp”?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The distance between two feature vectors will be dominated by the features with a broad range of values (e.g., the 4</a:t>
            </a:r>
            <a:r>
              <a:rPr lang="en-US" altLang="zh-CN" sz="2400" baseline="30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feature) 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023-8610-0547-9B3C-68F511FB39DD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66730" y="2743200"/>
            <a:ext cx="198783" cy="3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51755" y="3005612"/>
            <a:ext cx="128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Categorical </a:t>
            </a:r>
          </a:p>
          <a:p>
            <a:r>
              <a:rPr lang="en-US" dirty="0" smtClean="0"/>
              <a:t>feature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02710" y="2686910"/>
            <a:ext cx="510873" cy="31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2710" y="3006653"/>
            <a:ext cx="114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Numerical</a:t>
            </a:r>
          </a:p>
          <a:p>
            <a:r>
              <a:rPr lang="en-US" dirty="0" smtClean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Categorical Features </a:t>
            </a:r>
            <a:r>
              <a:rPr lang="en-US" sz="4800" dirty="0" smtClean="0">
                <a:sym typeface="Wingdings"/>
              </a:rPr>
              <a:t> Numerical Features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Naïve solution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0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ftp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  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1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ssh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 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2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One-hot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encoding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http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[1,0,0]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ftp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 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[0,1,0]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ssh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  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[0,0,1]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2B29-EF03-C24E-B4EE-D9408F022F8D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Explosion 1 7"/>
          <p:cNvSpPr/>
          <p:nvPr/>
        </p:nvSpPr>
        <p:spPr>
          <a:xfrm>
            <a:off x="6023112" y="1845734"/>
            <a:ext cx="3001617" cy="163995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What’s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drawback?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17328" y="3544574"/>
            <a:ext cx="458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48312"/>
                </a:solidFill>
              </a:rPr>
              <a:t>Distance</a:t>
            </a:r>
            <a:r>
              <a:rPr lang="en-US" dirty="0" smtClean="0">
                <a:solidFill>
                  <a:srgbClr val="E48312"/>
                </a:solidFill>
              </a:rPr>
              <a:t>(“http”, “</a:t>
            </a:r>
            <a:r>
              <a:rPr lang="en-US" dirty="0" err="1" smtClean="0">
                <a:solidFill>
                  <a:srgbClr val="E48312"/>
                </a:solidFill>
              </a:rPr>
              <a:t>ssh</a:t>
            </a:r>
            <a:r>
              <a:rPr lang="en-US" dirty="0" smtClean="0">
                <a:solidFill>
                  <a:srgbClr val="E48312"/>
                </a:solidFill>
              </a:rPr>
              <a:t>”) &gt; </a:t>
            </a:r>
            <a:r>
              <a:rPr lang="en-US" b="1" dirty="0" smtClean="0">
                <a:solidFill>
                  <a:srgbClr val="E48312"/>
                </a:solidFill>
              </a:rPr>
              <a:t>Distance</a:t>
            </a:r>
            <a:r>
              <a:rPr lang="en-US" dirty="0" smtClean="0">
                <a:solidFill>
                  <a:srgbClr val="E48312"/>
                </a:solidFill>
              </a:rPr>
              <a:t>(“http”, “ftp”)</a:t>
            </a:r>
            <a:endParaRPr lang="en-US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4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915307"/>
            <a:ext cx="10058400" cy="402336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dirty="0" smtClean="0"/>
              <a:t>Rescaling</a:t>
            </a:r>
            <a:endParaRPr lang="zh-CN" alt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dirty="0" smtClean="0"/>
              <a:t>Standardization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sz="4400" dirty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dirty="0" smtClean="0"/>
              <a:t>Scaling </a:t>
            </a:r>
            <a:r>
              <a:rPr lang="en-US" dirty="0"/>
              <a:t>to unit </a:t>
            </a:r>
            <a:r>
              <a:rPr lang="en-US" dirty="0" smtClean="0"/>
              <a:t>length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You have done it in Assignment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Numerical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E97-0164-4B42-85DB-449A234BD9D5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75653" y="2395330"/>
                <a:ext cx="2521716" cy="6690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𝑚𝑖𝑛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3" y="2395330"/>
                <a:ext cx="2521716" cy="669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6303" y="3796598"/>
                <a:ext cx="1280415" cy="60394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03" y="3796598"/>
                <a:ext cx="1280415" cy="6039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6302" y="5595278"/>
                <a:ext cx="1167820" cy="6133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altLang="zh-CN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02" y="5595278"/>
                <a:ext cx="1167820" cy="6133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xplosion 1 11"/>
          <p:cNvSpPr/>
          <p:nvPr/>
        </p:nvSpPr>
        <p:spPr>
          <a:xfrm>
            <a:off x="7454347" y="2156641"/>
            <a:ext cx="3001617" cy="148108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Which one to use?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96017" y="3937069"/>
            <a:ext cx="47384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48312"/>
                </a:solidFill>
              </a:rPr>
              <a:t>It depends on data</a:t>
            </a:r>
            <a:r>
              <a:rPr lang="en-US" altLang="zh-CN" sz="2000" dirty="0" smtClean="0">
                <a:solidFill>
                  <a:srgbClr val="E48312"/>
                </a:solidFill>
              </a:rPr>
              <a:t>.</a:t>
            </a:r>
            <a:r>
              <a:rPr lang="zh-CN" altLang="en-US" sz="2000" smtClean="0">
                <a:solidFill>
                  <a:srgbClr val="E48312"/>
                </a:solidFill>
              </a:rPr>
              <a:t> </a:t>
            </a:r>
            <a:r>
              <a:rPr lang="en-US" altLang="zh-CN" sz="2000" smtClean="0">
                <a:solidFill>
                  <a:srgbClr val="E48312"/>
                </a:solidFill>
              </a:rPr>
              <a:t>Some</a:t>
            </a:r>
            <a:r>
              <a:rPr lang="zh-CN" altLang="en-US" sz="2000" dirty="0" smtClean="0">
                <a:solidFill>
                  <a:srgbClr val="E48312"/>
                </a:solidFill>
              </a:rPr>
              <a:t> </a:t>
            </a:r>
            <a:r>
              <a:rPr lang="en-US" altLang="zh-CN" sz="2000" dirty="0" smtClean="0">
                <a:solidFill>
                  <a:srgbClr val="E48312"/>
                </a:solidFill>
              </a:rPr>
              <a:t>heuristics:</a:t>
            </a:r>
            <a:endParaRPr lang="zh-CN" altLang="en-US" sz="2000" dirty="0" smtClean="0">
              <a:solidFill>
                <a:srgbClr val="E4831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E48312"/>
                </a:solidFill>
              </a:rPr>
              <a:t>(2)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is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more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popular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than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(1)</a:t>
            </a:r>
            <a:endParaRPr lang="zh-CN" altLang="en-US" dirty="0" smtClean="0">
              <a:solidFill>
                <a:srgbClr val="E48312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dirty="0" smtClean="0">
                <a:solidFill>
                  <a:srgbClr val="E48312"/>
                </a:solidFill>
              </a:rPr>
              <a:t>(1)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or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(2)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are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often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first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applied,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and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then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(3)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is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applied</a:t>
            </a:r>
            <a:r>
              <a:rPr lang="zh-CN" altLang="en-US" dirty="0" smtClean="0">
                <a:solidFill>
                  <a:srgbClr val="E48312"/>
                </a:solidFill>
              </a:rPr>
              <a:t> </a:t>
            </a:r>
            <a:r>
              <a:rPr lang="en-US" altLang="zh-CN" dirty="0" smtClean="0">
                <a:solidFill>
                  <a:srgbClr val="E48312"/>
                </a:solidFill>
              </a:rPr>
              <a:t>afterward</a:t>
            </a:r>
            <a:endParaRPr lang="en-US" dirty="0" smtClean="0">
              <a:solidFill>
                <a:srgbClr val="E48312"/>
              </a:solidFill>
            </a:endParaRPr>
          </a:p>
          <a:p>
            <a:r>
              <a:rPr lang="en-US" dirty="0" smtClean="0">
                <a:solidFill>
                  <a:srgbClr val="E48312"/>
                </a:solidFill>
              </a:rPr>
              <a:t> </a:t>
            </a:r>
            <a:endParaRPr lang="en-US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8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ED16-A167-5144-ABA4-46E0771024BA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2471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Doing a survey on related work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Choosing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unsupervised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approach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Picking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clustering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Selecting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transforming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Parameter Tuning</a:t>
            </a:r>
            <a:endParaRPr lang="zh-CN" altLang="en-US" sz="2400" b="1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61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need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describe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your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solution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3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Questions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different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from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supervised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learning?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Which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parameters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need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tune?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What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possible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them?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can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tell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which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better?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821E-9B3E-6944-B330-95FAD90854E3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9EEA-9A1E-324E-80C3-A3877D0473FD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2471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Doing a survey on related work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Choosing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unsupervised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approach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Picking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clustering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Selecting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transforming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Tuning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Parameters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If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not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satisfied,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go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back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previous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steps</a:t>
            </a:r>
            <a:endParaRPr lang="zh-CN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869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did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DF30-6F8E-9D49-BD90-CA2211518A7F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2880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Doing a survey on related work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Choosing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unsupervised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approach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Picking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clustering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/>
              <a:t>Selecting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transforming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Tuning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Parameters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satisfied,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steps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b="1" dirty="0" smtClean="0"/>
              <a:t>Deploying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your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model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in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production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418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976886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Model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reflect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latest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updates.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</a:p>
          <a:p>
            <a:pPr lvl="2">
              <a:buClr>
                <a:srgbClr val="E48312"/>
              </a:buClr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Kmeans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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Streaming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 </a:t>
            </a: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  <a:sym typeface="Wingdings"/>
              </a:rPr>
              <a:t>Kmeans</a:t>
            </a:r>
            <a:endParaRPr lang="en-US" altLang="zh-CN" sz="2400" dirty="0" smtClean="0">
              <a:solidFill>
                <a:srgbClr val="000000">
                  <a:lumMod val="75000"/>
                  <a:lumOff val="25000"/>
                </a:srgbClr>
              </a:solidFill>
              <a:sym typeface="Wingdings"/>
            </a:endParaRPr>
          </a:p>
          <a:p>
            <a:pPr marL="384048" lvl="2" indent="0">
              <a:buClr>
                <a:srgbClr val="E48312"/>
              </a:buClr>
              <a:buNone/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Predictions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made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real-time.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2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Parallelizing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rediction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rocess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B300-B87D-2749-8D6C-9B28F4A8A46F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2CF0A-DDD2-5C42-8C13-3B2AA563884A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1097280" y="1845734"/>
            <a:ext cx="6266844" cy="4193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Clr>
                <a:srgbClr val="E48312"/>
              </a:buClr>
              <a:buNone/>
            </a:pP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solution?</a:t>
            </a:r>
            <a:endParaRPr lang="zh-CN" altLang="en-US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Doing a survey on related work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Choosing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unsupervised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learning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approach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/>
            </a:pPr>
            <a:r>
              <a:rPr lang="en-US" altLang="zh-CN" sz="2400" dirty="0" smtClean="0"/>
              <a:t>Picking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clustering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4"/>
            </a:pPr>
            <a:r>
              <a:rPr lang="en-US" altLang="zh-CN" sz="2400" dirty="0"/>
              <a:t>Selecting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transforming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features</a:t>
            </a: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4"/>
            </a:pPr>
            <a:r>
              <a:rPr lang="en-US" altLang="zh-CN" sz="2400" dirty="0" smtClean="0"/>
              <a:t>Tuning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Parameters</a:t>
            </a:r>
            <a:endParaRPr lang="zh-CN" altLang="en-US" sz="2400" dirty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4"/>
            </a:pPr>
            <a:r>
              <a:rPr lang="en-US" altLang="zh-CN" sz="2400" dirty="0" smtClean="0"/>
              <a:t>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satisfied,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go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previous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steps</a:t>
            </a:r>
          </a:p>
          <a:p>
            <a:pPr marL="201168" lvl="1" indent="0">
              <a:buClr>
                <a:srgbClr val="E48312"/>
              </a:buClr>
              <a:buNone/>
            </a:pPr>
            <a:endParaRPr lang="zh-CN" altLang="en-US" sz="2400" dirty="0" smtClean="0"/>
          </a:p>
          <a:p>
            <a:pPr marL="658368" lvl="1" indent="-457200">
              <a:buClr>
                <a:srgbClr val="E48312"/>
              </a:buClr>
              <a:buFont typeface="+mj-lt"/>
              <a:buAutoNum type="arabicPeriod" startAt="7"/>
            </a:pPr>
            <a:r>
              <a:rPr lang="en-US" altLang="zh-CN" sz="2400" dirty="0" smtClean="0"/>
              <a:t>Deploying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production</a:t>
            </a:r>
            <a:endParaRPr lang="zh-CN" altLang="en-US" sz="2400" dirty="0"/>
          </a:p>
        </p:txBody>
      </p:sp>
      <p:sp>
        <p:nvSpPr>
          <p:cNvPr id="3" name="Right Brace 2"/>
          <p:cNvSpPr/>
          <p:nvPr/>
        </p:nvSpPr>
        <p:spPr>
          <a:xfrm>
            <a:off x="7396172" y="2417379"/>
            <a:ext cx="590997" cy="1050360"/>
          </a:xfrm>
          <a:prstGeom prst="rightBrace">
            <a:avLst>
              <a:gd name="adj1" fmla="val 580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404370" y="4018801"/>
            <a:ext cx="590996" cy="1007405"/>
          </a:xfrm>
          <a:prstGeom prst="rightBrace">
            <a:avLst>
              <a:gd name="adj1" fmla="val 580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8943332" y="2341418"/>
            <a:ext cx="398940" cy="2684788"/>
          </a:xfrm>
          <a:prstGeom prst="rightBrace">
            <a:avLst>
              <a:gd name="adj1" fmla="val 58085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942957" y="2742464"/>
            <a:ext cx="84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48312"/>
                </a:solidFill>
              </a:rPr>
              <a:t>Theory</a:t>
            </a:r>
            <a:endParaRPr lang="en-US" dirty="0">
              <a:solidFill>
                <a:srgbClr val="E4831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6241" y="4337176"/>
            <a:ext cx="93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48312"/>
                </a:solidFill>
              </a:rPr>
              <a:t>Practice</a:t>
            </a:r>
            <a:endParaRPr lang="en-US" dirty="0">
              <a:solidFill>
                <a:srgbClr val="E4831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90227" y="3486600"/>
            <a:ext cx="21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Model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Development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8943332" y="5542086"/>
            <a:ext cx="398940" cy="384258"/>
          </a:xfrm>
          <a:prstGeom prst="rightBrace">
            <a:avLst>
              <a:gd name="adj1" fmla="val 58085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90227" y="5542086"/>
            <a:ext cx="15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Model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Serving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4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2355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Assignment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/>
              <a:t>M</a:t>
            </a:r>
            <a:r>
              <a:rPr lang="en-US" altLang="zh-CN" dirty="0" smtClean="0"/>
              <a:t>odel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(required)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(optional)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6B51-06A2-A44D-A60D-4A4E05635A05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7476" y="4164495"/>
            <a:ext cx="382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Deadline: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11:59pm,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Jan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29th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476" y="4533827"/>
            <a:ext cx="451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smtClean="0">
                <a:hlinkClick r:id="rId2"/>
              </a:rPr>
              <a:t>tiny.cc/cmpt733-a3</a:t>
            </a:r>
            <a:endParaRPr lang="zh-CN" alt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1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1097280" y="1845734"/>
            <a:ext cx="76200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Definition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dictionary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Also known as Outlier Detection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Anomaly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Detection?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8" b="50088"/>
          <a:stretch/>
        </p:blipFill>
        <p:spPr>
          <a:xfrm>
            <a:off x="1234225" y="2509951"/>
            <a:ext cx="6067416" cy="1750768"/>
          </a:xfr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5463-24AA-DD41-9610-4AACC6C78CD3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72" y="3165169"/>
            <a:ext cx="3835400" cy="11985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60858" y="2509951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Anomaly!!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0804733" y="2958213"/>
            <a:ext cx="137587" cy="6689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Categories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Anomaly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data point is considered anomalous with respect to </a:t>
            </a:r>
            <a:r>
              <a:rPr lang="en-US" altLang="zh-CN" sz="2400" dirty="0">
                <a:solidFill>
                  <a:srgbClr val="FF0000"/>
                </a:solidFill>
              </a:rPr>
              <a:t>the rest of </a:t>
            </a:r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There is a person whose age is 110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7DF1-0799-6140-B14A-1FEBBF4D0141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75" y="3627120"/>
            <a:ext cx="3234023" cy="26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Categories (</a:t>
            </a:r>
            <a:r>
              <a:rPr lang="en-US" dirty="0" smtClean="0"/>
              <a:t>I</a:t>
            </a:r>
            <a:r>
              <a:rPr lang="en-US" altLang="zh-CN" dirty="0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 Anomaly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data point is considered anomalous with respect to </a:t>
            </a:r>
            <a:r>
              <a:rPr lang="en-US" altLang="zh-CN" sz="2400" dirty="0" smtClean="0">
                <a:solidFill>
                  <a:srgbClr val="FF0000"/>
                </a:solidFill>
              </a:rPr>
              <a:t>a specific context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Example: There is a person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 our class whose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age is 7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0.  </a:t>
            </a: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50B4-EEDA-0E4A-8C1B-E093E8BA8F9D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6" t="7317" r="4018" b="4648"/>
          <a:stretch/>
        </p:blipFill>
        <p:spPr>
          <a:xfrm>
            <a:off x="3063239" y="3764280"/>
            <a:ext cx="588264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Categories (</a:t>
            </a:r>
            <a:r>
              <a:rPr lang="en-US" dirty="0" smtClean="0"/>
              <a:t>I</a:t>
            </a:r>
            <a:r>
              <a:rPr lang="en-US" altLang="zh-CN" dirty="0" smtClean="0"/>
              <a:t>II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Collective </a:t>
            </a:r>
            <a:r>
              <a:rPr lang="en-US" dirty="0" smtClean="0"/>
              <a:t>Anomaly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subset of data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points as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whole deviates significantly from the entire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dataset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sz="2400" dirty="0" smtClean="0"/>
              <a:t>Example</a:t>
            </a:r>
            <a:r>
              <a:rPr lang="en-US" sz="2400" dirty="0"/>
              <a:t>: An order may have some delay to be processed. But</a:t>
            </a:r>
            <a:r>
              <a:rPr lang="en-US" sz="2400" dirty="0" smtClean="0"/>
              <a:t>, </a:t>
            </a:r>
            <a:r>
              <a:rPr lang="en-US" sz="2400" dirty="0"/>
              <a:t>what if </a:t>
            </a:r>
            <a:r>
              <a:rPr lang="en-US" sz="2400" dirty="0" smtClean="0"/>
              <a:t>100</a:t>
            </a:r>
            <a:r>
              <a:rPr lang="en-US" altLang="zh-CN" sz="2400" dirty="0" smtClean="0"/>
              <a:t>0</a:t>
            </a:r>
            <a:r>
              <a:rPr lang="en-US" sz="2400" dirty="0" smtClean="0"/>
              <a:t> </a:t>
            </a:r>
            <a:r>
              <a:rPr lang="en-US" sz="2400" dirty="0"/>
              <a:t>orders are processed with delay?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4226-23F4-5443-BA3E-8F3A341BC4E6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3799491"/>
            <a:ext cx="5425440" cy="24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Real-world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</a:t>
            </a:r>
            <a:r>
              <a:rPr lang="en-US" altLang="zh-CN" dirty="0"/>
              <a:t>D</a:t>
            </a:r>
            <a:r>
              <a:rPr lang="en-US" dirty="0" smtClean="0"/>
              <a:t>etection</a:t>
            </a:r>
            <a:endParaRPr lang="zh-CN" altLang="en-US" dirty="0" smtClean="0"/>
          </a:p>
          <a:p>
            <a:r>
              <a:rPr lang="en-US" dirty="0"/>
              <a:t>Medical </a:t>
            </a:r>
            <a:r>
              <a:rPr lang="en-US" altLang="zh-CN" dirty="0"/>
              <a:t>C</a:t>
            </a:r>
            <a:r>
              <a:rPr lang="en-US" dirty="0" smtClean="0"/>
              <a:t>are</a:t>
            </a:r>
            <a:endParaRPr lang="zh-CN" altLang="en-US" dirty="0" smtClean="0"/>
          </a:p>
          <a:p>
            <a:r>
              <a:rPr lang="en-US" dirty="0" smtClean="0"/>
              <a:t>Public </a:t>
            </a:r>
            <a:r>
              <a:rPr lang="en-US" altLang="zh-CN" dirty="0"/>
              <a:t>S</a:t>
            </a:r>
            <a:r>
              <a:rPr lang="en-US" dirty="0" smtClean="0"/>
              <a:t>afety </a:t>
            </a:r>
            <a:r>
              <a:rPr lang="en-US" dirty="0"/>
              <a:t>and </a:t>
            </a:r>
            <a:r>
              <a:rPr lang="en-US" altLang="zh-CN" dirty="0"/>
              <a:t>S</a:t>
            </a:r>
            <a:r>
              <a:rPr lang="en-US" dirty="0" smtClean="0"/>
              <a:t>ecurity</a:t>
            </a:r>
            <a:endParaRPr lang="zh-CN" altLang="en-US" dirty="0" smtClean="0"/>
          </a:p>
          <a:p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dirty="0" smtClean="0"/>
              <a:t>Intrusion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C628-9A26-E641-8239-DFAB2D15681D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</a:t>
            </a:r>
            <a:r>
              <a:rPr lang="en-US" dirty="0"/>
              <a:t>normal objects and </a:t>
            </a:r>
            <a:r>
              <a:rPr lang="en-US" dirty="0" smtClean="0"/>
              <a:t>anomalies effectively:</a:t>
            </a:r>
          </a:p>
          <a:p>
            <a:pPr lvl="1">
              <a:buClr>
                <a:srgbClr val="E48312"/>
              </a:buClr>
            </a:pPr>
            <a:r>
              <a:rPr lang="en-US" sz="2400" dirty="0">
                <a:solidFill>
                  <a:schemeClr val="tx1"/>
                </a:solidFill>
              </a:rPr>
              <a:t>Hard to enumerate all </a:t>
            </a:r>
            <a:r>
              <a:rPr lang="en-US" sz="2400" dirty="0" smtClean="0">
                <a:solidFill>
                  <a:schemeClr val="tx1"/>
                </a:solidFill>
              </a:rPr>
              <a:t>possible </a:t>
            </a:r>
            <a:r>
              <a:rPr lang="en-US" sz="2400" dirty="0">
                <a:solidFill>
                  <a:schemeClr val="tx1"/>
                </a:solidFill>
              </a:rPr>
              <a:t>normal </a:t>
            </a:r>
            <a:r>
              <a:rPr lang="en-US" sz="2400" dirty="0" smtClean="0">
                <a:solidFill>
                  <a:schemeClr val="tx1"/>
                </a:solidFill>
              </a:rPr>
              <a:t>behaviors </a:t>
            </a:r>
            <a:endParaRPr lang="en-US" sz="2400" dirty="0"/>
          </a:p>
          <a:p>
            <a:pPr lvl="1">
              <a:buClr>
                <a:srgbClr val="E48312"/>
              </a:buClr>
            </a:pPr>
            <a:r>
              <a:rPr lang="en-US" sz="2400" dirty="0">
                <a:solidFill>
                  <a:schemeClr val="tx1"/>
                </a:solidFill>
              </a:rPr>
              <a:t>The border between normal </a:t>
            </a:r>
            <a:r>
              <a:rPr lang="en-US" sz="2400" dirty="0" smtClean="0">
                <a:solidFill>
                  <a:schemeClr val="tx1"/>
                </a:solidFill>
              </a:rPr>
              <a:t>objects and </a:t>
            </a:r>
            <a:r>
              <a:rPr lang="en-US" sz="2400" dirty="0">
                <a:solidFill>
                  <a:schemeClr val="tx1"/>
                </a:solidFill>
              </a:rPr>
              <a:t>anomaly can be gray area </a:t>
            </a:r>
            <a:endParaRPr lang="en-US" sz="2400" dirty="0"/>
          </a:p>
          <a:p>
            <a:pPr lvl="0">
              <a:buClr>
                <a:srgbClr val="E48312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Application specific anomaly detection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lvl="1">
              <a:buClr>
                <a:srgbClr val="E48312"/>
              </a:buClr>
            </a:pPr>
            <a:r>
              <a:rPr lang="en-US" sz="2400" dirty="0" smtClean="0">
                <a:solidFill>
                  <a:srgbClr val="000000"/>
                </a:solidFill>
              </a:rPr>
              <a:t>Hard to develop general purpose anomaly detection tools</a:t>
            </a:r>
          </a:p>
          <a:p>
            <a:pPr>
              <a:buClr>
                <a:srgbClr val="E48312"/>
              </a:buClr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Understandability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: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N</a:t>
            </a:r>
            <a:r>
              <a:rPr lang="en-US" sz="2400" dirty="0" smtClean="0">
                <a:solidFill>
                  <a:srgbClr val="000000"/>
                </a:solidFill>
              </a:rPr>
              <a:t>ot </a:t>
            </a:r>
            <a:r>
              <a:rPr lang="en-US" sz="2400" dirty="0">
                <a:solidFill>
                  <a:srgbClr val="000000"/>
                </a:solidFill>
              </a:rPr>
              <a:t>only detect the </a:t>
            </a:r>
            <a:r>
              <a:rPr lang="en-US" sz="2400" dirty="0" smtClean="0">
                <a:solidFill>
                  <a:srgbClr val="000000"/>
                </a:solidFill>
              </a:rPr>
              <a:t>anomalies, </a:t>
            </a:r>
            <a:r>
              <a:rPr lang="en-US" sz="2400" dirty="0">
                <a:solidFill>
                  <a:srgbClr val="000000"/>
                </a:solidFill>
              </a:rPr>
              <a:t>but also understand why they are </a:t>
            </a:r>
            <a:r>
              <a:rPr lang="en-US" sz="2400" dirty="0" smtClean="0">
                <a:solidFill>
                  <a:srgbClr val="000000"/>
                </a:solidFill>
              </a:rPr>
              <a:t>anomalies</a:t>
            </a:r>
            <a:endParaRPr lang="en-US" sz="2400" dirty="0">
              <a:solidFill>
                <a:srgbClr val="000000"/>
              </a:solidFill>
            </a:endParaRPr>
          </a:p>
          <a:p>
            <a:pPr lvl="0">
              <a:buClr>
                <a:srgbClr val="E48312"/>
              </a:buClr>
            </a:pP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F1D2-1752-DF4C-A7E2-598C78156A1A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8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5438987"/>
          </a:xfrm>
        </p:spPr>
        <p:txBody>
          <a:bodyPr>
            <a:normAutofit/>
          </a:bodyPr>
          <a:lstStyle/>
          <a:p>
            <a:r>
              <a:rPr lang="en-US" altLang="zh-CN" dirty="0"/>
              <a:t>Recap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Application: Network Intrusion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AD67-A114-4947-A8D0-F887D1FED570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60" y="3594779"/>
            <a:ext cx="4019334" cy="241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91794" y="4200414"/>
            <a:ext cx="680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Teach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you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network</a:t>
            </a:r>
            <a:r>
              <a:rPr lang="en-US" altLang="zh-CN" sz="2400" b="1" dirty="0"/>
              <a:t>-</a:t>
            </a:r>
            <a:r>
              <a:rPr lang="en-US" altLang="zh-CN" sz="2400" b="1" dirty="0" smtClean="0"/>
              <a:t>intrusion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solution</a:t>
            </a:r>
          </a:p>
          <a:p>
            <a:pPr algn="ctr"/>
            <a:r>
              <a:rPr lang="en-US" altLang="zh-CN" sz="2400" b="1" dirty="0" smtClean="0"/>
              <a:t>vs.</a:t>
            </a:r>
          </a:p>
          <a:p>
            <a:pPr algn="ctr"/>
            <a:r>
              <a:rPr lang="en-US" altLang="zh-CN" sz="2400" b="1" dirty="0" smtClean="0"/>
              <a:t>Teach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you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how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to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come up with this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solution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76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7278</TotalTime>
  <Words>1322</Words>
  <Application>Microsoft Macintosh PowerPoint</Application>
  <PresentationFormat>Widescreen</PresentationFormat>
  <Paragraphs>321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宋体</vt:lpstr>
      <vt:lpstr>Retrospect</vt:lpstr>
      <vt:lpstr>Lecture 3: Anomaly Detection </vt:lpstr>
      <vt:lpstr>Outline</vt:lpstr>
      <vt:lpstr>What is Anomaly Detection? </vt:lpstr>
      <vt:lpstr>Anomaly Categories (I)</vt:lpstr>
      <vt:lpstr>Anomaly Categories (II)</vt:lpstr>
      <vt:lpstr>Anomaly Categories (III)</vt:lpstr>
      <vt:lpstr>Real-world Applications</vt:lpstr>
      <vt:lpstr>Challenges</vt:lpstr>
      <vt:lpstr>Outline</vt:lpstr>
      <vt:lpstr>Network Intrusion</vt:lpstr>
      <vt:lpstr>How to come up with a solution?</vt:lpstr>
      <vt:lpstr>Anomaly Detection Methods</vt:lpstr>
      <vt:lpstr>Why is unsupervised learning more common?</vt:lpstr>
      <vt:lpstr>How to come up with a solution?</vt:lpstr>
      <vt:lpstr>Clustering-based </vt:lpstr>
      <vt:lpstr>How to come up with a solution?</vt:lpstr>
      <vt:lpstr>K-Means</vt:lpstr>
      <vt:lpstr>How to come up with a solution?</vt:lpstr>
      <vt:lpstr>Feature Selection</vt:lpstr>
      <vt:lpstr>Feature Transformation</vt:lpstr>
      <vt:lpstr>Categorical Features  Numerical Features </vt:lpstr>
      <vt:lpstr>Scaling Numerical Features</vt:lpstr>
      <vt:lpstr>How to come up with a solution?</vt:lpstr>
      <vt:lpstr>Parameter Tuning</vt:lpstr>
      <vt:lpstr>How did we come up the solution?</vt:lpstr>
      <vt:lpstr>How did we come up the solution?</vt:lpstr>
      <vt:lpstr>Model Serving</vt:lpstr>
      <vt:lpstr>Summary</vt:lpstr>
      <vt:lpstr>Assignment 3: Anomaly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446</cp:revision>
  <dcterms:created xsi:type="dcterms:W3CDTF">2015-12-16T22:20:54Z</dcterms:created>
  <dcterms:modified xsi:type="dcterms:W3CDTF">2017-01-23T19:35:30Z</dcterms:modified>
</cp:coreProperties>
</file>