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307" r:id="rId3"/>
    <p:sldId id="308" r:id="rId4"/>
    <p:sldId id="309" r:id="rId5"/>
    <p:sldId id="310" r:id="rId6"/>
    <p:sldId id="311" r:id="rId7"/>
    <p:sldId id="313" r:id="rId8"/>
    <p:sldId id="312" r:id="rId9"/>
    <p:sldId id="317" r:id="rId10"/>
    <p:sldId id="319" r:id="rId11"/>
    <p:sldId id="318" r:id="rId12"/>
    <p:sldId id="314" r:id="rId13"/>
    <p:sldId id="316" r:id="rId14"/>
    <p:sldId id="335" r:id="rId15"/>
    <p:sldId id="321" r:id="rId16"/>
    <p:sldId id="322" r:id="rId17"/>
    <p:sldId id="323" r:id="rId18"/>
    <p:sldId id="324" r:id="rId19"/>
    <p:sldId id="330" r:id="rId20"/>
    <p:sldId id="331" r:id="rId21"/>
    <p:sldId id="328" r:id="rId22"/>
    <p:sldId id="329" r:id="rId23"/>
    <p:sldId id="301" r:id="rId24"/>
    <p:sldId id="300" r:id="rId25"/>
    <p:sldId id="31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41EC"/>
    <a:srgbClr val="E48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0"/>
    <p:restoredTop sz="74194"/>
  </p:normalViewPr>
  <p:slideViewPr>
    <p:cSldViewPr snapToGrid="0" snapToObjects="1">
      <p:cViewPr>
        <p:scale>
          <a:sx n="81" d="100"/>
          <a:sy n="81" d="100"/>
        </p:scale>
        <p:origin x="75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3840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E261F-8C98-8744-8E35-D8BB142E7BA1}" type="datetimeFigureOut">
              <a:rPr lang="en-US" smtClean="0"/>
              <a:t>2/1/16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7D823-372B-D44A-9E22-69A34475E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54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58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33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47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97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14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obviously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dissimilar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pairs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22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40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D823-372B-D44A-9E22-69A34475ECC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6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02/02/16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02/02/16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02/02/16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marL="0">
              <a:defRPr sz="6000"/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 b="1"/>
            </a:lvl1pPr>
            <a:lvl2pPr>
              <a:defRPr sz="28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02/02/16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02/02/16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02/02/16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02/02/16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02/02/16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02/02/16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02/02/16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02/02/16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02/02/16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esearch.cs.wisc.edu/dibook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cholar.google.ca/scholar?cluster=3738306890680168220&amp;hl=en&amp;as_sdt=0,5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hyperlink" Target="https://scholar.google.ca/scholar?cluster=4162722090288196219&amp;hl=en&amp;as_sdt=0,5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tiny.cc/cmpt733-sp16-a4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tamade/dedupe" TargetMode="External"/><Relationship Id="rId4" Type="http://schemas.openxmlformats.org/officeDocument/2006/relationships/hyperlink" Target="http://openrefine.org/" TargetMode="External"/><Relationship Id="rId5" Type="http://schemas.openxmlformats.org/officeDocument/2006/relationships/hyperlink" Target="http://refinepro.com/" TargetMode="External"/><Relationship Id="rId6" Type="http://schemas.openxmlformats.org/officeDocument/2006/relationships/hyperlink" Target="https://www.trifacta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andas.pydata.org/pandas-docs/version/0.17.1/missing_data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Lecture</a:t>
            </a:r>
            <a:r>
              <a:rPr lang="zh-CN" altLang="en-US" dirty="0" smtClean="0"/>
              <a:t> </a:t>
            </a:r>
            <a:r>
              <a:rPr lang="en-US" altLang="zh-CN" dirty="0"/>
              <a:t>4</a:t>
            </a:r>
            <a:r>
              <a:rPr lang="en-US" altLang="zh-CN" dirty="0" smtClean="0"/>
              <a:t>: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6600" dirty="0" smtClean="0"/>
              <a:t>Data Integration and Cleaning</a:t>
            </a:r>
            <a:r>
              <a:rPr lang="zh-CN" altLang="en-US" sz="6600" dirty="0" smtClean="0"/>
              <a:t> 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640380"/>
          </a:xfrm>
        </p:spPr>
        <p:txBody>
          <a:bodyPr>
            <a:normAutofit/>
          </a:bodyPr>
          <a:lstStyle/>
          <a:p>
            <a:r>
              <a:rPr lang="en-US" dirty="0"/>
              <a:t>CMPT </a:t>
            </a:r>
            <a:r>
              <a:rPr lang="en-US" dirty="0" smtClean="0"/>
              <a:t>73</a:t>
            </a:r>
            <a:r>
              <a:rPr lang="en-US" altLang="zh-CN" dirty="0" smtClean="0"/>
              <a:t>3</a:t>
            </a:r>
            <a:r>
              <a:rPr lang="en-US" dirty="0" smtClean="0"/>
              <a:t>, 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 </a:t>
            </a:r>
            <a:r>
              <a:rPr lang="en-US" dirty="0" smtClean="0"/>
              <a:t>201</a:t>
            </a:r>
            <a:r>
              <a:rPr lang="en-US" altLang="zh-CN" dirty="0" smtClean="0"/>
              <a:t>6</a:t>
            </a:r>
            <a:endParaRPr lang="zh-CN" altLang="en-US" dirty="0"/>
          </a:p>
          <a:p>
            <a:r>
              <a:rPr lang="en-US" altLang="zh-CN" dirty="0" smtClean="0"/>
              <a:t>Jiannan</a:t>
            </a:r>
            <a:r>
              <a:rPr lang="zh-CN" altLang="en-US" dirty="0" smtClean="0"/>
              <a:t> </a:t>
            </a:r>
            <a:r>
              <a:rPr lang="en-US" altLang="zh-CN" dirty="0" smtClean="0"/>
              <a:t>Wang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2831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Integration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Problem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02/02/16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920938"/>
              </p:ext>
            </p:extLst>
          </p:nvPr>
        </p:nvGraphicFramePr>
        <p:xfrm>
          <a:off x="1097280" y="2289543"/>
          <a:ext cx="369543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499"/>
                <a:gridCol w="1340069"/>
                <a:gridCol w="88287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First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Last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Michael</a:t>
                      </a:r>
                      <a:r>
                        <a:rPr lang="zh-CN" alt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Jordan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Kobe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Bryant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456016"/>
              </p:ext>
            </p:extLst>
          </p:nvPr>
        </p:nvGraphicFramePr>
        <p:xfrm>
          <a:off x="6805436" y="2329970"/>
          <a:ext cx="397817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881"/>
                <a:gridCol w="2333297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Background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Mike</a:t>
                      </a:r>
                      <a:r>
                        <a:rPr lang="zh-CN" altLang="en-US" baseline="0" smtClean="0"/>
                        <a:t> </a:t>
                      </a:r>
                      <a:r>
                        <a:rPr lang="en-US" altLang="zh-CN" baseline="0" smtClean="0"/>
                        <a:t>Jordan</a:t>
                      </a:r>
                      <a:r>
                        <a:rPr lang="zh-CN" altLang="en-US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C++,</a:t>
                      </a:r>
                      <a:r>
                        <a:rPr lang="zh-CN" alt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CS,</a:t>
                      </a:r>
                      <a:r>
                        <a:rPr lang="zh-CN" alt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Kobe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Bryant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Business,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2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years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58089" y="1874546"/>
            <a:ext cx="2925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Source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(from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CourSys</a:t>
            </a:r>
            <a:r>
              <a:rPr lang="en-US" altLang="zh-CN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395904" y="1920211"/>
            <a:ext cx="2797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Source</a:t>
            </a:r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  <a:r>
              <a:rPr lang="zh-CN" altLang="en-US" dirty="0" smtClean="0"/>
              <a:t> </a:t>
            </a:r>
            <a:r>
              <a:rPr lang="en-US" altLang="zh-CN" dirty="0" smtClean="0"/>
              <a:t>(from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survey)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528"/>
              </p:ext>
            </p:extLst>
          </p:nvPr>
        </p:nvGraphicFramePr>
        <p:xfrm>
          <a:off x="3831018" y="5127252"/>
          <a:ext cx="4776381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230"/>
                <a:gridCol w="930738"/>
                <a:gridCol w="2017413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Background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Michael</a:t>
                      </a:r>
                      <a:r>
                        <a:rPr lang="zh-CN" altLang="en-US" dirty="0" smtClean="0"/>
                        <a:t>  </a:t>
                      </a:r>
                      <a:r>
                        <a:rPr lang="en-US" altLang="zh-CN" dirty="0" smtClean="0"/>
                        <a:t>Jordan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effectLst/>
                        </a:rPr>
                        <a:t>C++,</a:t>
                      </a:r>
                      <a:r>
                        <a:rPr lang="zh-CN" altLang="en-US" sz="1800" kern="1200" dirty="0" smtClean="0">
                          <a:effectLst/>
                        </a:rPr>
                        <a:t> </a:t>
                      </a:r>
                      <a:r>
                        <a:rPr lang="en-US" altLang="zh-CN" sz="1800" kern="1200" dirty="0" smtClean="0">
                          <a:effectLst/>
                        </a:rPr>
                        <a:t>CS,</a:t>
                      </a:r>
                      <a:r>
                        <a:rPr lang="zh-CN" altLang="en-US" sz="1800" kern="1200" dirty="0" smtClean="0">
                          <a:effectLst/>
                        </a:rPr>
                        <a:t> </a:t>
                      </a:r>
                      <a:r>
                        <a:rPr lang="en-US" altLang="zh-CN" sz="1800" kern="1200" dirty="0" smtClean="0">
                          <a:effectLst/>
                        </a:rPr>
                        <a:t>4</a:t>
                      </a:r>
                      <a:r>
                        <a:rPr lang="zh-CN" altLang="en-US" sz="1800" kern="1200" dirty="0" smtClean="0">
                          <a:effectLst/>
                        </a:rPr>
                        <a:t> </a:t>
                      </a:r>
                      <a:r>
                        <a:rPr lang="en-US" altLang="zh-CN" sz="1800" kern="1200" dirty="0" smtClean="0">
                          <a:effectLst/>
                        </a:rPr>
                        <a:t>years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Kobe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Bryant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Business,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years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Oval 13"/>
          <p:cNvSpPr/>
          <p:nvPr/>
        </p:nvSpPr>
        <p:spPr>
          <a:xfrm>
            <a:off x="3909848" y="3659583"/>
            <a:ext cx="4599141" cy="10070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Integration???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9" idx="2"/>
            <a:endCxn id="14" idx="1"/>
          </p:cNvCxnSpPr>
          <p:nvPr/>
        </p:nvCxnSpPr>
        <p:spPr>
          <a:xfrm>
            <a:off x="2944999" y="3396983"/>
            <a:ext cx="1638378" cy="410073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2"/>
            <a:endCxn id="14" idx="7"/>
          </p:cNvCxnSpPr>
          <p:nvPr/>
        </p:nvCxnSpPr>
        <p:spPr>
          <a:xfrm flipH="1">
            <a:off x="7835460" y="3437410"/>
            <a:ext cx="959065" cy="369646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4" idx="4"/>
            <a:endCxn id="13" idx="0"/>
          </p:cNvCxnSpPr>
          <p:nvPr/>
        </p:nvCxnSpPr>
        <p:spPr>
          <a:xfrm>
            <a:off x="6209419" y="4666590"/>
            <a:ext cx="9789" cy="460662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923459" y="5496306"/>
            <a:ext cx="1646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Integrated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04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 animBg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Integration:</a:t>
            </a:r>
            <a:r>
              <a:rPr lang="zh-CN" altLang="en-US" dirty="0" smtClean="0"/>
              <a:t> </a:t>
            </a:r>
            <a:r>
              <a:rPr lang="en-US" altLang="zh-CN" dirty="0" smtClean="0"/>
              <a:t>Three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53337"/>
            <a:ext cx="9859754" cy="46064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 </a:t>
            </a:r>
            <a:r>
              <a:rPr lang="en-US" altLang="zh-CN" dirty="0" smtClean="0"/>
              <a:t>Schema</a:t>
            </a:r>
            <a:r>
              <a:rPr lang="zh-CN" altLang="en-US" dirty="0" smtClean="0"/>
              <a:t> </a:t>
            </a:r>
            <a:r>
              <a:rPr lang="en-US" altLang="zh-CN" dirty="0" smtClean="0"/>
              <a:t>Mapping</a:t>
            </a:r>
            <a:endParaRPr lang="zh-CN" altLang="en-US" dirty="0" smtClean="0"/>
          </a:p>
          <a:p>
            <a:pPr lvl="1">
              <a:buClr>
                <a:srgbClr val="E48312"/>
              </a:buClr>
            </a:pPr>
            <a:r>
              <a:rPr lang="en-US" altLang="zh-CN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Creating </a:t>
            </a:r>
            <a:r>
              <a:rPr lang="en-US" altLang="zh-CN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a </a:t>
            </a:r>
            <a:r>
              <a:rPr lang="en-US" altLang="zh-CN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global schema</a:t>
            </a:r>
            <a:endParaRPr lang="zh-CN" altLang="en-US" sz="26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Mapping</a:t>
            </a:r>
            <a:r>
              <a:rPr lang="zh-CN" alt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local</a:t>
            </a:r>
            <a:r>
              <a:rPr lang="zh-CN" alt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schemas</a:t>
            </a:r>
            <a:r>
              <a:rPr lang="zh-CN" alt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to</a:t>
            </a:r>
            <a:r>
              <a:rPr lang="zh-CN" alt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the</a:t>
            </a:r>
            <a:r>
              <a:rPr lang="zh-CN" alt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global</a:t>
            </a:r>
            <a:r>
              <a:rPr lang="zh-CN" alt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schema</a:t>
            </a:r>
            <a:endParaRPr lang="zh-CN" altLang="en-US" sz="2600" dirty="0" smtClean="0"/>
          </a:p>
          <a:p>
            <a:r>
              <a:rPr lang="en-US" altLang="zh-CN" dirty="0" smtClean="0"/>
              <a:t>Entity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Resolution</a:t>
            </a:r>
            <a:endParaRPr lang="zh-CN" altLang="en-US" dirty="0" smtClean="0"/>
          </a:p>
          <a:p>
            <a:pPr lvl="1">
              <a:buClr>
                <a:srgbClr val="E48312"/>
              </a:buClr>
            </a:pPr>
            <a:r>
              <a:rPr lang="en-US" altLang="zh-CN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You</a:t>
            </a:r>
            <a:r>
              <a:rPr lang="zh-CN" alt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will</a:t>
            </a:r>
            <a:r>
              <a:rPr lang="zh-CN" alt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learn</a:t>
            </a:r>
            <a:r>
              <a:rPr lang="zh-CN" alt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this</a:t>
            </a:r>
            <a:r>
              <a:rPr lang="zh-CN" alt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in</a:t>
            </a:r>
            <a:r>
              <a:rPr lang="zh-CN" alt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detail</a:t>
            </a:r>
            <a:r>
              <a:rPr lang="zh-CN" alt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later</a:t>
            </a:r>
            <a:endParaRPr lang="zh-CN" altLang="en-US" sz="26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Fusion</a:t>
            </a:r>
            <a:endParaRPr lang="zh-CN" altLang="en-US" dirty="0"/>
          </a:p>
          <a:p>
            <a:pPr lvl="1">
              <a:buClr>
                <a:srgbClr val="E48312"/>
              </a:buClr>
            </a:pPr>
            <a:r>
              <a:rPr lang="en-US" altLang="zh-CN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Resolving </a:t>
            </a:r>
            <a:r>
              <a:rPr lang="en-US" altLang="zh-CN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conflicts </a:t>
            </a:r>
            <a:r>
              <a:rPr lang="en-US" altLang="zh-CN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based</a:t>
            </a:r>
            <a:r>
              <a:rPr lang="zh-CN" alt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on</a:t>
            </a:r>
            <a:r>
              <a:rPr lang="zh-CN" alt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some</a:t>
            </a:r>
            <a:r>
              <a:rPr lang="zh-CN" alt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confidence</a:t>
            </a:r>
            <a:r>
              <a:rPr lang="zh-CN" alt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scores</a:t>
            </a:r>
            <a:endParaRPr lang="zh-CN" altLang="en-US" sz="26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r>
              <a:rPr lang="en-US" altLang="zh-CN" dirty="0" smtClean="0"/>
              <a:t>Want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know</a:t>
            </a:r>
            <a:r>
              <a:rPr lang="zh-CN" altLang="en-US" dirty="0" smtClean="0"/>
              <a:t> </a:t>
            </a:r>
            <a:r>
              <a:rPr lang="en-US" altLang="zh-CN" dirty="0" smtClean="0"/>
              <a:t>more?</a:t>
            </a:r>
            <a:r>
              <a:rPr lang="zh-CN" altLang="en-US" dirty="0" smtClean="0"/>
              <a:t> </a:t>
            </a:r>
            <a:endParaRPr lang="zh-CN" altLang="en-US" dirty="0"/>
          </a:p>
          <a:p>
            <a:pPr lvl="1">
              <a:buClr>
                <a:srgbClr val="E48312"/>
              </a:buClr>
            </a:pPr>
            <a:r>
              <a:rPr lang="en-US" sz="2600" dirty="0" err="1" smtClean="0"/>
              <a:t>Anhai</a:t>
            </a:r>
            <a:r>
              <a:rPr lang="en-US" sz="2600" dirty="0" smtClean="0"/>
              <a:t> Doan</a:t>
            </a:r>
            <a:r>
              <a:rPr lang="en-US" sz="2600" dirty="0"/>
              <a:t>, </a:t>
            </a:r>
            <a:r>
              <a:rPr lang="en-US" sz="2600" dirty="0" err="1"/>
              <a:t>Alon</a:t>
            </a:r>
            <a:r>
              <a:rPr lang="en-US" sz="2600" dirty="0"/>
              <a:t> Y. Halevy, Zachary Ives. </a:t>
            </a:r>
            <a:r>
              <a:rPr lang="en-US" sz="2600" dirty="0">
                <a:hlinkClick r:id="rId2"/>
              </a:rPr>
              <a:t>Principles of Data Integration</a:t>
            </a:r>
            <a:r>
              <a:rPr lang="en-US" sz="2600" dirty="0"/>
              <a:t>. Morgan Kaufmann Publishers, 2012.</a:t>
            </a:r>
          </a:p>
          <a:p>
            <a:pPr lvl="1">
              <a:buClr>
                <a:srgbClr val="E48312"/>
              </a:buClr>
            </a:pPr>
            <a:endParaRPr lang="zh-CN" altLang="en-US" dirty="0" smtClean="0"/>
          </a:p>
          <a:p>
            <a:endParaRPr lang="zh-CN" alt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02/02/16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54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Motivation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solidFill>
                  <a:schemeClr val="bg1">
                    <a:lumMod val="65000"/>
                  </a:schemeClr>
                </a:solidFill>
              </a:rPr>
              <a:t>Asking “Why” before you learn something</a:t>
            </a:r>
          </a:p>
          <a:p>
            <a:pPr lvl="1">
              <a:buClr>
                <a:srgbClr val="E48312"/>
              </a:buClr>
            </a:pPr>
            <a:endParaRPr lang="en-US" altLang="zh-CN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Data Integration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Cleaning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solidFill>
                  <a:schemeClr val="bg1">
                    <a:lumMod val="65000"/>
                  </a:schemeClr>
                </a:solidFill>
              </a:rPr>
              <a:t>Getting the big picture</a:t>
            </a:r>
            <a:endParaRPr lang="zh-CN" altLang="en-US" sz="24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Clr>
                <a:srgbClr val="E48312"/>
              </a:buClr>
            </a:pPr>
            <a:endParaRPr lang="zh-CN" altLang="en-US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r>
              <a:rPr lang="en-US" dirty="0"/>
              <a:t>Entity Resolution</a:t>
            </a:r>
          </a:p>
          <a:p>
            <a:pPr lvl="1">
              <a:buClr>
                <a:srgbClr val="E48312"/>
              </a:buClr>
            </a:pP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Learning how to solve a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particular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problem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>
              <a:buClr>
                <a:srgbClr val="E48312"/>
              </a:buClr>
            </a:pPr>
            <a:endParaRPr lang="en-US" altLang="zh-CN" sz="24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endParaRPr lang="en-US" altLang="zh-CN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01168" lvl="1" indent="0">
              <a:buClr>
                <a:srgbClr val="E48312"/>
              </a:buClr>
              <a:buNone/>
            </a:pP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02/02/16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9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Entity</a:t>
            </a:r>
            <a:r>
              <a:rPr lang="zh-CN" altLang="en-US" smtClean="0"/>
              <a:t> </a:t>
            </a:r>
            <a:r>
              <a:rPr lang="en-US" altLang="zh-CN" smtClean="0"/>
              <a:t>Resolution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02/02/16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371177" y="2261456"/>
            <a:ext cx="7140778" cy="36742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4377045" y="4806807"/>
            <a:ext cx="418352" cy="283882"/>
          </a:xfrm>
          <a:prstGeom prst="ellipse">
            <a:avLst/>
          </a:prstGeom>
          <a:noFill/>
          <a:ln w="31750" cmpd="sng">
            <a:solidFill>
              <a:srgbClr val="E1365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13651"/>
              </a:solidFill>
              <a:latin typeface="Helvetica"/>
              <a:cs typeface="Helvetica"/>
            </a:endParaRPr>
          </a:p>
        </p:txBody>
      </p:sp>
      <p:sp>
        <p:nvSpPr>
          <p:cNvPr id="9" name="Oval 8"/>
          <p:cNvSpPr/>
          <p:nvPr/>
        </p:nvSpPr>
        <p:spPr>
          <a:xfrm>
            <a:off x="5933916" y="2336160"/>
            <a:ext cx="564775" cy="283882"/>
          </a:xfrm>
          <a:prstGeom prst="ellipse">
            <a:avLst/>
          </a:prstGeom>
          <a:noFill/>
          <a:ln w="31750" cmpd="sng">
            <a:solidFill>
              <a:srgbClr val="E1365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13651"/>
              </a:solidFill>
              <a:latin typeface="Helvetica"/>
              <a:cs typeface="Helvetica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086316" y="3534442"/>
            <a:ext cx="591669" cy="283882"/>
          </a:xfrm>
          <a:prstGeom prst="ellipse">
            <a:avLst/>
          </a:prstGeom>
          <a:noFill/>
          <a:ln w="31750" cmpd="sng">
            <a:solidFill>
              <a:srgbClr val="E1365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13651"/>
              </a:solidFill>
              <a:latin typeface="Helvetica"/>
              <a:cs typeface="Helvetica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505538" y="3534442"/>
            <a:ext cx="992094" cy="283882"/>
          </a:xfrm>
          <a:prstGeom prst="ellipse">
            <a:avLst/>
          </a:prstGeom>
          <a:noFill/>
          <a:ln w="31750" cmpd="sng">
            <a:solidFill>
              <a:srgbClr val="E1365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13651"/>
              </a:solidFill>
              <a:latin typeface="Helvetica"/>
              <a:cs typeface="Helvetic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505538" y="2336160"/>
            <a:ext cx="1021976" cy="283882"/>
          </a:xfrm>
          <a:prstGeom prst="ellipse">
            <a:avLst/>
          </a:prstGeom>
          <a:noFill/>
          <a:ln w="31750" cmpd="sng">
            <a:solidFill>
              <a:srgbClr val="E1365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13651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6421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Output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Entity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Resolution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02/02/16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945255"/>
              </p:ext>
            </p:extLst>
          </p:nvPr>
        </p:nvGraphicFramePr>
        <p:xfrm>
          <a:off x="1097280" y="2382634"/>
          <a:ext cx="6947646" cy="250854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31604"/>
                <a:gridCol w="5233292"/>
                <a:gridCol w="1082750"/>
              </a:tblGrid>
              <a:tr h="41809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ID</a:t>
                      </a:r>
                      <a:endParaRPr lang="en-US" sz="1800" b="0" dirty="0">
                        <a:solidFill>
                          <a:srgbClr val="262626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Product Name</a:t>
                      </a:r>
                      <a:endParaRPr lang="en-US" sz="1800" b="0" dirty="0">
                        <a:solidFill>
                          <a:srgbClr val="262626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Price</a:t>
                      </a:r>
                      <a:endParaRPr lang="en-US" sz="1800" b="0" dirty="0">
                        <a:solidFill>
                          <a:srgbClr val="262626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41809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</a:t>
                      </a:r>
                      <a:r>
                        <a:rPr lang="en-US" sz="1800" baseline="-25000" dirty="0" smtClean="0"/>
                        <a:t>1</a:t>
                      </a:r>
                      <a:endParaRPr lang="en-US" sz="1800" i="0" baseline="-25000" dirty="0">
                        <a:solidFill>
                          <a:srgbClr val="CBD4D6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iPad</a:t>
                      </a:r>
                      <a:r>
                        <a:rPr lang="en-US" sz="1800" dirty="0" smtClean="0"/>
                        <a:t> Two 16GB </a:t>
                      </a:r>
                      <a:r>
                        <a:rPr lang="en-US" sz="1800" dirty="0" err="1" smtClean="0"/>
                        <a:t>WiFi</a:t>
                      </a:r>
                      <a:r>
                        <a:rPr lang="en-US" sz="1800" baseline="0" dirty="0" smtClean="0"/>
                        <a:t> White</a:t>
                      </a:r>
                      <a:endParaRPr lang="en-US" sz="1800" dirty="0">
                        <a:solidFill>
                          <a:srgbClr val="CBD4D6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$490</a:t>
                      </a:r>
                      <a:endParaRPr lang="en-US" sz="1800" dirty="0">
                        <a:solidFill>
                          <a:srgbClr val="CBD4D6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4180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</a:t>
                      </a:r>
                      <a:r>
                        <a:rPr lang="en-US" sz="1800" baseline="-25000" dirty="0" smtClean="0"/>
                        <a:t>2</a:t>
                      </a:r>
                      <a:endParaRPr lang="en-US" sz="1800" i="0" baseline="-25000" dirty="0" smtClean="0">
                        <a:solidFill>
                          <a:srgbClr val="CBD4D6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iPad</a:t>
                      </a:r>
                      <a:r>
                        <a:rPr lang="en-US" sz="1800" dirty="0" smtClean="0"/>
                        <a:t> 2nd generation 16GB </a:t>
                      </a:r>
                      <a:r>
                        <a:rPr lang="en-US" sz="1800" dirty="0" err="1" smtClean="0"/>
                        <a:t>WiFi</a:t>
                      </a:r>
                      <a:r>
                        <a:rPr lang="en-US" sz="1800" baseline="0" dirty="0" smtClean="0"/>
                        <a:t> White</a:t>
                      </a:r>
                      <a:endParaRPr lang="en-US" sz="1800" dirty="0">
                        <a:solidFill>
                          <a:srgbClr val="CBD4D6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$469</a:t>
                      </a:r>
                      <a:endParaRPr lang="en-US" sz="1800" dirty="0">
                        <a:solidFill>
                          <a:srgbClr val="CBD4D6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4180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</a:t>
                      </a:r>
                      <a:r>
                        <a:rPr lang="en-US" sz="1800" baseline="-25000" dirty="0" smtClean="0"/>
                        <a:t>3</a:t>
                      </a:r>
                      <a:endParaRPr lang="en-US" sz="1800" i="0" baseline="-25000" dirty="0" smtClean="0">
                        <a:solidFill>
                          <a:srgbClr val="CBD4D6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iPhone 4th generation</a:t>
                      </a:r>
                      <a:r>
                        <a:rPr lang="en-US" sz="1800" baseline="0" dirty="0" smtClean="0"/>
                        <a:t> White 16GB </a:t>
                      </a:r>
                      <a:endParaRPr lang="en-US" sz="1800" dirty="0">
                        <a:solidFill>
                          <a:srgbClr val="CBD4D6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$545</a:t>
                      </a:r>
                      <a:endParaRPr lang="en-US" sz="1800" dirty="0">
                        <a:solidFill>
                          <a:srgbClr val="CBD4D6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4180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</a:t>
                      </a:r>
                      <a:r>
                        <a:rPr lang="en-US" altLang="zh-CN" sz="1800" baseline="-25000" dirty="0" smtClean="0"/>
                        <a:t>4</a:t>
                      </a:r>
                      <a:endParaRPr lang="en-US" sz="1800" i="0" baseline="-25000" dirty="0" smtClean="0">
                        <a:solidFill>
                          <a:srgbClr val="CBD4D6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Apple iPhone 3rd generation Black 16GB</a:t>
                      </a:r>
                      <a:endParaRPr lang="en-US" sz="1800" dirty="0">
                        <a:solidFill>
                          <a:srgbClr val="CBD4D6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$375</a:t>
                      </a:r>
                      <a:endParaRPr lang="en-US" sz="1800" dirty="0">
                        <a:solidFill>
                          <a:srgbClr val="CBD4D6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41809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</a:t>
                      </a:r>
                      <a:r>
                        <a:rPr lang="en-US" altLang="zh-CN" sz="1800" baseline="-25000" dirty="0" smtClean="0"/>
                        <a:t>5</a:t>
                      </a:r>
                      <a:endParaRPr lang="en-US" sz="1800" i="0" baseline="-25000" dirty="0">
                        <a:solidFill>
                          <a:srgbClr val="CBD4D6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Apple iPhone 4 16GB White</a:t>
                      </a:r>
                      <a:endParaRPr lang="en-US" sz="1800" dirty="0">
                        <a:solidFill>
                          <a:srgbClr val="CBD4D6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$520</a:t>
                      </a:r>
                      <a:endParaRPr lang="en-US" sz="1800" dirty="0">
                        <a:solidFill>
                          <a:srgbClr val="CBD4D6"/>
                        </a:solidFill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508989" y="3636907"/>
            <a:ext cx="1705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        , </a:t>
            </a:r>
            <a:r>
              <a:rPr lang="en-US" sz="2400" dirty="0" smtClean="0"/>
              <a:t>(</a:t>
            </a:r>
            <a:r>
              <a:rPr lang="en-US" sz="2400" dirty="0"/>
              <a:t>r</a:t>
            </a:r>
            <a:r>
              <a:rPr lang="en-US" sz="2400" baseline="-25000" dirty="0"/>
              <a:t>3</a:t>
            </a:r>
            <a:r>
              <a:rPr lang="en-US" sz="2400" dirty="0"/>
              <a:t>, r</a:t>
            </a:r>
            <a:r>
              <a:rPr lang="en-US" altLang="zh-CN" sz="2400" baseline="-25000" dirty="0"/>
              <a:t>5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8320892" y="3636907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(r</a:t>
            </a:r>
            <a:r>
              <a:rPr lang="en-US" sz="2400" baseline="-25000" dirty="0"/>
              <a:t>1</a:t>
            </a:r>
            <a:r>
              <a:rPr lang="en-US" sz="2400" dirty="0"/>
              <a:t>, r</a:t>
            </a:r>
            <a:r>
              <a:rPr lang="en-US" sz="2400" baseline="-25000" dirty="0"/>
              <a:t>2</a:t>
            </a:r>
            <a:r>
              <a:rPr lang="en-US" sz="2400" dirty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604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Entity</a:t>
            </a:r>
            <a:r>
              <a:rPr lang="zh-CN" altLang="en-US" dirty="0"/>
              <a:t> </a:t>
            </a:r>
            <a:r>
              <a:rPr lang="en-US" altLang="zh-CN" dirty="0" smtClean="0"/>
              <a:t>Resolution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Techniques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Similarity-based</a:t>
                </a:r>
                <a:endParaRPr lang="zh-CN" altLang="en-US" dirty="0" smtClean="0"/>
              </a:p>
              <a:p>
                <a:pPr lvl="1"/>
                <a:r>
                  <a:rPr lang="en-US" altLang="zh-CN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Similarity</a:t>
                </a:r>
                <a:r>
                  <a:rPr lang="zh-CN" altLang="en-US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Function</a:t>
                </a:r>
                <a:r>
                  <a:rPr lang="zh-CN" altLang="en-US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(e.g.,</a:t>
                </a:r>
                <a:r>
                  <a:rPr lang="zh-CN" altLang="en-US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b="0" i="0" smtClean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charset="0"/>
                      </a:rPr>
                      <m:t>Jaccard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</a:rPr>
                          <m:t>𝑟</m:t>
                        </m:r>
                        <m:r>
                          <a:rPr lang="en-US" altLang="zh-CN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altLang="zh-CN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charset="0"/>
                      </a:rPr>
                      <m:t>=|</m:t>
                    </m:r>
                    <m:f>
                      <m:fPr>
                        <m:ctrlPr>
                          <a:rPr lang="bg-BG" altLang="zh-CN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</a:rPr>
                          <m:t>𝑟</m:t>
                        </m:r>
                        <m:r>
                          <a:rPr lang="en-US" altLang="zh-CN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∩</m:t>
                        </m:r>
                        <m:r>
                          <a:rPr lang="en-US" altLang="zh-CN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</a:rPr>
                          <m:t>𝑟</m:t>
                        </m:r>
                        <m:r>
                          <a:rPr lang="en-US" altLang="zh-CN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∪</m:t>
                        </m:r>
                        <m:r>
                          <a:rPr lang="en-US" altLang="zh-CN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</m:t>
                        </m:r>
                      </m:den>
                    </m:f>
                    <m:r>
                      <a:rPr lang="en-US" altLang="zh-CN" b="0" i="1" smtClean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charset="0"/>
                      </a:rPr>
                      <m:t>|</m:t>
                    </m:r>
                  </m:oMath>
                </a14:m>
                <a:r>
                  <a:rPr lang="en-US" altLang="zh-CN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)</a:t>
                </a:r>
                <a:endParaRPr lang="zh-CN" altLang="en-US" dirty="0" smtClean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lvl="1"/>
                <a:r>
                  <a:rPr lang="en-US" altLang="zh-CN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Threshold</a:t>
                </a:r>
                <a:r>
                  <a:rPr lang="zh-CN" altLang="en-US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(e.g.,</a:t>
                </a:r>
                <a:r>
                  <a:rPr lang="zh-CN" altLang="en-US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0.8)</a:t>
                </a:r>
                <a:endParaRPr lang="zh-CN" altLang="en-US" dirty="0" smtClean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lvl="1"/>
                <a:endParaRPr lang="zh-CN" altLang="en-US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lvl="1"/>
                <a:endParaRPr lang="zh-CN" altLang="en-US" dirty="0" smtClean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r>
                  <a:rPr lang="zh-CN" altLang="en-US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dirty="0" smtClean="0"/>
                  <a:t>Learning-based</a:t>
                </a:r>
                <a:endParaRPr lang="zh-CN" altLang="en-US" dirty="0"/>
              </a:p>
              <a:p>
                <a:pPr lvl="1"/>
                <a:r>
                  <a:rPr lang="en-US" altLang="zh-CN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Represent</a:t>
                </a:r>
                <a:r>
                  <a:rPr lang="zh-CN" altLang="en-US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a</a:t>
                </a:r>
                <a:r>
                  <a:rPr lang="zh-CN" altLang="en-US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pair</a:t>
                </a:r>
                <a:r>
                  <a:rPr lang="zh-CN" altLang="en-US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of</a:t>
                </a:r>
                <a:r>
                  <a:rPr lang="zh-CN" altLang="en-US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records</a:t>
                </a:r>
                <a:r>
                  <a:rPr lang="zh-CN" altLang="en-US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as</a:t>
                </a:r>
                <a:r>
                  <a:rPr lang="zh-CN" altLang="en-US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a</a:t>
                </a:r>
                <a:r>
                  <a:rPr lang="zh-CN" altLang="en-US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feature</a:t>
                </a:r>
                <a:r>
                  <a:rPr lang="zh-CN" altLang="en-US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vector</a:t>
                </a:r>
                <a:endParaRPr lang="zh-CN" altLang="en-US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3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02/02/16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62736" y="3478849"/>
            <a:ext cx="4135106" cy="7571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 err="1">
                <a:solidFill>
                  <a:srgbClr val="47CD60"/>
                </a:solidFill>
              </a:rPr>
              <a:t>Jaccard</a:t>
            </a:r>
            <a:r>
              <a:rPr lang="en-US" altLang="zh-CN" b="1" dirty="0">
                <a:solidFill>
                  <a:srgbClr val="47CD60"/>
                </a:solidFill>
              </a:rPr>
              <a:t>(r1, r2) = 0.9 </a:t>
            </a:r>
            <a:r>
              <a:rPr lang="zh-CN" altLang="en-US" b="1" dirty="0">
                <a:solidFill>
                  <a:srgbClr val="47CD60"/>
                </a:solidFill>
              </a:rPr>
              <a:t>≥ </a:t>
            </a:r>
            <a:r>
              <a:rPr lang="en-US" altLang="zh-CN" b="1" dirty="0">
                <a:solidFill>
                  <a:srgbClr val="47CD60"/>
                </a:solidFill>
              </a:rPr>
              <a:t>0.8  </a:t>
            </a:r>
            <a:r>
              <a:rPr lang="zh-CN" altLang="en-US" b="1" dirty="0">
                <a:solidFill>
                  <a:srgbClr val="47CD60"/>
                </a:solidFill>
              </a:rPr>
              <a:t> </a:t>
            </a:r>
            <a:r>
              <a:rPr lang="en-US" altLang="zh-CN" b="1" dirty="0">
                <a:solidFill>
                  <a:srgbClr val="47CD60"/>
                </a:solidFill>
              </a:rPr>
              <a:t>Matching</a:t>
            </a:r>
          </a:p>
          <a:p>
            <a:pPr>
              <a:lnSpc>
                <a:spcPct val="120000"/>
              </a:lnSpc>
            </a:pPr>
            <a:r>
              <a:rPr lang="en-US" altLang="zh-CN" b="1" dirty="0" err="1">
                <a:solidFill>
                  <a:srgbClr val="3BAED6"/>
                </a:solidFill>
              </a:rPr>
              <a:t>Jaccard</a:t>
            </a:r>
            <a:r>
              <a:rPr lang="en-US" altLang="zh-CN" b="1" dirty="0">
                <a:solidFill>
                  <a:srgbClr val="3BAED6"/>
                </a:solidFill>
              </a:rPr>
              <a:t>(r4, r8) = 0.1 &lt;  0.8   Non-matching</a:t>
            </a:r>
            <a:endParaRPr lang="zh-CN" altLang="en-US" b="1" dirty="0">
              <a:solidFill>
                <a:srgbClr val="3BAED6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9099795" y="4578234"/>
            <a:ext cx="2315882" cy="1586205"/>
            <a:chOff x="2420471" y="5225105"/>
            <a:chExt cx="2315882" cy="1586205"/>
          </a:xfrm>
        </p:grpSpPr>
        <p:cxnSp>
          <p:nvCxnSpPr>
            <p:cNvPr id="11" name="直接连接符 11"/>
            <p:cNvCxnSpPr/>
            <p:nvPr/>
          </p:nvCxnSpPr>
          <p:spPr>
            <a:xfrm flipH="1">
              <a:off x="2882485" y="5225105"/>
              <a:ext cx="747177" cy="1586205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 bwMode="auto">
            <a:xfrm flipV="1">
              <a:off x="2435412" y="5225105"/>
              <a:ext cx="1" cy="1379849"/>
            </a:xfrm>
            <a:prstGeom prst="straightConnector1">
              <a:avLst/>
            </a:prstGeom>
            <a:gradFill rotWithShape="0">
              <a:gsLst>
                <a:gs pos="0">
                  <a:srgbClr val="074EB3"/>
                </a:gs>
                <a:gs pos="100000">
                  <a:srgbClr val="0B3280"/>
                </a:gs>
              </a:gsLst>
              <a:lin ang="5400000" scaled="1"/>
            </a:gradFill>
            <a:ln w="2540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Straight Arrow Connector 12"/>
            <p:cNvCxnSpPr/>
            <p:nvPr/>
          </p:nvCxnSpPr>
          <p:spPr bwMode="auto">
            <a:xfrm>
              <a:off x="2420471" y="6611495"/>
              <a:ext cx="2315882" cy="1"/>
            </a:xfrm>
            <a:prstGeom prst="straightConnector1">
              <a:avLst/>
            </a:prstGeom>
            <a:gradFill rotWithShape="0">
              <a:gsLst>
                <a:gs pos="0">
                  <a:srgbClr val="074EB3"/>
                </a:gs>
                <a:gs pos="100000">
                  <a:srgbClr val="0B3280"/>
                </a:gs>
              </a:gsLst>
              <a:lin ang="5400000" scaled="1"/>
            </a:gradFill>
            <a:ln w="2540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14" name="Group 13"/>
            <p:cNvGrpSpPr/>
            <p:nvPr/>
          </p:nvGrpSpPr>
          <p:grpSpPr>
            <a:xfrm>
              <a:off x="3326166" y="5707456"/>
              <a:ext cx="774413" cy="551192"/>
              <a:chOff x="5719521" y="5458852"/>
              <a:chExt cx="774413" cy="551192"/>
            </a:xfrm>
          </p:grpSpPr>
          <p:sp>
            <p:nvSpPr>
              <p:cNvPr id="21" name="椭圆 6"/>
              <p:cNvSpPr>
                <a:spLocks noChangeAspect="1"/>
              </p:cNvSpPr>
              <p:nvPr/>
            </p:nvSpPr>
            <p:spPr>
              <a:xfrm>
                <a:off x="6269526" y="5458852"/>
                <a:ext cx="72008" cy="73152"/>
              </a:xfrm>
              <a:prstGeom prst="ellipse">
                <a:avLst/>
              </a:prstGeom>
              <a:solidFill>
                <a:srgbClr val="3BAED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6"/>
              <p:cNvSpPr>
                <a:spLocks noChangeAspect="1"/>
              </p:cNvSpPr>
              <p:nvPr/>
            </p:nvSpPr>
            <p:spPr>
              <a:xfrm>
                <a:off x="6421926" y="5513560"/>
                <a:ext cx="72008" cy="73152"/>
              </a:xfrm>
              <a:prstGeom prst="ellipse">
                <a:avLst/>
              </a:prstGeom>
              <a:solidFill>
                <a:srgbClr val="3BAED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6"/>
              <p:cNvSpPr>
                <a:spLocks noChangeAspect="1"/>
              </p:cNvSpPr>
              <p:nvPr/>
            </p:nvSpPr>
            <p:spPr>
              <a:xfrm>
                <a:off x="6283529" y="5611252"/>
                <a:ext cx="72008" cy="73152"/>
              </a:xfrm>
              <a:prstGeom prst="ellipse">
                <a:avLst/>
              </a:prstGeom>
              <a:solidFill>
                <a:srgbClr val="3BAED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6"/>
              <p:cNvSpPr>
                <a:spLocks noChangeAspect="1"/>
              </p:cNvSpPr>
              <p:nvPr/>
            </p:nvSpPr>
            <p:spPr>
              <a:xfrm>
                <a:off x="6421926" y="5660098"/>
                <a:ext cx="72008" cy="73152"/>
              </a:xfrm>
              <a:prstGeom prst="ellipse">
                <a:avLst/>
              </a:prstGeom>
              <a:solidFill>
                <a:srgbClr val="3BAED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6"/>
              <p:cNvSpPr>
                <a:spLocks noChangeAspect="1"/>
              </p:cNvSpPr>
              <p:nvPr/>
            </p:nvSpPr>
            <p:spPr>
              <a:xfrm>
                <a:off x="6291670" y="5733367"/>
                <a:ext cx="72008" cy="73152"/>
              </a:xfrm>
              <a:prstGeom prst="ellipse">
                <a:avLst/>
              </a:prstGeom>
              <a:solidFill>
                <a:srgbClr val="3BAED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6"/>
              <p:cNvSpPr>
                <a:spLocks noChangeAspect="1"/>
              </p:cNvSpPr>
              <p:nvPr/>
            </p:nvSpPr>
            <p:spPr>
              <a:xfrm>
                <a:off x="6161414" y="5586829"/>
                <a:ext cx="72008" cy="73152"/>
              </a:xfrm>
              <a:prstGeom prst="ellipse">
                <a:avLst/>
              </a:prstGeom>
              <a:solidFill>
                <a:srgbClr val="3BAED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6"/>
              <p:cNvSpPr>
                <a:spLocks noChangeAspect="1"/>
              </p:cNvSpPr>
              <p:nvPr/>
            </p:nvSpPr>
            <p:spPr>
              <a:xfrm>
                <a:off x="6413785" y="5839200"/>
                <a:ext cx="72008" cy="73152"/>
              </a:xfrm>
              <a:prstGeom prst="ellipse">
                <a:avLst/>
              </a:prstGeom>
              <a:solidFill>
                <a:srgbClr val="3BAED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6"/>
              <p:cNvSpPr>
                <a:spLocks noChangeAspect="1"/>
              </p:cNvSpPr>
              <p:nvPr/>
            </p:nvSpPr>
            <p:spPr>
              <a:xfrm>
                <a:off x="6161414" y="5725226"/>
                <a:ext cx="72008" cy="73152"/>
              </a:xfrm>
              <a:prstGeom prst="ellipse">
                <a:avLst/>
              </a:prstGeom>
              <a:solidFill>
                <a:srgbClr val="3BAED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6"/>
              <p:cNvSpPr>
                <a:spLocks noChangeAspect="1"/>
              </p:cNvSpPr>
              <p:nvPr/>
            </p:nvSpPr>
            <p:spPr>
              <a:xfrm>
                <a:off x="6161414" y="5863623"/>
                <a:ext cx="72008" cy="73152"/>
              </a:xfrm>
              <a:prstGeom prst="ellipse">
                <a:avLst/>
              </a:prstGeom>
              <a:solidFill>
                <a:srgbClr val="3BAED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6"/>
              <p:cNvSpPr>
                <a:spLocks noChangeAspect="1"/>
              </p:cNvSpPr>
              <p:nvPr/>
            </p:nvSpPr>
            <p:spPr>
              <a:xfrm>
                <a:off x="6023017" y="5611252"/>
                <a:ext cx="72008" cy="73152"/>
              </a:xfrm>
              <a:prstGeom prst="ellipse">
                <a:avLst/>
              </a:prstGeom>
              <a:solidFill>
                <a:srgbClr val="3BAED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6"/>
              <p:cNvSpPr>
                <a:spLocks noChangeAspect="1"/>
              </p:cNvSpPr>
              <p:nvPr/>
            </p:nvSpPr>
            <p:spPr>
              <a:xfrm>
                <a:off x="5876479" y="5611252"/>
                <a:ext cx="72008" cy="73152"/>
              </a:xfrm>
              <a:prstGeom prst="ellipse">
                <a:avLst/>
              </a:prstGeom>
              <a:solidFill>
                <a:srgbClr val="3BAED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6"/>
              <p:cNvSpPr>
                <a:spLocks noChangeAspect="1"/>
              </p:cNvSpPr>
              <p:nvPr/>
            </p:nvSpPr>
            <p:spPr>
              <a:xfrm>
                <a:off x="6088145" y="5480996"/>
                <a:ext cx="72008" cy="73152"/>
              </a:xfrm>
              <a:prstGeom prst="ellipse">
                <a:avLst/>
              </a:prstGeom>
              <a:solidFill>
                <a:srgbClr val="3BAED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6"/>
              <p:cNvSpPr>
                <a:spLocks noChangeAspect="1"/>
              </p:cNvSpPr>
              <p:nvPr/>
            </p:nvSpPr>
            <p:spPr>
              <a:xfrm>
                <a:off x="5966030" y="5717085"/>
                <a:ext cx="72008" cy="73152"/>
              </a:xfrm>
              <a:prstGeom prst="ellipse">
                <a:avLst/>
              </a:prstGeom>
              <a:solidFill>
                <a:srgbClr val="3BAED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6"/>
              <p:cNvSpPr>
                <a:spLocks noChangeAspect="1"/>
              </p:cNvSpPr>
              <p:nvPr/>
            </p:nvSpPr>
            <p:spPr>
              <a:xfrm>
                <a:off x="5852056" y="5472855"/>
                <a:ext cx="72008" cy="73152"/>
              </a:xfrm>
              <a:prstGeom prst="ellipse">
                <a:avLst/>
              </a:prstGeom>
              <a:solidFill>
                <a:srgbClr val="3BAED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6"/>
              <p:cNvSpPr>
                <a:spLocks noChangeAspect="1"/>
              </p:cNvSpPr>
              <p:nvPr/>
            </p:nvSpPr>
            <p:spPr>
              <a:xfrm>
                <a:off x="6307952" y="5936892"/>
                <a:ext cx="72008" cy="73152"/>
              </a:xfrm>
              <a:prstGeom prst="ellipse">
                <a:avLst/>
              </a:prstGeom>
              <a:solidFill>
                <a:srgbClr val="3BAED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6"/>
              <p:cNvSpPr>
                <a:spLocks noChangeAspect="1"/>
              </p:cNvSpPr>
              <p:nvPr/>
            </p:nvSpPr>
            <p:spPr>
              <a:xfrm>
                <a:off x="6039299" y="5847341"/>
                <a:ext cx="72008" cy="73152"/>
              </a:xfrm>
              <a:prstGeom prst="ellipse">
                <a:avLst/>
              </a:prstGeom>
              <a:solidFill>
                <a:srgbClr val="3BAED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6"/>
              <p:cNvSpPr>
                <a:spLocks noChangeAspect="1"/>
              </p:cNvSpPr>
              <p:nvPr/>
            </p:nvSpPr>
            <p:spPr>
              <a:xfrm>
                <a:off x="5857918" y="5747370"/>
                <a:ext cx="72008" cy="73152"/>
              </a:xfrm>
              <a:prstGeom prst="ellipse">
                <a:avLst/>
              </a:prstGeom>
              <a:solidFill>
                <a:srgbClr val="3BAED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6"/>
              <p:cNvSpPr>
                <a:spLocks noChangeAspect="1"/>
              </p:cNvSpPr>
              <p:nvPr/>
            </p:nvSpPr>
            <p:spPr>
              <a:xfrm>
                <a:off x="5719521" y="5845062"/>
                <a:ext cx="72008" cy="73152"/>
              </a:xfrm>
              <a:prstGeom prst="ellipse">
                <a:avLst/>
              </a:prstGeom>
              <a:solidFill>
                <a:srgbClr val="3BAED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6"/>
              <p:cNvSpPr>
                <a:spLocks noChangeAspect="1"/>
              </p:cNvSpPr>
              <p:nvPr/>
            </p:nvSpPr>
            <p:spPr>
              <a:xfrm>
                <a:off x="5857918" y="5893908"/>
                <a:ext cx="72008" cy="73152"/>
              </a:xfrm>
              <a:prstGeom prst="ellipse">
                <a:avLst/>
              </a:prstGeom>
              <a:solidFill>
                <a:srgbClr val="3BAED6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2829565" y="5719180"/>
              <a:ext cx="381366" cy="211549"/>
              <a:chOff x="5222920" y="5470576"/>
              <a:chExt cx="381366" cy="211549"/>
            </a:xfrm>
          </p:grpSpPr>
          <p:sp>
            <p:nvSpPr>
              <p:cNvPr id="16" name="椭圆 6"/>
              <p:cNvSpPr>
                <a:spLocks noChangeAspect="1"/>
              </p:cNvSpPr>
              <p:nvPr/>
            </p:nvSpPr>
            <p:spPr>
              <a:xfrm>
                <a:off x="5532278" y="5584550"/>
                <a:ext cx="72008" cy="73152"/>
              </a:xfrm>
              <a:prstGeom prst="ellipse">
                <a:avLst/>
              </a:prstGeom>
              <a:solidFill>
                <a:srgbClr val="47CD6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6"/>
              <p:cNvSpPr>
                <a:spLocks noChangeAspect="1"/>
              </p:cNvSpPr>
              <p:nvPr/>
            </p:nvSpPr>
            <p:spPr>
              <a:xfrm>
                <a:off x="5393881" y="5608973"/>
                <a:ext cx="72008" cy="73152"/>
              </a:xfrm>
              <a:prstGeom prst="ellipse">
                <a:avLst/>
              </a:prstGeom>
              <a:solidFill>
                <a:srgbClr val="47CD6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6"/>
              <p:cNvSpPr>
                <a:spLocks noChangeAspect="1"/>
              </p:cNvSpPr>
              <p:nvPr/>
            </p:nvSpPr>
            <p:spPr>
              <a:xfrm>
                <a:off x="5247343" y="5608973"/>
                <a:ext cx="72008" cy="73152"/>
              </a:xfrm>
              <a:prstGeom prst="ellipse">
                <a:avLst/>
              </a:prstGeom>
              <a:solidFill>
                <a:srgbClr val="47CD6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6"/>
              <p:cNvSpPr>
                <a:spLocks noChangeAspect="1"/>
              </p:cNvSpPr>
              <p:nvPr/>
            </p:nvSpPr>
            <p:spPr>
              <a:xfrm>
                <a:off x="5459009" y="5478717"/>
                <a:ext cx="72008" cy="73152"/>
              </a:xfrm>
              <a:prstGeom prst="ellipse">
                <a:avLst/>
              </a:prstGeom>
              <a:solidFill>
                <a:srgbClr val="47CD6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6"/>
              <p:cNvSpPr>
                <a:spLocks noChangeAspect="1"/>
              </p:cNvSpPr>
              <p:nvPr/>
            </p:nvSpPr>
            <p:spPr>
              <a:xfrm>
                <a:off x="5222920" y="5470576"/>
                <a:ext cx="72008" cy="73152"/>
              </a:xfrm>
              <a:prstGeom prst="ellipse">
                <a:avLst/>
              </a:prstGeom>
              <a:solidFill>
                <a:srgbClr val="47CD6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184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Similarity-based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Suppose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similarity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function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Jaccard</a:t>
            </a:r>
            <a:r>
              <a:rPr lang="en-US" altLang="zh-CN" dirty="0" smtClean="0"/>
              <a:t>.</a:t>
            </a:r>
            <a:endParaRPr lang="zh-CN" altLang="en-US" dirty="0" smtClean="0"/>
          </a:p>
          <a:p>
            <a:r>
              <a:rPr lang="en-US" altLang="zh-CN" dirty="0" smtClean="0"/>
              <a:t>Problem</a:t>
            </a:r>
            <a:r>
              <a:rPr lang="zh-CN" altLang="en-US" dirty="0" smtClean="0"/>
              <a:t> </a:t>
            </a:r>
            <a:r>
              <a:rPr lang="en-US" altLang="zh-CN" dirty="0" smtClean="0"/>
              <a:t>Definition</a:t>
            </a:r>
            <a:endParaRPr lang="zh-CN" altLang="en-US" dirty="0" smtClean="0"/>
          </a:p>
          <a:p>
            <a:pPr lvl="1"/>
            <a:endParaRPr lang="zh-CN" altLang="en-US" dirty="0"/>
          </a:p>
          <a:p>
            <a:endParaRPr lang="zh-CN" alt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02/02/16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381059" y="3144465"/>
                <a:ext cx="10474610" cy="9541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Given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a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table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T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and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a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threshold</a:t>
                </a:r>
                <a:r>
                  <a:rPr lang="zh-CN" alt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l-GR" altLang="zh-CN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r>
                  <a:rPr lang="en-US" altLang="zh-CN" sz="2800" dirty="0" smtClean="0"/>
                  <a:t>,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the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problem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aims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to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find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all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record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pairs</a:t>
                </a:r>
                <a:r>
                  <a:rPr lang="zh-CN" alt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charset="0"/>
                      </a:rPr>
                      <m:t>𝑟</m:t>
                    </m:r>
                    <m:r>
                      <a:rPr lang="en-US" altLang="zh-CN" sz="2800" b="0" i="1" smtClean="0">
                        <a:latin typeface="Cambria Math" charset="0"/>
                      </a:rPr>
                      <m:t>,</m:t>
                    </m:r>
                    <m:r>
                      <a:rPr lang="en-US" altLang="zh-CN" sz="2800" b="0" i="1" smtClean="0">
                        <a:latin typeface="Cambria Math" charset="0"/>
                      </a:rPr>
                      <m:t>𝑠</m:t>
                    </m:r>
                    <m:r>
                      <a:rPr lang="en-US" altLang="zh-CN" sz="2800" b="0" i="1" smtClean="0">
                        <a:latin typeface="Cambria Math" charset="0"/>
                      </a:rPr>
                      <m:t>)∈</m:t>
                    </m:r>
                    <m:r>
                      <a:rPr lang="en-US" altLang="zh-CN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𝑇</m:t>
                    </m:r>
                    <m:r>
                      <a:rPr lang="en-US" altLang="zh-CN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altLang="zh-CN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𝑇</m:t>
                    </m:r>
                  </m:oMath>
                </a14:m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such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that</a:t>
                </a:r>
                <a:r>
                  <a:rPr lang="zh-CN" altLang="en-US" sz="2800" dirty="0" smtClean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charset="0"/>
                      </a:rPr>
                      <m:t>Jaccard</m:t>
                    </m:r>
                    <m:d>
                      <m:dPr>
                        <m:ctrlPr>
                          <a:rPr lang="en-US" altLang="zh-CN" sz="2800" b="0" i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charset="0"/>
                          </a:rPr>
                          <m:t>r</m:t>
                        </m:r>
                        <m:r>
                          <a:rPr lang="en-US" altLang="zh-CN" sz="2800" b="0" i="0" smtClean="0">
                            <a:latin typeface="Cambria Math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charset="0"/>
                          </a:rPr>
                          <m:t>s</m:t>
                        </m:r>
                      </m:e>
                    </m:d>
                    <m:r>
                      <a:rPr lang="en-US" altLang="zh-CN" sz="2800"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  <m:r>
                      <a:rPr lang="en-US" altLang="zh-CN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059" y="3144465"/>
                <a:ext cx="10474610" cy="954107"/>
              </a:xfrm>
              <a:prstGeom prst="rect">
                <a:avLst/>
              </a:prstGeom>
              <a:blipFill rotWithShape="0">
                <a:blip r:embed="rId2"/>
                <a:stretch>
                  <a:fillRect l="-1163" t="-5696" b="-1708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094527" y="4988664"/>
                <a:ext cx="6430607" cy="532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rgbClr val="FF0000"/>
                    </a:solidFill>
                  </a:rPr>
                  <a:t>The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</a:rPr>
                  <a:t>naïve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</a:rPr>
                  <a:t>solution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</a:rPr>
                  <a:t>needs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𝒏</m:t>
                        </m:r>
                      </m:e>
                      <m:sup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</a:rPr>
                  <a:t>comparisons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 </a:t>
                </a:r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527" y="4988664"/>
                <a:ext cx="6430607" cy="532966"/>
              </a:xfrm>
              <a:prstGeom prst="rect">
                <a:avLst/>
              </a:prstGeom>
              <a:blipFill rotWithShape="0">
                <a:blip r:embed="rId3"/>
                <a:stretch>
                  <a:fillRect l="-1991" t="-7955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29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Filtering-and-Verification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Step</a:t>
            </a:r>
            <a:r>
              <a:rPr lang="zh-CN" altLang="en-US" dirty="0" smtClean="0"/>
              <a:t> </a:t>
            </a:r>
            <a:r>
              <a:rPr lang="en-US" altLang="zh-CN" dirty="0" smtClean="0"/>
              <a:t>1.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Filtering</a:t>
            </a:r>
            <a:endParaRPr lang="zh-CN" altLang="en-US" dirty="0" smtClean="0"/>
          </a:p>
          <a:p>
            <a:pPr lvl="1">
              <a:buClr>
                <a:srgbClr val="E48312"/>
              </a:buClr>
            </a:pP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Removing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obviously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dissimilar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pairs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 smtClean="0"/>
              <a:t>Step</a:t>
            </a:r>
            <a:r>
              <a:rPr lang="zh-CN" altLang="en-US" dirty="0" smtClean="0"/>
              <a:t> </a:t>
            </a:r>
            <a:r>
              <a:rPr lang="en-US" altLang="zh-CN" dirty="0" smtClean="0"/>
              <a:t>2.</a:t>
            </a:r>
            <a:r>
              <a:rPr lang="zh-CN" altLang="en-US" dirty="0" smtClean="0"/>
              <a:t> </a:t>
            </a:r>
            <a:r>
              <a:rPr lang="en-US" altLang="zh-CN" dirty="0" smtClean="0"/>
              <a:t>Verification</a:t>
            </a:r>
            <a:endParaRPr lang="zh-CN" altLang="en-US" dirty="0" smtClean="0"/>
          </a:p>
          <a:p>
            <a:pPr lvl="1">
              <a:buClr>
                <a:srgbClr val="E48312"/>
              </a:buClr>
            </a:pP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Computing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Jaccar</a:t>
            </a:r>
            <a:r>
              <a:rPr lang="en-US" altLang="zh-CN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d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similarity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only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for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the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survived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pairs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02/02/16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40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/>
              <a:t>D</a:t>
            </a:r>
            <a:r>
              <a:rPr lang="en-US" altLang="zh-CN" dirty="0" smtClean="0"/>
              <a:t>oes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Filtering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9339492" cy="402336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“obviously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dissimilar</a:t>
            </a:r>
            <a:r>
              <a:rPr lang="zh-CN" altLang="en-US" dirty="0" smtClean="0"/>
              <a:t> </a:t>
            </a:r>
            <a:r>
              <a:rPr lang="en-US" altLang="zh-CN" dirty="0" smtClean="0"/>
              <a:t>pairs”?</a:t>
            </a:r>
            <a:endParaRPr lang="zh-CN" altLang="en-US" dirty="0" smtClean="0"/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Two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records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are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obviously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dissimilar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if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they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do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not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share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any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word.</a:t>
            </a:r>
            <a:endParaRPr lang="zh-CN" altLang="en-US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In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this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case,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their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Jaccard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similarity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is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zero,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thus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they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will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not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be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returned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as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a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result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and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can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be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safely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filtered.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efficiently</a:t>
            </a:r>
            <a:r>
              <a:rPr lang="zh-CN" altLang="en-US" dirty="0" smtClean="0"/>
              <a:t> 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record</a:t>
            </a:r>
            <a:r>
              <a:rPr lang="zh-CN" altLang="en-US" dirty="0" smtClean="0"/>
              <a:t> </a:t>
            </a:r>
            <a:r>
              <a:rPr lang="en-US" altLang="zh-CN" dirty="0" smtClean="0"/>
              <a:t>pairs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share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at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least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word?</a:t>
            </a:r>
            <a:endParaRPr lang="zh-CN" altLang="en-US" dirty="0" smtClean="0"/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To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help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you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understand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the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solution,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let’s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first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consider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a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simplified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version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of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the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problem,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which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assumes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that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each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record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only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contains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one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word</a:t>
            </a:r>
            <a:endParaRPr lang="en-US" altLang="zh-CN" sz="2400" dirty="0">
              <a:solidFill>
                <a:srgbClr val="FF0000"/>
              </a:solidFill>
            </a:endParaRPr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02/02/16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38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1094720" cy="145075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/>
              <a:t>simplified </a:t>
            </a:r>
            <a:r>
              <a:rPr lang="en-US" altLang="zh-CN" dirty="0" smtClean="0"/>
              <a:t>version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5868310"/>
              </p:ext>
            </p:extLst>
          </p:nvPr>
        </p:nvGraphicFramePr>
        <p:xfrm>
          <a:off x="1126407" y="2954877"/>
          <a:ext cx="1579705" cy="269602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79705"/>
              </a:tblGrid>
              <a:tr h="539205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Apple</a:t>
                      </a:r>
                      <a:endParaRPr lang="en-US" sz="2400" dirty="0"/>
                    </a:p>
                  </a:txBody>
                  <a:tcPr/>
                </a:tc>
              </a:tr>
              <a:tr h="539205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Apple</a:t>
                      </a:r>
                      <a:endParaRPr lang="en-US" sz="2400" dirty="0"/>
                    </a:p>
                  </a:txBody>
                  <a:tcPr/>
                </a:tc>
              </a:tr>
              <a:tr h="539205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Banana</a:t>
                      </a:r>
                      <a:endParaRPr lang="en-US" sz="2400" dirty="0"/>
                    </a:p>
                  </a:txBody>
                  <a:tcPr/>
                </a:tc>
              </a:tr>
              <a:tr h="539205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Orange</a:t>
                      </a:r>
                      <a:endParaRPr lang="en-US" sz="2400" dirty="0"/>
                    </a:p>
                  </a:txBody>
                  <a:tcPr/>
                </a:tc>
              </a:tr>
              <a:tr h="539205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Banana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02/02/16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19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Suppose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record</a:t>
            </a:r>
            <a:r>
              <a:rPr lang="zh-CN" altLang="en-US" dirty="0" smtClean="0"/>
              <a:t> </a:t>
            </a:r>
            <a:r>
              <a:rPr lang="en-US" altLang="zh-CN" dirty="0" smtClean="0"/>
              <a:t>has</a:t>
            </a:r>
            <a:r>
              <a:rPr lang="zh-CN" altLang="en-US" dirty="0" smtClean="0"/>
              <a:t> </a:t>
            </a:r>
            <a:r>
              <a:rPr lang="en-US" altLang="zh-CN" dirty="0" smtClean="0"/>
              <a:t>only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word.</a:t>
            </a:r>
            <a:r>
              <a:rPr lang="zh-CN" altLang="en-US" dirty="0" smtClean="0"/>
              <a:t> </a:t>
            </a:r>
            <a:r>
              <a:rPr lang="en-US" altLang="zh-CN" dirty="0" smtClean="0"/>
              <a:t>Write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SQL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do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filtering.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4879" y="3006444"/>
            <a:ext cx="431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r</a:t>
            </a:r>
            <a:r>
              <a:rPr lang="en-US" altLang="zh-CN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694879" y="3502543"/>
            <a:ext cx="431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r</a:t>
            </a:r>
            <a:r>
              <a:rPr lang="en-US" altLang="zh-CN" sz="2800" baseline="-25000" dirty="0" smtClean="0"/>
              <a:t>2</a:t>
            </a:r>
            <a:endParaRPr lang="en-US" sz="2800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705386" y="4049088"/>
            <a:ext cx="431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r</a:t>
            </a:r>
            <a:r>
              <a:rPr lang="en-US" altLang="zh-CN" sz="2800" baseline="-25000" dirty="0" smtClean="0"/>
              <a:t>3</a:t>
            </a:r>
            <a:endParaRPr lang="en-US" sz="2800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715893" y="4595627"/>
            <a:ext cx="431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r</a:t>
            </a:r>
            <a:r>
              <a:rPr lang="en-US" altLang="zh-CN" sz="2800" baseline="-25000" dirty="0" smtClean="0"/>
              <a:t>4</a:t>
            </a:r>
            <a:endParaRPr lang="en-US" sz="28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726400" y="5063338"/>
            <a:ext cx="431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r</a:t>
            </a:r>
            <a:r>
              <a:rPr lang="en-US" altLang="zh-CN" sz="2800" baseline="-25000" dirty="0" smtClean="0"/>
              <a:t>5</a:t>
            </a:r>
            <a:endParaRPr lang="en-US" sz="2800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5793523" y="3037278"/>
            <a:ext cx="434573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/>
              <a:t>SELECT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T1.id,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T2.id</a:t>
            </a:r>
            <a:endParaRPr lang="zh-CN" altLang="en-US" sz="2400" dirty="0" smtClean="0"/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FROM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Table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T1,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Table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T2</a:t>
            </a:r>
            <a:endParaRPr lang="zh-CN" altLang="en-US" sz="2400" dirty="0" smtClean="0"/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WHERE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T1.word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T2.word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1040477" y="5814330"/>
            <a:ext cx="3118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Output:</a:t>
            </a:r>
            <a:r>
              <a:rPr lang="zh-CN" altLang="en-US" sz="2400" b="1" dirty="0" smtClean="0"/>
              <a:t> </a:t>
            </a:r>
            <a:r>
              <a:rPr lang="en-US" altLang="zh-CN" sz="2400" dirty="0" smtClean="0"/>
              <a:t>(r1,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r2),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(</a:t>
            </a:r>
            <a:r>
              <a:rPr lang="en-US" altLang="zh-CN" sz="2400" dirty="0" smtClean="0"/>
              <a:t>r3,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r5)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5018987" y="5193776"/>
            <a:ext cx="6817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#comparisons: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n</a:t>
            </a:r>
            <a:r>
              <a:rPr lang="en-US" altLang="zh-CN" sz="2400" baseline="-25000" dirty="0" err="1" smtClean="0"/>
              <a:t>apple</a:t>
            </a:r>
            <a:r>
              <a:rPr lang="en-US" altLang="zh-CN" sz="2400" dirty="0" smtClean="0"/>
              <a:t>)</a:t>
            </a:r>
            <a:r>
              <a:rPr lang="en-US" altLang="zh-CN" sz="2400" baseline="30000" dirty="0" smtClean="0"/>
              <a:t>2</a:t>
            </a:r>
            <a:r>
              <a:rPr lang="en-US" altLang="zh-CN" sz="2400" dirty="0" smtClean="0"/>
              <a:t>+(</a:t>
            </a:r>
            <a:r>
              <a:rPr lang="en-US" altLang="zh-CN" sz="2400" dirty="0" err="1" smtClean="0"/>
              <a:t>n</a:t>
            </a:r>
            <a:r>
              <a:rPr lang="en-US" altLang="zh-CN" sz="2400" baseline="-25000" dirty="0" err="1" smtClean="0"/>
              <a:t>banana</a:t>
            </a:r>
            <a:r>
              <a:rPr lang="en-US" altLang="zh-CN" sz="2400" dirty="0" smtClean="0"/>
              <a:t>)</a:t>
            </a:r>
            <a:r>
              <a:rPr lang="en-US" altLang="zh-CN" sz="2400" baseline="30000" dirty="0" smtClean="0"/>
              <a:t>2</a:t>
            </a:r>
            <a:r>
              <a:rPr lang="en-US" altLang="zh-CN" sz="2400" dirty="0" smtClean="0"/>
              <a:t>+(</a:t>
            </a:r>
            <a:r>
              <a:rPr lang="en-US" altLang="zh-CN" sz="2400" dirty="0" err="1" smtClean="0"/>
              <a:t>n</a:t>
            </a:r>
            <a:r>
              <a:rPr lang="en-US" altLang="zh-CN" sz="2400" baseline="-25000" dirty="0" err="1" smtClean="0"/>
              <a:t>orange</a:t>
            </a:r>
            <a:r>
              <a:rPr lang="en-US" altLang="zh-CN" sz="2400" dirty="0" smtClean="0"/>
              <a:t>)</a:t>
            </a:r>
            <a:r>
              <a:rPr lang="en-US" altLang="zh-CN" sz="2400" baseline="30000" dirty="0" smtClean="0"/>
              <a:t>2</a:t>
            </a:r>
            <a:r>
              <a:rPr lang="zh-CN" altLang="en-US" sz="2400" baseline="30000" dirty="0" smtClean="0"/>
              <a:t> 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4+4+1=9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277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</a:t>
            </a:r>
            <a:endParaRPr lang="en-US" dirty="0"/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Asking “Why” before you learn something</a:t>
            </a:r>
          </a:p>
          <a:p>
            <a:pPr lvl="1">
              <a:buClr>
                <a:srgbClr val="E48312"/>
              </a:buClr>
            </a:pPr>
            <a:endParaRPr lang="en-US" altLang="zh-CN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r>
              <a:rPr lang="en-US" dirty="0" smtClean="0"/>
              <a:t>Data Integration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dirty="0" smtClean="0"/>
              <a:t>Cleaning</a:t>
            </a:r>
            <a:endParaRPr lang="en-US" dirty="0"/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Getting the big picture</a:t>
            </a:r>
          </a:p>
          <a:p>
            <a:pPr lvl="1">
              <a:buClr>
                <a:srgbClr val="E48312"/>
              </a:buClr>
            </a:pPr>
            <a:endParaRPr lang="en-US" altLang="zh-CN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r>
              <a:rPr lang="en-US" dirty="0" smtClean="0"/>
              <a:t>Entity Resolution</a:t>
            </a:r>
            <a:endParaRPr lang="en-US" dirty="0"/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Learning how to solve a particular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problem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>
              <a:buClr>
                <a:srgbClr val="E48312"/>
              </a:buClr>
            </a:pP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02/02/16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09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931810" cy="145075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general</a:t>
            </a:r>
            <a:r>
              <a:rPr lang="zh-CN" altLang="en-US" dirty="0" smtClean="0"/>
              <a:t> </a:t>
            </a:r>
            <a:r>
              <a:rPr lang="en-US" altLang="zh-CN" dirty="0" smtClean="0"/>
              <a:t>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Suppose</a:t>
            </a:r>
            <a:r>
              <a:rPr lang="zh-CN" altLang="en-US" dirty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/>
              <a:t>record</a:t>
            </a:r>
            <a:r>
              <a:rPr lang="zh-CN" altLang="en-US" dirty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have</a:t>
            </a:r>
            <a:r>
              <a:rPr lang="zh-CN" altLang="en-US" dirty="0" smtClean="0"/>
              <a:t> </a:t>
            </a:r>
            <a:r>
              <a:rPr lang="en-US" altLang="zh-CN" dirty="0" smtClean="0"/>
              <a:t>multiple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words.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02/02/16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4258827"/>
              </p:ext>
            </p:extLst>
          </p:nvPr>
        </p:nvGraphicFramePr>
        <p:xfrm>
          <a:off x="1154278" y="3453024"/>
          <a:ext cx="2251078" cy="269602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51078"/>
              </a:tblGrid>
              <a:tr h="539205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Apple,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Orange</a:t>
                      </a:r>
                      <a:endParaRPr lang="en-US" sz="2400" dirty="0"/>
                    </a:p>
                  </a:txBody>
                  <a:tcPr/>
                </a:tc>
              </a:tr>
              <a:tr h="539205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Apple</a:t>
                      </a:r>
                      <a:endParaRPr lang="en-US" sz="2400" dirty="0"/>
                    </a:p>
                  </a:txBody>
                  <a:tcPr/>
                </a:tc>
              </a:tr>
              <a:tr h="539205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Banana</a:t>
                      </a:r>
                      <a:endParaRPr lang="en-US" sz="2400" dirty="0"/>
                    </a:p>
                  </a:txBody>
                  <a:tcPr/>
                </a:tc>
              </a:tr>
              <a:tr h="539205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Orange,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Apple</a:t>
                      </a:r>
                      <a:endParaRPr lang="en-US" sz="2400" dirty="0"/>
                    </a:p>
                  </a:txBody>
                  <a:tcPr/>
                </a:tc>
              </a:tr>
              <a:tr h="539205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Banana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22750" y="3504591"/>
            <a:ext cx="431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r</a:t>
            </a:r>
            <a:r>
              <a:rPr lang="en-US" altLang="zh-CN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722750" y="4000690"/>
            <a:ext cx="431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r</a:t>
            </a:r>
            <a:r>
              <a:rPr lang="en-US" altLang="zh-CN" sz="2800" baseline="-25000" dirty="0" smtClean="0"/>
              <a:t>2</a:t>
            </a:r>
            <a:endParaRPr lang="en-US" sz="2800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733257" y="4547235"/>
            <a:ext cx="431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r</a:t>
            </a:r>
            <a:r>
              <a:rPr lang="en-US" altLang="zh-CN" sz="2800" baseline="-25000" dirty="0" smtClean="0"/>
              <a:t>3</a:t>
            </a:r>
            <a:endParaRPr lang="en-US" sz="2800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743764" y="5093774"/>
            <a:ext cx="431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r</a:t>
            </a:r>
            <a:r>
              <a:rPr lang="en-US" altLang="zh-CN" sz="2800" baseline="-25000" dirty="0" smtClean="0"/>
              <a:t>4</a:t>
            </a:r>
            <a:endParaRPr lang="en-US" sz="2800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754271" y="5561485"/>
            <a:ext cx="431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r</a:t>
            </a:r>
            <a:r>
              <a:rPr lang="en-US" altLang="zh-CN" sz="2800" baseline="-25000" dirty="0" smtClean="0"/>
              <a:t>5</a:t>
            </a:r>
            <a:endParaRPr lang="en-US" sz="2800" baseline="-250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731831" y="4802395"/>
            <a:ext cx="938658" cy="7808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759396" y="4347180"/>
            <a:ext cx="9135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Flatten</a:t>
            </a:r>
            <a:endParaRPr lang="en-US" sz="2000" dirty="0"/>
          </a:p>
        </p:txBody>
      </p:sp>
      <p:graphicFrame>
        <p:nvGraphicFramePr>
          <p:cNvPr id="22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3682127"/>
              </p:ext>
            </p:extLst>
          </p:nvPr>
        </p:nvGraphicFramePr>
        <p:xfrm>
          <a:off x="5300484" y="2522287"/>
          <a:ext cx="1411520" cy="377443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11520"/>
              </a:tblGrid>
              <a:tr h="539205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39205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Orange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39205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Apple</a:t>
                      </a:r>
                      <a:endParaRPr lang="en-US" sz="2400" dirty="0"/>
                    </a:p>
                  </a:txBody>
                  <a:tcPr/>
                </a:tc>
              </a:tr>
              <a:tr h="539205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Banana</a:t>
                      </a:r>
                      <a:endParaRPr lang="en-US" sz="2400" dirty="0"/>
                    </a:p>
                  </a:txBody>
                  <a:tcPr/>
                </a:tc>
              </a:tr>
              <a:tr h="539205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Orange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39205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39205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Banana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892223" y="2522287"/>
            <a:ext cx="431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r</a:t>
            </a:r>
            <a:r>
              <a:rPr lang="en-US" altLang="zh-CN" sz="2800" baseline="-25000" dirty="0" smtClean="0">
                <a:solidFill>
                  <a:srgbClr val="FF0000"/>
                </a:solidFill>
              </a:rPr>
              <a:t>1</a:t>
            </a:r>
            <a:endParaRPr lang="en-US" sz="2800" baseline="-250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92495" y="3009848"/>
            <a:ext cx="431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r</a:t>
            </a:r>
            <a:r>
              <a:rPr lang="en-US" altLang="zh-CN" sz="2800" baseline="-25000" dirty="0" smtClean="0">
                <a:solidFill>
                  <a:srgbClr val="FF0000"/>
                </a:solidFill>
              </a:rPr>
              <a:t>1</a:t>
            </a:r>
            <a:endParaRPr lang="en-US" sz="2800" baseline="-250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19622" y="4123759"/>
            <a:ext cx="431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r</a:t>
            </a:r>
            <a:r>
              <a:rPr lang="en-US" altLang="zh-CN" sz="2800" baseline="-25000" dirty="0" smtClean="0"/>
              <a:t>3</a:t>
            </a:r>
            <a:endParaRPr lang="en-US" sz="2800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4903351" y="5189883"/>
            <a:ext cx="431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r</a:t>
            </a:r>
            <a:r>
              <a:rPr lang="en-US" altLang="zh-CN" sz="2800" baseline="-25000" dirty="0" smtClean="0">
                <a:solidFill>
                  <a:srgbClr val="FF0000"/>
                </a:solidFill>
              </a:rPr>
              <a:t>4</a:t>
            </a:r>
            <a:endParaRPr lang="en-US" sz="2800" baseline="-250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898093" y="5704891"/>
            <a:ext cx="431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r</a:t>
            </a:r>
            <a:r>
              <a:rPr lang="en-US" altLang="zh-CN" sz="2800" baseline="-25000" dirty="0" smtClean="0"/>
              <a:t>5</a:t>
            </a:r>
            <a:endParaRPr lang="en-US" sz="2800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4919622" y="3566804"/>
            <a:ext cx="431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r</a:t>
            </a:r>
            <a:r>
              <a:rPr lang="en-US" altLang="zh-CN" sz="2800" baseline="-25000" dirty="0" smtClean="0"/>
              <a:t>2</a:t>
            </a:r>
            <a:endParaRPr lang="en-US" sz="2800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4929625" y="4648595"/>
            <a:ext cx="431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r</a:t>
            </a:r>
            <a:r>
              <a:rPr lang="en-US" altLang="zh-CN" sz="2800" baseline="-25000" dirty="0" smtClean="0">
                <a:solidFill>
                  <a:srgbClr val="FF0000"/>
                </a:solidFill>
              </a:rPr>
              <a:t>4</a:t>
            </a:r>
            <a:endParaRPr lang="en-US" sz="2800" baseline="-250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352103" y="3566804"/>
            <a:ext cx="467698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altLang="zh-CN" sz="2000" dirty="0" smtClean="0"/>
              <a:t>This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new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table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can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be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thought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of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b="1" u="sng" dirty="0" smtClean="0"/>
              <a:t>inverted</a:t>
            </a:r>
            <a:r>
              <a:rPr lang="zh-CN" altLang="en-US" sz="2000" b="1" u="sng" dirty="0" smtClean="0"/>
              <a:t> </a:t>
            </a:r>
            <a:r>
              <a:rPr lang="en-US" altLang="zh-CN" sz="2000" b="1" u="sng" dirty="0" smtClean="0"/>
              <a:t>index</a:t>
            </a:r>
            <a:r>
              <a:rPr lang="zh-CN" altLang="en-US" sz="2000" b="1" u="sng" dirty="0" smtClean="0"/>
              <a:t> </a:t>
            </a:r>
            <a:r>
              <a:rPr lang="en-US" altLang="zh-CN" sz="2000" dirty="0" smtClean="0"/>
              <a:t>of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old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table.</a:t>
            </a:r>
            <a:endParaRPr lang="zh-CN" altLang="en-US" sz="2000" dirty="0" smtClean="0"/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endParaRPr lang="zh-CN" altLang="en-US" sz="2000" dirty="0"/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endParaRPr lang="zh-CN" altLang="en-US" sz="2000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7339509" y="4347180"/>
            <a:ext cx="46895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Font typeface="+mj-lt"/>
              <a:buAutoNum type="arabicPeriod" startAt="2"/>
            </a:pPr>
            <a:r>
              <a:rPr lang="en-US" altLang="zh-CN" b="1" u="sng" dirty="0"/>
              <a:t>Run</a:t>
            </a:r>
            <a:r>
              <a:rPr lang="zh-CN" altLang="en-US" b="1" u="sng" dirty="0"/>
              <a:t> </a:t>
            </a:r>
            <a:r>
              <a:rPr lang="en-US" altLang="zh-CN" b="1" u="sng" dirty="0"/>
              <a:t>the</a:t>
            </a:r>
            <a:r>
              <a:rPr lang="zh-CN" altLang="en-US" b="1" u="sng" dirty="0"/>
              <a:t> </a:t>
            </a:r>
            <a:r>
              <a:rPr lang="en-US" altLang="zh-CN" b="1" u="sng" dirty="0"/>
              <a:t>previous</a:t>
            </a:r>
            <a:r>
              <a:rPr lang="zh-CN" altLang="en-US" b="1" u="sng" dirty="0"/>
              <a:t> </a:t>
            </a:r>
            <a:r>
              <a:rPr lang="en-US" altLang="zh-CN" b="1" u="sng" dirty="0"/>
              <a:t>SQL</a:t>
            </a:r>
            <a:r>
              <a:rPr lang="zh-CN" altLang="en-US" b="1" u="sng" dirty="0"/>
              <a:t> </a:t>
            </a:r>
            <a:r>
              <a:rPr lang="en-US" altLang="zh-CN" b="1" u="sng" dirty="0"/>
              <a:t>on</a:t>
            </a:r>
            <a:r>
              <a:rPr lang="zh-CN" altLang="en-US" b="1" u="sng" dirty="0"/>
              <a:t> </a:t>
            </a:r>
            <a:r>
              <a:rPr lang="en-US" altLang="zh-CN" b="1" u="sng" dirty="0"/>
              <a:t>this</a:t>
            </a:r>
            <a:r>
              <a:rPr lang="zh-CN" altLang="en-US" b="1" u="sng" dirty="0"/>
              <a:t> </a:t>
            </a:r>
            <a:r>
              <a:rPr lang="en-US" altLang="zh-CN" b="1" u="sng" dirty="0"/>
              <a:t>new</a:t>
            </a:r>
            <a:r>
              <a:rPr lang="zh-CN" altLang="en-US" b="1" u="sng" dirty="0"/>
              <a:t> </a:t>
            </a:r>
            <a:r>
              <a:rPr lang="en-US" altLang="zh-CN" b="1" u="sng" dirty="0"/>
              <a:t>table</a:t>
            </a:r>
            <a:r>
              <a:rPr lang="zh-CN" altLang="en-US" b="1" u="sng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remove</a:t>
            </a:r>
            <a:r>
              <a:rPr lang="zh-CN" altLang="en-US" dirty="0"/>
              <a:t> </a:t>
            </a:r>
            <a:r>
              <a:rPr lang="en-US" altLang="zh-CN" dirty="0"/>
              <a:t>redundant</a:t>
            </a:r>
            <a:r>
              <a:rPr lang="zh-CN" altLang="en-US" dirty="0"/>
              <a:t> </a:t>
            </a:r>
            <a:r>
              <a:rPr lang="en-US" altLang="zh-CN" dirty="0"/>
              <a:t>pairs.</a:t>
            </a:r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35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  <p:bldP spid="24" grpId="0"/>
      <p:bldP spid="25" grpId="0"/>
      <p:bldP spid="26" grpId="0"/>
      <p:bldP spid="27" grpId="0"/>
      <p:bldP spid="30" grpId="0"/>
      <p:bldP spid="31" grpId="0"/>
      <p:bldP spid="32" grpId="0" build="allAtOnce" animBg="1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satisfied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efficiency?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Exploring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stronger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conditions</a:t>
            </a:r>
            <a:endParaRPr lang="zh-CN" altLang="en-US" dirty="0" smtClean="0"/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Filter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the record pairs that share </a:t>
            </a:r>
            <a:r>
              <a:rPr lang="en-US" altLang="zh-CN" sz="2400" dirty="0">
                <a:solidFill>
                  <a:srgbClr val="FF0000"/>
                </a:solidFill>
              </a:rPr>
              <a:t>zero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token </a:t>
            </a:r>
            <a:endParaRPr lang="zh-CN" altLang="en-US" sz="24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Filter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the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record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pairs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that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share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one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token</a:t>
            </a:r>
            <a:endParaRPr lang="zh-CN" altLang="en-US" sz="24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r>
              <a:rPr lang="is-I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…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.</a:t>
            </a:r>
            <a:endParaRPr lang="zh-CN" altLang="en-US" sz="24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Filter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the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record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pairs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that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share</a:t>
            </a:r>
            <a:r>
              <a:rPr lang="zh-CN" alt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k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tokens</a:t>
            </a:r>
            <a:endParaRPr lang="zh-CN" altLang="en-US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>
              <a:buClr>
                <a:srgbClr val="E48312"/>
              </a:buClr>
            </a:pP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Challenges</a:t>
            </a:r>
            <a:endParaRPr lang="zh-CN" altLang="en-US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How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to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develop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efficient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filter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algorithms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for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these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stronger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conditions?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endParaRPr lang="zh-CN" altLang="en-US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>
              <a:buClr>
                <a:srgbClr val="E48312"/>
              </a:buClr>
            </a:pPr>
            <a:endParaRPr lang="zh-CN" altLang="en-US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>
              <a:buClr>
                <a:srgbClr val="E48312"/>
              </a:buClr>
            </a:pPr>
            <a:endParaRPr lang="zh-CN" alt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endParaRPr lang="zh-CN" altLang="en-US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endParaRPr lang="zh-CN" altLang="en-US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endParaRPr lang="zh-CN" alt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02/02/16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97437" y="5241110"/>
            <a:ext cx="84030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Jiannan Wang, </a:t>
            </a:r>
            <a:r>
              <a:rPr lang="en-US" altLang="zh-CN" dirty="0" err="1"/>
              <a:t>Guoliang</a:t>
            </a:r>
            <a:r>
              <a:rPr lang="en-US" altLang="zh-CN" dirty="0"/>
              <a:t> Li, </a:t>
            </a:r>
            <a:r>
              <a:rPr lang="en-US" altLang="zh-CN" dirty="0" err="1"/>
              <a:t>Jianhua</a:t>
            </a:r>
            <a:r>
              <a:rPr lang="en-US" altLang="zh-CN" dirty="0"/>
              <a:t> Feng. </a:t>
            </a:r>
            <a:endParaRPr lang="zh-CN" altLang="en-US" dirty="0" smtClean="0"/>
          </a:p>
          <a:p>
            <a:r>
              <a:rPr lang="en-US" altLang="zh-CN" dirty="0" smtClean="0">
                <a:hlinkClick r:id="rId2"/>
              </a:rPr>
              <a:t>Can </a:t>
            </a:r>
            <a:r>
              <a:rPr lang="en-US" altLang="zh-CN" dirty="0">
                <a:hlinkClick r:id="rId2"/>
              </a:rPr>
              <a:t>We Beat The Prefix Filtering? An Adaptive Framework for Similarity Join and Search. </a:t>
            </a:r>
            <a:r>
              <a:rPr lang="en-US" altLang="zh-CN" dirty="0"/>
              <a:t>SIGMOD 2012:85-96.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satisfied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</a:t>
            </a:r>
            <a:r>
              <a:rPr lang="zh-CN" altLang="en-US" dirty="0" smtClean="0"/>
              <a:t> </a:t>
            </a:r>
            <a:r>
              <a:rPr lang="en-US" altLang="zh-CN" dirty="0" smtClean="0"/>
              <a:t>quality</a:t>
            </a:r>
            <a:r>
              <a:rPr lang="en-US" altLang="zh-CN" dirty="0"/>
              <a:t>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614051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TF-IDF</a:t>
                </a:r>
                <a:endParaRPr lang="zh-CN" altLang="en-US" dirty="0" smtClean="0"/>
              </a:p>
              <a:p>
                <a:pPr lvl="1">
                  <a:buClr>
                    <a:srgbClr val="E48312"/>
                  </a:buClr>
                </a:pP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Use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weighted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err="1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Jaccard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: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1" i="0" smtClean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charset="0"/>
                      </a:rPr>
                      <m:t>WJaccard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</a:rPr>
                          <m:t>𝑟</m:t>
                        </m:r>
                        <m:r>
                          <a:rPr lang="en-US" altLang="zh-CN" sz="24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altLang="zh-CN" sz="24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bg-BG" altLang="zh-CN" sz="24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</a:rPr>
                          <m:t>𝑤𝑡</m:t>
                        </m:r>
                        <m:r>
                          <a:rPr lang="en-US" altLang="zh-CN" sz="24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</a:rPr>
                          <m:t>𝑟</m:t>
                        </m:r>
                        <m:r>
                          <a:rPr lang="en-US" altLang="zh-CN" sz="24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∩</m:t>
                        </m:r>
                        <m:r>
                          <a:rPr lang="en-US" altLang="zh-CN" sz="24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</m:t>
                        </m:r>
                        <m:r>
                          <a:rPr lang="en-US" altLang="zh-CN" sz="24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</a:rPr>
                          <m:t>𝑤𝑡</m:t>
                        </m:r>
                        <m:r>
                          <a:rPr lang="en-US" altLang="zh-CN" sz="24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</a:rPr>
                          <m:t>𝑟</m:t>
                        </m:r>
                        <m:r>
                          <a:rPr lang="en-US" altLang="zh-CN" sz="24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∪</m:t>
                        </m:r>
                        <m:r>
                          <a:rPr lang="en-US" altLang="zh-CN" sz="24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sz="24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</a:rPr>
                          <m:t>)</m:t>
                        </m:r>
                      </m:den>
                    </m:f>
                  </m:oMath>
                </a14:m>
                <a:endParaRPr lang="zh-CN" altLang="en-US" dirty="0" smtClean="0"/>
              </a:p>
              <a:p>
                <a:r>
                  <a:rPr lang="en-US" altLang="zh-CN" dirty="0" smtClean="0"/>
                  <a:t>Learning-based</a:t>
                </a:r>
                <a:endParaRPr lang="zh-CN" altLang="en-US" dirty="0" smtClean="0"/>
              </a:p>
              <a:p>
                <a:pPr lvl="1">
                  <a:buClr>
                    <a:srgbClr val="E48312"/>
                  </a:buClr>
                </a:pP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Model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entity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resolution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as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a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classification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problem</a:t>
                </a:r>
                <a:endParaRPr lang="zh-CN" altLang="en-US" sz="2400" dirty="0" smtClean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lvl="1">
                  <a:buClr>
                    <a:srgbClr val="E48312"/>
                  </a:buClr>
                </a:pP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How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to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generate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feature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vectors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?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</a:p>
              <a:p>
                <a:pPr lvl="1">
                  <a:buClr>
                    <a:srgbClr val="E48312"/>
                  </a:buClr>
                </a:pPr>
                <a:endParaRPr lang="zh-CN" altLang="en-US" dirty="0" smtClean="0"/>
              </a:p>
              <a:p>
                <a:pPr lvl="1">
                  <a:buClr>
                    <a:srgbClr val="E48312"/>
                  </a:buClr>
                </a:pPr>
                <a:endParaRPr lang="zh-CN" altLang="en-US" dirty="0"/>
              </a:p>
              <a:p>
                <a:r>
                  <a:rPr lang="en-US" altLang="zh-CN" dirty="0" smtClean="0"/>
                  <a:t>Crowdsourcing</a:t>
                </a:r>
                <a:endParaRPr lang="zh-CN" altLang="en-US" dirty="0" smtClean="0"/>
              </a:p>
              <a:p>
                <a:pPr lvl="1">
                  <a:buClr>
                    <a:srgbClr val="E48312"/>
                  </a:buClr>
                </a:pP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Build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a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hybrid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human-machine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system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(like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Ir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o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n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Man)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for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entity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resolution</a:t>
                </a:r>
                <a:endParaRPr lang="zh-CN" altLang="en-US" dirty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614051"/>
              </a:xfrm>
              <a:blipFill rotWithShape="0">
                <a:blip r:embed="rId3"/>
                <a:stretch>
                  <a:fillRect l="-1515" t="-2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02/02/16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04227" y="4424972"/>
            <a:ext cx="69555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M. </a:t>
            </a:r>
            <a:r>
              <a:rPr lang="en-US" sz="2000" dirty="0" err="1"/>
              <a:t>Bilenko</a:t>
            </a:r>
            <a:r>
              <a:rPr lang="en-US" sz="2000" dirty="0"/>
              <a:t> and R. J. Mooney. </a:t>
            </a:r>
            <a:r>
              <a:rPr lang="en-US" sz="2000" dirty="0">
                <a:hlinkClick r:id="rId4"/>
              </a:rPr>
              <a:t>Adaptive duplicate detection using learnable string similarity measures</a:t>
            </a:r>
            <a:r>
              <a:rPr lang="en-US" sz="2000" dirty="0"/>
              <a:t>. In KDD, pages 39–48, 2003</a:t>
            </a:r>
          </a:p>
        </p:txBody>
      </p:sp>
    </p:spTree>
    <p:extLst>
      <p:ext uri="{BB962C8B-B14F-4D97-AF65-F5344CB8AC3E}">
        <p14:creationId xmlns:p14="http://schemas.microsoft.com/office/powerpoint/2010/main" val="203858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561320" cy="145075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Summary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02/02/16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23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 txBox="1"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552376" cy="4424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>
                  <a:buClr>
                    <a:srgbClr val="E48312"/>
                  </a:buClr>
                  <a:buNone/>
                </a:pPr>
                <a:r>
                  <a:rPr lang="en-US" altLang="zh-CN" dirty="0" smtClean="0"/>
                  <a:t>Data-processing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pipeline</a:t>
                </a:r>
                <a:endParaRPr lang="zh-CN" altLang="en-US" dirty="0" smtClean="0"/>
              </a:p>
              <a:p>
                <a:pPr lvl="1">
                  <a:buClr>
                    <a:srgbClr val="E48312"/>
                  </a:buClr>
                </a:pP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Data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Collection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  <a:sym typeface="Wingdings"/>
                  </a:rPr>
                  <a:t>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Data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Cleaning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  <a:sym typeface="Wingdings"/>
                  </a:rPr>
                  <a:t>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Data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Integration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  <a:sym typeface="Wingdings"/>
                  </a:rPr>
                  <a:t>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  <a:sym typeface="Wingdings"/>
                  </a:rPr>
                  <a:t>Modeling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  <a:sym typeface="Wingdings"/>
                  </a:rPr>
                  <a:t> 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  <a:sym typeface="Wingdings"/>
                  </a:rPr>
                  <a:t>Visualization</a:t>
                </a:r>
                <a:endParaRPr lang="zh-CN" altLang="en-US" dirty="0" smtClean="0"/>
              </a:p>
              <a:p>
                <a:pPr marL="0" indent="0">
                  <a:buClr>
                    <a:srgbClr val="E48312"/>
                  </a:buClr>
                  <a:buNone/>
                </a:pPr>
                <a:r>
                  <a:rPr lang="en-US" altLang="zh-CN" dirty="0" smtClean="0"/>
                  <a:t>Data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Cleaning</a:t>
                </a:r>
                <a:endParaRPr lang="zh-CN" altLang="en-US" dirty="0"/>
              </a:p>
              <a:p>
                <a:pPr lvl="1">
                  <a:buClr>
                    <a:srgbClr val="E48312"/>
                  </a:buClr>
                </a:pPr>
                <a:r>
                  <a:rPr lang="en-US" altLang="zh-CN" sz="2400" dirty="0" smtClean="0"/>
                  <a:t>Dirty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Data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Problems,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Data-cleaning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tools</a:t>
                </a:r>
                <a:endParaRPr lang="zh-CN" altLang="en-US" sz="2400" dirty="0" smtClean="0"/>
              </a:p>
              <a:p>
                <a:pPr marL="0" indent="0">
                  <a:buClr>
                    <a:srgbClr val="E48312"/>
                  </a:buClr>
                  <a:buNone/>
                </a:pPr>
                <a:r>
                  <a:rPr lang="en-US" altLang="zh-CN" dirty="0" smtClean="0"/>
                  <a:t>Data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Integration</a:t>
                </a:r>
                <a:endParaRPr lang="zh-CN" altLang="en-US" dirty="0" smtClean="0"/>
              </a:p>
              <a:p>
                <a:pPr lvl="1">
                  <a:buClr>
                    <a:srgbClr val="E48312"/>
                  </a:buClr>
                </a:pP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Schema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Mapping,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Entity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Resolution,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Data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Fusion</a:t>
                </a:r>
                <a:endParaRPr lang="zh-CN" altLang="en-US" sz="2400" dirty="0" smtClean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marL="0" indent="0">
                  <a:buClr>
                    <a:srgbClr val="E48312"/>
                  </a:buClr>
                  <a:buNone/>
                </a:pPr>
                <a:r>
                  <a:rPr lang="en-US" altLang="zh-CN" dirty="0" smtClean="0"/>
                  <a:t>Entity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Resolution</a:t>
                </a:r>
                <a:endParaRPr lang="zh-CN" altLang="en-US" dirty="0"/>
              </a:p>
              <a:p>
                <a:pPr lvl="1">
                  <a:buClr>
                    <a:srgbClr val="E48312"/>
                  </a:buClr>
                </a:pP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Filtering-and-Verification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Framework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(avoid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altLang="zh-CN" sz="240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l-GR" altLang="zh-CN" sz="2400" i="1" smtClean="0">
                            <a:solidFill>
                              <a:srgbClr val="000000">
                                <a:lumMod val="75000"/>
                                <a:lumOff val="25000"/>
                              </a:srgbClr>
                            </a:solidFill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pair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comparisons)</a:t>
                </a:r>
                <a:endParaRPr lang="zh-CN" altLang="en-US" sz="2400" dirty="0" smtClean="0">
                  <a:solidFill>
                    <a:srgbClr val="000000">
                      <a:lumMod val="75000"/>
                      <a:lumOff val="25000"/>
                    </a:srgbClr>
                  </a:solidFill>
                </a:endParaRPr>
              </a:p>
              <a:p>
                <a:pPr lvl="1">
                  <a:buClr>
                    <a:srgbClr val="E48312"/>
                  </a:buClr>
                </a:pP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How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to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further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improve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efficiency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and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result</a:t>
                </a:r>
                <a:r>
                  <a:rPr lang="zh-CN" altLang="en-US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rgbClr val="000000">
                        <a:lumMod val="75000"/>
                        <a:lumOff val="25000"/>
                      </a:srgbClr>
                    </a:solidFill>
                  </a:rPr>
                  <a:t>quality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7" name="Content Placeholder 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552376" cy="4424801"/>
              </a:xfrm>
              <a:prstGeom prst="rect">
                <a:avLst/>
              </a:prstGeom>
              <a:blipFill rotWithShape="0">
                <a:blip r:embed="rId2"/>
                <a:stretch>
                  <a:fillRect l="-2311" t="-2893" r="-635" b="-2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944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392355" cy="145075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Assignment</a:t>
            </a:r>
            <a:r>
              <a:rPr lang="zh-CN" altLang="en-US" dirty="0" smtClean="0"/>
              <a:t> </a:t>
            </a:r>
            <a:r>
              <a:rPr lang="en-US" altLang="zh-CN" dirty="0"/>
              <a:t>4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Entity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Part</a:t>
            </a:r>
            <a:r>
              <a:rPr lang="zh-CN" altLang="en-US" dirty="0" smtClean="0"/>
              <a:t> </a:t>
            </a:r>
            <a:r>
              <a:rPr lang="en-US" altLang="zh-CN" dirty="0" smtClean="0"/>
              <a:t>1.</a:t>
            </a:r>
            <a:r>
              <a:rPr lang="zh-CN" altLang="en-US" dirty="0" smtClean="0"/>
              <a:t> </a:t>
            </a:r>
            <a:r>
              <a:rPr lang="en-US" altLang="zh-CN" dirty="0" smtClean="0"/>
              <a:t>Similarity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Joins</a:t>
            </a:r>
            <a:r>
              <a:rPr lang="zh-CN" altLang="en-US" dirty="0" smtClean="0"/>
              <a:t> </a:t>
            </a:r>
            <a:r>
              <a:rPr lang="en-US" altLang="zh-CN" dirty="0" smtClean="0"/>
              <a:t>(required)</a:t>
            </a:r>
            <a:r>
              <a:rPr lang="zh-CN" altLang="en-US" dirty="0" smtClean="0"/>
              <a:t> </a:t>
            </a:r>
          </a:p>
          <a:p>
            <a:r>
              <a:rPr lang="en-US" altLang="zh-CN" dirty="0" smtClean="0"/>
              <a:t>Part</a:t>
            </a:r>
            <a:r>
              <a:rPr lang="zh-CN" altLang="en-US" dirty="0" smtClean="0"/>
              <a:t> </a:t>
            </a:r>
            <a:r>
              <a:rPr lang="en-US" altLang="zh-CN" dirty="0" smtClean="0"/>
              <a:t>2.</a:t>
            </a:r>
            <a:r>
              <a:rPr lang="zh-CN" altLang="en-US" dirty="0" smtClean="0"/>
              <a:t> 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 </a:t>
            </a:r>
            <a:r>
              <a:rPr lang="en-US" altLang="zh-CN" dirty="0"/>
              <a:t>T</a:t>
            </a:r>
            <a:r>
              <a:rPr lang="en-US" altLang="zh-CN" dirty="0" smtClean="0"/>
              <a:t>o</a:t>
            </a:r>
            <a:r>
              <a:rPr lang="zh-CN" altLang="en-US" dirty="0" smtClean="0"/>
              <a:t> </a:t>
            </a:r>
            <a:r>
              <a:rPr lang="en-US" altLang="zh-CN" dirty="0"/>
              <a:t>G</a:t>
            </a:r>
            <a:r>
              <a:rPr lang="en-US" altLang="zh-CN" dirty="0" smtClean="0"/>
              <a:t>o</a:t>
            </a:r>
            <a:r>
              <a:rPr lang="zh-CN" altLang="en-US" dirty="0" smtClean="0"/>
              <a:t> </a:t>
            </a:r>
            <a:r>
              <a:rPr lang="en-US" altLang="zh-CN" dirty="0"/>
              <a:t>F</a:t>
            </a:r>
            <a:r>
              <a:rPr lang="en-US" altLang="zh-CN" dirty="0" smtClean="0"/>
              <a:t>rom</a:t>
            </a:r>
            <a:r>
              <a:rPr lang="zh-CN" altLang="en-US" dirty="0" smtClean="0"/>
              <a:t> </a:t>
            </a:r>
            <a:r>
              <a:rPr lang="en-US" altLang="zh-CN" dirty="0"/>
              <a:t>H</a:t>
            </a:r>
            <a:r>
              <a:rPr lang="en-US" altLang="zh-CN" dirty="0" smtClean="0"/>
              <a:t>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(optional)</a:t>
            </a:r>
            <a:r>
              <a:rPr lang="zh-CN" altLang="en-US" dirty="0" smtClean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02/02/16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98021" y="5146471"/>
            <a:ext cx="3857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Deadline: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11:59pm,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Feb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15th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98021" y="5515803"/>
            <a:ext cx="4514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hlinkClick r:id="rId3"/>
              </a:rPr>
              <a:t>http://</a:t>
            </a:r>
            <a:r>
              <a:rPr lang="en-US" altLang="zh-CN" sz="2400" dirty="0" smtClean="0">
                <a:hlinkClick r:id="rId3"/>
              </a:rPr>
              <a:t>tiny.cc/cmpt733-sp16-a4</a:t>
            </a:r>
            <a:endParaRPr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013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About</a:t>
            </a:r>
            <a:r>
              <a:rPr lang="zh-CN" altLang="en-US" dirty="0" smtClean="0"/>
              <a:t> </a:t>
            </a:r>
            <a:r>
              <a:rPr lang="en-US" altLang="zh-CN" dirty="0" smtClean="0"/>
              <a:t>Final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1405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My</a:t>
            </a:r>
            <a:r>
              <a:rPr lang="zh-CN" altLang="en-US" dirty="0" smtClean="0"/>
              <a:t> </a:t>
            </a:r>
            <a:r>
              <a:rPr lang="en-US" altLang="zh-CN" dirty="0" smtClean="0"/>
              <a:t>initial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thoughts</a:t>
            </a:r>
            <a:endParaRPr lang="zh-CN" altLang="en-US" dirty="0" smtClean="0"/>
          </a:p>
          <a:p>
            <a:pPr lvl="1">
              <a:buClr>
                <a:srgbClr val="E48312"/>
              </a:buClr>
            </a:pPr>
            <a:r>
              <a:rPr lang="en-US" altLang="zh-CN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You</a:t>
            </a:r>
            <a:r>
              <a:rPr lang="zh-CN" alt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have</a:t>
            </a:r>
            <a:r>
              <a:rPr lang="zh-CN" alt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to</a:t>
            </a:r>
            <a:r>
              <a:rPr lang="zh-CN" alt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integrate</a:t>
            </a:r>
            <a:r>
              <a:rPr lang="zh-CN" alt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data</a:t>
            </a:r>
            <a:r>
              <a:rPr lang="zh-CN" alt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from</a:t>
            </a:r>
            <a:r>
              <a:rPr lang="zh-CN" alt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at</a:t>
            </a:r>
            <a:r>
              <a:rPr lang="zh-CN" alt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least</a:t>
            </a:r>
            <a:r>
              <a:rPr lang="zh-CN" altLang="en-US" sz="26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two</a:t>
            </a:r>
            <a:r>
              <a:rPr lang="zh-CN" alt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data</a:t>
            </a:r>
            <a:r>
              <a:rPr lang="zh-CN" altLang="en-US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6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sources</a:t>
            </a:r>
            <a:endParaRPr lang="zh-CN" altLang="en-US" sz="26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sz="2600" dirty="0" smtClean="0"/>
              <a:t>You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have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to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come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up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with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some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interesting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questions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to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investigate</a:t>
            </a:r>
            <a:r>
              <a:rPr lang="zh-CN" altLang="en-US" sz="2600" dirty="0" smtClean="0"/>
              <a:t> </a:t>
            </a:r>
          </a:p>
          <a:p>
            <a:pPr lvl="1">
              <a:buClr>
                <a:srgbClr val="E48312"/>
              </a:buClr>
            </a:pPr>
            <a:r>
              <a:rPr lang="en-US" altLang="zh-CN" sz="2600" dirty="0" smtClean="0"/>
              <a:t>You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have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to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give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an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excellent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talk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on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your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project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proposal</a:t>
            </a:r>
            <a:endParaRPr lang="zh-CN" altLang="en-US" sz="2600" dirty="0" smtClean="0"/>
          </a:p>
          <a:p>
            <a:pPr lvl="1">
              <a:buClr>
                <a:srgbClr val="E48312"/>
              </a:buClr>
            </a:pPr>
            <a:r>
              <a:rPr lang="is-IS" altLang="zh-CN" sz="2600" dirty="0" smtClean="0"/>
              <a:t>…</a:t>
            </a:r>
            <a:endParaRPr lang="zh-CN" altLang="en-US" sz="2600" dirty="0" smtClean="0"/>
          </a:p>
          <a:p>
            <a:pPr lvl="1">
              <a:buClr>
                <a:srgbClr val="E48312"/>
              </a:buClr>
            </a:pPr>
            <a:endParaRPr lang="zh-CN" altLang="en-US" sz="2600" dirty="0"/>
          </a:p>
          <a:p>
            <a:pPr lvl="0"/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You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will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get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a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detailed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project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instruction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in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two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weeks</a:t>
            </a:r>
            <a:endParaRPr lang="zh-CN" altLang="en-US" sz="2400" dirty="0" smtClean="0"/>
          </a:p>
          <a:p>
            <a:pPr marL="201168" lvl="1" indent="0">
              <a:buClr>
                <a:srgbClr val="E48312"/>
              </a:buClr>
              <a:buNone/>
            </a:pPr>
            <a:r>
              <a:rPr lang="zh-CN" altLang="en-US" sz="2400" dirty="0" smtClean="0"/>
              <a:t> </a:t>
            </a:r>
          </a:p>
          <a:p>
            <a:pPr lvl="1">
              <a:buClr>
                <a:srgbClr val="E48312"/>
              </a:buClr>
            </a:pPr>
            <a:endParaRPr lang="zh-CN" alt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02/02/16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12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Want to become a data scientist?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definition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02/02/16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144" y="2328051"/>
            <a:ext cx="3548672" cy="366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90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</a:t>
            </a:r>
            <a:r>
              <a:rPr lang="en-US" altLang="zh-CN" dirty="0" smtClean="0"/>
              <a:t>ing</a:t>
            </a:r>
            <a:r>
              <a:rPr lang="en-US" dirty="0" smtClean="0"/>
              <a:t> </a:t>
            </a:r>
            <a:r>
              <a:rPr lang="en-US" dirty="0" smtClean="0"/>
              <a:t>it </a:t>
            </a:r>
            <a:r>
              <a:rPr lang="en-US" altLang="zh-CN" dirty="0" smtClean="0"/>
              <a:t>M</a:t>
            </a:r>
            <a:r>
              <a:rPr lang="en-US" dirty="0" smtClean="0"/>
              <a:t>ore </a:t>
            </a:r>
            <a:r>
              <a:rPr lang="en-US" altLang="zh-CN" dirty="0"/>
              <a:t>S</a:t>
            </a:r>
            <a:r>
              <a:rPr lang="en-US" dirty="0" smtClean="0"/>
              <a:t>pecific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7731410" cy="472848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Domain Knowledge</a:t>
            </a:r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Use domain knowledge to ask questions </a:t>
            </a:r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E.g., Will Donald Trump become the president of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USA? </a:t>
            </a:r>
            <a:endParaRPr lang="en-US" dirty="0" smtClean="0"/>
          </a:p>
          <a:p>
            <a:r>
              <a:rPr lang="en-US" dirty="0" smtClean="0"/>
              <a:t>Math/Statistics</a:t>
            </a:r>
            <a:endParaRPr lang="en-US" dirty="0"/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Use math/statistics knowledge to come up with a solution</a:t>
            </a:r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E.g., Design an algorithm that can make the prediction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based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on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social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media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data</a:t>
            </a:r>
            <a:endParaRPr lang="en-US" dirty="0"/>
          </a:p>
          <a:p>
            <a:r>
              <a:rPr lang="en-US" altLang="zh-CN" dirty="0" smtClean="0"/>
              <a:t>Computer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Science</a:t>
            </a:r>
            <a:endParaRPr lang="en-US" dirty="0" smtClean="0"/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Use programming skills to build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a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data-processing pipeline</a:t>
            </a:r>
            <a:endParaRPr lang="zh-CN" altLang="en-US" sz="24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E.g.,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The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pipeline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takes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social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media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data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as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input,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and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outputs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the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prediction</a:t>
            </a:r>
            <a:endParaRPr lang="en-US" dirty="0"/>
          </a:p>
          <a:p>
            <a:pPr lvl="1">
              <a:buClr>
                <a:srgbClr val="E48312"/>
              </a:buClr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02/02/16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8390454" y="1817466"/>
            <a:ext cx="3685931" cy="1018331"/>
          </a:xfrm>
          <a:prstGeom prst="borderCallout1">
            <a:avLst>
              <a:gd name="adj1" fmla="val 49714"/>
              <a:gd name="adj2" fmla="val 221"/>
              <a:gd name="adj3" fmla="val 27115"/>
              <a:gd name="adj4" fmla="val -1027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No domain knowledge?</a:t>
            </a:r>
          </a:p>
          <a:p>
            <a:r>
              <a:rPr lang="en-US" dirty="0" smtClean="0"/>
              <a:t>Then, you </a:t>
            </a:r>
            <a:r>
              <a:rPr lang="en-US" altLang="zh-CN" dirty="0" smtClean="0"/>
              <a:t>have</a:t>
            </a:r>
            <a:r>
              <a:rPr lang="zh-CN" altLang="en-US" dirty="0" smtClean="0"/>
              <a:t> </a:t>
            </a:r>
            <a:r>
              <a:rPr lang="en-US" dirty="0" smtClean="0"/>
              <a:t>to </a:t>
            </a:r>
            <a:r>
              <a:rPr lang="en-US" dirty="0" smtClean="0"/>
              <a:t>have strong teamwork</a:t>
            </a:r>
            <a:r>
              <a:rPr lang="en-US" dirty="0"/>
              <a:t> </a:t>
            </a:r>
            <a:r>
              <a:rPr lang="en-US" dirty="0" smtClean="0"/>
              <a:t>and communication </a:t>
            </a:r>
            <a:r>
              <a:rPr lang="en-US" dirty="0" smtClean="0"/>
              <a:t>skill</a:t>
            </a:r>
            <a:r>
              <a:rPr lang="en-US" altLang="zh-CN" dirty="0" smtClean="0"/>
              <a:t>s</a:t>
            </a:r>
            <a:endParaRPr lang="en-US" dirty="0"/>
          </a:p>
        </p:txBody>
      </p:sp>
      <p:sp>
        <p:nvSpPr>
          <p:cNvPr id="8" name="Line Callout 1 7"/>
          <p:cNvSpPr/>
          <p:nvPr/>
        </p:nvSpPr>
        <p:spPr>
          <a:xfrm>
            <a:off x="8828690" y="3152823"/>
            <a:ext cx="3247695" cy="1018331"/>
          </a:xfrm>
          <a:prstGeom prst="borderCallout1">
            <a:avLst>
              <a:gd name="adj1" fmla="val 49714"/>
              <a:gd name="adj2" fmla="val 221"/>
              <a:gd name="adj3" fmla="val 22470"/>
              <a:gd name="adj4" fmla="val -1537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Want to know more statistics?</a:t>
            </a:r>
          </a:p>
          <a:p>
            <a:r>
              <a:rPr lang="en-US" dirty="0" smtClean="0"/>
              <a:t>Read CH 4-7 in “</a:t>
            </a:r>
            <a:r>
              <a:rPr lang="en-US" dirty="0"/>
              <a:t>Data Science from </a:t>
            </a:r>
            <a:r>
              <a:rPr lang="en-US" dirty="0" smtClean="0"/>
              <a:t>Scratch”</a:t>
            </a:r>
            <a:endParaRPr lang="en-US" dirty="0"/>
          </a:p>
        </p:txBody>
      </p:sp>
      <p:sp>
        <p:nvSpPr>
          <p:cNvPr id="9" name="Line Callout 1 8"/>
          <p:cNvSpPr/>
          <p:nvPr/>
        </p:nvSpPr>
        <p:spPr>
          <a:xfrm>
            <a:off x="9443544" y="5269591"/>
            <a:ext cx="2632841" cy="1018331"/>
          </a:xfrm>
          <a:prstGeom prst="borderCallout1">
            <a:avLst>
              <a:gd name="adj1" fmla="val 49714"/>
              <a:gd name="adj2" fmla="val 221"/>
              <a:gd name="adj3" fmla="val 6989"/>
              <a:gd name="adj4" fmla="val -286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What is a data-processing pipeline?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79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Data-processing </a:t>
            </a:r>
            <a:r>
              <a:rPr lang="en-US" altLang="zh-CN" dirty="0" smtClean="0"/>
              <a:t>P</a:t>
            </a:r>
            <a:r>
              <a:rPr lang="en-US" dirty="0" smtClean="0"/>
              <a:t>ipeline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02/02/16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dirty="0" smtClean="0"/>
              <a:t>What you think you do? </a:t>
            </a:r>
          </a:p>
          <a:p>
            <a:endParaRPr lang="en-US" dirty="0"/>
          </a:p>
          <a:p>
            <a:pPr marL="0" indent="0">
              <a:buNone/>
            </a:pPr>
            <a:endParaRPr lang="en-US" sz="4400" dirty="0"/>
          </a:p>
          <a:p>
            <a:r>
              <a:rPr lang="en-US" dirty="0" smtClean="0"/>
              <a:t>What you really do?</a:t>
            </a:r>
            <a:endParaRPr lang="en-US" dirty="0"/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425558" y="2564638"/>
            <a:ext cx="1324303" cy="1261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Analysis/</a:t>
            </a:r>
            <a:endParaRPr lang="zh-CN" altLang="en-US" dirty="0" smtClean="0"/>
          </a:p>
          <a:p>
            <a:pPr algn="ctr"/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5418918" y="2773798"/>
            <a:ext cx="1138063" cy="842918"/>
          </a:xfrm>
          <a:prstGeom prst="can">
            <a:avLst>
              <a:gd name="adj" fmla="val 17519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Cleaned Data</a:t>
            </a:r>
            <a:endParaRPr lang="en-US"/>
          </a:p>
        </p:txBody>
      </p:sp>
      <p:cxnSp>
        <p:nvCxnSpPr>
          <p:cNvPr id="13" name="Straight Arrow Connector 12"/>
          <p:cNvCxnSpPr>
            <a:stCxn id="9" idx="3"/>
          </p:cNvCxnSpPr>
          <p:nvPr/>
        </p:nvCxnSpPr>
        <p:spPr>
          <a:xfrm flipV="1">
            <a:off x="8749861" y="3195257"/>
            <a:ext cx="868577" cy="2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618438" y="2872091"/>
            <a:ext cx="1115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Predictive</a:t>
            </a:r>
          </a:p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9" idx="1"/>
          </p:cNvCxnSpPr>
          <p:nvPr/>
        </p:nvCxnSpPr>
        <p:spPr>
          <a:xfrm>
            <a:off x="6584122" y="3195258"/>
            <a:ext cx="841436" cy="1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425558" y="4901337"/>
            <a:ext cx="1324303" cy="1261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Analysis/</a:t>
            </a:r>
            <a:endParaRPr lang="zh-CN" altLang="en-US" dirty="0"/>
          </a:p>
          <a:p>
            <a:pPr algn="ctr"/>
            <a:r>
              <a:rPr lang="en-US" dirty="0"/>
              <a:t>Modeling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549070" y="4897614"/>
            <a:ext cx="1360668" cy="1261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Visualization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178534" y="4897614"/>
            <a:ext cx="1324303" cy="1261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Cleaning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302046" y="4893891"/>
            <a:ext cx="1324303" cy="1261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Integration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33584" y="4893890"/>
            <a:ext cx="1324303" cy="1261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Collection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379325" y="5524509"/>
            <a:ext cx="841436" cy="1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502837" y="5524508"/>
            <a:ext cx="841436" cy="1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605560" y="5531957"/>
            <a:ext cx="841436" cy="1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8749861" y="5531957"/>
            <a:ext cx="868577" cy="2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0" idx="3"/>
          </p:cNvCxnSpPr>
          <p:nvPr/>
        </p:nvCxnSpPr>
        <p:spPr>
          <a:xfrm flipH="1">
            <a:off x="1033584" y="5528235"/>
            <a:ext cx="9876154" cy="3722"/>
          </a:xfrm>
          <a:prstGeom prst="bentConnector5">
            <a:avLst>
              <a:gd name="adj1" fmla="val -3113"/>
              <a:gd name="adj2" fmla="val -24779205"/>
              <a:gd name="adj3" fmla="val 104779"/>
            </a:avLst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87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947576" cy="1450757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Example:</a:t>
            </a:r>
            <a:r>
              <a:rPr lang="zh-CN" altLang="en-US" b="1" dirty="0" smtClean="0"/>
              <a:t> </a:t>
            </a:r>
            <a:r>
              <a:rPr lang="en-US" altLang="zh-CN" sz="5400" dirty="0" smtClean="0"/>
              <a:t>Assignment</a:t>
            </a:r>
            <a:r>
              <a:rPr lang="zh-CN" altLang="en-US" sz="5400" dirty="0" smtClean="0"/>
              <a:t> </a:t>
            </a:r>
            <a:r>
              <a:rPr lang="en-US" altLang="zh-CN" sz="5400" dirty="0" smtClean="0"/>
              <a:t>Mark</a:t>
            </a:r>
            <a:r>
              <a:rPr lang="zh-CN" altLang="en-US" sz="5400" dirty="0" smtClean="0"/>
              <a:t> </a:t>
            </a:r>
            <a:r>
              <a:rPr lang="en-US" altLang="zh-CN" sz="5400" dirty="0" smtClean="0"/>
              <a:t>Prediction</a:t>
            </a:r>
            <a:endParaRPr lang="en-US" sz="6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02/02/16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535" y="1988334"/>
            <a:ext cx="5345845" cy="3481589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823782" cy="4614052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Data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Collection</a:t>
            </a:r>
            <a:endParaRPr lang="zh-CN" altLang="en-US" sz="2800" dirty="0" smtClean="0"/>
          </a:p>
          <a:p>
            <a:pPr lvl="1">
              <a:buClr>
                <a:srgbClr val="E48312"/>
              </a:buClr>
            </a:pPr>
            <a:r>
              <a:rPr lang="en-US" altLang="zh-CN" sz="2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Collect</a:t>
            </a:r>
            <a:r>
              <a:rPr lang="zh-CN" altLang="en-US" sz="2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background</a:t>
            </a:r>
            <a:r>
              <a:rPr lang="zh-CN" altLang="en-US" sz="2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information</a:t>
            </a:r>
            <a:endParaRPr lang="zh-CN" altLang="en-US" sz="22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r>
              <a:rPr lang="en-US" altLang="zh-CN" sz="2800" dirty="0"/>
              <a:t>Data</a:t>
            </a:r>
            <a:r>
              <a:rPr lang="zh-CN" altLang="en-US" sz="2800" dirty="0"/>
              <a:t> </a:t>
            </a:r>
            <a:r>
              <a:rPr lang="en-US" altLang="zh-CN" sz="2800" dirty="0" smtClean="0"/>
              <a:t>Cleaning</a:t>
            </a:r>
            <a:endParaRPr lang="zh-CN" altLang="en-US" sz="2800" dirty="0"/>
          </a:p>
          <a:p>
            <a:pPr lvl="1">
              <a:buClr>
                <a:srgbClr val="E48312"/>
              </a:buClr>
            </a:pPr>
            <a:r>
              <a:rPr lang="en-US" altLang="zh-CN" sz="2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Missing</a:t>
            </a:r>
            <a:r>
              <a:rPr lang="zh-CN" altLang="en-US" sz="2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values,</a:t>
            </a:r>
            <a:r>
              <a:rPr lang="zh-CN" altLang="en-US" sz="2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Inconsistent</a:t>
            </a:r>
            <a:r>
              <a:rPr lang="zh-CN" altLang="en-US" sz="2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values</a:t>
            </a:r>
            <a:endParaRPr lang="zh-CN" altLang="en-US" sz="22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r>
              <a:rPr lang="en-US" altLang="zh-CN" sz="2800" dirty="0" smtClean="0"/>
              <a:t>Data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integration</a:t>
            </a:r>
            <a:endParaRPr lang="zh-CN" altLang="en-US" sz="2800" dirty="0" smtClean="0"/>
          </a:p>
          <a:p>
            <a:pPr lvl="1">
              <a:buClr>
                <a:srgbClr val="E48312"/>
              </a:buClr>
            </a:pPr>
            <a:r>
              <a:rPr lang="en-US" altLang="zh-CN" sz="2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Integrate</a:t>
            </a:r>
            <a:r>
              <a:rPr lang="zh-CN" altLang="en-US" sz="2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with</a:t>
            </a:r>
            <a:r>
              <a:rPr lang="zh-CN" altLang="en-US" sz="2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20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CourSys</a:t>
            </a:r>
            <a:r>
              <a:rPr lang="zh-CN" altLang="en-US" sz="2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to</a:t>
            </a:r>
            <a:r>
              <a:rPr lang="zh-CN" altLang="en-US" sz="2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get</a:t>
            </a:r>
            <a:r>
              <a:rPr lang="zh-CN" altLang="en-US" sz="2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assignment</a:t>
            </a:r>
            <a:r>
              <a:rPr lang="zh-CN" altLang="en-US" sz="2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marks</a:t>
            </a:r>
            <a:r>
              <a:rPr lang="zh-CN" altLang="en-US" sz="22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endParaRPr lang="zh-CN" altLang="en-US" sz="22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r>
              <a:rPr lang="en-US" altLang="zh-CN" sz="2800" dirty="0" smtClean="0"/>
              <a:t>Modeling</a:t>
            </a:r>
            <a:endParaRPr lang="zh-CN" altLang="en-US" sz="2800" dirty="0"/>
          </a:p>
          <a:p>
            <a:pPr lvl="1">
              <a:buClr>
                <a:srgbClr val="E48312"/>
              </a:buClr>
            </a:pPr>
            <a:r>
              <a:rPr lang="en-US" altLang="zh-CN" sz="2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Build</a:t>
            </a:r>
            <a:r>
              <a:rPr lang="zh-CN" altLang="en-US" sz="2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a</a:t>
            </a:r>
            <a:r>
              <a:rPr lang="zh-CN" altLang="en-US" sz="2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linear</a:t>
            </a:r>
            <a:r>
              <a:rPr lang="zh-CN" altLang="en-US" sz="2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regression</a:t>
            </a:r>
            <a:r>
              <a:rPr lang="zh-CN" altLang="en-US" sz="2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model</a:t>
            </a:r>
            <a:endParaRPr lang="zh-CN" altLang="en-US" sz="20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r>
              <a:rPr lang="en-US" altLang="zh-CN" sz="2800" dirty="0" smtClean="0"/>
              <a:t>Visualization</a:t>
            </a:r>
            <a:endParaRPr lang="zh-CN" altLang="en-US" sz="2800" dirty="0"/>
          </a:p>
          <a:p>
            <a:pPr lvl="1">
              <a:buClr>
                <a:srgbClr val="E48312"/>
              </a:buClr>
            </a:pPr>
            <a:r>
              <a:rPr lang="en-US" altLang="zh-CN" sz="20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P</a:t>
            </a:r>
            <a:r>
              <a:rPr lang="en-US" altLang="zh-CN" sz="2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resent</a:t>
            </a:r>
            <a:r>
              <a:rPr lang="zh-CN" altLang="en-US" sz="2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results</a:t>
            </a:r>
            <a:r>
              <a:rPr lang="zh-CN" altLang="en-US" sz="2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to</a:t>
            </a:r>
            <a:r>
              <a:rPr lang="zh-CN" altLang="en-US" sz="2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non-technical</a:t>
            </a:r>
            <a:r>
              <a:rPr lang="zh-CN" altLang="en-US" sz="2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0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persons</a:t>
            </a:r>
            <a:endParaRPr lang="en-US" altLang="zh-CN" sz="20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endParaRPr lang="en-US" altLang="zh-CN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0" indent="0">
              <a:buNone/>
            </a:pPr>
            <a:endParaRPr lang="en-US" sz="4400" dirty="0"/>
          </a:p>
          <a:p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73421" y="2585545"/>
            <a:ext cx="5785944" cy="201559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12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Motivation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solidFill>
                  <a:schemeClr val="bg1">
                    <a:lumMod val="65000"/>
                  </a:schemeClr>
                </a:solidFill>
              </a:rPr>
              <a:t>Asking “Why” before you learn something</a:t>
            </a:r>
          </a:p>
          <a:p>
            <a:pPr lvl="1">
              <a:buClr>
                <a:srgbClr val="E48312"/>
              </a:buClr>
            </a:pPr>
            <a:endParaRPr lang="en-US" altLang="zh-CN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r>
              <a:rPr lang="en-US" dirty="0" smtClean="0"/>
              <a:t>Data </a:t>
            </a:r>
            <a:r>
              <a:rPr lang="en-US" altLang="zh-CN" dirty="0" smtClean="0"/>
              <a:t>Cleaning</a:t>
            </a:r>
            <a:r>
              <a:rPr lang="zh-CN" altLang="en-US" dirty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Integration</a:t>
            </a:r>
            <a:endParaRPr lang="en-US" dirty="0"/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Getting the big picture</a:t>
            </a:r>
          </a:p>
          <a:p>
            <a:pPr lvl="1">
              <a:buClr>
                <a:srgbClr val="E48312"/>
              </a:buClr>
            </a:pPr>
            <a:endParaRPr lang="en-US" altLang="zh-CN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201168" lvl="1" indent="0">
              <a:buClr>
                <a:srgbClr val="E48312"/>
              </a:buClr>
              <a:buNone/>
            </a:pP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02/02/16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61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Dirty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4000" dirty="0"/>
              <a:t>From Stanford </a:t>
            </a:r>
            <a:r>
              <a:rPr lang="en-US" sz="4000" dirty="0" smtClean="0"/>
              <a:t>Course</a:t>
            </a:r>
            <a:r>
              <a:rPr lang="en-US" sz="4000" dirty="0"/>
              <a:t>:</a:t>
            </a:r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AutoNum type="arabicParenR"/>
            </a:pPr>
            <a:r>
              <a:rPr lang="en-US" sz="3400" dirty="0"/>
              <a:t>parsing text into fields (separator issues)</a:t>
            </a:r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AutoNum type="arabicParenR"/>
            </a:pPr>
            <a:r>
              <a:rPr lang="en-US" sz="3400" dirty="0" smtClean="0"/>
              <a:t>Missing </a:t>
            </a:r>
            <a:r>
              <a:rPr lang="en-US" sz="3400" dirty="0"/>
              <a:t>required field (e.g. key field)</a:t>
            </a:r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AutoNum type="arabicParenR"/>
            </a:pPr>
            <a:r>
              <a:rPr lang="en-US" sz="3400" dirty="0"/>
              <a:t>Different representations </a:t>
            </a:r>
            <a:r>
              <a:rPr lang="en-US" sz="3400" dirty="0" smtClean="0"/>
              <a:t>(</a:t>
            </a:r>
            <a:r>
              <a:rPr lang="en-US" altLang="zh-CN" sz="3400" dirty="0" err="1" smtClean="0"/>
              <a:t>iphone</a:t>
            </a:r>
            <a:r>
              <a:rPr lang="zh-CN" altLang="en-US" sz="3400" dirty="0" smtClean="0"/>
              <a:t> </a:t>
            </a:r>
            <a:r>
              <a:rPr lang="en-US" sz="3400" dirty="0" smtClean="0"/>
              <a:t>2 </a:t>
            </a:r>
            <a:r>
              <a:rPr lang="en-US" sz="3400" dirty="0"/>
              <a:t>vs </a:t>
            </a:r>
            <a:r>
              <a:rPr lang="en-US" altLang="zh-CN" sz="3400" dirty="0" err="1" smtClean="0"/>
              <a:t>iphone</a:t>
            </a:r>
            <a:r>
              <a:rPr lang="zh-CN" altLang="en-US" sz="3400" dirty="0" smtClean="0"/>
              <a:t> </a:t>
            </a:r>
            <a:r>
              <a:rPr lang="en-US" altLang="zh-CN" sz="3400" dirty="0" smtClean="0"/>
              <a:t>2</a:t>
            </a:r>
            <a:r>
              <a:rPr lang="en-US" altLang="zh-CN" sz="3400" baseline="30000" dirty="0" smtClean="0"/>
              <a:t>nd</a:t>
            </a:r>
            <a:r>
              <a:rPr lang="zh-CN" altLang="en-US" sz="3400" dirty="0" smtClean="0"/>
              <a:t> </a:t>
            </a:r>
            <a:r>
              <a:rPr lang="en-US" altLang="zh-CN" sz="3400" dirty="0" smtClean="0"/>
              <a:t>generation</a:t>
            </a:r>
            <a:r>
              <a:rPr lang="en-US" sz="3400" dirty="0" smtClean="0"/>
              <a:t>)</a:t>
            </a:r>
            <a:endParaRPr lang="en-US" sz="3400" dirty="0"/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AutoNum type="arabicParenR"/>
            </a:pPr>
            <a:r>
              <a:rPr lang="en-US" sz="3400" dirty="0"/>
              <a:t>Fields too long (get truncated)</a:t>
            </a:r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AutoNum type="arabicParenR"/>
            </a:pPr>
            <a:r>
              <a:rPr lang="en-US" sz="3400" dirty="0" smtClean="0"/>
              <a:t>Formatting </a:t>
            </a:r>
            <a:r>
              <a:rPr lang="en-US" sz="3400" dirty="0"/>
              <a:t>issues – especially dates</a:t>
            </a:r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AutoNum type="arabicParenR"/>
            </a:pPr>
            <a:r>
              <a:rPr lang="en-US" sz="3400" dirty="0"/>
              <a:t>Licensing issues/Privacy/ keep you from using the data as </a:t>
            </a:r>
            <a:r>
              <a:rPr lang="en-US" sz="3400" dirty="0" smtClean="0"/>
              <a:t>you </a:t>
            </a:r>
            <a:r>
              <a:rPr lang="en-US" sz="3400" dirty="0"/>
              <a:t>would like?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02/02/16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76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Cleaning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9741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Python</a:t>
            </a:r>
            <a:endParaRPr lang="zh-CN" altLang="en-US" dirty="0" smtClean="0"/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hlinkClick r:id="rId2"/>
              </a:rPr>
              <a:t>Missing</a:t>
            </a:r>
            <a:r>
              <a:rPr lang="zh-CN" altLang="en-US" sz="2400" dirty="0" smtClean="0">
                <a:hlinkClick r:id="rId2"/>
              </a:rPr>
              <a:t> </a:t>
            </a:r>
            <a:r>
              <a:rPr lang="en-US" altLang="zh-CN" sz="2400" dirty="0" smtClean="0">
                <a:hlinkClick r:id="rId2"/>
              </a:rPr>
              <a:t>Data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(Pandas)</a:t>
            </a:r>
            <a:endParaRPr lang="zh-CN" altLang="en-US" sz="2400" dirty="0" smtClean="0"/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hlinkClick r:id="rId3"/>
              </a:rPr>
              <a:t>Deduplication</a:t>
            </a:r>
            <a:r>
              <a:rPr lang="zh-CN" altLang="en-US" sz="2400" dirty="0" smtClean="0">
                <a:hlinkClick r:id="rId3"/>
              </a:rPr>
              <a:t> 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Dedup</a:t>
            </a:r>
            <a:r>
              <a:rPr lang="en-US" altLang="zh-CN" sz="2400" dirty="0" smtClean="0"/>
              <a:t>)</a:t>
            </a:r>
            <a:endParaRPr lang="zh-CN" altLang="en-US" sz="2400" dirty="0"/>
          </a:p>
          <a:p>
            <a:pPr lvl="0">
              <a:buClr>
                <a:srgbClr val="E48312"/>
              </a:buClr>
            </a:pPr>
            <a:r>
              <a:rPr lang="en-US" altLang="zh-CN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OpenRefine</a:t>
            </a:r>
            <a:endParaRPr lang="zh-CN" alt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Open-source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Software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(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  <a:hlinkClick r:id="rId4"/>
              </a:rPr>
              <a:t>http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  <a:hlinkClick r:id="rId4"/>
              </a:rPr>
              <a:t>://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  <a:hlinkClick r:id="rId4"/>
              </a:rPr>
              <a:t>openrefine.org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)</a:t>
            </a:r>
            <a:endParaRPr lang="zh-CN" altLang="en-US" sz="24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sz="2400" dirty="0" err="1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OpenRefine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as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a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Service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(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  <a:hlinkClick r:id="rId5"/>
              </a:rPr>
              <a:t>RefinePro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)</a:t>
            </a:r>
            <a:endParaRPr lang="zh-CN" altLang="en-US" sz="24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0">
              <a:buClr>
                <a:srgbClr val="E48312"/>
              </a:buClr>
            </a:pP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Data</a:t>
            </a:r>
            <a:r>
              <a:rPr lang="zh-CN" altLang="en-US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Wrangler</a:t>
            </a:r>
            <a:endParaRPr lang="zh-CN" alt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The Stanford/Berkeley Wrangler research 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project</a:t>
            </a:r>
            <a:endParaRPr lang="zh-CN" altLang="en-US" sz="24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Clr>
                <a:srgbClr val="E48312"/>
              </a:buClr>
            </a:pP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Commercialized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r>
              <a:rPr lang="en-US" altLang="zh-CN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(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  <a:hlinkClick r:id="rId6"/>
              </a:rPr>
              <a:t>Trifacta</a:t>
            </a:r>
            <a:r>
              <a:rPr lang="en-US" altLang="zh-CN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)</a:t>
            </a:r>
            <a:r>
              <a:rPr lang="zh-CN" altLang="en-US" sz="2400" dirty="0" smtClean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endParaRPr lang="zh-CN" altLang="en-US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02/02/16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Jiannan Wang - CMPT 733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00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8088</TotalTime>
  <Words>1299</Words>
  <Application>Microsoft Macintosh PowerPoint</Application>
  <PresentationFormat>Widescreen</PresentationFormat>
  <Paragraphs>358</Paragraphs>
  <Slides>25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Calibri</vt:lpstr>
      <vt:lpstr>Calibri Light</vt:lpstr>
      <vt:lpstr>Cambria Math</vt:lpstr>
      <vt:lpstr>Helvetica</vt:lpstr>
      <vt:lpstr>Times New Roman</vt:lpstr>
      <vt:lpstr>Wingdings</vt:lpstr>
      <vt:lpstr>宋体</vt:lpstr>
      <vt:lpstr>Retrospect</vt:lpstr>
      <vt:lpstr>Lecture 4: Data Integration and Cleaning </vt:lpstr>
      <vt:lpstr>Outline</vt:lpstr>
      <vt:lpstr>Want to become a data scientist?</vt:lpstr>
      <vt:lpstr>Making it More Specific</vt:lpstr>
      <vt:lpstr>Data-processing Pipeline</vt:lpstr>
      <vt:lpstr>Example: Assignment Mark Prediction</vt:lpstr>
      <vt:lpstr>Outline</vt:lpstr>
      <vt:lpstr>Dirty Data Problems</vt:lpstr>
      <vt:lpstr>Data Cleaning Tools</vt:lpstr>
      <vt:lpstr>Data Integration Problem</vt:lpstr>
      <vt:lpstr>Data Integration: Three Steps</vt:lpstr>
      <vt:lpstr>Outline</vt:lpstr>
      <vt:lpstr>Entity Resolution</vt:lpstr>
      <vt:lpstr>Output of Entity Resolution</vt:lpstr>
      <vt:lpstr>Entity Resolution Techniques</vt:lpstr>
      <vt:lpstr>Similarity-based</vt:lpstr>
      <vt:lpstr>Filtering-and-Verification</vt:lpstr>
      <vt:lpstr>How Does Filtering Work?</vt:lpstr>
      <vt:lpstr>A simplified version</vt:lpstr>
      <vt:lpstr>A general case</vt:lpstr>
      <vt:lpstr>Not satisfied with efficiency?</vt:lpstr>
      <vt:lpstr>Not satisfied with result quality?</vt:lpstr>
      <vt:lpstr>Summary</vt:lpstr>
      <vt:lpstr>Assignment 4: Entity Resolution</vt:lpstr>
      <vt:lpstr>About Final Project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</dc:title>
  <dc:creator>Jiannan Wang</dc:creator>
  <cp:lastModifiedBy>Jiannan Wang</cp:lastModifiedBy>
  <cp:revision>789</cp:revision>
  <dcterms:created xsi:type="dcterms:W3CDTF">2015-12-16T22:20:54Z</dcterms:created>
  <dcterms:modified xsi:type="dcterms:W3CDTF">2016-02-02T16:57:50Z</dcterms:modified>
</cp:coreProperties>
</file>