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7" r:id="rId3"/>
    <p:sldId id="257" r:id="rId4"/>
    <p:sldId id="269" r:id="rId5"/>
    <p:sldId id="268" r:id="rId6"/>
    <p:sldId id="288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83" r:id="rId17"/>
    <p:sldId id="284" r:id="rId18"/>
    <p:sldId id="286" r:id="rId19"/>
    <p:sldId id="282" r:id="rId20"/>
    <p:sldId id="28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600D"/>
    <a:srgbClr val="FF7100"/>
    <a:srgbClr val="52D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16"/>
    <p:restoredTop sz="73460"/>
  </p:normalViewPr>
  <p:slideViewPr>
    <p:cSldViewPr snapToGrid="0" snapToObjects="1">
      <p:cViewPr>
        <p:scale>
          <a:sx n="77" d="100"/>
          <a:sy n="77" d="100"/>
        </p:scale>
        <p:origin x="128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84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E261F-8C98-8744-8E35-D8BB142E7BA1}" type="datetimeFigureOut">
              <a:rPr lang="en-US" smtClean="0"/>
              <a:t>12/24/16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823-372B-D44A-9E22-69A34475E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5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4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5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39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7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64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8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85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8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A09B-414C-E14B-8AF9-6561EF4596D9}" type="datetime1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9E7A-45CB-5247-A477-13206D246762}" type="datetime1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9008-1DD5-7C4D-8AB4-21C54AD710F7}" type="datetime1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5400"/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DCC9-530A-EA44-855F-A0DE5F0EAD1F}" type="datetime1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BB9D-CC43-F64B-9491-50ECDBB7D44E}" type="datetime1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B012-95A6-6B42-A979-1883AFF8C0B4}" type="datetime1">
              <a:rPr lang="en-US" smtClean="0"/>
              <a:t>12/24/16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A43D-8F9A-2847-B03F-24458F83A22A}" type="datetime1">
              <a:rPr lang="en-US" smtClean="0"/>
              <a:t>12/24/16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E5D5-3FEC-804F-A54F-729F8DDDAD61}" type="datetime1">
              <a:rPr lang="en-US" smtClean="0"/>
              <a:t>12/24/16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EC4-F1DF-E94B-A97A-ABD478B64B64}" type="datetime1">
              <a:rPr lang="en-US" smtClean="0"/>
              <a:t>12/24/16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1C1CDF-DABD-514D-94A3-CBB6304063B5}" type="datetime1">
              <a:rPr lang="en-US" smtClean="0"/>
              <a:t>12/24/16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25FD-3F49-934D-B5FF-4C5FD9FEF0A7}" type="datetime1">
              <a:rPr lang="en-US" smtClean="0"/>
              <a:t>12/24/16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E8D2FD-3FF0-3C4A-B3BA-3F4C7D2A03AA}" type="datetime1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tiny.cc/cmpt733-a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lbase.org/" TargetMode="External"/><Relationship Id="rId4" Type="http://schemas.openxmlformats.org/officeDocument/2006/relationships/hyperlink" Target="http://spark.apache.org/docs/latest/mllib-guide.html#sparkml-high-level-apis-for-ml-pipelines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ilvr.nyu.edu/doku.php?id=courses:bigdata:start" TargetMode="External"/><Relationship Id="rId4" Type="http://schemas.openxmlformats.org/officeDocument/2006/relationships/hyperlink" Target="https://www.edx.org/course/scalable-machine-learning-uc-berkeleyx-cs190-1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lex.smola.org/teaching/berkeley2012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urses.cs.sfu.ca/2015fa-cmpt-732-g1/pages/Assignment3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Introduction to </a:t>
            </a:r>
            <a:r>
              <a:rPr lang="en-US" altLang="zh-CN" dirty="0" err="1" smtClean="0"/>
              <a:t>MLlib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CMPT </a:t>
            </a:r>
            <a:r>
              <a:rPr lang="en-US" dirty="0" smtClean="0"/>
              <a:t>73</a:t>
            </a:r>
            <a:r>
              <a:rPr lang="en-US" altLang="zh-CN" dirty="0" smtClean="0"/>
              <a:t>3</a:t>
            </a:r>
            <a:r>
              <a:rPr lang="en-US" dirty="0" smtClean="0"/>
              <a:t>, 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dirty="0" smtClean="0"/>
              <a:t>201</a:t>
            </a:r>
            <a:r>
              <a:rPr lang="en-US" altLang="zh-CN" dirty="0"/>
              <a:t>7</a:t>
            </a:r>
            <a:endParaRPr lang="zh-CN" altLang="en-US" dirty="0"/>
          </a:p>
          <a:p>
            <a:r>
              <a:rPr lang="en-US" altLang="zh-CN" dirty="0" smtClean="0"/>
              <a:t>Jiannan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12334" cy="145075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metrics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8519523" cy="4614051"/>
          </a:xfrm>
        </p:spPr>
        <p:txBody>
          <a:bodyPr>
            <a:normAutofit fontScale="92500"/>
          </a:bodyPr>
          <a:lstStyle/>
          <a:p>
            <a:r>
              <a:rPr lang="en-US" altLang="zh-CN" sz="2800" b="1" dirty="0" smtClean="0"/>
              <a:t>Consider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this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scenario:</a:t>
            </a:r>
            <a:endParaRPr lang="zh-CN" altLang="en-US" sz="2800" b="1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/>
              <a:t>You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develop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application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using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MLlib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deploy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your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company’s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product.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works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pretty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well.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ym typeface="Wingdings"/>
              </a:rPr>
              <a:t>But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dirty="0" smtClean="0">
                <a:sym typeface="Wingdings"/>
              </a:rPr>
              <a:t>after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dirty="0" smtClean="0">
                <a:sym typeface="Wingdings"/>
              </a:rPr>
              <a:t>some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dirty="0" smtClean="0">
                <a:sym typeface="Wingdings"/>
              </a:rPr>
              <a:t>time,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is-IS" altLang="zh-CN" sz="2400" dirty="0" smtClean="0">
                <a:sym typeface="Wingdings"/>
              </a:rPr>
              <a:t>…</a:t>
            </a:r>
            <a:endParaRPr lang="zh-CN" altLang="en-US" sz="2400" dirty="0">
              <a:sym typeface="Wingdings"/>
            </a:endParaRPr>
          </a:p>
          <a:p>
            <a:r>
              <a:rPr lang="en-US" altLang="zh-CN" sz="2800" b="1" dirty="0" smtClean="0"/>
              <a:t>1.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Speedup</a:t>
            </a:r>
            <a:endParaRPr lang="zh-CN" altLang="en-US" sz="2800" b="1" dirty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/>
              <a:t>Your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boss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said: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“Some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customers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complained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our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product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slow.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much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improve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speed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buying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machines?”</a:t>
            </a:r>
            <a:r>
              <a:rPr lang="zh-CN" altLang="en-US" sz="2400" dirty="0" smtClean="0"/>
              <a:t> </a:t>
            </a:r>
          </a:p>
          <a:p>
            <a:pPr lvl="1">
              <a:buClr>
                <a:srgbClr val="E48312"/>
              </a:buClr>
            </a:pPr>
            <a:endParaRPr lang="zh-CN" altLang="en-US" dirty="0"/>
          </a:p>
          <a:p>
            <a:r>
              <a:rPr lang="en-US" altLang="zh-CN" sz="2800" b="1" dirty="0" smtClean="0"/>
              <a:t>2.</a:t>
            </a:r>
            <a:r>
              <a:rPr lang="zh-CN" altLang="en-US" sz="2800" b="1" dirty="0" smtClean="0"/>
              <a:t> </a:t>
            </a:r>
            <a:r>
              <a:rPr lang="en-US" altLang="zh-CN" sz="2800" b="1" dirty="0" err="1" smtClean="0"/>
              <a:t>Scaleout</a:t>
            </a:r>
            <a:endParaRPr lang="zh-CN" altLang="en-US" sz="2800" b="1" dirty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/>
              <a:t>You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boss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said: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“More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costumers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like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our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product.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But,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same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time,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collect/process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more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customer data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many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machines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buy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order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keep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same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speed?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 </a:t>
            </a:r>
            <a:endParaRPr lang="en-US" sz="2400" dirty="0"/>
          </a:p>
          <a:p>
            <a:pPr lvl="1">
              <a:buClr>
                <a:srgbClr val="E48312"/>
              </a:buClr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C549-D4E5-3245-A520-E4111B481219}" type="datetime1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9914121" y="2909981"/>
            <a:ext cx="2294452" cy="1362496"/>
            <a:chOff x="8861563" y="3163563"/>
            <a:chExt cx="2294452" cy="1362496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9343544" y="3215597"/>
              <a:ext cx="0" cy="8327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9327215" y="4048354"/>
              <a:ext cx="1121228" cy="54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212915" y="4156727"/>
              <a:ext cx="194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#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of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machines</a:t>
              </a: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9343544" y="3358420"/>
              <a:ext cx="807583" cy="689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0203029" y="3163563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ideal</a:t>
              </a:r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8549939" y="3481672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speedup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818388" y="4775798"/>
            <a:ext cx="2312432" cy="1529447"/>
            <a:chOff x="8862148" y="4771396"/>
            <a:chExt cx="2312432" cy="1529447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9327214" y="4771397"/>
              <a:ext cx="0" cy="8327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9310885" y="5604154"/>
              <a:ext cx="1121228" cy="54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9343544" y="5109636"/>
              <a:ext cx="951819" cy="9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231480" y="5654512"/>
              <a:ext cx="1943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#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of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machines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and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data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size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21070" y="4902857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ideal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8561873" y="5071671"/>
              <a:ext cx="969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scaleout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527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MLlib’s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smtClean="0"/>
              <a:t>M</a:t>
            </a:r>
            <a:r>
              <a:rPr lang="en-US" sz="2800" b="1" dirty="0" smtClean="0"/>
              <a:t>ak</a:t>
            </a:r>
            <a:r>
              <a:rPr lang="en-US" altLang="zh-CN" sz="2800" b="1" dirty="0" smtClean="0"/>
              <a:t>ing</a:t>
            </a:r>
            <a:r>
              <a:rPr lang="en-US" sz="2800" b="1" dirty="0" smtClean="0"/>
              <a:t> </a:t>
            </a:r>
            <a:r>
              <a:rPr lang="en-US" sz="2800" b="1" u="sng" dirty="0">
                <a:solidFill>
                  <a:schemeClr val="tx1"/>
                </a:solidFill>
              </a:rPr>
              <a:t>practical machine learning </a:t>
            </a:r>
            <a:r>
              <a:rPr lang="en-US" sz="2800" b="1" dirty="0">
                <a:solidFill>
                  <a:schemeClr val="accent1"/>
                </a:solidFill>
              </a:rPr>
              <a:t>scalable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/>
              <a:t>and </a:t>
            </a:r>
            <a:r>
              <a:rPr lang="en-US" sz="2800" b="1" dirty="0" smtClean="0">
                <a:solidFill>
                  <a:srgbClr val="0070C0"/>
                </a:solidFill>
              </a:rPr>
              <a:t>easy</a:t>
            </a:r>
            <a:endParaRPr lang="zh-CN" altLang="en-US" sz="2800" b="1" dirty="0" smtClean="0">
              <a:solidFill>
                <a:srgbClr val="0070C0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tx1"/>
                </a:solidFill>
              </a:rPr>
              <a:t>Data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is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messy,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and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often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comes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from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multiple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sources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tx1"/>
                </a:solidFill>
              </a:rPr>
              <a:t>Feature selection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and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parameter tuning are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quite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important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tx1"/>
                </a:solidFill>
              </a:rPr>
              <a:t>A model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should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have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good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performance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in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productions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 lvl="0">
              <a:buClr>
                <a:srgbClr val="E48312"/>
              </a:buClr>
            </a:pPr>
            <a:r>
              <a:rPr lang="en-US" altLang="zh-CN" sz="2800" b="1" dirty="0" smtClean="0">
                <a:solidFill>
                  <a:schemeClr val="accent1"/>
                </a:solidFill>
              </a:rPr>
              <a:t>How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did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b="1" dirty="0" err="1" smtClean="0">
                <a:solidFill>
                  <a:schemeClr val="accent1"/>
                </a:solidFill>
              </a:rPr>
              <a:t>MLlib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achieve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the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goal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of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scalability?</a:t>
            </a:r>
            <a:endParaRPr lang="zh-CN" altLang="en-US" sz="2800" b="1" dirty="0" smtClean="0">
              <a:solidFill>
                <a:schemeClr val="accent1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accent1"/>
                </a:solidFill>
              </a:rPr>
              <a:t>Implementing</a:t>
            </a:r>
            <a:r>
              <a:rPr lang="zh-CN" altLang="en-US" sz="2400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dirty="0" smtClean="0">
                <a:solidFill>
                  <a:schemeClr val="accent1"/>
                </a:solidFill>
              </a:rPr>
              <a:t>distributed</a:t>
            </a:r>
            <a:r>
              <a:rPr lang="zh-CN" altLang="en-US" sz="2400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dirty="0" smtClean="0">
                <a:solidFill>
                  <a:schemeClr val="accent1"/>
                </a:solidFill>
              </a:rPr>
              <a:t>machine</a:t>
            </a:r>
            <a:r>
              <a:rPr lang="zh-CN" altLang="en-US" sz="2400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dirty="0" smtClean="0">
                <a:solidFill>
                  <a:schemeClr val="accent1"/>
                </a:solidFill>
              </a:rPr>
              <a:t>learning</a:t>
            </a:r>
            <a:r>
              <a:rPr lang="zh-CN" altLang="en-US" sz="2400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dirty="0" smtClean="0">
                <a:solidFill>
                  <a:schemeClr val="accent1"/>
                </a:solidFill>
              </a:rPr>
              <a:t>algorithms</a:t>
            </a:r>
            <a:r>
              <a:rPr lang="zh-CN" altLang="en-US" sz="2400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dirty="0" smtClean="0">
                <a:solidFill>
                  <a:schemeClr val="accent1"/>
                </a:solidFill>
              </a:rPr>
              <a:t>using</a:t>
            </a:r>
            <a:r>
              <a:rPr lang="zh-CN" altLang="en-US" sz="2400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dirty="0" smtClean="0">
                <a:solidFill>
                  <a:schemeClr val="accent1"/>
                </a:solidFill>
              </a:rPr>
              <a:t>Spark</a:t>
            </a:r>
            <a:endParaRPr lang="zh-CN" altLang="en-US" sz="2400" dirty="0" smtClean="0">
              <a:solidFill>
                <a:schemeClr val="accent1"/>
              </a:solidFill>
            </a:endParaRPr>
          </a:p>
          <a:p>
            <a:pPr lvl="0">
              <a:buClr>
                <a:srgbClr val="E48312"/>
              </a:buClr>
            </a:pPr>
            <a:r>
              <a:rPr lang="en-US" altLang="zh-CN" sz="2800" b="1" dirty="0">
                <a:solidFill>
                  <a:srgbClr val="0070C0"/>
                </a:solidFill>
              </a:rPr>
              <a:t>How</a:t>
            </a:r>
            <a:r>
              <a:rPr lang="zh-CN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</a:rPr>
              <a:t>did</a:t>
            </a:r>
            <a:r>
              <a:rPr lang="zh-CN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 err="1">
                <a:solidFill>
                  <a:srgbClr val="0070C0"/>
                </a:solidFill>
              </a:rPr>
              <a:t>MLlib</a:t>
            </a:r>
            <a:r>
              <a:rPr lang="zh-CN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</a:rPr>
              <a:t>achieve</a:t>
            </a:r>
            <a:r>
              <a:rPr lang="zh-CN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</a:rPr>
              <a:t>the</a:t>
            </a:r>
            <a:r>
              <a:rPr lang="zh-CN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goal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of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</a:rPr>
              <a:t>ease of use?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70C0"/>
                </a:solidFill>
              </a:rPr>
              <a:t>The</a:t>
            </a:r>
            <a:r>
              <a:rPr lang="zh-CN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new ML</a:t>
            </a:r>
            <a:r>
              <a:rPr lang="zh-CN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Pipeline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API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</a:p>
          <a:p>
            <a:pPr lvl="1">
              <a:buClr>
                <a:srgbClr val="E48312"/>
              </a:buClr>
            </a:pPr>
            <a:endParaRPr lang="zh-CN" altLang="en-US" dirty="0" smtClean="0">
              <a:solidFill>
                <a:srgbClr val="FF0000"/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rgbClr val="00B0F0"/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1354-08F0-8C42-AA95-7F0361238094}" type="datetime1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Workflow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4A78-6119-3F4A-9256-D53AA9D2AD35}" type="datetime1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1758" y="3544574"/>
            <a:ext cx="11400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Dataset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653337" y="3544574"/>
            <a:ext cx="9957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Model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23411" y="3775406"/>
            <a:ext cx="6577263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61090" y="2353088"/>
            <a:ext cx="1271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Our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goal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3416969" y="3276506"/>
            <a:ext cx="1074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</a:t>
            </a:r>
            <a:r>
              <a:rPr lang="zh-CN" altLang="en-US" dirty="0" smtClean="0"/>
              <a:t> </a:t>
            </a:r>
          </a:p>
          <a:p>
            <a:pPr algn="ctr"/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08904" y="3293131"/>
            <a:ext cx="11436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44430" y="3293131"/>
            <a:ext cx="9950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Train</a:t>
            </a:r>
            <a:r>
              <a:rPr lang="zh-CN" altLang="en-US" dirty="0" smtClean="0"/>
              <a:t> </a:t>
            </a:r>
          </a:p>
          <a:p>
            <a:pPr algn="ctr"/>
            <a:r>
              <a:rPr lang="en-US" altLang="zh-CN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5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ML Workflows are complex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AB1-3B6B-6C4E-A36E-C6777FA24694}" type="datetime1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1758" y="3544574"/>
            <a:ext cx="11400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Dataset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653337" y="3544574"/>
            <a:ext cx="9957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Model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23411" y="3775406"/>
            <a:ext cx="65772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61090" y="2353088"/>
            <a:ext cx="1271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Our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goal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416969" y="3276506"/>
            <a:ext cx="1074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</a:t>
            </a:r>
            <a:r>
              <a:rPr lang="zh-CN" altLang="en-US" dirty="0" smtClean="0"/>
              <a:t> </a:t>
            </a:r>
          </a:p>
          <a:p>
            <a:pPr algn="ctr"/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96161" y="3300338"/>
            <a:ext cx="11436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72693" y="3276506"/>
            <a:ext cx="9950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Train</a:t>
            </a:r>
            <a:r>
              <a:rPr lang="zh-CN" altLang="en-US" dirty="0" smtClean="0"/>
              <a:t> </a:t>
            </a:r>
          </a:p>
          <a:p>
            <a:pPr algn="ctr"/>
            <a:r>
              <a:rPr lang="en-US" altLang="zh-CN" dirty="0" smtClean="0"/>
              <a:t>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935705" y="4562275"/>
            <a:ext cx="2325385" cy="763070"/>
            <a:chOff x="2935705" y="4562275"/>
            <a:chExt cx="2325385" cy="763070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2935705" y="4562275"/>
              <a:ext cx="2197048" cy="763070"/>
            </a:xfrm>
            <a:prstGeom prst="wedgeRoundRectCallout">
              <a:avLst>
                <a:gd name="adj1" fmla="val -7443"/>
                <a:gd name="adj2" fmla="val -86419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77964" y="4647892"/>
              <a:ext cx="2283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Data</a:t>
              </a:r>
              <a:r>
                <a:rPr lang="zh-CN" altLang="en-US" dirty="0"/>
                <a:t> </a:t>
              </a:r>
              <a:r>
                <a:rPr lang="en-US" altLang="zh-CN" dirty="0" smtClean="0"/>
                <a:t>often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comes</a:t>
              </a:r>
              <a:r>
                <a:rPr lang="zh-CN" altLang="en-US" dirty="0" smtClean="0"/>
                <a:t> </a:t>
              </a:r>
              <a:r>
                <a:rPr lang="en-US" altLang="zh-CN" dirty="0"/>
                <a:t>from</a:t>
              </a:r>
              <a:r>
                <a:rPr lang="zh-CN" altLang="en-US" dirty="0"/>
                <a:t> </a:t>
              </a:r>
              <a:r>
                <a:rPr lang="en-US" altLang="zh-CN" dirty="0"/>
                <a:t>multiple</a:t>
              </a:r>
              <a:r>
                <a:rPr lang="zh-CN" altLang="en-US" dirty="0"/>
                <a:t> </a:t>
              </a:r>
              <a:r>
                <a:rPr lang="en-US" altLang="zh-CN" dirty="0" smtClean="0"/>
                <a:t>sources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03349" y="4604188"/>
            <a:ext cx="2325385" cy="1008948"/>
            <a:chOff x="5303349" y="4604188"/>
            <a:chExt cx="2325385" cy="1008948"/>
          </a:xfrm>
        </p:grpSpPr>
        <p:sp>
          <p:nvSpPr>
            <p:cNvPr id="16" name="Rounded Rectangular Callout 15"/>
            <p:cNvSpPr/>
            <p:nvPr/>
          </p:nvSpPr>
          <p:spPr>
            <a:xfrm>
              <a:off x="5303349" y="4604188"/>
              <a:ext cx="2197048" cy="1008947"/>
            </a:xfrm>
            <a:prstGeom prst="wedgeRoundRectCallout">
              <a:avLst>
                <a:gd name="adj1" fmla="val -7443"/>
                <a:gd name="adj2" fmla="val -86419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45608" y="4689806"/>
              <a:ext cx="22831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This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requires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a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lot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of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data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transformation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work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086654" y="4721104"/>
            <a:ext cx="2325385" cy="1008948"/>
            <a:chOff x="8086654" y="4721104"/>
            <a:chExt cx="2325385" cy="1008948"/>
          </a:xfrm>
        </p:grpSpPr>
        <p:sp>
          <p:nvSpPr>
            <p:cNvPr id="18" name="Rounded Rectangular Callout 17"/>
            <p:cNvSpPr/>
            <p:nvPr/>
          </p:nvSpPr>
          <p:spPr>
            <a:xfrm>
              <a:off x="8086654" y="4721104"/>
              <a:ext cx="2197048" cy="1008947"/>
            </a:xfrm>
            <a:prstGeom prst="wedgeRoundRectCallout">
              <a:avLst>
                <a:gd name="adj1" fmla="val -38840"/>
                <a:gd name="adj2" fmla="val -95959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28913" y="4806722"/>
              <a:ext cx="22831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There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are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so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many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ML</a:t>
              </a:r>
              <a:r>
                <a:rPr lang="zh-CN" altLang="en-US" dirty="0" smtClean="0"/>
                <a:t> </a:t>
              </a:r>
              <a:r>
                <a:rPr lang="en-US" altLang="zh-CN" dirty="0" err="1" smtClean="0"/>
                <a:t>algos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and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parameters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to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choose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from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34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40804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 </a:t>
            </a:r>
            <a:r>
              <a:rPr lang="en-US" b="1" dirty="0" smtClean="0"/>
              <a:t>There </a:t>
            </a:r>
            <a:r>
              <a:rPr lang="en-US" altLang="zh-CN" b="1" dirty="0" smtClean="0"/>
              <a:t>will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generate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lot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b="1" dirty="0" smtClean="0"/>
              <a:t>RDDs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through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whole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process.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Manipulating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managing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these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RDDs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painful.</a:t>
            </a:r>
            <a:endParaRPr lang="zh-CN" altLang="en-US" b="1" dirty="0" smtClean="0"/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/>
                </a:solidFill>
              </a:rPr>
              <a:t>In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the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feature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selection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stage,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we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often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need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to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perform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selection/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projection/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aggregation/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group-by/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operations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on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RDDs.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Writing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workflow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script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hard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for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workflow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reuse.</a:t>
            </a:r>
            <a:endParaRPr lang="zh-CN" altLang="en-US" b="1" dirty="0"/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/>
                </a:solidFill>
              </a:rPr>
              <a:t>Data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often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change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over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time.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We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need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to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iterate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on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the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old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workflow,</a:t>
            </a:r>
            <a:r>
              <a:rPr lang="zh-CN" altLang="en-US" dirty="0" smtClean="0">
                <a:solidFill>
                  <a:srgbClr val="000000"/>
                </a:solidFill>
              </a:rPr>
              <a:t>  </a:t>
            </a:r>
            <a:r>
              <a:rPr lang="en-US" altLang="zh-CN" dirty="0" smtClean="0">
                <a:solidFill>
                  <a:srgbClr val="000000"/>
                </a:solidFill>
              </a:rPr>
              <a:t>making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it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work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for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new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datasets.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</a:t>
            </a:r>
            <a:r>
              <a:rPr lang="zh-CN" altLang="en-US" b="1" dirty="0" smtClean="0"/>
              <a:t> </a:t>
            </a:r>
            <a:r>
              <a:rPr lang="en-US" altLang="zh-CN" b="1" dirty="0"/>
              <a:t>ML</a:t>
            </a:r>
            <a:r>
              <a:rPr lang="zh-CN" altLang="en-US" b="1" dirty="0"/>
              <a:t> </a:t>
            </a:r>
            <a:r>
              <a:rPr lang="en-US" altLang="zh-CN" b="1" dirty="0"/>
              <a:t>workflow</a:t>
            </a:r>
            <a:r>
              <a:rPr lang="zh-CN" altLang="en-US" b="1" dirty="0"/>
              <a:t> </a:t>
            </a:r>
            <a:r>
              <a:rPr lang="en-US" altLang="zh-CN" b="1" dirty="0" smtClean="0"/>
              <a:t>has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 </a:t>
            </a:r>
            <a:r>
              <a:rPr lang="en-US" altLang="zh-CN" b="1" dirty="0"/>
              <a:t>lot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 smtClean="0"/>
              <a:t>parameters.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Tuning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parameters</a:t>
            </a:r>
            <a:r>
              <a:rPr lang="zh-CN" altLang="en-US" b="1" dirty="0" smtClean="0"/>
              <a:t> </a:t>
            </a:r>
            <a:r>
              <a:rPr lang="en-US" altLang="zh-CN" b="1" dirty="0"/>
              <a:t>is</a:t>
            </a:r>
            <a:r>
              <a:rPr lang="zh-CN" altLang="en-US" b="1" dirty="0"/>
              <a:t> </a:t>
            </a:r>
            <a:r>
              <a:rPr lang="en-US" altLang="zh-CN" b="1" dirty="0"/>
              <a:t>painful.</a:t>
            </a:r>
            <a:endParaRPr lang="zh-CN" altLang="en-US" b="1" dirty="0"/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/>
                </a:solidFill>
              </a:rPr>
              <a:t>Almost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every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stage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of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the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workflow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has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some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parameters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to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tune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(e.g.,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#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of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features,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#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of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iterations,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step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size,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gram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size,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regularization parameter).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endParaRPr lang="zh-CN" altLang="en-US" dirty="0">
              <a:solidFill>
                <a:srgbClr val="000000"/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rgbClr val="000000"/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165F-CFD8-D34C-84D1-2D072F1A3EC7}" type="datetime1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7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new ML pipeline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Pain Point 1: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Manipulating</a:t>
            </a:r>
            <a:r>
              <a:rPr lang="zh-CN" altLang="en-US" dirty="0" smtClean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managing</a:t>
            </a:r>
            <a:r>
              <a:rPr lang="zh-CN" altLang="en-US" dirty="0"/>
              <a:t> </a:t>
            </a:r>
            <a:r>
              <a:rPr lang="en-US" altLang="zh-CN" dirty="0" smtClean="0"/>
              <a:t>a lot of RDDs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/>
              <a:t>painful.</a:t>
            </a:r>
            <a:endParaRPr lang="zh-CN" altLang="en-US" dirty="0"/>
          </a:p>
          <a:p>
            <a:endParaRPr lang="en-US" b="1" dirty="0" smtClean="0"/>
          </a:p>
          <a:p>
            <a:r>
              <a:rPr lang="en-US" b="1" dirty="0" smtClean="0"/>
              <a:t>Basic Idea</a:t>
            </a:r>
            <a:r>
              <a:rPr lang="en-US" b="1" dirty="0"/>
              <a:t>:</a:t>
            </a:r>
            <a:r>
              <a:rPr lang="en-US" b="1" dirty="0" smtClean="0"/>
              <a:t> </a:t>
            </a: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err="1" smtClean="0"/>
              <a:t>DataFrame</a:t>
            </a:r>
            <a:r>
              <a:rPr lang="en-US" dirty="0" smtClean="0"/>
              <a:t> (instead of RDD) to represent the ML dataset</a:t>
            </a:r>
          </a:p>
          <a:p>
            <a:pPr lvl="1">
              <a:buClr>
                <a:srgbClr val="E48312"/>
              </a:buClr>
            </a:pPr>
            <a:r>
              <a:rPr lang="en-US" altLang="zh-CN" dirty="0" err="1" smtClean="0">
                <a:solidFill>
                  <a:srgbClr val="000000"/>
                </a:solidFill>
              </a:rPr>
              <a:t>DataFrame</a:t>
            </a:r>
            <a:r>
              <a:rPr lang="en-US" altLang="zh-CN" dirty="0" smtClean="0">
                <a:solidFill>
                  <a:srgbClr val="000000"/>
                </a:solidFill>
              </a:rPr>
              <a:t> adds </a:t>
            </a:r>
            <a:r>
              <a:rPr lang="en-US" altLang="zh-CN" u="sng" dirty="0" smtClean="0">
                <a:solidFill>
                  <a:srgbClr val="000000"/>
                </a:solidFill>
              </a:rPr>
              <a:t>schema</a:t>
            </a:r>
            <a:r>
              <a:rPr lang="en-US" altLang="zh-CN" dirty="0" smtClean="0">
                <a:solidFill>
                  <a:srgbClr val="000000"/>
                </a:solidFill>
              </a:rPr>
              <a:t> and </a:t>
            </a:r>
            <a:r>
              <a:rPr lang="en-US" altLang="zh-CN" u="sng" dirty="0" smtClean="0">
                <a:solidFill>
                  <a:srgbClr val="000000"/>
                </a:solidFill>
              </a:rPr>
              <a:t>relational operations</a:t>
            </a:r>
            <a:r>
              <a:rPr lang="en-US" altLang="zh-CN" dirty="0" smtClean="0">
                <a:solidFill>
                  <a:srgbClr val="000000"/>
                </a:solidFill>
              </a:rPr>
              <a:t> on RDD.</a:t>
            </a: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rgbClr val="000000"/>
              </a:solidFill>
            </a:endParaRP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309-F115-144A-9CD1-B34A9D876E81}" type="datetime1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386" y="5288066"/>
            <a:ext cx="2374900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14" y="4453854"/>
            <a:ext cx="3108325" cy="279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780" y="5256492"/>
            <a:ext cx="4406900" cy="30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76" y="4197308"/>
            <a:ext cx="5137150" cy="6004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28913" y="4798741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12998" y="4803954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VS.</a:t>
            </a: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207377" y="3586160"/>
            <a:ext cx="478809" cy="708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93828" y="3746642"/>
            <a:ext cx="1652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easy to manage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796283" y="3553810"/>
            <a:ext cx="1804667" cy="56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4384" y="3600775"/>
            <a:ext cx="196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easy </a:t>
            </a:r>
            <a:r>
              <a:rPr lang="en-US" smtClean="0"/>
              <a:t>to manipulate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1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0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new ML pipeline </a:t>
            </a:r>
            <a:r>
              <a:rPr lang="en-US" dirty="0" smtClean="0"/>
              <a:t>API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1094720" cy="4497917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Pain Point 2: </a:t>
            </a:r>
            <a:r>
              <a:rPr lang="en-US" altLang="zh-CN" dirty="0" smtClean="0"/>
              <a:t>Writing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/>
              <a:t>script</a:t>
            </a:r>
            <a:r>
              <a:rPr lang="zh-CN" altLang="en-US" dirty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workflow</a:t>
            </a:r>
            <a:r>
              <a:rPr lang="zh-CN" altLang="en-US" dirty="0"/>
              <a:t> </a:t>
            </a:r>
            <a:r>
              <a:rPr lang="en-US" altLang="zh-CN" dirty="0"/>
              <a:t>reuse.</a:t>
            </a:r>
            <a:endParaRPr lang="zh-CN" altLang="en-US" dirty="0"/>
          </a:p>
          <a:p>
            <a:r>
              <a:rPr lang="en-US" b="1" dirty="0" smtClean="0"/>
              <a:t>Basic Idea: </a:t>
            </a:r>
            <a:r>
              <a:rPr lang="en-US" dirty="0" smtClean="0"/>
              <a:t>Abstracting ML stages into</a:t>
            </a:r>
            <a:r>
              <a:rPr lang="zh-CN" altLang="en-US" dirty="0" smtClean="0"/>
              <a:t> </a:t>
            </a:r>
            <a:r>
              <a:rPr lang="en-US" altLang="zh-CN" dirty="0"/>
              <a:t>t</a:t>
            </a:r>
            <a:r>
              <a:rPr lang="en-US" altLang="zh-CN" dirty="0" smtClean="0"/>
              <a:t>wo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omponents</a:t>
            </a:r>
            <a:endParaRPr lang="en-US" dirty="0" smtClean="0"/>
          </a:p>
          <a:p>
            <a:pPr lvl="1">
              <a:lnSpc>
                <a:spcPct val="110000"/>
              </a:lnSpc>
              <a:buClr>
                <a:srgbClr val="E48312"/>
              </a:buClr>
            </a:pPr>
            <a:r>
              <a:rPr lang="en-US" altLang="zh-CN" dirty="0" smtClean="0">
                <a:solidFill>
                  <a:srgbClr val="00B050"/>
                </a:solidFill>
              </a:rPr>
              <a:t>Transformer</a:t>
            </a:r>
            <a:r>
              <a:rPr lang="en-US" altLang="zh-CN" dirty="0" smtClean="0">
                <a:solidFill>
                  <a:srgbClr val="000000"/>
                </a:solidFill>
              </a:rPr>
              <a:t>:</a:t>
            </a:r>
          </a:p>
          <a:p>
            <a:pPr lvl="1">
              <a:lnSpc>
                <a:spcPct val="110000"/>
              </a:lnSpc>
              <a:buClr>
                <a:srgbClr val="E48312"/>
              </a:buClr>
            </a:pPr>
            <a:r>
              <a:rPr lang="en-US" altLang="zh-CN" dirty="0" smtClean="0">
                <a:solidFill>
                  <a:srgbClr val="0070C0"/>
                </a:solidFill>
              </a:rPr>
              <a:t>Estimator</a:t>
            </a:r>
            <a:r>
              <a:rPr lang="en-US" altLang="zh-CN" dirty="0" smtClean="0">
                <a:solidFill>
                  <a:srgbClr val="000000"/>
                </a:solidFill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0">
              <a:buClr>
                <a:srgbClr val="E48312"/>
              </a:buClr>
            </a:pP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</a:t>
            </a:r>
            <a:r>
              <a:rPr lang="zh-CN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pipeline</a:t>
            </a:r>
            <a:r>
              <a:rPr lang="zh-CN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dirty="0" smtClean="0"/>
              <a:t>consists of a sequence of Transformers and Estimators</a:t>
            </a:r>
            <a:endParaRPr lang="zh-CN" altLang="en-US" dirty="0" smtClean="0"/>
          </a:p>
          <a:p>
            <a:pPr lvl="1">
              <a:lnSpc>
                <a:spcPct val="150000"/>
              </a:lnSpc>
              <a:buClr>
                <a:srgbClr val="E48312"/>
              </a:buClr>
            </a:pPr>
            <a:r>
              <a:rPr lang="en-US" altLang="zh-CN" b="1" u="sng" dirty="0" smtClean="0"/>
              <a:t>Create a new pipeline</a:t>
            </a:r>
            <a:r>
              <a:rPr lang="en-US" altLang="zh-CN" b="1" dirty="0" smtClean="0"/>
              <a:t>: </a:t>
            </a:r>
          </a:p>
          <a:p>
            <a:pPr lvl="1">
              <a:lnSpc>
                <a:spcPct val="150000"/>
              </a:lnSpc>
              <a:buClr>
                <a:srgbClr val="E48312"/>
              </a:buClr>
            </a:pPr>
            <a:r>
              <a:rPr lang="en-US" altLang="zh-CN" b="1" u="sng" dirty="0" smtClean="0">
                <a:solidFill>
                  <a:srgbClr val="000000"/>
                </a:solidFill>
              </a:rPr>
              <a:t>Apply the pipeline to a dataset:</a:t>
            </a:r>
            <a:r>
              <a:rPr lang="en-US" altLang="zh-CN" b="1" dirty="0" smtClean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150000"/>
              </a:lnSpc>
              <a:buClr>
                <a:srgbClr val="E48312"/>
              </a:buClr>
            </a:pPr>
            <a:r>
              <a:rPr lang="en-US" altLang="zh-CN" b="1" u="sng" dirty="0" smtClean="0"/>
              <a:t>Use a different </a:t>
            </a:r>
            <a:r>
              <a:rPr lang="en-US" altLang="zh-CN" b="1" u="sng" dirty="0"/>
              <a:t>estimator</a:t>
            </a:r>
            <a:r>
              <a:rPr lang="en-US" altLang="zh-CN" b="1" dirty="0"/>
              <a:t>: </a:t>
            </a:r>
            <a:endParaRPr lang="en-US" altLang="zh-CN" b="1" dirty="0" smtClean="0"/>
          </a:p>
          <a:p>
            <a:pPr lvl="1">
              <a:lnSpc>
                <a:spcPct val="150000"/>
              </a:lnSpc>
              <a:buClr>
                <a:srgbClr val="E48312"/>
              </a:buClr>
            </a:pPr>
            <a:r>
              <a:rPr lang="en-US" altLang="zh-CN" b="1" u="sng" dirty="0" smtClean="0"/>
              <a:t>Apply to a new dataset: </a:t>
            </a:r>
            <a:endParaRPr lang="en-US" altLang="zh-CN" b="1" u="sng" dirty="0"/>
          </a:p>
          <a:p>
            <a:pPr lvl="1">
              <a:buClr>
                <a:srgbClr val="E48312"/>
              </a:buClr>
            </a:pPr>
            <a:endParaRPr lang="en-US" altLang="zh-CN" b="1" u="sng" dirty="0" smtClean="0">
              <a:solidFill>
                <a:srgbClr val="000000"/>
              </a:solidFill>
            </a:endParaRPr>
          </a:p>
          <a:p>
            <a:pPr lvl="0">
              <a:buClr>
                <a:srgbClr val="E48312"/>
              </a:buClr>
            </a:pPr>
            <a:endParaRPr 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rgbClr val="000000"/>
              </a:solidFill>
            </a:endParaRP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AB2C-DD47-CA43-8E23-78F27310ED4A}" type="datetime1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79694" y="4183616"/>
            <a:ext cx="716169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indent="-256032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pipeline </a:t>
            </a:r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= Pipeline(stages=[</a:t>
            </a:r>
            <a:r>
              <a:rPr lang="en-US" altLang="zh-CN" sz="2000" dirty="0">
                <a:solidFill>
                  <a:srgbClr val="00B050"/>
                </a:solidFill>
              </a:rPr>
              <a:t>Transformer1</a:t>
            </a:r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en-US" altLang="zh-CN" sz="2000" dirty="0">
                <a:solidFill>
                  <a:srgbClr val="00B050"/>
                </a:solidFill>
              </a:rPr>
              <a:t>Transformer2</a:t>
            </a:r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en-US" altLang="zh-CN" sz="2000" dirty="0">
                <a:solidFill>
                  <a:srgbClr val="0070C0"/>
                </a:solidFill>
              </a:rPr>
              <a:t>Estimator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])</a:t>
            </a:r>
            <a:endParaRPr lang="en-US" altLang="zh-CN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6324" y="4708678"/>
            <a:ext cx="3146695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 smtClean="0"/>
              <a:t>model </a:t>
            </a:r>
            <a:r>
              <a:rPr lang="en-US" sz="2000" dirty="0"/>
              <a:t>= </a:t>
            </a:r>
            <a:r>
              <a:rPr lang="en-US" sz="2000" dirty="0" err="1"/>
              <a:t>pipeline.fit</a:t>
            </a:r>
            <a:r>
              <a:rPr lang="en-US" sz="2000" dirty="0"/>
              <a:t>(dataset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338803" y="5231970"/>
            <a:ext cx="7388433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000" dirty="0"/>
              <a:t>pipeline’ = Pipeline(stages=[</a:t>
            </a:r>
            <a:r>
              <a:rPr lang="en-US" altLang="zh-CN" sz="2000" dirty="0" smtClean="0">
                <a:solidFill>
                  <a:srgbClr val="00B050"/>
                </a:solidFill>
              </a:rPr>
              <a:t>Transformer1’</a:t>
            </a:r>
            <a:r>
              <a:rPr lang="en-US" altLang="zh-CN" sz="2000" dirty="0" smtClean="0"/>
              <a:t>, </a:t>
            </a:r>
            <a:r>
              <a:rPr lang="en-US" altLang="zh-CN" sz="2000" dirty="0">
                <a:solidFill>
                  <a:srgbClr val="00B050"/>
                </a:solidFill>
              </a:rPr>
              <a:t>Transformer2</a:t>
            </a:r>
            <a:r>
              <a:rPr lang="en-US" altLang="zh-CN" sz="2000" dirty="0"/>
              <a:t>, </a:t>
            </a:r>
            <a:r>
              <a:rPr lang="en-US" altLang="zh-CN" sz="2000" dirty="0" smtClean="0">
                <a:solidFill>
                  <a:srgbClr val="0070C0"/>
                </a:solidFill>
              </a:rPr>
              <a:t>Estimator</a:t>
            </a:r>
            <a:r>
              <a:rPr lang="en-US" altLang="zh-CN" sz="2000" dirty="0" smtClean="0"/>
              <a:t>])</a:t>
            </a:r>
            <a:endParaRPr lang="en-US" altLang="zh-CN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072435" y="5787810"/>
            <a:ext cx="376058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 smtClean="0"/>
              <a:t>model</a:t>
            </a:r>
            <a:r>
              <a:rPr lang="en-US" altLang="zh-CN" sz="2000" dirty="0" smtClean="0"/>
              <a:t>'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 smtClean="0"/>
              <a:t>pipeline’.fit</a:t>
            </a:r>
            <a:r>
              <a:rPr lang="en-US" sz="2000" dirty="0" smtClean="0"/>
              <a:t>(new-dataset)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86474" y="2764088"/>
            <a:ext cx="257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DataFrame</a:t>
            </a:r>
            <a:r>
              <a:rPr lang="zh-CN" altLang="en-US" dirty="0" smtClean="0"/>
              <a:t> </a:t>
            </a:r>
            <a:r>
              <a:rPr lang="zh-CN" altLang="en-US" dirty="0" smtClean="0">
                <a:sym typeface="Wingdings"/>
              </a:rPr>
              <a:t> </a:t>
            </a:r>
            <a:r>
              <a:rPr lang="en-US" altLang="zh-CN" dirty="0" err="1" smtClean="0">
                <a:sym typeface="Wingdings"/>
              </a:rPr>
              <a:t>DataFrame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08920" y="3180811"/>
            <a:ext cx="2153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</a:rPr>
              <a:t>DataFrame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altLang="zh-CN" dirty="0" smtClean="0">
                <a:solidFill>
                  <a:srgbClr val="000000"/>
                </a:solidFill>
                <a:sym typeface="Wingdings"/>
              </a:rPr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8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new ML pipeline </a:t>
            </a:r>
            <a:r>
              <a:rPr lang="en-US" dirty="0" smtClean="0"/>
              <a:t>API 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Pain Point 3: </a:t>
            </a:r>
            <a:r>
              <a:rPr lang="en-US" altLang="zh-CN" sz="2800" dirty="0" smtClean="0"/>
              <a:t>Parameter tuning is painful.</a:t>
            </a:r>
            <a:endParaRPr lang="zh-CN" altLang="en-US" sz="2800" dirty="0"/>
          </a:p>
          <a:p>
            <a:r>
              <a:rPr lang="en-US" sz="2800" b="1" dirty="0" smtClean="0"/>
              <a:t>Basic Idea: </a:t>
            </a:r>
            <a:r>
              <a:rPr lang="en-US" sz="2800" dirty="0"/>
              <a:t>g</a:t>
            </a:r>
            <a:r>
              <a:rPr lang="en-US" sz="2800" dirty="0" smtClean="0"/>
              <a:t>rid search and cross validation</a:t>
            </a:r>
          </a:p>
          <a:p>
            <a:pPr lvl="1">
              <a:lnSpc>
                <a:spcPct val="100000"/>
              </a:lnSpc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tx1"/>
                </a:solidFill>
              </a:rPr>
              <a:t>Grid search enumerates every possible combination of parameters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sz="2800" dirty="0" smtClean="0"/>
              <a:t> 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sz="2400" dirty="0">
              <a:solidFill>
                <a:srgbClr val="000000"/>
              </a:solidFill>
            </a:endParaRPr>
          </a:p>
          <a:p>
            <a:endParaRPr lang="en-US" sz="2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6227-C500-8C48-9F5E-6E319D56ED43}" type="datetime1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738" y="4274186"/>
            <a:ext cx="29159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numFeatures</a:t>
            </a:r>
            <a:r>
              <a:rPr lang="en-US" dirty="0" smtClean="0"/>
              <a:t> = 10, 100, 1000</a:t>
            </a:r>
          </a:p>
          <a:p>
            <a:r>
              <a:rPr lang="en-US" dirty="0" err="1" smtClean="0"/>
              <a:t>regParam</a:t>
            </a:r>
            <a:r>
              <a:rPr lang="en-US" dirty="0" smtClean="0"/>
              <a:t> = </a:t>
            </a:r>
            <a:r>
              <a:rPr lang="pt-BR" dirty="0"/>
              <a:t>0.1, 0.01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83720" y="4412686"/>
            <a:ext cx="64556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(10, 0.1), (10, 0.01), (100, 0.1), (100, 0.01), (1000, 0.1), (1000, 0.01)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42685" y="4597352"/>
            <a:ext cx="11403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69210" y="414538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</a:t>
            </a:r>
            <a:r>
              <a:rPr lang="en-US" b="1" dirty="0" smtClean="0">
                <a:solidFill>
                  <a:schemeClr val="accent1"/>
                </a:solidFill>
              </a:rPr>
              <a:t>rid </a:t>
            </a:r>
            <a:r>
              <a:rPr lang="en-US" b="1" dirty="0">
                <a:solidFill>
                  <a:schemeClr val="accent1"/>
                </a:solidFill>
              </a:rPr>
              <a:t>S</a:t>
            </a:r>
            <a:r>
              <a:rPr lang="en-US" b="1" dirty="0" smtClean="0">
                <a:solidFill>
                  <a:schemeClr val="accent1"/>
                </a:solidFill>
              </a:rPr>
              <a:t>earch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65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new ML pipeline </a:t>
            </a:r>
            <a:r>
              <a:rPr lang="en-US" dirty="0" smtClean="0"/>
              <a:t>API 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smtClean="0"/>
              <a:t>Pain Point 3: </a:t>
            </a:r>
            <a:r>
              <a:rPr lang="en-US" altLang="zh-CN" sz="2800" dirty="0" smtClean="0"/>
              <a:t>Parameter tuning is painful.</a:t>
            </a:r>
            <a:endParaRPr lang="zh-CN" altLang="en-US" sz="2800" dirty="0"/>
          </a:p>
          <a:p>
            <a:pPr>
              <a:lnSpc>
                <a:spcPct val="100000"/>
              </a:lnSpc>
            </a:pPr>
            <a:r>
              <a:rPr lang="en-US" sz="2800" b="1" dirty="0" smtClean="0"/>
              <a:t>Basic Idea: </a:t>
            </a:r>
            <a:r>
              <a:rPr lang="en-US" sz="2800" dirty="0"/>
              <a:t>g</a:t>
            </a:r>
            <a:r>
              <a:rPr lang="en-US" sz="2800" dirty="0" smtClean="0"/>
              <a:t>rid search and cross validation</a:t>
            </a:r>
          </a:p>
          <a:p>
            <a:pPr lvl="1">
              <a:lnSpc>
                <a:spcPct val="100000"/>
              </a:lnSpc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tx1"/>
                </a:solidFill>
              </a:rPr>
              <a:t>Grid search enumerates every possible combination of parameters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tx1"/>
                </a:solidFill>
              </a:rPr>
              <a:t>Cross validation evaluates which combination performs the best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dirty="0" smtClean="0"/>
              <a:t> 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rgbClr val="000000"/>
              </a:solidFill>
            </a:endParaRP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6CE6-14FF-BB4E-9C4D-BB317228703D}" type="datetime1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43449" y="4921408"/>
            <a:ext cx="11403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19235" y="4268405"/>
            <a:ext cx="1712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Cross Validation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(3 folds)</a:t>
            </a: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195463" y="4935348"/>
            <a:ext cx="1942798" cy="560866"/>
            <a:chOff x="4195463" y="4802347"/>
            <a:chExt cx="1942798" cy="560866"/>
          </a:xfrm>
        </p:grpSpPr>
        <p:sp>
          <p:nvSpPr>
            <p:cNvPr id="46" name="Right Brace 45"/>
            <p:cNvSpPr/>
            <p:nvPr/>
          </p:nvSpPr>
          <p:spPr>
            <a:xfrm rot="5400000">
              <a:off x="5034895" y="3962915"/>
              <a:ext cx="263933" cy="1942798"/>
            </a:xfrm>
            <a:prstGeom prst="rightBrace">
              <a:avLst>
                <a:gd name="adj1" fmla="val 67054"/>
                <a:gd name="adj2" fmla="val 4880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93745" y="4993881"/>
              <a:ext cx="1826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evaluation metric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10524" y="4964237"/>
            <a:ext cx="1945043" cy="560773"/>
            <a:chOff x="6610524" y="4831236"/>
            <a:chExt cx="1945043" cy="560773"/>
          </a:xfrm>
        </p:grpSpPr>
        <p:sp>
          <p:nvSpPr>
            <p:cNvPr id="48" name="Right Brace 47"/>
            <p:cNvSpPr/>
            <p:nvPr/>
          </p:nvSpPr>
          <p:spPr>
            <a:xfrm rot="5400000">
              <a:off x="7452201" y="3991804"/>
              <a:ext cx="263933" cy="1942798"/>
            </a:xfrm>
            <a:prstGeom prst="rightBrace">
              <a:avLst>
                <a:gd name="adj1" fmla="val 67054"/>
                <a:gd name="adj2" fmla="val 4880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10524" y="5022677"/>
              <a:ext cx="1826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evaluation metric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955724" y="5008887"/>
            <a:ext cx="1942798" cy="539835"/>
            <a:chOff x="8955724" y="4875886"/>
            <a:chExt cx="1942798" cy="539835"/>
          </a:xfrm>
        </p:grpSpPr>
        <p:sp>
          <p:nvSpPr>
            <p:cNvPr id="50" name="Right Brace 49"/>
            <p:cNvSpPr/>
            <p:nvPr/>
          </p:nvSpPr>
          <p:spPr>
            <a:xfrm rot="5400000">
              <a:off x="9795156" y="4036454"/>
              <a:ext cx="263933" cy="1942798"/>
            </a:xfrm>
            <a:prstGeom prst="rightBrace">
              <a:avLst>
                <a:gd name="adj1" fmla="val 67054"/>
                <a:gd name="adj2" fmla="val 4880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059255" y="5046389"/>
              <a:ext cx="1826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evaluation metric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375580" y="4222238"/>
            <a:ext cx="930741" cy="900433"/>
            <a:chOff x="2157912" y="4690360"/>
            <a:chExt cx="930741" cy="900433"/>
          </a:xfrm>
        </p:grpSpPr>
        <p:sp>
          <p:nvSpPr>
            <p:cNvPr id="19" name="Rectangle 18"/>
            <p:cNvSpPr/>
            <p:nvPr/>
          </p:nvSpPr>
          <p:spPr>
            <a:xfrm>
              <a:off x="2157912" y="5022109"/>
              <a:ext cx="914400" cy="18275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57912" y="5217696"/>
              <a:ext cx="914400" cy="18275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57912" y="5408038"/>
              <a:ext cx="914400" cy="1827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07834" y="4690360"/>
              <a:ext cx="880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dataset</a:t>
              </a:r>
              <a:endParaRPr lang="en-US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>
            <a:off x="5223502" y="5475232"/>
            <a:ext cx="2276876" cy="45538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66" idx="0"/>
          </p:cNvCxnSpPr>
          <p:nvPr/>
        </p:nvCxnSpPr>
        <p:spPr>
          <a:xfrm>
            <a:off x="7618701" y="5475232"/>
            <a:ext cx="0" cy="45538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1" idx="2"/>
          </p:cNvCxnSpPr>
          <p:nvPr/>
        </p:nvCxnSpPr>
        <p:spPr>
          <a:xfrm flipH="1">
            <a:off x="7740889" y="5548722"/>
            <a:ext cx="2231790" cy="38189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819155" y="5930614"/>
            <a:ext cx="159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metric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168673" y="3889310"/>
            <a:ext cx="1950988" cy="1043019"/>
            <a:chOff x="4168673" y="3756309"/>
            <a:chExt cx="1950988" cy="1043019"/>
          </a:xfrm>
        </p:grpSpPr>
        <p:grpSp>
          <p:nvGrpSpPr>
            <p:cNvPr id="9" name="Group 8"/>
            <p:cNvGrpSpPr/>
            <p:nvPr/>
          </p:nvGrpSpPr>
          <p:grpSpPr>
            <a:xfrm>
              <a:off x="4168673" y="4110551"/>
              <a:ext cx="1950988" cy="688777"/>
              <a:chOff x="4168673" y="4110551"/>
              <a:chExt cx="1950988" cy="688777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168673" y="4420986"/>
                <a:ext cx="914400" cy="18275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168673" y="4616573"/>
                <a:ext cx="914400" cy="18275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205261" y="4420986"/>
                <a:ext cx="914400" cy="18275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176863" y="4110551"/>
                <a:ext cx="906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training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223502" y="4110551"/>
                <a:ext cx="822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testing</a:t>
                </a:r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4751283" y="3756309"/>
              <a:ext cx="753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Fold</a:t>
              </a:r>
              <a:r>
                <a:rPr lang="zh-CN" altLang="en-US" b="1" dirty="0" smtClean="0"/>
                <a:t> </a:t>
              </a:r>
              <a:r>
                <a:rPr lang="en-US" altLang="zh-CN" b="1" dirty="0" smtClean="0"/>
                <a:t>1</a:t>
              </a:r>
              <a:endParaRPr lang="en-US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585978" y="3876459"/>
            <a:ext cx="1950988" cy="1055870"/>
            <a:chOff x="6585978" y="3743458"/>
            <a:chExt cx="1950988" cy="1055870"/>
          </a:xfrm>
        </p:grpSpPr>
        <p:grpSp>
          <p:nvGrpSpPr>
            <p:cNvPr id="13" name="Group 12"/>
            <p:cNvGrpSpPr/>
            <p:nvPr/>
          </p:nvGrpSpPr>
          <p:grpSpPr>
            <a:xfrm>
              <a:off x="6585978" y="4106089"/>
              <a:ext cx="1950988" cy="693239"/>
              <a:chOff x="6585978" y="4106089"/>
              <a:chExt cx="1950988" cy="69323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585978" y="4420986"/>
                <a:ext cx="914400" cy="18275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585978" y="4616573"/>
                <a:ext cx="914400" cy="18275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622566" y="4420986"/>
                <a:ext cx="914400" cy="18275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644287" y="4106089"/>
                <a:ext cx="906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training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690926" y="4106089"/>
                <a:ext cx="822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testing</a:t>
                </a:r>
                <a:endParaRPr 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7309713" y="3743458"/>
              <a:ext cx="760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Fold</a:t>
              </a:r>
              <a:r>
                <a:rPr lang="zh-CN" altLang="en-US" b="1" dirty="0" smtClean="0"/>
                <a:t> </a:t>
              </a:r>
              <a:r>
                <a:rPr lang="en-US" altLang="zh-CN" b="1" dirty="0"/>
                <a:t>2</a:t>
              </a:r>
              <a:endParaRPr lang="en-US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947534" y="3862039"/>
            <a:ext cx="1950988" cy="1070290"/>
            <a:chOff x="8947534" y="3729038"/>
            <a:chExt cx="1950988" cy="1070290"/>
          </a:xfrm>
        </p:grpSpPr>
        <p:grpSp>
          <p:nvGrpSpPr>
            <p:cNvPr id="14" name="Group 13"/>
            <p:cNvGrpSpPr/>
            <p:nvPr/>
          </p:nvGrpSpPr>
          <p:grpSpPr>
            <a:xfrm>
              <a:off x="8947534" y="4077514"/>
              <a:ext cx="1950988" cy="721814"/>
              <a:chOff x="8947534" y="4077514"/>
              <a:chExt cx="1950988" cy="72181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947534" y="4420986"/>
                <a:ext cx="914400" cy="18275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947534" y="4616573"/>
                <a:ext cx="914400" cy="18275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984122" y="4420986"/>
                <a:ext cx="914400" cy="18275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9010685" y="4077514"/>
                <a:ext cx="906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training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057324" y="4077514"/>
                <a:ext cx="822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testing</a:t>
                </a:r>
                <a:endParaRPr 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9606813" y="3729038"/>
              <a:ext cx="760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Fold</a:t>
              </a:r>
              <a:r>
                <a:rPr lang="zh-CN" altLang="en-US" b="1" dirty="0" smtClean="0"/>
                <a:t> </a:t>
              </a:r>
              <a:r>
                <a:rPr lang="en-US" altLang="zh-CN" b="1" dirty="0" smtClean="0"/>
                <a:t>3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9486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spark.mllib</a:t>
            </a:r>
            <a:r>
              <a:rPr lang="en-US" dirty="0" smtClean="0"/>
              <a:t> vs</a:t>
            </a:r>
            <a:r>
              <a:rPr lang="en-US" dirty="0"/>
              <a:t>. </a:t>
            </a:r>
            <a:r>
              <a:rPr lang="en-US" dirty="0" err="1"/>
              <a:t>spark.ml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36994" cy="4023360"/>
          </a:xfrm>
        </p:spPr>
        <p:txBody>
          <a:bodyPr>
            <a:normAutofit/>
          </a:bodyPr>
          <a:lstStyle/>
          <a:p>
            <a:r>
              <a:rPr lang="en-US" b="1" dirty="0" smtClean="0"/>
              <a:t>Advantage of </a:t>
            </a:r>
            <a:r>
              <a:rPr lang="en-US" b="1" dirty="0" err="1" smtClean="0"/>
              <a:t>spark.ml</a:t>
            </a:r>
            <a:endParaRPr lang="en-US" b="1" dirty="0" smtClean="0"/>
          </a:p>
          <a:p>
            <a:pPr lvl="1">
              <a:lnSpc>
                <a:spcPct val="110000"/>
              </a:lnSpc>
              <a:buClr>
                <a:srgbClr val="E48312"/>
              </a:buClr>
            </a:pPr>
            <a:r>
              <a:rPr lang="en-US" u="sng" dirty="0" err="1" smtClean="0"/>
              <a:t>spark.mllib</a:t>
            </a:r>
            <a:r>
              <a:rPr lang="en-US" dirty="0" smtClean="0"/>
              <a:t> </a:t>
            </a:r>
            <a:r>
              <a:rPr lang="en-US" dirty="0"/>
              <a:t>is the </a:t>
            </a:r>
            <a:r>
              <a:rPr lang="en-US" b="1" dirty="0"/>
              <a:t>old</a:t>
            </a:r>
            <a:r>
              <a:rPr lang="en-US" dirty="0"/>
              <a:t> ML API in Spark. It </a:t>
            </a:r>
            <a:r>
              <a:rPr lang="en-US" dirty="0" smtClean="0"/>
              <a:t>only focuses </a:t>
            </a:r>
            <a:r>
              <a:rPr lang="en-US" dirty="0"/>
              <a:t>on making ML scalable. </a:t>
            </a:r>
            <a:endParaRPr lang="en-US" dirty="0" smtClean="0"/>
          </a:p>
          <a:p>
            <a:pPr lvl="1">
              <a:lnSpc>
                <a:spcPct val="110000"/>
              </a:lnSpc>
              <a:buClr>
                <a:srgbClr val="E48312"/>
              </a:buClr>
            </a:pPr>
            <a:r>
              <a:rPr lang="en-US" u="sng" dirty="0" err="1"/>
              <a:t>spark.ml</a:t>
            </a:r>
            <a:r>
              <a:rPr lang="en-US" dirty="0"/>
              <a:t> is the </a:t>
            </a:r>
            <a:r>
              <a:rPr lang="en-US" b="1" dirty="0"/>
              <a:t>new</a:t>
            </a:r>
            <a:r>
              <a:rPr lang="en-US" dirty="0"/>
              <a:t> ML API in Spark. </a:t>
            </a:r>
            <a:r>
              <a:rPr lang="en-US" dirty="0" smtClean="0"/>
              <a:t>It focuses </a:t>
            </a:r>
            <a:r>
              <a:rPr lang="en-US" dirty="0"/>
              <a:t>on making ML </a:t>
            </a:r>
            <a:r>
              <a:rPr lang="en-US" dirty="0" smtClean="0"/>
              <a:t>both scalable and </a:t>
            </a:r>
            <a:r>
              <a:rPr lang="en-US" b="1" dirty="0" smtClean="0"/>
              <a:t>ease </a:t>
            </a:r>
            <a:r>
              <a:rPr lang="en-US" b="1" dirty="0"/>
              <a:t>of </a:t>
            </a:r>
            <a:r>
              <a:rPr lang="en-US" b="1" dirty="0" smtClean="0"/>
              <a:t>use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Disadvantage of </a:t>
            </a:r>
            <a:r>
              <a:rPr lang="en-US" b="1" dirty="0" err="1" smtClean="0"/>
              <a:t>spark.ml</a:t>
            </a:r>
            <a:endParaRPr lang="en-US" b="1" dirty="0"/>
          </a:p>
          <a:p>
            <a:pPr lvl="1">
              <a:lnSpc>
                <a:spcPct val="110000"/>
              </a:lnSpc>
              <a:buClr>
                <a:srgbClr val="E48312"/>
              </a:buClr>
            </a:pPr>
            <a:r>
              <a:rPr lang="en-US" dirty="0" err="1"/>
              <a:t>spark.ml</a:t>
            </a:r>
            <a:r>
              <a:rPr lang="en-US" dirty="0"/>
              <a:t> contains fewer ML algorithms </a:t>
            </a:r>
            <a:r>
              <a:rPr lang="en-US" dirty="0" smtClean="0"/>
              <a:t>than </a:t>
            </a:r>
            <a:r>
              <a:rPr lang="en-US" dirty="0" err="1" smtClean="0"/>
              <a:t>spark.mllib</a:t>
            </a:r>
            <a:r>
              <a:rPr lang="en-US" dirty="0" smtClean="0"/>
              <a:t>. 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b="1" dirty="0" smtClean="0"/>
              <a:t>How to choose which one to use in your assignments?</a:t>
            </a:r>
            <a:endParaRPr lang="en-US" b="1" dirty="0"/>
          </a:p>
          <a:p>
            <a:pPr lvl="1">
              <a:lnSpc>
                <a:spcPct val="110000"/>
              </a:lnSpc>
              <a:buClr>
                <a:srgbClr val="E48312"/>
              </a:buClr>
            </a:pPr>
            <a:r>
              <a:rPr lang="en-US" dirty="0" smtClean="0"/>
              <a:t>Use </a:t>
            </a:r>
            <a:r>
              <a:rPr lang="en-US" dirty="0" err="1" smtClean="0"/>
              <a:t>spark.ml</a:t>
            </a:r>
            <a:r>
              <a:rPr lang="en-US" dirty="0" smtClean="0"/>
              <a:t> in Assignment 1</a:t>
            </a:r>
          </a:p>
          <a:p>
            <a:pPr lvl="1">
              <a:lnSpc>
                <a:spcPct val="110000"/>
              </a:lnSpc>
              <a:buClr>
                <a:srgbClr val="E48312"/>
              </a:buClr>
            </a:pPr>
            <a:r>
              <a:rPr lang="en-US" dirty="0" smtClean="0"/>
              <a:t>Use </a:t>
            </a:r>
            <a:r>
              <a:rPr lang="en-US" dirty="0" err="1" smtClean="0"/>
              <a:t>spark.mllib</a:t>
            </a:r>
            <a:r>
              <a:rPr lang="en-US" dirty="0"/>
              <a:t> or </a:t>
            </a:r>
            <a:r>
              <a:rPr lang="en-US" dirty="0" err="1"/>
              <a:t>spark.ml</a:t>
            </a:r>
            <a:r>
              <a:rPr lang="en-US" dirty="0"/>
              <a:t> </a:t>
            </a:r>
            <a:r>
              <a:rPr lang="en-US" dirty="0" smtClean="0"/>
              <a:t>in other Assignments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E5F3-870D-B545-AD43-5ABF61966C58}" type="datetime1">
              <a:rPr lang="en-US" smtClean="0"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6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smtClean="0"/>
              <a:t>Spark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is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 </a:t>
            </a:r>
            <a:r>
              <a:rPr lang="en-US" altLang="zh-CN" sz="2800" b="1" dirty="0"/>
              <a:t>fast and general engine for large-scale data </a:t>
            </a:r>
            <a:r>
              <a:rPr lang="en-US" altLang="zh-CN" sz="2800" b="1" dirty="0" smtClean="0"/>
              <a:t>processing</a:t>
            </a:r>
            <a:endParaRPr lang="zh-CN" altLang="en-US" sz="2800" b="1" dirty="0" smtClean="0"/>
          </a:p>
          <a:p>
            <a:r>
              <a:rPr lang="en-US" altLang="zh-CN" sz="2800" b="1" dirty="0" smtClean="0"/>
              <a:t>Improving</a:t>
            </a:r>
            <a:r>
              <a:rPr lang="zh-CN" altLang="en-US" sz="2800" b="1" dirty="0" smtClean="0"/>
              <a:t> </a:t>
            </a:r>
            <a:r>
              <a:rPr lang="en-US" altLang="zh-CN" sz="2800" b="1" dirty="0" err="1" smtClean="0"/>
              <a:t>MapReduce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from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two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aspects</a:t>
            </a:r>
            <a:endParaRPr lang="zh-CN" altLang="en-US" sz="2800" b="1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Efficiency: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in-memory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computing</a:t>
            </a: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Usability : high-level operators</a:t>
            </a:r>
          </a:p>
          <a:p>
            <a:endParaRPr lang="en-US" altLang="zh-C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7BD4-4D7C-B84F-AE74-F24AFBF9F507}" type="datetime1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380" y="4094269"/>
            <a:ext cx="4559300" cy="195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38" y="3913294"/>
            <a:ext cx="3405225" cy="231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hlinkClick r:id="rId3"/>
              </a:rPr>
              <a:t>http://tiny.cc/cmpt733-a1</a:t>
            </a:r>
            <a:r>
              <a:rPr lang="en-US" altLang="zh-CN" sz="24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Part 1. Matrix Multiplication</a:t>
            </a: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Dense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Representation</a:t>
            </a: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Sparse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Representation</a:t>
            </a:r>
          </a:p>
          <a:p>
            <a:pPr lvl="1">
              <a:buClr>
                <a:srgbClr val="E48312"/>
              </a:buClr>
            </a:pP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  <a:sym typeface="Wingdings"/>
            </a:endParaRPr>
          </a:p>
          <a:p>
            <a:pPr lvl="1">
              <a:buClr>
                <a:srgbClr val="E48312"/>
              </a:buClr>
            </a:pP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  <a:sym typeface="Wingdings"/>
            </a:endParaRPr>
          </a:p>
          <a:p>
            <a:r>
              <a:rPr lang="en-US" sz="2800" b="1" dirty="0" smtClean="0"/>
              <a:t>Part 2. A simple ML pipeline</a:t>
            </a:r>
            <a:endParaRPr lang="en-US" sz="2800" b="1" dirty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Adding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a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parameter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tuning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component</a:t>
            </a:r>
          </a:p>
          <a:p>
            <a:pPr lvl="1">
              <a:buClr>
                <a:srgbClr val="E48312"/>
              </a:buClr>
            </a:pP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  <a:sym typeface="Wingdings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7C5B-3081-594A-82AF-79A4DACB7898}" type="datetime1">
              <a:rPr lang="en-US" smtClean="0"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35106" y="3151335"/>
            <a:ext cx="3547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Deadline: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23:59pm,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Jan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15</a:t>
            </a:r>
            <a:endParaRPr lang="zh-CN" alt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Brief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8075281" cy="4377266"/>
          </a:xfrm>
        </p:spPr>
        <p:txBody>
          <a:bodyPr>
            <a:normAutofit lnSpcReduction="10000"/>
          </a:bodyPr>
          <a:lstStyle/>
          <a:p>
            <a:r>
              <a:rPr lang="en-US" altLang="zh-CN" sz="2800" b="1" dirty="0" smtClean="0">
                <a:hlinkClick r:id="rId3"/>
              </a:rPr>
              <a:t>Mlbase</a:t>
            </a:r>
            <a:r>
              <a:rPr lang="en-US" altLang="zh-CN" sz="2800" b="1" dirty="0" smtClean="0"/>
              <a:t> (2012)</a:t>
            </a: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Started in the </a:t>
            </a:r>
            <a:r>
              <a:rPr lang="en-US" altLang="zh-CN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AMPLab</a:t>
            </a:r>
            <a:endParaRPr lang="en-US" altLang="zh-CN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Goal: making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distributed machine learning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easy</a:t>
            </a:r>
          </a:p>
          <a:p>
            <a:pPr marL="201168" lvl="1" indent="0">
              <a:buClr>
                <a:srgbClr val="E48312"/>
              </a:buClr>
              <a:buNone/>
            </a:pP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altLang="zh-CN" sz="2800" b="1" dirty="0" err="1" smtClean="0"/>
              <a:t>MLlib</a:t>
            </a:r>
            <a:r>
              <a:rPr lang="en-US" altLang="zh-CN" sz="2800" b="1" dirty="0" smtClean="0"/>
              <a:t> enters Spark v0.8   (2013)</a:t>
            </a:r>
            <a:endParaRPr lang="en-US" altLang="zh-CN" sz="2800" b="1" dirty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One of the four big libraries built on top of Spark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good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coverage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of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distributed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machine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learning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algorithms</a:t>
            </a:r>
          </a:p>
          <a:p>
            <a:pPr lvl="1">
              <a:buClr>
                <a:srgbClr val="E48312"/>
              </a:buClr>
            </a:pP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altLang="zh-CN" sz="2800" b="1" dirty="0"/>
              <a:t>A New High-Level API for </a:t>
            </a:r>
            <a:r>
              <a:rPr lang="en-US" altLang="zh-CN" sz="2800" b="1" dirty="0" err="1" smtClean="0"/>
              <a:t>MLlib</a:t>
            </a:r>
            <a:r>
              <a:rPr lang="en-US" altLang="zh-CN" sz="2800" b="1" dirty="0" smtClean="0"/>
              <a:t>  </a:t>
            </a:r>
            <a:r>
              <a:rPr lang="en-US" altLang="zh-CN" sz="2800" b="1" dirty="0"/>
              <a:t>(</a:t>
            </a:r>
            <a:r>
              <a:rPr lang="en-US" altLang="zh-CN" sz="2800" b="1" dirty="0" smtClean="0"/>
              <a:t>2015)</a:t>
            </a:r>
            <a:endParaRPr lang="en-US" altLang="zh-CN" sz="2800" b="1" dirty="0"/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hlinkClick r:id="rId4"/>
              </a:rPr>
              <a:t>spark.ml</a:t>
            </a:r>
            <a:r>
              <a:rPr lang="en-US" altLang="zh-CN" sz="2400" dirty="0"/>
              <a:t> provides higher-level API built on top of </a:t>
            </a:r>
            <a:r>
              <a:rPr lang="en-US" altLang="zh-CN" sz="2400" dirty="0" err="1"/>
              <a:t>DataFrames</a:t>
            </a:r>
            <a:r>
              <a:rPr lang="en-US" altLang="zh-CN" sz="2400" dirty="0"/>
              <a:t> for constructing ML pipelines</a:t>
            </a:r>
            <a:endParaRPr lang="zh-CN" altLang="en-US" sz="2800" dirty="0" smtClean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40D5-8B68-1F4A-ACDD-0FF2796EBE57}" type="datetime1">
              <a:rPr lang="en-US" smtClean="0"/>
              <a:t>12/24/16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17" y="1845734"/>
            <a:ext cx="1521750" cy="11765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418" y="1974145"/>
            <a:ext cx="1327142" cy="88869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912141" y="3259080"/>
            <a:ext cx="3019440" cy="1673990"/>
            <a:chOff x="7444539" y="3740244"/>
            <a:chExt cx="2450293" cy="124017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4539" y="3740244"/>
              <a:ext cx="2450293" cy="124017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8669685" y="3818679"/>
              <a:ext cx="550515" cy="70475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417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MLlib’s</a:t>
            </a:r>
            <a:r>
              <a:rPr lang="zh-CN" altLang="en-US" dirty="0" smtClean="0"/>
              <a:t> </a:t>
            </a:r>
            <a:r>
              <a:rPr lang="en-US" altLang="zh-CN" dirty="0"/>
              <a:t>M</a:t>
            </a:r>
            <a:r>
              <a:rPr lang="en-US" altLang="zh-CN" dirty="0" smtClean="0"/>
              <a:t>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b="1" dirty="0" smtClean="0"/>
              <a:t>M</a:t>
            </a:r>
            <a:r>
              <a:rPr lang="en-US" sz="3200" b="1" dirty="0" smtClean="0"/>
              <a:t>ak</a:t>
            </a:r>
            <a:r>
              <a:rPr lang="en-US" altLang="zh-CN" sz="3200" b="1" dirty="0" smtClean="0"/>
              <a:t>ing</a:t>
            </a:r>
            <a:r>
              <a:rPr lang="en-US" sz="3200" b="1" dirty="0" smtClean="0"/>
              <a:t> </a:t>
            </a:r>
            <a:r>
              <a:rPr lang="en-US" sz="3200" b="1" u="sng" dirty="0">
                <a:solidFill>
                  <a:schemeClr val="tx1"/>
                </a:solidFill>
              </a:rPr>
              <a:t>practical machine learning </a:t>
            </a:r>
            <a:r>
              <a:rPr lang="en-US" sz="3200" b="1" dirty="0">
                <a:solidFill>
                  <a:schemeClr val="accent1"/>
                </a:solidFill>
              </a:rPr>
              <a:t>scalable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/>
              <a:t>and </a:t>
            </a:r>
            <a:r>
              <a:rPr lang="en-US" sz="3200" b="1" dirty="0" smtClean="0">
                <a:solidFill>
                  <a:srgbClr val="0070C0"/>
                </a:solidFill>
              </a:rPr>
              <a:t>easy</a:t>
            </a:r>
            <a:endParaRPr lang="zh-CN" altLang="en-US" sz="3200" b="1" dirty="0" smtClean="0">
              <a:solidFill>
                <a:srgbClr val="0070C0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800" dirty="0">
                <a:solidFill>
                  <a:schemeClr val="tx1"/>
                </a:solidFill>
              </a:rPr>
              <a:t>Data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is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messy,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and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often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comes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from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multiple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sources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Feature selection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and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parameter tuning are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quite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important</a:t>
            </a:r>
            <a:endParaRPr lang="zh-CN" altLang="en-US" sz="2800" dirty="0" smtClean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A model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should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have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good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performance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in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productions</a:t>
            </a:r>
          </a:p>
          <a:p>
            <a:pPr lvl="1">
              <a:buClr>
                <a:srgbClr val="E48312"/>
              </a:buClr>
            </a:pPr>
            <a:endParaRPr lang="zh-CN" altLang="en-US" sz="2400" dirty="0" smtClean="0">
              <a:solidFill>
                <a:schemeClr val="tx1"/>
              </a:solidFill>
            </a:endParaRPr>
          </a:p>
          <a:p>
            <a:pPr lvl="0">
              <a:buClr>
                <a:srgbClr val="E48312"/>
              </a:buClr>
            </a:pPr>
            <a:r>
              <a:rPr lang="en-US" altLang="zh-CN" sz="3200" b="1" dirty="0" smtClean="0">
                <a:solidFill>
                  <a:schemeClr val="accent1"/>
                </a:solidFill>
              </a:rPr>
              <a:t>How</a:t>
            </a:r>
            <a:r>
              <a:rPr lang="zh-CN" alt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/>
                </a:solidFill>
              </a:rPr>
              <a:t>did</a:t>
            </a:r>
            <a:r>
              <a:rPr lang="zh-CN" alt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zh-CN" sz="3200" b="1" dirty="0" err="1" smtClean="0">
                <a:solidFill>
                  <a:schemeClr val="accent1"/>
                </a:solidFill>
              </a:rPr>
              <a:t>MLlib</a:t>
            </a:r>
            <a:r>
              <a:rPr lang="zh-CN" alt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/>
                </a:solidFill>
              </a:rPr>
              <a:t>achieve</a:t>
            </a:r>
            <a:r>
              <a:rPr lang="zh-CN" alt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/>
                </a:solidFill>
              </a:rPr>
              <a:t>the</a:t>
            </a:r>
            <a:r>
              <a:rPr lang="zh-CN" alt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/>
                </a:solidFill>
              </a:rPr>
              <a:t>goal</a:t>
            </a:r>
            <a:r>
              <a:rPr lang="zh-CN" alt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1"/>
                </a:solidFill>
              </a:rPr>
              <a:t>of</a:t>
            </a:r>
            <a:r>
              <a:rPr lang="zh-CN" alt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</a:rPr>
              <a:t>s</a:t>
            </a:r>
            <a:r>
              <a:rPr lang="en-US" altLang="zh-CN" sz="3200" b="1" dirty="0" smtClean="0">
                <a:solidFill>
                  <a:schemeClr val="accent1"/>
                </a:solidFill>
              </a:rPr>
              <a:t>calability?</a:t>
            </a:r>
            <a:endParaRPr lang="zh-CN" altLang="en-US" sz="3200" b="1" dirty="0">
              <a:solidFill>
                <a:schemeClr val="accent1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800" dirty="0" smtClean="0">
                <a:solidFill>
                  <a:schemeClr val="accent1"/>
                </a:solidFill>
              </a:rPr>
              <a:t>Implementing</a:t>
            </a:r>
            <a:r>
              <a:rPr lang="zh-CN" altLang="en-US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dirty="0" smtClean="0">
                <a:solidFill>
                  <a:schemeClr val="accent1"/>
                </a:solidFill>
              </a:rPr>
              <a:t>distributed</a:t>
            </a:r>
            <a:r>
              <a:rPr lang="zh-CN" altLang="en-US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dirty="0" smtClean="0">
                <a:solidFill>
                  <a:schemeClr val="accent1"/>
                </a:solidFill>
              </a:rPr>
              <a:t>ML</a:t>
            </a:r>
            <a:r>
              <a:rPr lang="zh-CN" altLang="en-US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dirty="0" smtClean="0">
                <a:solidFill>
                  <a:schemeClr val="accent1"/>
                </a:solidFill>
              </a:rPr>
              <a:t>algorithms</a:t>
            </a:r>
            <a:r>
              <a:rPr lang="zh-CN" altLang="en-US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dirty="0" smtClean="0">
                <a:solidFill>
                  <a:schemeClr val="accent1"/>
                </a:solidFill>
              </a:rPr>
              <a:t>using</a:t>
            </a:r>
            <a:r>
              <a:rPr lang="zh-CN" altLang="en-US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dirty="0" smtClean="0">
                <a:solidFill>
                  <a:schemeClr val="accent1"/>
                </a:solidFill>
              </a:rPr>
              <a:t>Spark</a:t>
            </a:r>
            <a:r>
              <a:rPr lang="zh-CN" altLang="en-US" sz="2800" dirty="0" smtClean="0">
                <a:solidFill>
                  <a:schemeClr val="accent1"/>
                </a:solidFill>
              </a:rPr>
              <a:t> </a:t>
            </a: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rgbClr val="00B0F0"/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52F5-2D6A-7048-8345-7F2E703B3CF6}" type="datetime1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Distributed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Algorithms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766609"/>
            <a:ext cx="10058400" cy="46140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DA600D"/>
                </a:solidFill>
              </a:rPr>
              <a:t>Week 2. </a:t>
            </a:r>
            <a:r>
              <a:rPr lang="en-US" sz="3200" b="1" dirty="0" smtClean="0"/>
              <a:t>Feature engineering </a:t>
            </a:r>
            <a:r>
              <a:rPr lang="en-US" sz="3200" b="1" dirty="0"/>
              <a:t>and </a:t>
            </a:r>
            <a:r>
              <a:rPr lang="en-US" sz="3200" b="1" dirty="0" smtClean="0"/>
              <a:t>Classification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altLang="zh-CN" sz="2800" dirty="0" smtClean="0"/>
              <a:t>TF-IDF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dirty="0"/>
              <a:t>Word2Vec, </a:t>
            </a:r>
            <a:r>
              <a:rPr lang="en-US" altLang="zh-CN" sz="2800" dirty="0" smtClean="0"/>
              <a:t>SVMs</a:t>
            </a:r>
            <a:endParaRPr lang="zh-CN" altLang="en-US" sz="2400" dirty="0" smtClean="0"/>
          </a:p>
          <a:p>
            <a:pPr>
              <a:lnSpc>
                <a:spcPct val="150000"/>
              </a:lnSpc>
            </a:pPr>
            <a:r>
              <a:rPr lang="en-US" sz="3200" b="1" dirty="0" smtClean="0"/>
              <a:t>              Clustering</a:t>
            </a:r>
            <a:endParaRPr lang="en-US" sz="3200" b="1" dirty="0"/>
          </a:p>
          <a:p>
            <a:pPr lvl="1">
              <a:lnSpc>
                <a:spcPct val="100000"/>
              </a:lnSpc>
            </a:pPr>
            <a:r>
              <a:rPr lang="en-US" altLang="zh-CN" sz="2800" dirty="0" smtClean="0"/>
              <a:t>k-means</a:t>
            </a:r>
            <a:endParaRPr lang="zh-CN" altLang="en-US" sz="2400" dirty="0" smtClean="0"/>
          </a:p>
          <a:p>
            <a:pPr>
              <a:lnSpc>
                <a:spcPct val="150000"/>
              </a:lnSpc>
            </a:pPr>
            <a:r>
              <a:rPr lang="en-US" sz="2800" b="1" dirty="0" smtClean="0"/>
              <a:t>                </a:t>
            </a:r>
            <a:r>
              <a:rPr lang="en-US" sz="3200" b="1" dirty="0" smtClean="0"/>
              <a:t>Collaborative filtering</a:t>
            </a:r>
            <a:endParaRPr lang="en-US" sz="2800" b="1" dirty="0"/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A</a:t>
            </a:r>
            <a:r>
              <a:rPr lang="en-US" altLang="zh-CN" sz="2800" dirty="0" smtClean="0"/>
              <a:t>lternating </a:t>
            </a:r>
            <a:r>
              <a:rPr lang="en-US" altLang="zh-CN" sz="2800" dirty="0"/>
              <a:t>L</a:t>
            </a:r>
            <a:r>
              <a:rPr lang="en-US" altLang="zh-CN" sz="2800" dirty="0" smtClean="0"/>
              <a:t>east </a:t>
            </a:r>
            <a:r>
              <a:rPr lang="en-US" altLang="zh-CN" sz="2800" dirty="0"/>
              <a:t>S</a:t>
            </a:r>
            <a:r>
              <a:rPr lang="en-US" altLang="zh-CN" sz="2800" dirty="0" smtClean="0"/>
              <a:t>quares </a:t>
            </a:r>
            <a:r>
              <a:rPr lang="en-US" altLang="zh-CN" sz="2800" dirty="0"/>
              <a:t>(ALS</a:t>
            </a:r>
            <a:r>
              <a:rPr lang="en-US" altLang="zh-CN" sz="2800" dirty="0" smtClean="0"/>
              <a:t>)</a:t>
            </a:r>
            <a:endParaRPr lang="zh-CN" altLang="en-US" sz="2800" dirty="0" smtClean="0"/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7DC5-11A0-E942-8E81-8F3CCC6C74BE}" type="datetime1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4069" y="2055053"/>
            <a:ext cx="1219095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Week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070" y="3438498"/>
            <a:ext cx="1119345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Week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069" y="4821943"/>
            <a:ext cx="1119345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Week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83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/>
              <a:t>B</a:t>
            </a:r>
            <a:r>
              <a:rPr lang="en-US" altLang="zh-CN" dirty="0" smtClean="0"/>
              <a:t>asic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972800" cy="4023360"/>
          </a:xfrm>
        </p:spPr>
        <p:txBody>
          <a:bodyPr/>
          <a:lstStyle/>
          <a:p>
            <a:r>
              <a:rPr lang="en-US" altLang="zh-CN" sz="3200" b="1" dirty="0" smtClean="0"/>
              <a:t>What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is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distributed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ML?</a:t>
            </a:r>
            <a:r>
              <a:rPr lang="zh-CN" altLang="en-US" sz="3200" b="1" dirty="0" smtClean="0"/>
              <a:t> </a:t>
            </a:r>
            <a:endParaRPr lang="en-US" altLang="zh-CN" sz="3200" b="1" dirty="0" smtClean="0"/>
          </a:p>
          <a:p>
            <a:endParaRPr lang="zh-CN" altLang="en-US" sz="3200" b="1" dirty="0" smtClean="0"/>
          </a:p>
          <a:p>
            <a:r>
              <a:rPr lang="en-US" altLang="zh-CN" sz="3200" b="1" dirty="0" smtClean="0"/>
              <a:t>How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different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is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it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from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non-distributed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ML</a:t>
            </a:r>
            <a:r>
              <a:rPr lang="en-US" altLang="zh-CN" sz="3200" b="1" dirty="0" smtClean="0"/>
              <a:t>?</a:t>
            </a:r>
          </a:p>
          <a:p>
            <a:endParaRPr lang="zh-CN" altLang="en-US" sz="3200" b="1" dirty="0" smtClean="0"/>
          </a:p>
          <a:p>
            <a:r>
              <a:rPr lang="en-US" altLang="zh-CN" sz="3200" b="1" dirty="0" smtClean="0"/>
              <a:t>How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to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evaluate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the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performance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of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distributed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ML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algorithms?</a:t>
            </a:r>
            <a:r>
              <a:rPr lang="zh-CN" altLang="en-US" sz="3200" b="1" dirty="0" smtClean="0"/>
              <a:t> </a:t>
            </a:r>
            <a:endParaRPr lang="zh-CN" altLang="en-US" sz="3200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71CB-DCFA-2A4B-A42E-F15437DC9A11}" type="datetime1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14" y="286603"/>
            <a:ext cx="11212286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956175" cy="402336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A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Hot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topic!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Many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Aliases</a:t>
            </a:r>
            <a:r>
              <a:rPr lang="en-US" altLang="zh-CN" sz="3200" b="1" dirty="0"/>
              <a:t>:</a:t>
            </a:r>
            <a:endParaRPr lang="zh-CN" altLang="en-US" sz="3200" b="1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tx1"/>
                </a:solidFill>
              </a:rPr>
              <a:t>Scalable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Machine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Learning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tx1"/>
                </a:solidFill>
              </a:rPr>
              <a:t>Large-scale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Machine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Learning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tx1"/>
                </a:solidFill>
              </a:rPr>
              <a:t>Machine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Learning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for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Big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Data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sz="3200" b="1" dirty="0" smtClean="0"/>
              <a:t>Take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a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look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at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these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courses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if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you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want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to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learn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more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theories</a:t>
            </a:r>
            <a:endParaRPr lang="zh-CN" altLang="en-US" sz="3200" b="1" dirty="0"/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chemeClr val="tx1"/>
                </a:solidFill>
                <a:hlinkClick r:id="rId2"/>
              </a:rPr>
              <a:t>SML: Scalable Machine </a:t>
            </a:r>
            <a:r>
              <a:rPr lang="en-US" altLang="zh-CN" sz="2400" dirty="0" smtClean="0">
                <a:solidFill>
                  <a:schemeClr val="tx1"/>
                </a:solidFill>
                <a:hlinkClick r:id="rId2"/>
              </a:rPr>
              <a:t>Learning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(UC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Berkeley,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2012)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tx1"/>
                </a:solidFill>
                <a:hlinkClick r:id="rId3"/>
              </a:rPr>
              <a:t>Large-scale</a:t>
            </a:r>
            <a:r>
              <a:rPr lang="zh-CN" altLang="en-US" sz="2400" dirty="0" smtClean="0">
                <a:solidFill>
                  <a:schemeClr val="tx1"/>
                </a:solidFill>
                <a:hlinkClick r:id="rId3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hlinkClick r:id="rId3"/>
              </a:rPr>
              <a:t>Machine</a:t>
            </a:r>
            <a:r>
              <a:rPr lang="zh-CN" altLang="en-US" sz="2400" dirty="0">
                <a:solidFill>
                  <a:schemeClr val="tx1"/>
                </a:solidFill>
                <a:hlinkClick r:id="rId3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hlinkClick r:id="rId3"/>
              </a:rPr>
              <a:t>Learning</a:t>
            </a:r>
            <a:r>
              <a:rPr lang="zh-CN" altLang="en-US" sz="2400" dirty="0">
                <a:solidFill>
                  <a:schemeClr val="tx1"/>
                </a:solidFill>
                <a:hlinkClick r:id="rId3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(NYU,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2013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tx1"/>
                </a:solidFill>
                <a:hlinkClick r:id="rId4"/>
              </a:rPr>
              <a:t>Scalable</a:t>
            </a:r>
            <a:r>
              <a:rPr lang="zh-CN" altLang="en-US" sz="2400" dirty="0" smtClean="0">
                <a:solidFill>
                  <a:schemeClr val="tx1"/>
                </a:solidFill>
                <a:hlinkClick r:id="rId4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hlinkClick r:id="rId4"/>
              </a:rPr>
              <a:t>Machine</a:t>
            </a:r>
            <a:r>
              <a:rPr lang="zh-CN" altLang="en-US" sz="2400" dirty="0">
                <a:solidFill>
                  <a:schemeClr val="tx1"/>
                </a:solidFill>
                <a:hlinkClick r:id="rId4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hlinkClick r:id="rId4"/>
              </a:rPr>
              <a:t>Learning</a:t>
            </a:r>
            <a:r>
              <a:rPr lang="zh-CN" altLang="en-US" sz="2400" dirty="0" smtClean="0">
                <a:solidFill>
                  <a:schemeClr val="tx1"/>
                </a:solidFill>
                <a:hlinkClick r:id="rId4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edX</a:t>
            </a:r>
            <a:r>
              <a:rPr lang="en-US" altLang="zh-CN" sz="2400" dirty="0" smtClean="0">
                <a:solidFill>
                  <a:schemeClr val="tx1"/>
                </a:solidFill>
              </a:rPr>
              <a:t>,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2015)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6A6B-815B-4345-BDFF-DD0025E0D890}" type="datetime1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625" y="4405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249382" y="4389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8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77649" cy="145075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intuitive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explanation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233181" cy="4614052"/>
          </a:xfrm>
        </p:spPr>
        <p:txBody>
          <a:bodyPr>
            <a:normAutofit lnSpcReduction="10000"/>
          </a:bodyPr>
          <a:lstStyle/>
          <a:p>
            <a:r>
              <a:rPr lang="en-US" altLang="zh-CN" sz="2800" b="1" dirty="0"/>
              <a:t>D</a:t>
            </a:r>
            <a:r>
              <a:rPr lang="en-US" altLang="zh-CN" sz="2800" b="1" dirty="0" smtClean="0"/>
              <a:t>ata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are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often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in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the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form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of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table</a:t>
            </a:r>
            <a:endParaRPr lang="zh-CN" altLang="en-US" sz="2800" b="1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tx1"/>
                </a:solidFill>
              </a:rPr>
              <a:t>N: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# of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training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examples (e.g.,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tweets,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images)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tx1"/>
                </a:solidFill>
              </a:rPr>
              <a:t>F: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# of features (e.g.,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bag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of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words,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color </a:t>
            </a:r>
            <a:r>
              <a:rPr lang="en-US" altLang="zh-CN" sz="2400" dirty="0" smtClean="0">
                <a:solidFill>
                  <a:schemeClr val="tx1"/>
                </a:solidFill>
              </a:rPr>
              <a:t>histogram)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2800" b="1" dirty="0" smtClean="0"/>
              <a:t>An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ML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algorithm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can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be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thought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of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process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that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turns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the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table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into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model</a:t>
            </a:r>
            <a:endParaRPr lang="zh-CN" altLang="en-US" sz="2800" b="1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/>
                </a:solidFill>
              </a:rPr>
              <a:t>We will discuss this process later</a:t>
            </a:r>
            <a:endParaRPr lang="zh-CN" altLang="en-US" sz="2400" b="1" dirty="0" smtClean="0"/>
          </a:p>
          <a:p>
            <a:r>
              <a:rPr lang="en-US" altLang="zh-CN" sz="2800" b="1" dirty="0" smtClean="0"/>
              <a:t>Distributed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ML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studies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how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to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make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the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process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work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for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the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following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cases:</a:t>
            </a:r>
            <a:endParaRPr lang="zh-CN" altLang="en-US" sz="2800" b="1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tx1"/>
                </a:solidFill>
              </a:rPr>
              <a:t>Big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N,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Small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F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tx1"/>
                </a:solidFill>
              </a:rPr>
              <a:t>Small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Big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F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tx1"/>
                </a:solidFill>
              </a:rPr>
              <a:t>Big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N,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Big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F</a:t>
            </a:r>
            <a:endParaRPr lang="zh-CN" altLang="en-US" sz="2400" b="1" dirty="0" smtClean="0"/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6CDE-59B6-4441-BCD7-448EFBC8AD02}" type="datetime1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315498" y="2302530"/>
            <a:ext cx="2481943" cy="285729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062358" y="2302530"/>
            <a:ext cx="0" cy="222048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365869" y="2131382"/>
            <a:ext cx="2110692" cy="2612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370844" y="173736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20797" y="3181939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724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non-distributed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ML?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115203" cy="461405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b="1" dirty="0" smtClean="0"/>
              <a:t>Requiring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distributed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data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storage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and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access</a:t>
            </a:r>
            <a:endParaRPr lang="zh-CN" altLang="en-US" sz="2800" b="1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tx1"/>
                </a:solidFill>
              </a:rPr>
              <a:t>Thanks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to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HDFS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and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Spark!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sz="2800" b="1" dirty="0" smtClean="0"/>
              <a:t>Network</a:t>
            </a:r>
            <a:r>
              <a:rPr lang="zh-CN" altLang="en-US" sz="2800" b="1" dirty="0" smtClean="0"/>
              <a:t> </a:t>
            </a:r>
            <a:r>
              <a:rPr lang="en-US" altLang="zh-CN" sz="2800" b="1" dirty="0"/>
              <a:t>c</a:t>
            </a:r>
            <a:r>
              <a:rPr lang="en-US" altLang="zh-CN" sz="2800" b="1" dirty="0" smtClean="0"/>
              <a:t>ommunication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is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often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the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bottleneck</a:t>
            </a:r>
            <a:r>
              <a:rPr lang="zh-CN" altLang="en-US" sz="2800" b="1" dirty="0" smtClean="0"/>
              <a:t> </a:t>
            </a:r>
            <a:endParaRPr lang="zh-CN" altLang="en-US" sz="2800" b="1" dirty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tx1"/>
                </a:solidFill>
              </a:rPr>
              <a:t>Non-distributed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ML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focuses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on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reducing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CPU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time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and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I/O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cost,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but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distributed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ML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often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seeks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to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reduce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network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communication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altLang="zh-CN" sz="2800" b="1" dirty="0" smtClean="0"/>
              <a:t>More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design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choices</a:t>
            </a:r>
            <a:endParaRPr lang="zh-CN" altLang="en-US" sz="2800" b="1" dirty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tx1"/>
                </a:solidFill>
              </a:rPr>
              <a:t>Broadcast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(Recall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hlinkClick r:id="rId3"/>
              </a:rPr>
              <a:t>Assignment3B</a:t>
            </a:r>
            <a:r>
              <a:rPr lang="zh-CN" altLang="en-US" sz="2400" dirty="0" smtClean="0">
                <a:solidFill>
                  <a:schemeClr val="tx1"/>
                </a:solidFill>
                <a:hlinkClick r:id="rId3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in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CMPT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732)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tx1"/>
                </a:solidFill>
              </a:rPr>
              <a:t>Caching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(which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intermediate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results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should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be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cached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in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Memory?)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tx1"/>
                </a:solidFill>
              </a:rPr>
              <a:t>Parallelization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(which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part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in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an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ML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algorithm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should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be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parallelized?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</a:p>
          <a:p>
            <a:pPr lvl="1">
              <a:buClr>
                <a:srgbClr val="E48312"/>
              </a:buClr>
            </a:pPr>
            <a:r>
              <a:rPr lang="is-IS" altLang="zh-CN" sz="2400" dirty="0" smtClean="0">
                <a:solidFill>
                  <a:schemeClr val="tx1"/>
                </a:solidFill>
              </a:rPr>
              <a:t>…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389C-9CC9-0C4B-8757-DB9A5676E25A}" type="datetime1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3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6181</TotalTime>
  <Words>1397</Words>
  <Application>Microsoft Macintosh PowerPoint</Application>
  <PresentationFormat>Widescreen</PresentationFormat>
  <Paragraphs>278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Wingdings</vt:lpstr>
      <vt:lpstr>宋体</vt:lpstr>
      <vt:lpstr>Retrospect</vt:lpstr>
      <vt:lpstr>Introduction to MLlib</vt:lpstr>
      <vt:lpstr>Recap of Spark</vt:lpstr>
      <vt:lpstr>A Brief History of MLlib</vt:lpstr>
      <vt:lpstr>MLlib’s Mission</vt:lpstr>
      <vt:lpstr>Distributed ML Algorithms in MLlib</vt:lpstr>
      <vt:lpstr>Some Basic Concepts</vt:lpstr>
      <vt:lpstr>What is Distributed ML?</vt:lpstr>
      <vt:lpstr>An intuitive explanation of distributed ML</vt:lpstr>
      <vt:lpstr>How different from non-distributed ML? </vt:lpstr>
      <vt:lpstr>Performance metrics of distributed ML</vt:lpstr>
      <vt:lpstr>MLlib’s Mission</vt:lpstr>
      <vt:lpstr>ML Workflow</vt:lpstr>
      <vt:lpstr>ML Workflows are complex</vt:lpstr>
      <vt:lpstr>Pain points</vt:lpstr>
      <vt:lpstr>The new ML pipeline API</vt:lpstr>
      <vt:lpstr>The new ML pipeline API (cont’d)</vt:lpstr>
      <vt:lpstr>The new ML pipeline API  (cont’d)</vt:lpstr>
      <vt:lpstr>The new ML pipeline API  (cont’d)</vt:lpstr>
      <vt:lpstr>spark.mllib vs. spark.ml</vt:lpstr>
      <vt:lpstr>Assignment 1 (http://tiny.cc/cmpt733-a1)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Jiannan Wang</dc:creator>
  <cp:lastModifiedBy>Jiannan Wang</cp:lastModifiedBy>
  <cp:revision>278</cp:revision>
  <dcterms:created xsi:type="dcterms:W3CDTF">2015-12-16T22:20:54Z</dcterms:created>
  <dcterms:modified xsi:type="dcterms:W3CDTF">2016-12-25T14:05:08Z</dcterms:modified>
</cp:coreProperties>
</file>