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6"/>
    <p:restoredTop sz="74780"/>
  </p:normalViewPr>
  <p:slideViewPr>
    <p:cSldViewPr snapToGrid="0" snapToObjects="1">
      <p:cViewPr>
        <p:scale>
          <a:sx n="84" d="100"/>
          <a:sy n="84" d="100"/>
        </p:scale>
        <p:origin x="10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E261F-8C98-8744-8E35-D8BB142E7BA1}" type="datetimeFigureOut">
              <a:rPr lang="en-US" smtClean="0"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823-372B-D44A-9E22-69A34475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77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6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7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39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65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6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4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5899-C7BE-D143-81F6-00D643E8F2FC}" type="datetime1">
              <a:rPr lang="en-US" smtClean="0"/>
              <a:t>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3EED-A376-2945-9C94-44650EF9653D}" type="datetime1">
              <a:rPr lang="en-US" smtClean="0"/>
              <a:t>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96D-B248-6642-978B-C5AE17C79E52}" type="datetime1">
              <a:rPr lang="en-US" smtClean="0"/>
              <a:t>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540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3AC7-17EC-B349-8097-3994DDA73642}" type="datetime1">
              <a:rPr lang="en-US" smtClean="0"/>
              <a:t>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91CC-B908-EE49-B99C-D7F6B7832123}" type="datetime1">
              <a:rPr lang="en-US" smtClean="0"/>
              <a:t>1/4/17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BD0-CF2F-8044-9A90-3AC4EF516A1F}" type="datetime1">
              <a:rPr lang="en-US" smtClean="0"/>
              <a:t>1/4/17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92AA-2B27-894F-9A45-7D6FC82C2A84}" type="datetime1">
              <a:rPr lang="en-US" smtClean="0"/>
              <a:t>1/4/17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22E0-FB70-5B4C-81ED-D1C86C0DB183}" type="datetime1">
              <a:rPr lang="en-US" smtClean="0"/>
              <a:t>1/4/17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78953B-8C84-A145-9B05-4ACF7B871A3B}" type="datetime1">
              <a:rPr lang="en-US" smtClean="0"/>
              <a:t>1/4/17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58C8-3379-9F4D-B8DB-95BBECAE90BD}" type="datetime1">
              <a:rPr lang="en-US" smtClean="0"/>
              <a:t>1/4/17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B2A8F5-4BF8-8549-B5CF-97DE397F4134}" type="datetime1">
              <a:rPr lang="en-US" smtClean="0"/>
              <a:t>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vangalak@sfu.ca" TargetMode="External"/><Relationship Id="rId4" Type="http://schemas.openxmlformats.org/officeDocument/2006/relationships/hyperlink" Target="mailto:jna50@sfu.c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gif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bit.ly/2iaNKuT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Big Data Programming II</a:t>
            </a:r>
            <a:br>
              <a:rPr lang="en-US" altLang="zh-CN" dirty="0"/>
            </a:b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CMPT </a:t>
            </a:r>
            <a:r>
              <a:rPr lang="en-US" dirty="0" smtClean="0"/>
              <a:t>73</a:t>
            </a:r>
            <a:r>
              <a:rPr lang="en-US" altLang="zh-CN" dirty="0" smtClean="0"/>
              <a:t>3</a:t>
            </a:r>
            <a:r>
              <a:rPr lang="en-US" dirty="0" smtClean="0"/>
              <a:t>,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dirty="0" smtClean="0"/>
              <a:t>201</a:t>
            </a:r>
            <a:r>
              <a:rPr lang="en-US" dirty="0"/>
              <a:t>7</a:t>
            </a:r>
            <a:endParaRPr lang="zh-CN" altLang="en-US" dirty="0"/>
          </a:p>
          <a:p>
            <a:r>
              <a:rPr lang="en-US" altLang="zh-CN" dirty="0" smtClean="0"/>
              <a:t>Jiannan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6166"/>
          </a:xfrm>
        </p:spPr>
        <p:txBody>
          <a:bodyPr>
            <a:normAutofit/>
          </a:bodyPr>
          <a:lstStyle/>
          <a:p>
            <a:r>
              <a:rPr lang="en-US" b="1" dirty="0" smtClean="0"/>
              <a:t>Part I: Advanced Analytics with Spark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Introduction </a:t>
            </a:r>
            <a:r>
              <a:rPr lang="en-US" altLang="zh-CN" dirty="0">
                <a:solidFill>
                  <a:srgbClr val="0070C0"/>
                </a:solidFill>
              </a:rPr>
              <a:t>&amp; </a:t>
            </a:r>
            <a:r>
              <a:rPr lang="en-US" altLang="zh-CN" dirty="0" err="1">
                <a:solidFill>
                  <a:srgbClr val="0070C0"/>
                </a:solidFill>
              </a:rPr>
              <a:t>MLlib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Basics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00B050"/>
                </a:solidFill>
              </a:rPr>
              <a:t>Sentiment Analysis (Feature Representation + Linear Regression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Anomaly </a:t>
            </a:r>
            <a:r>
              <a:rPr lang="en-US" altLang="zh-CN" dirty="0">
                <a:solidFill>
                  <a:srgbClr val="0070C0"/>
                </a:solidFill>
              </a:rPr>
              <a:t>Detection (Unsupervised </a:t>
            </a:r>
            <a:r>
              <a:rPr lang="en-US" altLang="zh-CN" dirty="0" smtClean="0">
                <a:solidFill>
                  <a:srgbClr val="0070C0"/>
                </a:solidFill>
              </a:rPr>
              <a:t>Learning)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Data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Integration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and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Cleaning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B050"/>
                </a:solidFill>
              </a:rPr>
              <a:t>Movie</a:t>
            </a: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Recommendation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/>
              <a:t>Part II: Advanced Analytics </a:t>
            </a:r>
            <a:r>
              <a:rPr lang="en-US" b="1" dirty="0"/>
              <a:t>with </a:t>
            </a:r>
            <a:r>
              <a:rPr lang="en-US" altLang="zh-CN" b="1" dirty="0" smtClean="0"/>
              <a:t>Other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Tools</a:t>
            </a:r>
            <a:endParaRPr lang="en-US" b="1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6"/>
            </a:pPr>
            <a:r>
              <a:rPr lang="en-US" altLang="zh-CN" dirty="0">
                <a:solidFill>
                  <a:srgbClr val="00B050"/>
                </a:solidFill>
              </a:rPr>
              <a:t>Small Data (</a:t>
            </a:r>
            <a:r>
              <a:rPr lang="en-US" altLang="zh-CN" dirty="0" err="1">
                <a:solidFill>
                  <a:srgbClr val="00B050"/>
                </a:solidFill>
              </a:rPr>
              <a:t>Scikit</a:t>
            </a:r>
            <a:r>
              <a:rPr lang="en-US" altLang="zh-CN" dirty="0">
                <a:solidFill>
                  <a:srgbClr val="00B050"/>
                </a:solidFill>
              </a:rPr>
              <a:t>-Learn)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6"/>
            </a:pPr>
            <a:r>
              <a:rPr lang="en-US" altLang="zh-CN" dirty="0" smtClean="0">
                <a:solidFill>
                  <a:srgbClr val="00B050"/>
                </a:solidFill>
              </a:rPr>
              <a:t>Deep </a:t>
            </a:r>
            <a:r>
              <a:rPr lang="en-US" altLang="zh-CN" dirty="0">
                <a:solidFill>
                  <a:srgbClr val="00B050"/>
                </a:solidFill>
              </a:rPr>
              <a:t>Learning (</a:t>
            </a:r>
            <a:r>
              <a:rPr lang="en-US" altLang="zh-CN" dirty="0" err="1">
                <a:solidFill>
                  <a:srgbClr val="00B050"/>
                </a:solidFill>
              </a:rPr>
              <a:t>caffee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6"/>
            </a:pPr>
            <a:r>
              <a:rPr lang="en-US" altLang="zh-CN" dirty="0" smtClean="0">
                <a:solidFill>
                  <a:srgbClr val="0070C0"/>
                </a:solidFill>
              </a:rPr>
              <a:t>Data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smtClean="0">
                <a:solidFill>
                  <a:srgbClr val="0070C0"/>
                </a:solidFill>
              </a:rPr>
              <a:t>Labeling</a:t>
            </a:r>
            <a:r>
              <a:rPr lang="zh-CN" altLang="en-US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(Crowdsourcing,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Active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Learning)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6"/>
            </a:pPr>
            <a:r>
              <a:rPr lang="en-US" altLang="zh-CN" dirty="0" smtClean="0">
                <a:solidFill>
                  <a:srgbClr val="0070C0"/>
                </a:solidFill>
              </a:rPr>
              <a:t>Project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Proposal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Presentation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6"/>
            </a:pPr>
            <a:r>
              <a:rPr lang="en-US" altLang="zh-CN" dirty="0">
                <a:solidFill>
                  <a:srgbClr val="0070C0"/>
                </a:solidFill>
              </a:rPr>
              <a:t>Visualization (D3) &amp; AWS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A43-AC7E-3F45-AE75-74CDB54BC34C}" type="datetime1">
              <a:rPr lang="en-US" smtClean="0"/>
              <a:t>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56447" y="2072640"/>
            <a:ext cx="18000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Dr.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Jiannan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Wang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Dr.</a:t>
            </a: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Apala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Guha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5366"/>
          </a:xfrm>
        </p:spPr>
        <p:txBody>
          <a:bodyPr>
            <a:normAutofit/>
          </a:bodyPr>
          <a:lstStyle/>
          <a:p>
            <a:r>
              <a:rPr lang="en-US" b="1" dirty="0" smtClean="0"/>
              <a:t>Marking</a:t>
            </a: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Assignments: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9</a:t>
            </a:r>
            <a:r>
              <a:rPr lang="it-IT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x 8 = 72</a:t>
            </a:r>
            <a:r>
              <a:rPr lang="it-IT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%</a:t>
            </a:r>
          </a:p>
          <a:p>
            <a:pPr lvl="1">
              <a:buClr>
                <a:srgbClr val="E48312"/>
              </a:buClr>
            </a:pPr>
            <a:r>
              <a:rPr lang="it-IT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Project:  (</a:t>
            </a:r>
            <a:r>
              <a:rPr lang="it-IT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proposal</a:t>
            </a:r>
            <a:r>
              <a:rPr lang="it-IT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+ </a:t>
            </a:r>
            <a:r>
              <a:rPr lang="it-IT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poster + report): 28%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b="1" dirty="0" smtClean="0"/>
              <a:t>Lectures (1 hour/week)</a:t>
            </a:r>
          </a:p>
          <a:p>
            <a:pPr lvl="1">
              <a:buClr>
                <a:srgbClr val="E48312"/>
              </a:buClr>
            </a:pPr>
            <a:r>
              <a:rPr lang="en-US" dirty="0" smtClean="0"/>
              <a:t>Group A, B: </a:t>
            </a:r>
            <a:r>
              <a:rPr lang="en-US" altLang="zh-CN" dirty="0" smtClean="0"/>
              <a:t>Monday</a:t>
            </a:r>
            <a:r>
              <a:rPr lang="zh-CN" altLang="en-US" dirty="0" smtClean="0"/>
              <a:t> </a:t>
            </a:r>
            <a:r>
              <a:rPr lang="en-US" dirty="0" smtClean="0"/>
              <a:t>9:30-10:20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400" b="1" dirty="0" smtClean="0"/>
              <a:t>Labs (5 hours/week)</a:t>
            </a:r>
          </a:p>
          <a:p>
            <a:pPr lvl="1">
              <a:buClr>
                <a:srgbClr val="E48312"/>
              </a:buClr>
            </a:pPr>
            <a:r>
              <a:rPr lang="en-US" dirty="0" smtClean="0"/>
              <a:t>Group A: Tues </a:t>
            </a:r>
            <a:r>
              <a:rPr lang="en-US" altLang="zh-CN" dirty="0" smtClean="0"/>
              <a:t>9</a:t>
            </a:r>
            <a:r>
              <a:rPr lang="en-US" dirty="0" smtClean="0"/>
              <a:t>:30–1</a:t>
            </a:r>
            <a:r>
              <a:rPr lang="en-US" altLang="zh-CN" dirty="0" smtClean="0"/>
              <a:t>1</a:t>
            </a:r>
            <a:r>
              <a:rPr lang="en-US" dirty="0" smtClean="0"/>
              <a:t>:20</a:t>
            </a:r>
            <a:r>
              <a:rPr lang="en-US" dirty="0"/>
              <a:t>, Thurs </a:t>
            </a:r>
            <a:r>
              <a:rPr lang="en-US" dirty="0" smtClean="0"/>
              <a:t>9:</a:t>
            </a:r>
            <a:r>
              <a:rPr lang="en-US" altLang="zh-CN" dirty="0" smtClean="0"/>
              <a:t>00</a:t>
            </a:r>
            <a:r>
              <a:rPr lang="en-US" dirty="0" smtClean="0"/>
              <a:t>–1</a:t>
            </a:r>
            <a:r>
              <a:rPr lang="en-US" altLang="zh-CN" dirty="0" smtClean="0"/>
              <a:t>1</a:t>
            </a:r>
            <a:r>
              <a:rPr lang="en-US" dirty="0" smtClean="0"/>
              <a:t>:</a:t>
            </a:r>
            <a:r>
              <a:rPr lang="en-US" altLang="zh-CN" dirty="0" smtClean="0"/>
              <a:t>5</a:t>
            </a:r>
            <a:r>
              <a:rPr lang="en-US" dirty="0" smtClean="0"/>
              <a:t>0</a:t>
            </a:r>
          </a:p>
          <a:p>
            <a:pPr lvl="1">
              <a:buClr>
                <a:srgbClr val="E48312"/>
              </a:buClr>
            </a:pPr>
            <a:r>
              <a:rPr lang="en-US" dirty="0" smtClean="0"/>
              <a:t>Group B: Tues </a:t>
            </a:r>
            <a:r>
              <a:rPr lang="en-US" altLang="zh-CN" dirty="0" smtClean="0"/>
              <a:t>14</a:t>
            </a:r>
            <a:r>
              <a:rPr lang="en-US" dirty="0" smtClean="0"/>
              <a:t>:30–</a:t>
            </a:r>
            <a:r>
              <a:rPr lang="en-US" altLang="zh-CN" dirty="0" smtClean="0"/>
              <a:t>16</a:t>
            </a:r>
            <a:r>
              <a:rPr lang="en-US" dirty="0" smtClean="0"/>
              <a:t>:20</a:t>
            </a:r>
            <a:r>
              <a:rPr lang="en-US" dirty="0"/>
              <a:t>, Thurs </a:t>
            </a:r>
            <a:r>
              <a:rPr lang="en-US" altLang="zh-CN" dirty="0" smtClean="0"/>
              <a:t>13</a:t>
            </a:r>
            <a:r>
              <a:rPr lang="en-US" dirty="0" smtClean="0"/>
              <a:t>:30–</a:t>
            </a:r>
            <a:r>
              <a:rPr lang="en-US" altLang="zh-CN" dirty="0" smtClean="0"/>
              <a:t>16</a:t>
            </a:r>
            <a:r>
              <a:rPr lang="en-US" dirty="0" smtClean="0"/>
              <a:t>:20</a:t>
            </a:r>
          </a:p>
          <a:p>
            <a:r>
              <a:rPr lang="en-US" b="1" dirty="0" smtClean="0"/>
              <a:t>TAs</a:t>
            </a:r>
            <a:endParaRPr lang="en-US" sz="2000" dirty="0"/>
          </a:p>
          <a:p>
            <a:pPr lvl="1">
              <a:buClr>
                <a:srgbClr val="E48312"/>
              </a:buClr>
            </a:pPr>
            <a:r>
              <a:rPr lang="en-US" dirty="0" err="1"/>
              <a:t>Venkatesh</a:t>
            </a:r>
            <a:r>
              <a:rPr lang="en-US" dirty="0"/>
              <a:t> </a:t>
            </a:r>
            <a:r>
              <a:rPr lang="en-US" dirty="0" err="1"/>
              <a:t>Palani</a:t>
            </a:r>
            <a:r>
              <a:rPr lang="en-US" dirty="0"/>
              <a:t> </a:t>
            </a:r>
            <a:r>
              <a:rPr lang="en-US" dirty="0" err="1"/>
              <a:t>Prabhu</a:t>
            </a:r>
            <a:r>
              <a:rPr lang="en-US" dirty="0"/>
              <a:t> </a:t>
            </a:r>
            <a:r>
              <a:rPr lang="en-US" dirty="0" err="1"/>
              <a:t>Angalakurichi</a:t>
            </a:r>
            <a:r>
              <a:rPr lang="en-US" dirty="0"/>
              <a:t> </a:t>
            </a:r>
            <a:r>
              <a:rPr lang="en-US" dirty="0" err="1"/>
              <a:t>Ramaraj</a:t>
            </a:r>
            <a:r>
              <a:rPr lang="en-US" dirty="0"/>
              <a:t> &lt;</a:t>
            </a:r>
            <a:r>
              <a:rPr lang="en-US" dirty="0">
                <a:hlinkClick r:id="rId3"/>
              </a:rPr>
              <a:t>vangalak@sfu.ca</a:t>
            </a:r>
            <a:r>
              <a:rPr lang="en-US" dirty="0"/>
              <a:t>&gt; 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dirty="0" err="1"/>
              <a:t>Jaypratap</a:t>
            </a:r>
            <a:r>
              <a:rPr lang="en-US" dirty="0"/>
              <a:t> Naidu &lt;</a:t>
            </a:r>
            <a:r>
              <a:rPr lang="en-US" dirty="0">
                <a:hlinkClick r:id="rId4"/>
              </a:rPr>
              <a:t>jna50@sfu.ca</a:t>
            </a:r>
            <a:r>
              <a:rPr lang="en-US" dirty="0"/>
              <a:t>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C24B-AB34-F140-BE68-93DD409A8392}" type="datetime1">
              <a:rPr lang="en-US" smtClean="0"/>
              <a:t>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5078" y="6416675"/>
            <a:ext cx="4822804" cy="365125"/>
          </a:xfrm>
        </p:spPr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am</a:t>
            </a:r>
            <a:r>
              <a:rPr lang="zh-CN" altLang="en-US" dirty="0" smtClean="0"/>
              <a:t> </a:t>
            </a:r>
            <a:r>
              <a:rPr lang="en-US" altLang="zh-CN" dirty="0" smtClean="0"/>
              <a:t>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Assistant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Professor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Simon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Fraser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University</a:t>
            </a:r>
            <a:r>
              <a:rPr lang="zh-CN" altLang="en-US" sz="2400" dirty="0" smtClean="0"/>
              <a:t> </a:t>
            </a:r>
          </a:p>
          <a:p>
            <a:r>
              <a:rPr lang="en-US" altLang="zh-CN" sz="2400" dirty="0" smtClean="0"/>
              <a:t>Postdoc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Berkeley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AMPLab</a:t>
            </a:r>
            <a:endParaRPr lang="zh-CN" altLang="en-US" sz="2400" dirty="0" smtClean="0"/>
          </a:p>
          <a:p>
            <a:r>
              <a:rPr lang="en-US" altLang="zh-CN" sz="2400" dirty="0" smtClean="0"/>
              <a:t>Ph.D.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Tsinghua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University</a:t>
            </a:r>
            <a:endParaRPr lang="zh-CN" altLang="en-US" sz="2400" dirty="0" smtClean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7165340" y="1845734"/>
            <a:ext cx="537210" cy="1405890"/>
          </a:xfrm>
          <a:prstGeom prst="rightBrace">
            <a:avLst>
              <a:gd name="adj1" fmla="val 3173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98472" y="2133180"/>
            <a:ext cx="4304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8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years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research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experience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/>
              <a:t>database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field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A6F7-62C2-A245-8A25-968A77867D9B}" type="datetime1">
              <a:rPr lang="en-US" smtClean="0"/>
              <a:t>1/4/17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7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</a:t>
            </a:r>
            <a:r>
              <a:rPr lang="zh-CN" altLang="en-US" sz="2400" dirty="0"/>
              <a:t> </a:t>
            </a:r>
            <a:r>
              <a:rPr lang="en-US" altLang="zh-CN" sz="2400" dirty="0"/>
              <a:t>am</a:t>
            </a:r>
            <a:r>
              <a:rPr lang="zh-CN" altLang="en-US" sz="2400" dirty="0"/>
              <a:t> </a:t>
            </a:r>
            <a:r>
              <a:rPr lang="en-US" altLang="zh-CN" sz="2400" dirty="0"/>
              <a:t>so</a:t>
            </a:r>
            <a:r>
              <a:rPr lang="zh-CN" altLang="en-US" sz="2400" dirty="0"/>
              <a:t> </a:t>
            </a:r>
            <a:r>
              <a:rPr lang="en-US" altLang="zh-CN" sz="2400" dirty="0"/>
              <a:t>proud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being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database</a:t>
            </a:r>
            <a:r>
              <a:rPr lang="zh-CN" altLang="en-US" sz="2400" dirty="0"/>
              <a:t> </a:t>
            </a:r>
            <a:r>
              <a:rPr lang="en-US" altLang="zh-CN" sz="2400" dirty="0"/>
              <a:t>guy!</a:t>
            </a:r>
            <a:endParaRPr lang="zh-CN" altLang="en-US" sz="2400" dirty="0"/>
          </a:p>
          <a:p>
            <a:r>
              <a:rPr lang="zh-CN" alt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17729" y="3211459"/>
            <a:ext cx="1005840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277749" y="3102874"/>
            <a:ext cx="228600" cy="21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5677" y="27231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1973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65626" y="3102874"/>
            <a:ext cx="228600" cy="21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54252" y="27564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1981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411848" y="3125734"/>
            <a:ext cx="228600" cy="21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99776" y="27826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1998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0833229" y="3102874"/>
            <a:ext cx="228600" cy="21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621158" y="28000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0034" y="3320267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r>
              <a:rPr lang="en-US" dirty="0" smtClean="0"/>
              <a:t>etwork </a:t>
            </a:r>
            <a:r>
              <a:rPr lang="en-US" dirty="0"/>
              <a:t>database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9" y="4032637"/>
            <a:ext cx="914400" cy="139903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48074" y="541856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Charles W. Bachman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9647" y="1820531"/>
            <a:ext cx="4684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Turing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Award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Winners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50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years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2847236" y="3320044"/>
            <a:ext cx="202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Relational</a:t>
            </a:r>
            <a:r>
              <a:rPr lang="en-US" dirty="0" smtClean="0"/>
              <a:t> </a:t>
            </a:r>
            <a:r>
              <a:rPr lang="en-US" dirty="0"/>
              <a:t>database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85904" y="3342693"/>
            <a:ext cx="233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Transactional</a:t>
            </a:r>
            <a:r>
              <a:rPr lang="en-US" dirty="0" smtClean="0"/>
              <a:t> </a:t>
            </a:r>
            <a:r>
              <a:rPr lang="en-US" dirty="0"/>
              <a:t>database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470378" y="3362155"/>
            <a:ext cx="262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Modern </a:t>
            </a:r>
            <a:r>
              <a:rPr lang="en-US" altLang="zh-CN" dirty="0"/>
              <a:t>database systems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453" y="3950308"/>
            <a:ext cx="1005546" cy="142968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85459" y="5424498"/>
            <a:ext cx="125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Edgar </a:t>
            </a:r>
            <a:r>
              <a:rPr lang="en-US" dirty="0" err="1"/>
              <a:t>Codd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83" y="3899340"/>
            <a:ext cx="914401" cy="153162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138697" y="5430591"/>
            <a:ext cx="1001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Jim Gray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7" r="16211"/>
          <a:stretch/>
        </p:blipFill>
        <p:spPr>
          <a:xfrm>
            <a:off x="10367010" y="3956478"/>
            <a:ext cx="1074420" cy="142351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9821391" y="5418562"/>
            <a:ext cx="216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Michael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Stonebraker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0E03-D4E6-6C43-A5EB-630BAAE126B9}" type="datetime1">
              <a:rPr lang="en-US" smtClean="0"/>
              <a:t>1/4/17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/>
      <p:bldP spid="16" grpId="0"/>
      <p:bldP spid="17" grpId="0"/>
      <p:bldP spid="18" grpId="0"/>
      <p:bldP spid="19" grpId="0"/>
      <p:bldP spid="20" grpId="0"/>
      <p:bldP spid="22" grpId="0"/>
      <p:bldP spid="24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Industry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proud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database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guy!</a:t>
            </a:r>
            <a:endParaRPr lang="zh-CN" altLang="en-US" sz="2400" dirty="0" smtClean="0"/>
          </a:p>
          <a:p>
            <a:endParaRPr lang="zh-CN" altLang="en-US" sz="2400" dirty="0"/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00" y="2858877"/>
            <a:ext cx="5851021" cy="33999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56103" y="545639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.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" y="2953528"/>
            <a:ext cx="1571636" cy="12755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21" y="4519578"/>
            <a:ext cx="2294459" cy="7059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90" y="3160438"/>
            <a:ext cx="2100072" cy="10302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13833" y="1806521"/>
            <a:ext cx="4313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$30~$50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billion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market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per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year</a:t>
            </a:r>
            <a:r>
              <a:rPr lang="zh-CN" altLang="en-US" sz="2400" b="1" dirty="0" smtClean="0"/>
              <a:t> </a:t>
            </a:r>
            <a:endParaRPr lang="en-US" sz="2400" b="1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C89D-2CC8-7C48-9BF9-AF6EBF35E4D6}" type="datetime1">
              <a:rPr lang="en-US" smtClean="0"/>
              <a:t>1/4/17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18" name="Circular Arrow 17"/>
          <p:cNvSpPr/>
          <p:nvPr/>
        </p:nvSpPr>
        <p:spPr>
          <a:xfrm rot="5400000">
            <a:off x="10750223" y="4024571"/>
            <a:ext cx="722335" cy="69109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20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32661" y="4108507"/>
            <a:ext cx="912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3x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faster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growth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249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12730" cy="145075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But,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changed</a:t>
            </a:r>
            <a:r>
              <a:rPr lang="zh-CN" altLang="en-US" dirty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People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opinions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question. </a:t>
            </a:r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 opinion</a:t>
            </a:r>
            <a:r>
              <a:rPr lang="en-US" altLang="zh-CN" dirty="0" smtClean="0"/>
              <a:t>!</a:t>
            </a:r>
            <a:endParaRPr lang="zh-CN" altLang="en-US" dirty="0" smtClean="0"/>
          </a:p>
          <a:p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believe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major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changes: </a:t>
            </a:r>
            <a:r>
              <a:rPr lang="en-US" altLang="zh-CN" b="1" dirty="0" smtClean="0"/>
              <a:t>Cloud Computing </a:t>
            </a:r>
            <a:r>
              <a:rPr lang="en-US" altLang="zh-CN" dirty="0" smtClean="0"/>
              <a:t>and </a:t>
            </a:r>
            <a:r>
              <a:rPr lang="en-US" altLang="zh-CN" b="1" dirty="0" smtClean="0"/>
              <a:t>Machine Learning</a:t>
            </a:r>
            <a:endParaRPr lang="zh-CN" altLang="en-US" b="1" dirty="0" smtClean="0"/>
          </a:p>
          <a:p>
            <a:endParaRPr lang="en-US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EEDE-66E5-0145-B12B-B52B3D3C257F}" type="datetime1">
              <a:rPr lang="en-US" smtClean="0"/>
              <a:t>1/4/17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1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646920" cy="4023360"/>
          </a:xfrm>
        </p:spPr>
        <p:txBody>
          <a:bodyPr/>
          <a:lstStyle/>
          <a:p>
            <a:r>
              <a:rPr lang="en-US" dirty="0" smtClean="0"/>
              <a:t>Making it tremendously </a:t>
            </a:r>
            <a:r>
              <a:rPr lang="en-US" b="1" dirty="0" smtClean="0"/>
              <a:t>easier and cheaper </a:t>
            </a:r>
            <a:r>
              <a:rPr lang="en-US" dirty="0" smtClean="0"/>
              <a:t>to run applications on a cluster (e.g., 50 nodes)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3424373"/>
            <a:ext cx="2836948" cy="21923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80691" y="2744378"/>
            <a:ext cx="292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Oracle’s Biggest Competitor</a:t>
            </a:r>
            <a:r>
              <a:rPr lang="en-US" altLang="zh-CN" b="1" dirty="0" smtClean="0"/>
              <a:t>?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86546" y="2696025"/>
            <a:ext cx="2037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How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to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Program</a:t>
            </a:r>
            <a:r>
              <a:rPr lang="en-US" sz="2000" b="1" dirty="0" smtClean="0"/>
              <a:t>?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88242" y="3150004"/>
            <a:ext cx="3425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CMPT </a:t>
            </a:r>
            <a:r>
              <a:rPr lang="en-US" b="1" dirty="0"/>
              <a:t>732. </a:t>
            </a:r>
            <a:r>
              <a:rPr lang="en-US" b="1" dirty="0">
                <a:hlinkClick r:id="rId4"/>
              </a:rPr>
              <a:t>http://</a:t>
            </a:r>
            <a:r>
              <a:rPr lang="en-US" b="1" dirty="0" err="1">
                <a:hlinkClick r:id="rId4"/>
              </a:rPr>
              <a:t>bit.ly</a:t>
            </a:r>
            <a:r>
              <a:rPr lang="en-US" b="1" dirty="0">
                <a:hlinkClick r:id="rId4"/>
              </a:rPr>
              <a:t>/2iaNKuT</a:t>
            </a:r>
            <a:endParaRPr lang="en-US" b="1" dirty="0" smtClean="0"/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59" y="3561533"/>
            <a:ext cx="3390399" cy="22876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00750" y="3119544"/>
            <a:ext cx="4903470" cy="2709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33F7-3ADF-0B41-B7D7-24DC4FDAECF6}" type="datetime1">
              <a:rPr lang="en-US" smtClean="0"/>
              <a:t>1/4/17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4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People are not only interested in </a:t>
            </a:r>
            <a:r>
              <a:rPr lang="en-US" sz="2400" b="1" dirty="0" smtClean="0"/>
              <a:t>understanding </a:t>
            </a:r>
            <a:r>
              <a:rPr lang="en-US" sz="2400" b="1" dirty="0" smtClean="0">
                <a:solidFill>
                  <a:schemeClr val="tx1"/>
                </a:solidFill>
              </a:rPr>
              <a:t>the past </a:t>
            </a:r>
            <a:r>
              <a:rPr lang="en-US" sz="2400" dirty="0" smtClean="0"/>
              <a:t>but also in </a:t>
            </a:r>
            <a:r>
              <a:rPr lang="en-US" sz="2400" b="1" dirty="0" smtClean="0"/>
              <a:t>predicting</a:t>
            </a:r>
            <a:r>
              <a:rPr lang="en-US" sz="2400" dirty="0" smtClean="0"/>
              <a:t> </a:t>
            </a:r>
            <a:r>
              <a:rPr lang="en-US" sz="2400" b="1" dirty="0" smtClean="0"/>
              <a:t>the future</a:t>
            </a:r>
            <a:endParaRPr lang="en-US" sz="24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33718"/>
              </p:ext>
            </p:extLst>
          </p:nvPr>
        </p:nvGraphicFramePr>
        <p:xfrm>
          <a:off x="1929130" y="3440854"/>
          <a:ext cx="868934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4670"/>
                <a:gridCol w="43446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Understanding the past</a:t>
                      </a:r>
                      <a:endParaRPr lang="zh-CN" altLang="en-US" sz="1800" dirty="0" smtClean="0"/>
                    </a:p>
                    <a:p>
                      <a:pPr algn="ctr"/>
                      <a:r>
                        <a:rPr lang="en-US" altLang="zh-CN" sz="1800" dirty="0" smtClean="0"/>
                        <a:t>(SQL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Analytics)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Predicating the future</a:t>
                      </a:r>
                      <a:endParaRPr lang="zh-CN" altLang="en-US" sz="1800" dirty="0" smtClean="0"/>
                    </a:p>
                    <a:p>
                      <a:pPr algn="ctr"/>
                      <a:r>
                        <a:rPr lang="en-US" altLang="zh-CN" sz="1800" dirty="0" smtClean="0"/>
                        <a:t>(Machine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Learning)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 smtClean="0"/>
                    </a:p>
                    <a:p>
                      <a:endParaRPr lang="zh-CN" alt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 smtClean="0"/>
                    </a:p>
                    <a:p>
                      <a:endParaRPr lang="zh-CN" alt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36375" y="2963148"/>
            <a:ext cx="507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Imagine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your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boss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asks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you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following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questions</a:t>
            </a:r>
            <a:endParaRPr lang="en-US" b="1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6F4E-4F18-E940-879C-9F4C12ED1430}" type="datetime1">
              <a:rPr lang="en-US" smtClean="0"/>
              <a:t>1/4/17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1565" y="4214383"/>
            <a:ext cx="3685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Apple</a:t>
            </a:r>
            <a:r>
              <a:rPr lang="zh-CN" altLang="en-US" dirty="0"/>
              <a:t> </a:t>
            </a:r>
            <a:r>
              <a:rPr lang="en-US" altLang="zh-CN" dirty="0"/>
              <a:t>Watches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 smtClean="0"/>
              <a:t>sell</a:t>
            </a:r>
            <a:endParaRPr lang="zh-CN" altLang="en-US" dirty="0" smtClean="0"/>
          </a:p>
          <a:p>
            <a:pPr defTabSz="914400">
              <a:defRPr/>
            </a:pP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year</a:t>
            </a:r>
            <a:r>
              <a:rPr lang="en-US" altLang="zh-CN" dirty="0" smtClean="0"/>
              <a:t>?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002" y="4214383"/>
            <a:ext cx="4217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Apple</a:t>
            </a:r>
            <a:r>
              <a:rPr lang="zh-CN" altLang="en-US" dirty="0"/>
              <a:t> </a:t>
            </a:r>
            <a:r>
              <a:rPr lang="en-US" altLang="zh-CN" dirty="0"/>
              <a:t>Watches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sell</a:t>
            </a:r>
            <a:r>
              <a:rPr lang="zh-CN" altLang="en-US" dirty="0"/>
              <a:t> </a:t>
            </a:r>
            <a:endParaRPr lang="zh-CN" altLang="en-US" dirty="0" smtClean="0"/>
          </a:p>
          <a:p>
            <a:pPr defTabSz="914400">
              <a:defRPr/>
            </a:pPr>
            <a:r>
              <a:rPr lang="en-US" altLang="zh-CN" smtClean="0"/>
              <a:t>next</a:t>
            </a:r>
            <a:r>
              <a:rPr lang="zh-CN" altLang="en-US" smtClean="0"/>
              <a:t> </a:t>
            </a:r>
            <a:r>
              <a:rPr lang="en-US" altLang="zh-CN" smtClean="0"/>
              <a:t>year?</a:t>
            </a:r>
            <a:r>
              <a:rPr lang="zh-CN" altLang="en-US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1565" y="5142048"/>
            <a:ext cx="313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movies</a:t>
            </a:r>
            <a:r>
              <a:rPr lang="zh-CN" altLang="en-US" dirty="0"/>
              <a:t> </a:t>
            </a:r>
            <a:r>
              <a:rPr lang="en-US" altLang="zh-CN" dirty="0"/>
              <a:t>did </a:t>
            </a:r>
            <a:r>
              <a:rPr lang="en-US" altLang="zh-CN" dirty="0" smtClean="0"/>
              <a:t>“Bob”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 </a:t>
            </a:r>
          </a:p>
          <a:p>
            <a:pPr defTabSz="914400">
              <a:defRPr/>
            </a:pPr>
            <a:r>
              <a:rPr lang="en-US" altLang="zh-CN" dirty="0" smtClean="0"/>
              <a:t>before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002" y="5097040"/>
            <a:ext cx="378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movies</a:t>
            </a:r>
            <a:r>
              <a:rPr lang="zh-CN" altLang="en-US" dirty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“Bob”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watch</a:t>
            </a:r>
            <a:r>
              <a:rPr lang="zh-CN" altLang="en-US" dirty="0"/>
              <a:t> </a:t>
            </a:r>
            <a:endParaRPr lang="zh-CN" altLang="en-US" dirty="0" smtClean="0"/>
          </a:p>
          <a:p>
            <a:pPr defTabSz="914400">
              <a:defRPr/>
            </a:pP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future?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1565" y="595160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dirty="0"/>
              <a:t>…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00002" y="593142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10" grpId="0"/>
      <p:bldP spid="11" grpId="0"/>
      <p:bldP spid="17" grpId="0"/>
      <p:bldP spid="5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in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dirty="0" smtClean="0"/>
              <a:t>vs. ML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49890" cy="4023360"/>
          </a:xfrm>
        </p:spPr>
        <p:txBody>
          <a:bodyPr/>
          <a:lstStyle/>
          <a:p>
            <a:r>
              <a:rPr lang="en-US" altLang="zh-CN" sz="2400" b="1" dirty="0" smtClean="0"/>
              <a:t>ML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Class</a:t>
            </a:r>
            <a:endParaRPr lang="zh-CN" altLang="en-US" sz="2400" b="1" dirty="0" smtClean="0"/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</a:p>
          <a:p>
            <a:pPr lvl="1"/>
            <a:r>
              <a:rPr lang="en-US" altLang="zh-CN" dirty="0" smtClean="0"/>
              <a:t>Developing a 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quite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important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 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/>
              <a:t>properties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theory</a:t>
            </a:r>
            <a:endParaRPr lang="zh-CN" altLang="en-US" dirty="0" smtClean="0"/>
          </a:p>
          <a:p>
            <a:pPr marL="201168" lvl="1" indent="0">
              <a:buNone/>
            </a:pPr>
            <a:endParaRPr lang="zh-CN" altLang="en-US" sz="2200" dirty="0" smtClean="0"/>
          </a:p>
          <a:p>
            <a:r>
              <a:rPr lang="en-US" altLang="zh-CN" sz="2400" b="1" dirty="0" smtClean="0"/>
              <a:t>ML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Practice</a:t>
            </a:r>
            <a:endParaRPr lang="zh-CN" altLang="en-US" sz="2400" b="1" dirty="0" smtClean="0"/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messy,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often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sources</a:t>
            </a:r>
            <a:r>
              <a:rPr lang="zh-CN" altLang="en-US" dirty="0" smtClean="0"/>
              <a:t> </a:t>
            </a:r>
          </a:p>
          <a:p>
            <a:pPr lvl="1"/>
            <a:r>
              <a:rPr lang="en-US" altLang="zh-CN" dirty="0" smtClean="0"/>
              <a:t>Feature 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 tuning 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important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 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production</a:t>
            </a:r>
            <a:endParaRPr lang="zh-CN" altLang="en-US" dirty="0"/>
          </a:p>
          <a:p>
            <a:endParaRPr lang="zh-CN" altLang="en-US" sz="2400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1D1-139A-1E4F-9281-F8D6CA2F3A34}" type="datetime1">
              <a:rPr lang="en-US" smtClean="0"/>
              <a:t>1/4/17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3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course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Goals</a:t>
            </a:r>
            <a:endParaRPr lang="zh-CN" altLang="en-US" sz="2400" b="1" dirty="0" smtClean="0"/>
          </a:p>
          <a:p>
            <a:pPr lvl="1"/>
            <a:r>
              <a:rPr lang="en-US" altLang="zh-CN" dirty="0" smtClean="0"/>
              <a:t>Advanced analytics (beyond SQL analytics)</a:t>
            </a:r>
          </a:p>
          <a:p>
            <a:pPr lvl="0">
              <a:buClr>
                <a:srgbClr val="E48312"/>
              </a:buClr>
            </a:pPr>
            <a:r>
              <a:rPr lang="en-US" altLang="zh-CN" sz="24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Tools</a:t>
            </a:r>
            <a:endParaRPr lang="zh-CN" altLang="en-US" sz="2400" b="1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Spark 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MLlib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Scikit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-Learn, 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Caffee</a:t>
            </a: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</a:pP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Lecture style</a:t>
            </a: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More “why” less “how”</a:t>
            </a:r>
          </a:p>
          <a:p>
            <a:pPr lvl="0">
              <a:buClr>
                <a:srgbClr val="E48312"/>
              </a:buClr>
            </a:pP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Assignment style</a:t>
            </a:r>
            <a:endParaRPr lang="zh-CN" altLang="en-US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dirty="0"/>
              <a:t>P</a:t>
            </a:r>
            <a:r>
              <a:rPr lang="en-US" dirty="0" smtClean="0"/>
              <a:t>roblem centric instead </a:t>
            </a:r>
            <a:r>
              <a:rPr lang="en-US" dirty="0"/>
              <a:t>of tool </a:t>
            </a:r>
            <a:r>
              <a:rPr lang="en-US" dirty="0" smtClean="0"/>
              <a:t>centric</a:t>
            </a:r>
            <a:endParaRPr lang="en-US" dirty="0"/>
          </a:p>
          <a:p>
            <a:pPr lvl="1">
              <a:buClr>
                <a:srgbClr val="E48312"/>
              </a:buClr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</a:pP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14CB-3317-5D4B-839A-BE78293DA763}" type="datetime1">
              <a:rPr lang="en-US" smtClean="0"/>
              <a:t>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8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2208</TotalTime>
  <Words>608</Words>
  <Application>Microsoft Macintosh PowerPoint</Application>
  <PresentationFormat>Widescreen</PresentationFormat>
  <Paragraphs>149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宋体</vt:lpstr>
      <vt:lpstr>Retrospect</vt:lpstr>
      <vt:lpstr>Big Data Programming II Course Introduction</vt:lpstr>
      <vt:lpstr>Who am I?</vt:lpstr>
      <vt:lpstr>Database: Research Success</vt:lpstr>
      <vt:lpstr>Database: Industry Success</vt:lpstr>
      <vt:lpstr>But, what has changed in the “Big Data” world?</vt:lpstr>
      <vt:lpstr>Cloud Computing</vt:lpstr>
      <vt:lpstr>Machine Learning (ML)</vt:lpstr>
      <vt:lpstr>ML in Class vs. ML in Practice</vt:lpstr>
      <vt:lpstr>What’s this course about?</vt:lpstr>
      <vt:lpstr>Course Plan</vt:lpstr>
      <vt:lpstr>Course Setup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Jiannan Wang</dc:creator>
  <cp:lastModifiedBy>Jiannan Wang</cp:lastModifiedBy>
  <cp:revision>116</cp:revision>
  <dcterms:created xsi:type="dcterms:W3CDTF">2015-12-16T22:20:54Z</dcterms:created>
  <dcterms:modified xsi:type="dcterms:W3CDTF">2017-01-04T16:37:53Z</dcterms:modified>
</cp:coreProperties>
</file>