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7" r:id="rId3"/>
    <p:sldId id="308" r:id="rId4"/>
    <p:sldId id="309" r:id="rId5"/>
    <p:sldId id="310" r:id="rId6"/>
    <p:sldId id="311" r:id="rId7"/>
    <p:sldId id="313" r:id="rId8"/>
    <p:sldId id="312" r:id="rId9"/>
    <p:sldId id="317" r:id="rId10"/>
    <p:sldId id="319" r:id="rId11"/>
    <p:sldId id="318" r:id="rId12"/>
    <p:sldId id="314" r:id="rId13"/>
    <p:sldId id="316" r:id="rId14"/>
    <p:sldId id="335" r:id="rId15"/>
    <p:sldId id="321" r:id="rId16"/>
    <p:sldId id="322" r:id="rId17"/>
    <p:sldId id="323" r:id="rId18"/>
    <p:sldId id="324" r:id="rId19"/>
    <p:sldId id="330" r:id="rId20"/>
    <p:sldId id="331" r:id="rId21"/>
    <p:sldId id="328" r:id="rId22"/>
    <p:sldId id="329" r:id="rId23"/>
    <p:sldId id="301" r:id="rId24"/>
    <p:sldId id="300" r:id="rId25"/>
    <p:sldId id="31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EC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/>
    <p:restoredTop sz="74278"/>
  </p:normalViewPr>
  <p:slideViewPr>
    <p:cSldViewPr snapToGrid="0" snapToObjects="1">
      <p:cViewPr>
        <p:scale>
          <a:sx n="81" d="100"/>
          <a:sy n="81" d="100"/>
        </p:scale>
        <p:origin x="13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417-1D6B-9744-8631-E8A5E67CDC5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FDD-7211-FE45-AAD1-74B12862876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E34C-7C42-A84C-96E7-0DE98E6B5DCB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0350-C236-7847-916E-EB12569D1632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446E-366D-434F-8F62-C37BE746E88A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36B-0755-1641-A03A-19A3721B811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4836-9ED2-EE44-8DBC-AE41587A9C9A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CFB-9BEE-214A-8DB7-FCF277AE045E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FEE-6A75-2646-937E-B62F273A5A83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6DBAE3-4498-DC47-B6FB-40F8C83D1F67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435C-4AA6-504A-8635-69B3FED3F3D6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38F9B6-5D48-414D-BD9E-2265BE981B72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dibook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.google.ca/scholar?cluster=3738306890680168220&amp;hl=en&amp;as_sdt=0,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hyperlink" Target="https://scholar.google.ca/scholar?cluster=4162722090288196219&amp;hl=en&amp;as_sdt=0,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iny.cc/cmpt733-a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made/dedupe" TargetMode="External"/><Relationship Id="rId4" Type="http://schemas.openxmlformats.org/officeDocument/2006/relationships/hyperlink" Target="http://openrefine.org/" TargetMode="External"/><Relationship Id="rId5" Type="http://schemas.openxmlformats.org/officeDocument/2006/relationships/hyperlink" Target="http://refinepro.com/" TargetMode="External"/><Relationship Id="rId6" Type="http://schemas.openxmlformats.org/officeDocument/2006/relationships/hyperlink" Target="https://www.trifact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das.pydata.org/pandas-docs/version/0.17.1/missing_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Lecture</a:t>
            </a:r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6600" dirty="0" smtClean="0"/>
              <a:t>Data Integration and Cleaning</a:t>
            </a:r>
            <a:r>
              <a:rPr lang="zh-CN" altLang="en-US" sz="6600" dirty="0" smtClean="0"/>
              <a:t>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0380"/>
          </a:xfrm>
        </p:spPr>
        <p:txBody>
          <a:bodyPr>
            <a:normAutofit/>
          </a:bodyPr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2C34-1626-524A-A606-D30862026BFB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20938"/>
              </p:ext>
            </p:extLst>
          </p:nvPr>
        </p:nvGraphicFramePr>
        <p:xfrm>
          <a:off x="1097280" y="2289543"/>
          <a:ext cx="36954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99"/>
                <a:gridCol w="1340069"/>
                <a:gridCol w="88287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Michael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Kobe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56016"/>
              </p:ext>
            </p:extLst>
          </p:nvPr>
        </p:nvGraphicFramePr>
        <p:xfrm>
          <a:off x="6805436" y="2329970"/>
          <a:ext cx="39781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881"/>
                <a:gridCol w="233329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Mike</a:t>
                      </a:r>
                      <a:r>
                        <a:rPr lang="zh-CN" altLang="en-US" baseline="0" smtClean="0"/>
                        <a:t> </a:t>
                      </a:r>
                      <a:r>
                        <a:rPr lang="en-US" altLang="zh-CN" baseline="0" smtClean="0"/>
                        <a:t>Jordan</a:t>
                      </a:r>
                      <a:r>
                        <a:rPr lang="zh-CN" altLang="en-US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Kobe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Business,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58089" y="1874546"/>
            <a:ext cx="29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(from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CourSys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5904" y="1920211"/>
            <a:ext cx="279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(from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28"/>
              </p:ext>
            </p:extLst>
          </p:nvPr>
        </p:nvGraphicFramePr>
        <p:xfrm>
          <a:off x="3831018" y="5127252"/>
          <a:ext cx="477638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30"/>
                <a:gridCol w="930738"/>
                <a:gridCol w="2017413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Michael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C++,</a:t>
                      </a:r>
                      <a:r>
                        <a:rPr lang="zh-CN" altLang="en-US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</a:rPr>
                        <a:t>CS,</a:t>
                      </a:r>
                      <a:r>
                        <a:rPr lang="zh-CN" altLang="en-US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</a:rPr>
                        <a:t>4</a:t>
                      </a:r>
                      <a:r>
                        <a:rPr lang="zh-CN" altLang="en-US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</a:rPr>
                        <a:t>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Kobe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Business,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3909848" y="3659583"/>
            <a:ext cx="4599141" cy="10070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Integration???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9" idx="2"/>
            <a:endCxn id="14" idx="1"/>
          </p:cNvCxnSpPr>
          <p:nvPr/>
        </p:nvCxnSpPr>
        <p:spPr>
          <a:xfrm>
            <a:off x="2944999" y="3396983"/>
            <a:ext cx="1638378" cy="410073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4" idx="7"/>
          </p:cNvCxnSpPr>
          <p:nvPr/>
        </p:nvCxnSpPr>
        <p:spPr>
          <a:xfrm flipH="1">
            <a:off x="7835460" y="3437410"/>
            <a:ext cx="959065" cy="369646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4"/>
            <a:endCxn id="13" idx="0"/>
          </p:cNvCxnSpPr>
          <p:nvPr/>
        </p:nvCxnSpPr>
        <p:spPr>
          <a:xfrm>
            <a:off x="6209419" y="4666590"/>
            <a:ext cx="9789" cy="46066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23459" y="5496306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3337"/>
            <a:ext cx="9859754" cy="4606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Creating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global schema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Mapping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local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schemas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global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schema</a:t>
            </a:r>
            <a:endParaRPr lang="zh-CN" altLang="en-US" sz="2600" dirty="0" smtClean="0"/>
          </a:p>
          <a:p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detail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later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Fusion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Resolving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conflicts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based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some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confidence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scores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more?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sz="2600" dirty="0" err="1" smtClean="0"/>
              <a:t>Anhai</a:t>
            </a:r>
            <a:r>
              <a:rPr lang="en-US" sz="2600" dirty="0" smtClean="0"/>
              <a:t> Doan</a:t>
            </a:r>
            <a:r>
              <a:rPr lang="en-US" sz="2600" dirty="0"/>
              <a:t>, </a:t>
            </a:r>
            <a:r>
              <a:rPr lang="en-US" sz="2600" dirty="0" err="1"/>
              <a:t>Alon</a:t>
            </a:r>
            <a:r>
              <a:rPr lang="en-US" sz="2600" dirty="0"/>
              <a:t> Y. Halevy, Zachary Ives. </a:t>
            </a:r>
            <a:r>
              <a:rPr lang="en-US" sz="2600" dirty="0">
                <a:hlinkClick r:id="rId2"/>
              </a:rPr>
              <a:t>Principles of Data Integration</a:t>
            </a:r>
            <a:r>
              <a:rPr lang="en-US" sz="2600" dirty="0"/>
              <a:t>. Morgan Kaufmann Publishers, 2012.</a:t>
            </a:r>
          </a:p>
          <a:p>
            <a:pPr lvl="1">
              <a:buClr>
                <a:srgbClr val="E48312"/>
              </a:buClr>
            </a:pPr>
            <a:endParaRPr lang="zh-CN" altLang="en-US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E698-3D9C-2C41-8CA4-CD7CEBCAFF41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Asking “Why” before you learn something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Integration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Cleaning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Getting the big picture</a:t>
            </a:r>
            <a:endParaRPr lang="zh-CN" alt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/>
              <a:t>Entity Resolution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Learning how to solve a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particular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problem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0FE8-B0E1-C845-8A3A-B74BB096B828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Entity</a:t>
            </a:r>
            <a:r>
              <a:rPr lang="zh-CN" altLang="en-US" smtClean="0"/>
              <a:t> </a:t>
            </a:r>
            <a:r>
              <a:rPr lang="en-US" altLang="zh-CN" smtClean="0"/>
              <a:t>Resolution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A8ED-76CF-1D44-AD90-F48F634D2867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1177" y="2261456"/>
            <a:ext cx="7140778" cy="3674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377045" y="4806807"/>
            <a:ext cx="418352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33916" y="2336160"/>
            <a:ext cx="564775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86316" y="3534442"/>
            <a:ext cx="591669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05538" y="3534442"/>
            <a:ext cx="992094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05538" y="2336160"/>
            <a:ext cx="1021976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098B-A214-EA49-B031-57C2674B7D99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45255"/>
              </p:ext>
            </p:extLst>
          </p:nvPr>
        </p:nvGraphicFramePr>
        <p:xfrm>
          <a:off x="1097280" y="2382634"/>
          <a:ext cx="6947646" cy="25085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1604"/>
                <a:gridCol w="5233292"/>
                <a:gridCol w="1082750"/>
              </a:tblGrid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ID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Product Name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Price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iPad</a:t>
                      </a:r>
                      <a:r>
                        <a:rPr lang="en-US" sz="1800" dirty="0" smtClean="0"/>
                        <a:t> Two 16GB </a:t>
                      </a:r>
                      <a:r>
                        <a:rPr lang="en-US" sz="1800" dirty="0" err="1" smtClean="0"/>
                        <a:t>WiFi</a:t>
                      </a:r>
                      <a:r>
                        <a:rPr lang="en-US" sz="1800" baseline="0" dirty="0" smtClean="0"/>
                        <a:t>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$490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i="0" baseline="-25000" dirty="0" smtClean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iPad</a:t>
                      </a:r>
                      <a:r>
                        <a:rPr lang="en-US" sz="1800" dirty="0" smtClean="0"/>
                        <a:t> 2nd generation 16GB </a:t>
                      </a:r>
                      <a:r>
                        <a:rPr lang="en-US" sz="1800" dirty="0" err="1" smtClean="0"/>
                        <a:t>WiFi</a:t>
                      </a:r>
                      <a:r>
                        <a:rPr lang="en-US" sz="1800" baseline="0" dirty="0" smtClean="0"/>
                        <a:t>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$469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i="0" baseline="-25000" dirty="0" smtClean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iPhone 4th generation</a:t>
                      </a:r>
                      <a:r>
                        <a:rPr lang="en-US" sz="1800" baseline="0" dirty="0" smtClean="0"/>
                        <a:t> White 16GB 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$545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en-US" sz="1800" i="0" baseline="-25000" dirty="0" smtClean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Apple iPhone 3rd generation Black 16GB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$375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Apple iPhone 4 16GB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$520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08989" y="3636907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, </a:t>
            </a:r>
            <a:r>
              <a:rPr lang="en-US" sz="2400" dirty="0" smtClean="0"/>
              <a:t>(</a:t>
            </a:r>
            <a:r>
              <a:rPr lang="en-US" sz="2400" dirty="0"/>
              <a:t>r</a:t>
            </a:r>
            <a:r>
              <a:rPr lang="en-US" sz="2400" baseline="-25000" dirty="0"/>
              <a:t>3</a:t>
            </a:r>
            <a:r>
              <a:rPr lang="en-US" sz="2400" dirty="0"/>
              <a:t>, r</a:t>
            </a:r>
            <a:r>
              <a:rPr lang="en-US" altLang="zh-CN" sz="2400" baseline="-25000" dirty="0"/>
              <a:t>5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20892" y="363690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(r</a:t>
            </a:r>
            <a:r>
              <a:rPr lang="en-US" sz="2400" baseline="-25000" dirty="0"/>
              <a:t>1</a:t>
            </a:r>
            <a:r>
              <a:rPr lang="en-US" sz="2400" dirty="0"/>
              <a:t>, r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</a:t>
            </a:r>
            <a:r>
              <a:rPr lang="zh-CN" altLang="en-US" dirty="0"/>
              <a:t> </a:t>
            </a:r>
            <a:r>
              <a:rPr lang="en-US" altLang="zh-CN" dirty="0" smtClean="0"/>
              <a:t>Resolution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Similarity-based</a:t>
                </a:r>
                <a:endParaRPr lang="zh-CN" altLang="en-US" dirty="0" smtClean="0"/>
              </a:p>
              <a:p>
                <a:pPr lvl="1"/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Similarity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Function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(e.g.,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Jaccard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=|</m:t>
                    </m:r>
                    <m:f>
                      <m:fPr>
                        <m:ctrlPr>
                          <a:rPr lang="bg-BG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</a:t>
                </a:r>
                <a:endParaRPr lang="zh-CN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Threshold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(e.g.,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0.8)</a:t>
                </a:r>
                <a:endParaRPr lang="zh-CN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zh-CN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/>
                  <a:t>Learning-based</a:t>
                </a:r>
                <a:endParaRPr lang="zh-CN" altLang="en-US" dirty="0"/>
              </a:p>
              <a:p>
                <a:pPr lvl="1"/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Represent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pair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of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records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feature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vector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6E3-D4EB-9447-889C-46B563C920A1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62736" y="3478849"/>
            <a:ext cx="4135106" cy="757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47CD60"/>
                </a:solidFill>
              </a:rPr>
              <a:t>Jaccard</a:t>
            </a:r>
            <a:r>
              <a:rPr lang="en-US" altLang="zh-CN" b="1" dirty="0">
                <a:solidFill>
                  <a:srgbClr val="47CD60"/>
                </a:solidFill>
              </a:rPr>
              <a:t>(r1, r2) = 0.9 </a:t>
            </a:r>
            <a:r>
              <a:rPr lang="zh-CN" altLang="en-US" b="1" dirty="0">
                <a:solidFill>
                  <a:srgbClr val="47CD60"/>
                </a:solidFill>
              </a:rPr>
              <a:t>≥ </a:t>
            </a:r>
            <a:r>
              <a:rPr lang="en-US" altLang="zh-CN" b="1" dirty="0">
                <a:solidFill>
                  <a:srgbClr val="47CD60"/>
                </a:solidFill>
              </a:rPr>
              <a:t>0.8  </a:t>
            </a:r>
            <a:r>
              <a:rPr lang="zh-CN" altLang="en-US" b="1" dirty="0">
                <a:solidFill>
                  <a:srgbClr val="47CD60"/>
                </a:solidFill>
              </a:rPr>
              <a:t> </a:t>
            </a:r>
            <a:r>
              <a:rPr lang="en-US" altLang="zh-CN" b="1" dirty="0">
                <a:solidFill>
                  <a:srgbClr val="47CD60"/>
                </a:solidFill>
              </a:rPr>
              <a:t>Matching</a:t>
            </a: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3BAED6"/>
                </a:solidFill>
              </a:rPr>
              <a:t>Jaccard</a:t>
            </a:r>
            <a:r>
              <a:rPr lang="en-US" altLang="zh-CN" b="1" dirty="0">
                <a:solidFill>
                  <a:srgbClr val="3BAED6"/>
                </a:solidFill>
              </a:rPr>
              <a:t>(r4, r8) = 0.1 &lt;  0.8   Non-matching</a:t>
            </a:r>
            <a:endParaRPr lang="zh-CN" altLang="en-US" b="1" dirty="0">
              <a:solidFill>
                <a:srgbClr val="3BAED6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099795" y="4578234"/>
            <a:ext cx="2315882" cy="1586205"/>
            <a:chOff x="2420471" y="5225105"/>
            <a:chExt cx="2315882" cy="1586205"/>
          </a:xfrm>
        </p:grpSpPr>
        <p:cxnSp>
          <p:nvCxnSpPr>
            <p:cNvPr id="11" name="直接连接符 11"/>
            <p:cNvCxnSpPr/>
            <p:nvPr/>
          </p:nvCxnSpPr>
          <p:spPr>
            <a:xfrm flipH="1">
              <a:off x="2882485" y="5225105"/>
              <a:ext cx="747177" cy="1586205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2435412" y="5225105"/>
              <a:ext cx="1" cy="1379849"/>
            </a:xfrm>
            <a:prstGeom prst="straightConnector1">
              <a:avLst/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420471" y="6611495"/>
              <a:ext cx="2315882" cy="1"/>
            </a:xfrm>
            <a:prstGeom prst="straightConnector1">
              <a:avLst/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3326166" y="5707456"/>
              <a:ext cx="774413" cy="551192"/>
              <a:chOff x="5719521" y="5458852"/>
              <a:chExt cx="774413" cy="551192"/>
            </a:xfrm>
          </p:grpSpPr>
          <p:sp>
            <p:nvSpPr>
              <p:cNvPr id="21" name="椭圆 6"/>
              <p:cNvSpPr>
                <a:spLocks noChangeAspect="1"/>
              </p:cNvSpPr>
              <p:nvPr/>
            </p:nvSpPr>
            <p:spPr>
              <a:xfrm>
                <a:off x="6269526" y="54588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6"/>
              <p:cNvSpPr>
                <a:spLocks noChangeAspect="1"/>
              </p:cNvSpPr>
              <p:nvPr/>
            </p:nvSpPr>
            <p:spPr>
              <a:xfrm>
                <a:off x="6421926" y="551356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6"/>
              <p:cNvSpPr>
                <a:spLocks noChangeAspect="1"/>
              </p:cNvSpPr>
              <p:nvPr/>
            </p:nvSpPr>
            <p:spPr>
              <a:xfrm>
                <a:off x="6283529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6"/>
              <p:cNvSpPr>
                <a:spLocks noChangeAspect="1"/>
              </p:cNvSpPr>
              <p:nvPr/>
            </p:nvSpPr>
            <p:spPr>
              <a:xfrm>
                <a:off x="6421926" y="5660098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6"/>
              <p:cNvSpPr>
                <a:spLocks noChangeAspect="1"/>
              </p:cNvSpPr>
              <p:nvPr/>
            </p:nvSpPr>
            <p:spPr>
              <a:xfrm>
                <a:off x="6291670" y="5733367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6"/>
              <p:cNvSpPr>
                <a:spLocks noChangeAspect="1"/>
              </p:cNvSpPr>
              <p:nvPr/>
            </p:nvSpPr>
            <p:spPr>
              <a:xfrm>
                <a:off x="6161414" y="5586829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6"/>
              <p:cNvSpPr>
                <a:spLocks noChangeAspect="1"/>
              </p:cNvSpPr>
              <p:nvPr/>
            </p:nvSpPr>
            <p:spPr>
              <a:xfrm>
                <a:off x="6413785" y="583920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6"/>
              <p:cNvSpPr>
                <a:spLocks noChangeAspect="1"/>
              </p:cNvSpPr>
              <p:nvPr/>
            </p:nvSpPr>
            <p:spPr>
              <a:xfrm>
                <a:off x="6161414" y="5725226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6"/>
              <p:cNvSpPr>
                <a:spLocks noChangeAspect="1"/>
              </p:cNvSpPr>
              <p:nvPr/>
            </p:nvSpPr>
            <p:spPr>
              <a:xfrm>
                <a:off x="6161414" y="5863623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6"/>
              <p:cNvSpPr>
                <a:spLocks noChangeAspect="1"/>
              </p:cNvSpPr>
              <p:nvPr/>
            </p:nvSpPr>
            <p:spPr>
              <a:xfrm>
                <a:off x="6023017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6"/>
              <p:cNvSpPr>
                <a:spLocks noChangeAspect="1"/>
              </p:cNvSpPr>
              <p:nvPr/>
            </p:nvSpPr>
            <p:spPr>
              <a:xfrm>
                <a:off x="5876479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6"/>
              <p:cNvSpPr>
                <a:spLocks noChangeAspect="1"/>
              </p:cNvSpPr>
              <p:nvPr/>
            </p:nvSpPr>
            <p:spPr>
              <a:xfrm>
                <a:off x="6088145" y="5480996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6"/>
              <p:cNvSpPr>
                <a:spLocks noChangeAspect="1"/>
              </p:cNvSpPr>
              <p:nvPr/>
            </p:nvSpPr>
            <p:spPr>
              <a:xfrm>
                <a:off x="5966030" y="5717085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6"/>
              <p:cNvSpPr>
                <a:spLocks noChangeAspect="1"/>
              </p:cNvSpPr>
              <p:nvPr/>
            </p:nvSpPr>
            <p:spPr>
              <a:xfrm>
                <a:off x="5852056" y="5472855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6"/>
              <p:cNvSpPr>
                <a:spLocks noChangeAspect="1"/>
              </p:cNvSpPr>
              <p:nvPr/>
            </p:nvSpPr>
            <p:spPr>
              <a:xfrm>
                <a:off x="6307952" y="593689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6"/>
              <p:cNvSpPr>
                <a:spLocks noChangeAspect="1"/>
              </p:cNvSpPr>
              <p:nvPr/>
            </p:nvSpPr>
            <p:spPr>
              <a:xfrm>
                <a:off x="6039299" y="5847341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6"/>
              <p:cNvSpPr>
                <a:spLocks noChangeAspect="1"/>
              </p:cNvSpPr>
              <p:nvPr/>
            </p:nvSpPr>
            <p:spPr>
              <a:xfrm>
                <a:off x="5857918" y="574737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6"/>
              <p:cNvSpPr>
                <a:spLocks noChangeAspect="1"/>
              </p:cNvSpPr>
              <p:nvPr/>
            </p:nvSpPr>
            <p:spPr>
              <a:xfrm>
                <a:off x="5719521" y="584506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6"/>
              <p:cNvSpPr>
                <a:spLocks noChangeAspect="1"/>
              </p:cNvSpPr>
              <p:nvPr/>
            </p:nvSpPr>
            <p:spPr>
              <a:xfrm>
                <a:off x="5857918" y="5893908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829565" y="5719180"/>
              <a:ext cx="381366" cy="211549"/>
              <a:chOff x="5222920" y="5470576"/>
              <a:chExt cx="381366" cy="211549"/>
            </a:xfrm>
          </p:grpSpPr>
          <p:sp>
            <p:nvSpPr>
              <p:cNvPr id="16" name="椭圆 6"/>
              <p:cNvSpPr>
                <a:spLocks noChangeAspect="1"/>
              </p:cNvSpPr>
              <p:nvPr/>
            </p:nvSpPr>
            <p:spPr>
              <a:xfrm>
                <a:off x="5532278" y="5584550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6"/>
              <p:cNvSpPr>
                <a:spLocks noChangeAspect="1"/>
              </p:cNvSpPr>
              <p:nvPr/>
            </p:nvSpPr>
            <p:spPr>
              <a:xfrm>
                <a:off x="5393881" y="5608973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6"/>
              <p:cNvSpPr>
                <a:spLocks noChangeAspect="1"/>
              </p:cNvSpPr>
              <p:nvPr/>
            </p:nvSpPr>
            <p:spPr>
              <a:xfrm>
                <a:off x="5247343" y="5608973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6"/>
              <p:cNvSpPr>
                <a:spLocks noChangeAspect="1"/>
              </p:cNvSpPr>
              <p:nvPr/>
            </p:nvSpPr>
            <p:spPr>
              <a:xfrm>
                <a:off x="5459009" y="5478717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6"/>
              <p:cNvSpPr>
                <a:spLocks noChangeAspect="1"/>
              </p:cNvSpPr>
              <p:nvPr/>
            </p:nvSpPr>
            <p:spPr>
              <a:xfrm>
                <a:off x="5222920" y="5470576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Jaccard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8786-60B5-554F-A4DF-4212F5F2A4D8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1059" y="3144465"/>
                <a:ext cx="10474610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Given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table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and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threshold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l-GR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problem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aims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all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record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pairs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)∈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such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that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</a:rPr>
                      <m:t>Jaccard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</a:rPr>
                          <m:t>r</m:t>
                        </m:r>
                        <m:r>
                          <a:rPr lang="en-US" altLang="zh-CN" sz="28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</a:rPr>
                          <m:t>s</m:t>
                        </m:r>
                      </m:e>
                    </m:d>
                    <m:r>
                      <a:rPr lang="en-US" altLang="zh-CN" sz="280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59" y="3144465"/>
                <a:ext cx="1047461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163" t="-5696" b="-170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4527" y="4988664"/>
                <a:ext cx="6430607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naïve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needs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comparisons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27" y="4988664"/>
                <a:ext cx="6430607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991"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Filtering-and-Verification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Removing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Computing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Jaccard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similarity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only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survived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12AE-5792-CC4E-BC21-511A47545F8F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339492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“obviously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pairs”?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records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word.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case,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their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Jaccard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similarity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zero,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thus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returned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safely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filtered.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word?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help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understand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solution,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let’s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first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consider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simplified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version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of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problem,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which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assumes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each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contains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word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C58A-2EE0-1349-87DD-D65E8EC32CE7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simplified </a:t>
            </a:r>
            <a:r>
              <a:rPr lang="en-US" altLang="zh-CN" dirty="0" smtClean="0"/>
              <a:t>version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868310"/>
              </p:ext>
            </p:extLst>
          </p:nvPr>
        </p:nvGraphicFramePr>
        <p:xfrm>
          <a:off x="1126407" y="2954877"/>
          <a:ext cx="1579705" cy="26960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9705"/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Orange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D37-3876-FD4E-8CA5-0582BF71B402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Suppose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word.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879" y="300644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94879" y="350254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386" y="404908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893" y="4595627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6400" y="506333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3523" y="3037278"/>
            <a:ext cx="43457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SELECT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T1.id,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T2.id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WHERE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T1.word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T2.word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0477" y="5814330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Output: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(r1,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r2),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r3,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r5)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85082" y="5180902"/>
                <a:ext cx="441537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Does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it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require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comparisons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zh-CN" alt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082" y="5180902"/>
                <a:ext cx="4415376" cy="470000"/>
              </a:xfrm>
              <a:prstGeom prst="rect">
                <a:avLst/>
              </a:prstGeom>
              <a:blipFill rotWithShape="0">
                <a:blip r:embed="rId2"/>
                <a:stretch>
                  <a:fillRect l="-2210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Asking “Why” before you learn something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 smtClean="0"/>
              <a:t>Data Integration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Cleaning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Getting the big picture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 smtClean="0"/>
              <a:t>Entity Resolution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Learning how to solve a particular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problem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200-A4F2-2C4C-BD33-96A8FF81B07D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3181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CCB7-5E92-F943-BEB9-9AA54BB4B5AC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258827"/>
              </p:ext>
            </p:extLst>
          </p:nvPr>
        </p:nvGraphicFramePr>
        <p:xfrm>
          <a:off x="1154278" y="3453024"/>
          <a:ext cx="2251078" cy="26960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51078"/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Orange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Orange,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2750" y="3504591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22750" y="400069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733257" y="454723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764" y="509377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4271" y="556148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31831" y="4802395"/>
            <a:ext cx="938658" cy="780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59396" y="4347180"/>
            <a:ext cx="913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Flatten</a:t>
            </a:r>
            <a:endParaRPr lang="en-US" sz="2000" dirty="0"/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682127"/>
              </p:ext>
            </p:extLst>
          </p:nvPr>
        </p:nvGraphicFramePr>
        <p:xfrm>
          <a:off x="5300484" y="2522287"/>
          <a:ext cx="1411520" cy="3774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1520"/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Orange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Orange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92223" y="2522287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92495" y="300984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9622" y="412375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03351" y="518988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4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98093" y="5704891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919622" y="356680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29625" y="464859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4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52103" y="3566804"/>
            <a:ext cx="46769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thought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b="1" u="sng" dirty="0" smtClean="0"/>
              <a:t>inverted</a:t>
            </a:r>
            <a:r>
              <a:rPr lang="zh-CN" altLang="en-US" sz="2000" b="1" u="sng" dirty="0" smtClean="0"/>
              <a:t> </a:t>
            </a:r>
            <a:r>
              <a:rPr lang="en-US" altLang="zh-CN" sz="2000" b="1" u="sng" dirty="0" smtClean="0"/>
              <a:t>index</a:t>
            </a:r>
            <a:r>
              <a:rPr lang="zh-CN" altLang="en-US" sz="2000" b="1" u="sng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table.</a:t>
            </a:r>
            <a:endParaRPr lang="zh-CN" altLang="en-US" sz="20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CN" alt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CN" alt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339509" y="4347180"/>
            <a:ext cx="4689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b="1" u="sng" dirty="0"/>
              <a:t>Run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the</a:t>
            </a:r>
            <a:r>
              <a:rPr lang="zh-CN" altLang="en-US" b="1" u="sng" dirty="0"/>
              <a:t> </a:t>
            </a:r>
            <a:r>
              <a:rPr lang="en-US" altLang="zh-CN" b="1" u="sng" dirty="0"/>
              <a:t>previous</a:t>
            </a:r>
            <a:r>
              <a:rPr lang="zh-CN" altLang="en-US" b="1" u="sng" dirty="0"/>
              <a:t> </a:t>
            </a:r>
            <a:r>
              <a:rPr lang="en-US" altLang="zh-CN" b="1" u="sng" dirty="0"/>
              <a:t>SQL</a:t>
            </a:r>
            <a:r>
              <a:rPr lang="zh-CN" altLang="en-US" b="1" u="sng" dirty="0"/>
              <a:t> </a:t>
            </a:r>
            <a:r>
              <a:rPr lang="en-US" altLang="zh-CN" b="1" u="sng" dirty="0"/>
              <a:t>on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this</a:t>
            </a:r>
            <a:r>
              <a:rPr lang="zh-CN" altLang="en-US" b="1" u="sng" dirty="0"/>
              <a:t> </a:t>
            </a:r>
            <a:r>
              <a:rPr lang="en-US" altLang="zh-CN" b="1" u="sng" dirty="0"/>
              <a:t>new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table</a:t>
            </a:r>
            <a:r>
              <a:rPr lang="zh-CN" altLang="en-US" b="1" u="sng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redundant</a:t>
            </a:r>
            <a:r>
              <a:rPr lang="zh-CN" altLang="en-US" dirty="0"/>
              <a:t> </a:t>
            </a:r>
            <a:r>
              <a:rPr lang="en-US" altLang="zh-CN" dirty="0"/>
              <a:t>pairs.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 build="allAtOnce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satisfied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record pairs that share </a:t>
            </a:r>
            <a:r>
              <a:rPr lang="en-US" altLang="zh-CN" sz="2400" dirty="0">
                <a:solidFill>
                  <a:srgbClr val="FF0000"/>
                </a:solidFill>
              </a:rPr>
              <a:t>zero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token 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token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is-I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…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tokens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Challenges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develop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efficient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algorithms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these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stronger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conditions?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D948-EFAE-4A40-8F1F-879A4508DD90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7437" y="5241110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Jiannan Wang, </a:t>
            </a:r>
            <a:r>
              <a:rPr lang="en-US" altLang="zh-CN" dirty="0" err="1"/>
              <a:t>Guoliang</a:t>
            </a:r>
            <a:r>
              <a:rPr lang="en-US" altLang="zh-CN" dirty="0"/>
              <a:t> Li, </a:t>
            </a:r>
            <a:r>
              <a:rPr lang="en-US" altLang="zh-CN" dirty="0" err="1"/>
              <a:t>Jianhua</a:t>
            </a:r>
            <a:r>
              <a:rPr lang="en-US" altLang="zh-CN" dirty="0"/>
              <a:t> Feng. </a:t>
            </a:r>
            <a:endParaRPr lang="zh-CN" altLang="en-US" dirty="0" smtClean="0"/>
          </a:p>
          <a:p>
            <a:r>
              <a:rPr lang="en-US" altLang="zh-CN" dirty="0" smtClean="0">
                <a:hlinkClick r:id="rId2"/>
              </a:rPr>
              <a:t>Can </a:t>
            </a:r>
            <a:r>
              <a:rPr lang="en-US" altLang="zh-CN" dirty="0">
                <a:hlinkClick r:id="rId2"/>
              </a:rPr>
              <a:t>We Beat The Prefix Filtering? An Adaptive Framework for Similarity Join and Search. </a:t>
            </a:r>
            <a:r>
              <a:rPr lang="en-US" altLang="zh-CN" dirty="0"/>
              <a:t>SIGMOD 2012:85-96.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satisfied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en-US" altLang="zh-CN" dirty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6140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TF-IDF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Use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weighted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err="1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Jaccard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WJaccard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𝑤𝑡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𝑤𝑡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 smtClean="0"/>
              </a:p>
              <a:p>
                <a:r>
                  <a:rPr lang="en-US" altLang="zh-CN" dirty="0" smtClean="0"/>
                  <a:t>Learning-based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Model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classification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problem</a:t>
                </a:r>
                <a:endParaRPr lang="zh-CN" alt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How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generate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feature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vectors?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</a:p>
              <a:p>
                <a:pPr lvl="1">
                  <a:buClr>
                    <a:srgbClr val="E48312"/>
                  </a:buClr>
                </a:pP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endParaRPr lang="zh-CN" altLang="en-US" dirty="0"/>
              </a:p>
              <a:p>
                <a:r>
                  <a:rPr lang="en-US" altLang="zh-CN" dirty="0" smtClean="0"/>
                  <a:t>Crowdsourcing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Build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hybrid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human-machine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system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(like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Iron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Man)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for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614051"/>
              </a:xfrm>
              <a:blipFill rotWithShape="0">
                <a:blip r:embed="rId3"/>
                <a:stretch>
                  <a:fillRect l="-1515" t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0E90-00BE-6D47-8B23-DA610545AA96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4227" y="4424972"/>
            <a:ext cx="6955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M. </a:t>
            </a:r>
            <a:r>
              <a:rPr lang="en-US" sz="2000" dirty="0" err="1"/>
              <a:t>Bilenko</a:t>
            </a:r>
            <a:r>
              <a:rPr lang="en-US" sz="2000" dirty="0"/>
              <a:t> and R. J. Mooney. </a:t>
            </a:r>
            <a:r>
              <a:rPr lang="en-US" sz="2000" dirty="0">
                <a:hlinkClick r:id="rId4"/>
              </a:rPr>
              <a:t>Adaptive duplicate detection using learnable string similarity measures</a:t>
            </a:r>
            <a:r>
              <a:rPr lang="en-US" sz="2000" dirty="0"/>
              <a:t>. In KDD, pages 39–48, 2003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8410-0500-544F-B79F-FB0072154FA8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552376" cy="442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Data-processing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</a:t>
                </a:r>
                <a:r>
                  <a:rPr lang="en-US" altLang="zh-CN" dirty="0" smtClean="0"/>
                  <a:t>ipeline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Collection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Cleaning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Integration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Modeling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 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Visualization</a:t>
                </a:r>
                <a:endParaRPr lang="zh-CN" altLang="en-US" dirty="0" smtClean="0"/>
              </a:p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Cleaning</a:t>
                </a: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/>
                  <a:t>Dirty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Data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Problems,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Data-cleaning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tools</a:t>
                </a:r>
                <a:endParaRPr lang="zh-CN" altLang="en-US" sz="2400" dirty="0" smtClean="0"/>
              </a:p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Integration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Schema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Mapping,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Resolution,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Fusion</a:t>
                </a:r>
                <a:endParaRPr lang="zh-CN" alt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Entity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Resolution</a:t>
                </a: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Filtering-and-Verification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Framework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(avoid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l-GR" altLang="zh-CN" sz="240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pair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comparisons)</a:t>
                </a:r>
                <a:endParaRPr lang="zh-CN" alt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How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further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improve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efficiency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and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result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quality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Content Placeholder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552376" cy="4424801"/>
              </a:xfrm>
              <a:prstGeom prst="rect">
                <a:avLst/>
              </a:prstGeom>
              <a:blipFill rotWithShape="0">
                <a:blip r:embed="rId2"/>
                <a:stretch>
                  <a:fillRect l="-2311" t="-2893" r="-635" b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2355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Assignment</a:t>
            </a:r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(required)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/>
              <a:t>G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rom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(optional)</a:t>
            </a:r>
            <a:r>
              <a:rPr lang="zh-CN" alt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6F4-396C-554F-A208-7DFCD8C328BB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8021" y="5146471"/>
            <a:ext cx="3857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Deadline: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11:59pm,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Feb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15th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8021" y="5515803"/>
            <a:ext cx="451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hlinkClick r:id="rId3"/>
              </a:rPr>
              <a:t>http://tiny.cc/cmpt733-a4</a:t>
            </a:r>
            <a:endParaRPr lang="zh-CN" alt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thoughts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integrate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from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at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least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sources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600" dirty="0" smtClean="0"/>
              <a:t>You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have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come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up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with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some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interesting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questions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investigate</a:t>
            </a:r>
            <a:r>
              <a:rPr lang="zh-CN" altLang="en-US" sz="2600" dirty="0" smtClean="0"/>
              <a:t> </a:t>
            </a:r>
          </a:p>
          <a:p>
            <a:pPr lvl="1">
              <a:buClr>
                <a:srgbClr val="E48312"/>
              </a:buClr>
            </a:pPr>
            <a:r>
              <a:rPr lang="en-US" altLang="zh-CN" sz="2600" dirty="0" smtClean="0"/>
              <a:t>You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have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give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excellent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talk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your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project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proposal</a:t>
            </a:r>
            <a:endParaRPr lang="zh-CN" altLang="en-US" sz="2600" dirty="0" smtClean="0"/>
          </a:p>
          <a:p>
            <a:pPr lvl="1">
              <a:buClr>
                <a:srgbClr val="E48312"/>
              </a:buClr>
            </a:pPr>
            <a:r>
              <a:rPr lang="is-IS" altLang="zh-CN" sz="2600" dirty="0" smtClean="0"/>
              <a:t>…</a:t>
            </a:r>
            <a:endParaRPr lang="zh-CN" altLang="en-US" sz="2600" dirty="0" smtClean="0"/>
          </a:p>
          <a:p>
            <a:pPr lvl="1">
              <a:buClr>
                <a:srgbClr val="E48312"/>
              </a:buClr>
            </a:pPr>
            <a:endParaRPr lang="zh-CN" altLang="en-US" sz="2600" dirty="0"/>
          </a:p>
          <a:p>
            <a:pPr lvl="0"/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get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detailed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project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instruction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weeks</a:t>
            </a:r>
            <a:endParaRPr lang="zh-CN" altLang="en-US" sz="2400" dirty="0" smtClean="0"/>
          </a:p>
          <a:p>
            <a:pPr marL="201168" lvl="1" indent="0">
              <a:buClr>
                <a:srgbClr val="E48312"/>
              </a:buClr>
              <a:buNone/>
            </a:pPr>
            <a:r>
              <a:rPr lang="zh-CN" altLang="en-US" sz="2400" dirty="0" smtClean="0"/>
              <a:t> </a:t>
            </a:r>
          </a:p>
          <a:p>
            <a:pPr lvl="1">
              <a:buClr>
                <a:srgbClr val="E48312"/>
              </a:buClr>
            </a:pPr>
            <a:endParaRPr lang="zh-CN" alt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D866-9FB6-E04E-8FBF-4C63594CC45C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become a data scientist?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definition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9C13-DCEF-AE49-B9E4-4A00536B4517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44" y="2328051"/>
            <a:ext cx="3548672" cy="366635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</a:t>
            </a:r>
            <a:r>
              <a:rPr lang="en-US" altLang="zh-CN" dirty="0" smtClean="0"/>
              <a:t>ing</a:t>
            </a:r>
            <a:r>
              <a:rPr lang="en-US" dirty="0" smtClean="0"/>
              <a:t> it </a:t>
            </a:r>
            <a:r>
              <a:rPr lang="en-US" altLang="zh-CN" dirty="0" smtClean="0"/>
              <a:t>M</a:t>
            </a:r>
            <a:r>
              <a:rPr lang="en-US" dirty="0" smtClean="0"/>
              <a:t>ore </a:t>
            </a:r>
            <a:r>
              <a:rPr lang="en-US" altLang="zh-CN" dirty="0"/>
              <a:t>S</a:t>
            </a:r>
            <a:r>
              <a:rPr lang="en-US" dirty="0" smtClean="0"/>
              <a:t>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557989" cy="47284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Domain Knowledge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domain knowledge to ask questions 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related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E.g., Which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customers are likely to leave your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company? </a:t>
            </a:r>
            <a:endParaRPr lang="en-US" dirty="0" smtClean="0"/>
          </a:p>
          <a:p>
            <a:r>
              <a:rPr lang="en-US" dirty="0" smtClean="0"/>
              <a:t>Math/Statistics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math/statistics knowledge to come up with a solution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E.g., Design an algorithm that can make the prediction based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enterprise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endParaRPr lang="en-US" dirty="0"/>
          </a:p>
          <a:p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Science</a:t>
            </a:r>
            <a:endParaRPr 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programming skills to build 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data-processing pipeline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E.g.,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pipeline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takes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enterprise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input,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outputs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prediction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FE9D-FB4F-C548-A061-87EC4C716F99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9065971" y="1862666"/>
            <a:ext cx="2679339" cy="1118294"/>
          </a:xfrm>
          <a:prstGeom prst="borderCallout1">
            <a:avLst>
              <a:gd name="adj1" fmla="val 49714"/>
              <a:gd name="adj2" fmla="val 221"/>
              <a:gd name="adj3" fmla="val 33748"/>
              <a:gd name="adj4" fmla="val -36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No domain knowledge?</a:t>
            </a:r>
          </a:p>
          <a:p>
            <a:r>
              <a:rPr lang="en-US" dirty="0" smtClean="0"/>
              <a:t>Then, you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dirty="0" smtClean="0"/>
              <a:t>to have strong teamwork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communication skill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8781792" y="3191645"/>
            <a:ext cx="3247695" cy="1018331"/>
          </a:xfrm>
          <a:prstGeom prst="borderCallout1">
            <a:avLst>
              <a:gd name="adj1" fmla="val 49714"/>
              <a:gd name="adj2" fmla="val 221"/>
              <a:gd name="adj3" fmla="val 37952"/>
              <a:gd name="adj4" fmla="val -21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Want to know more statistics?</a:t>
            </a:r>
          </a:p>
          <a:p>
            <a:r>
              <a:rPr lang="en-US" dirty="0" smtClean="0"/>
              <a:t>Read CH 4-7 in “</a:t>
            </a:r>
            <a:r>
              <a:rPr lang="en-US" dirty="0"/>
              <a:t>Data Science from </a:t>
            </a:r>
            <a:r>
              <a:rPr lang="en-US" dirty="0" smtClean="0"/>
              <a:t>Scratch”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9443544" y="5269591"/>
            <a:ext cx="2632841" cy="1018331"/>
          </a:xfrm>
          <a:prstGeom prst="borderCallout1">
            <a:avLst>
              <a:gd name="adj1" fmla="val 49714"/>
              <a:gd name="adj2" fmla="val 221"/>
              <a:gd name="adj3" fmla="val 6989"/>
              <a:gd name="adj4" fmla="val -2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What is a data-processing pipeline?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Data-processing </a:t>
            </a:r>
            <a:r>
              <a:rPr lang="en-US" altLang="zh-CN" dirty="0" smtClean="0"/>
              <a:t>P</a:t>
            </a:r>
            <a:r>
              <a:rPr lang="en-US" dirty="0" smtClean="0"/>
              <a:t>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36B-56A1-CF42-A7BA-9C91FAF5A32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smtClean="0"/>
              <a:t>What you think you do? </a:t>
            </a:r>
          </a:p>
          <a:p>
            <a:endParaRPr lang="en-US" dirty="0"/>
          </a:p>
          <a:p>
            <a:pPr marL="0" indent="0">
              <a:buNone/>
            </a:pPr>
            <a:endParaRPr lang="en-US" sz="4400" dirty="0"/>
          </a:p>
          <a:p>
            <a:r>
              <a:rPr lang="en-US" dirty="0" smtClean="0"/>
              <a:t>What you really do?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5558" y="2564638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Analysis/</a:t>
            </a:r>
            <a:endParaRPr lang="zh-CN" altLang="en-US" dirty="0" smtClean="0"/>
          </a:p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418918" y="2773798"/>
            <a:ext cx="1138063" cy="842918"/>
          </a:xfrm>
          <a:prstGeom prst="can">
            <a:avLst>
              <a:gd name="adj" fmla="val 1751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Cleaned Data</a:t>
            </a:r>
            <a:endParaRPr lang="en-US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8749861" y="3195257"/>
            <a:ext cx="868577" cy="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18438" y="2872091"/>
            <a:ext cx="111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Predictive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6584122" y="3195258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25558" y="4901337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Analysis/</a:t>
            </a:r>
            <a:endParaRPr lang="zh-CN" altLang="en-US" dirty="0"/>
          </a:p>
          <a:p>
            <a:pPr algn="ctr"/>
            <a:r>
              <a:rPr lang="en-US" dirty="0"/>
              <a:t>Modeling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49070" y="4897614"/>
            <a:ext cx="1360668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Visualization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78534" y="4897614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02046" y="4893891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33584" y="4893890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79325" y="5524509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2837" y="5524508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05560" y="5531957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749861" y="5531957"/>
            <a:ext cx="868577" cy="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3"/>
          </p:cNvCxnSpPr>
          <p:nvPr/>
        </p:nvCxnSpPr>
        <p:spPr>
          <a:xfrm flipH="1">
            <a:off x="1033584" y="5528235"/>
            <a:ext cx="9876154" cy="3722"/>
          </a:xfrm>
          <a:prstGeom prst="bentConnector5">
            <a:avLst>
              <a:gd name="adj1" fmla="val -3113"/>
              <a:gd name="adj2" fmla="val -24779205"/>
              <a:gd name="adj3" fmla="val 1047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47576" cy="145075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Example:</a:t>
            </a:r>
            <a:r>
              <a:rPr lang="zh-CN" altLang="en-US" b="1" dirty="0" smtClean="0"/>
              <a:t> </a:t>
            </a:r>
            <a:r>
              <a:rPr lang="en-US" altLang="zh-CN" sz="5400" dirty="0" smtClean="0"/>
              <a:t>Assignment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Mark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Prediction</a:t>
            </a: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DE5-81B5-B342-BDB0-61A95E148ABF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35" y="1988334"/>
            <a:ext cx="5345845" cy="348158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23782" cy="461405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Collection</a:t>
            </a:r>
            <a:endParaRPr lang="zh-CN" altLang="en-US" sz="2800" dirty="0" smtClean="0"/>
          </a:p>
          <a:p>
            <a:pPr lvl="1">
              <a:buClr>
                <a:srgbClr val="E48312"/>
              </a:buClr>
            </a:pP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Collect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background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information</a:t>
            </a:r>
            <a:endParaRPr lang="zh-CN" alt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Cleaning</a:t>
            </a:r>
            <a:endParaRPr lang="zh-CN" altLang="en-US" sz="2800" dirty="0"/>
          </a:p>
          <a:p>
            <a:pPr lvl="1">
              <a:buClr>
                <a:srgbClr val="E48312"/>
              </a:buClr>
            </a:pP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Missing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values,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Inconsistent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</a:t>
            </a:r>
            <a:endParaRPr lang="zh-CN" alt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integration</a:t>
            </a:r>
            <a:endParaRPr lang="zh-CN" altLang="en-US" sz="2800" dirty="0" smtClean="0"/>
          </a:p>
          <a:p>
            <a:pPr lvl="1">
              <a:buClr>
                <a:srgbClr val="E48312"/>
              </a:buClr>
            </a:pP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Integrate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with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CourSys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marks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r>
              <a:rPr lang="en-US" altLang="zh-CN" sz="2800" dirty="0" smtClean="0"/>
              <a:t>Modeling</a:t>
            </a:r>
            <a:endParaRPr lang="zh-CN" altLang="en-US" sz="2800" dirty="0"/>
          </a:p>
          <a:p>
            <a:pPr lvl="1">
              <a:buClr>
                <a:srgbClr val="E48312"/>
              </a:buClr>
            </a:pP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Build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linear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regression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model</a:t>
            </a:r>
            <a:endParaRPr lang="zh-CN" altLang="en-US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 smtClean="0"/>
              <a:t>Visualization</a:t>
            </a:r>
            <a:endParaRPr lang="zh-CN" altLang="en-US" sz="2800" dirty="0"/>
          </a:p>
          <a:p>
            <a:pPr lvl="1">
              <a:buClr>
                <a:srgbClr val="E48312"/>
              </a:buClr>
            </a:pP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resent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results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non-technical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persons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endParaRPr lang="en-US" sz="4400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21" y="2585545"/>
            <a:ext cx="5785944" cy="20155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1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Asking “Why” before you learn something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 smtClean="0"/>
              <a:t>Data </a:t>
            </a:r>
            <a:r>
              <a:rPr lang="en-US" altLang="zh-CN" dirty="0" smtClean="0"/>
              <a:t>Cleaning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Getting the big picture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75D0-F000-014C-80D5-6AE824E1B56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From Stanford </a:t>
            </a:r>
            <a:r>
              <a:rPr lang="en-US" sz="4000" dirty="0" smtClean="0"/>
              <a:t>Course</a:t>
            </a:r>
            <a:r>
              <a:rPr lang="en-US" sz="4000" dirty="0"/>
              <a:t>: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</a:t>
            </a:r>
            <a:r>
              <a:rPr lang="en-US" sz="3400" dirty="0" smtClean="0"/>
              <a:t>arsing </a:t>
            </a:r>
            <a:r>
              <a:rPr lang="en-US" sz="3400" dirty="0"/>
              <a:t>text into fields (separator issues)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Missing </a:t>
            </a:r>
            <a:r>
              <a:rPr lang="en-US" sz="3400" dirty="0"/>
              <a:t>required field (e.g. key field)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Different representations </a:t>
            </a:r>
            <a:r>
              <a:rPr lang="en-US" sz="3400" dirty="0" smtClean="0"/>
              <a:t>(</a:t>
            </a:r>
            <a:r>
              <a:rPr lang="en-US" altLang="zh-CN" sz="3400" dirty="0" err="1" smtClean="0"/>
              <a:t>iphone</a:t>
            </a:r>
            <a:r>
              <a:rPr lang="zh-CN" altLang="en-US" sz="3400" dirty="0" smtClean="0"/>
              <a:t> </a:t>
            </a:r>
            <a:r>
              <a:rPr lang="en-US" sz="3400" dirty="0" smtClean="0"/>
              <a:t>2 </a:t>
            </a:r>
            <a:r>
              <a:rPr lang="en-US" sz="3400" dirty="0"/>
              <a:t>vs </a:t>
            </a:r>
            <a:r>
              <a:rPr lang="en-US" altLang="zh-CN" sz="3400" dirty="0" err="1" smtClean="0"/>
              <a:t>iphone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2</a:t>
            </a:r>
            <a:r>
              <a:rPr lang="en-US" altLang="zh-CN" sz="3400" baseline="30000" dirty="0" smtClean="0"/>
              <a:t>nd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generation</a:t>
            </a:r>
            <a:r>
              <a:rPr lang="en-US" sz="3400" dirty="0" smtClean="0"/>
              <a:t>)</a:t>
            </a:r>
            <a:endParaRPr lang="en-US" sz="34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Fields too long (get truncated)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Formatting </a:t>
            </a:r>
            <a:r>
              <a:rPr lang="en-US" sz="3400" dirty="0"/>
              <a:t>issues – especially dates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Licensing issues/Privacy/ keep you from using the data as </a:t>
            </a:r>
            <a:r>
              <a:rPr lang="en-US" sz="3400" dirty="0" smtClean="0"/>
              <a:t>you </a:t>
            </a:r>
            <a:r>
              <a:rPr lang="en-US" sz="3400" dirty="0"/>
              <a:t>would like?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6D9-9652-DA44-AFB6-14186CE1433F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74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hlinkClick r:id="rId2"/>
              </a:rPr>
              <a:t>Missing</a:t>
            </a:r>
            <a:r>
              <a:rPr lang="zh-CN" altLang="en-US" sz="2400" dirty="0" smtClean="0">
                <a:hlinkClick r:id="rId2"/>
              </a:rPr>
              <a:t> </a:t>
            </a:r>
            <a:r>
              <a:rPr lang="en-US" altLang="zh-CN" sz="2400" dirty="0" smtClean="0">
                <a:hlinkClick r:id="rId2"/>
              </a:rPr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(Pandas)</a:t>
            </a:r>
            <a:endParaRPr lang="zh-CN" altLang="en-US" sz="2400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hlinkClick r:id="rId3"/>
              </a:rPr>
              <a:t>Deduplication</a:t>
            </a:r>
            <a:r>
              <a:rPr lang="zh-CN" altLang="en-US" sz="2400" dirty="0" smtClean="0">
                <a:hlinkClick r:id="rId3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Dedup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lvl="0">
              <a:buClr>
                <a:srgbClr val="E48312"/>
              </a:buClr>
            </a:pP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OpenRefine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Open-source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Software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http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://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openrefine.org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OpenRefine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Service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5"/>
              </a:rPr>
              <a:t>RefinePro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Wrangler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Stanford/Berkeley Wrangler research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project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Commercialized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6"/>
              </a:rPr>
              <a:t>Trifacta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2578-5B6B-3C40-9ECA-3D89AED8F592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0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8306</TotalTime>
  <Words>1292</Words>
  <Application>Microsoft Macintosh PowerPoint</Application>
  <PresentationFormat>Widescreen</PresentationFormat>
  <Paragraphs>358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Cambria Math</vt:lpstr>
      <vt:lpstr>Helvetica</vt:lpstr>
      <vt:lpstr>Times New Roman</vt:lpstr>
      <vt:lpstr>Wingdings</vt:lpstr>
      <vt:lpstr>宋体</vt:lpstr>
      <vt:lpstr>Retrospect</vt:lpstr>
      <vt:lpstr>Lecture 4: Data Integration and Cleaning </vt:lpstr>
      <vt:lpstr>Outline</vt:lpstr>
      <vt:lpstr>Want to become a data scientist?</vt:lpstr>
      <vt:lpstr>Making it More Specific</vt:lpstr>
      <vt:lpstr>Data-processing Pipeline</vt:lpstr>
      <vt:lpstr>Example: Assignment Mark Prediction</vt:lpstr>
      <vt:lpstr>Outline</vt:lpstr>
      <vt:lpstr>Dirty Data Problems</vt:lpstr>
      <vt:lpstr>Data Cleaning Tools</vt:lpstr>
      <vt:lpstr>Data Integration Problem</vt:lpstr>
      <vt:lpstr>Data Integration: Three Steps</vt:lpstr>
      <vt:lpstr>Outline</vt:lpstr>
      <vt:lpstr>Entity Resolution</vt:lpstr>
      <vt:lpstr>Output of Entity Resolution</vt:lpstr>
      <vt:lpstr>Entity Resolution Techniques</vt:lpstr>
      <vt:lpstr>Similarity-based</vt:lpstr>
      <vt:lpstr>Filtering-and-Verification</vt:lpstr>
      <vt:lpstr>How Does Filtering Work?</vt:lpstr>
      <vt:lpstr>A simplified version</vt:lpstr>
      <vt:lpstr>A general case</vt:lpstr>
      <vt:lpstr>Not satisfied with efficiency?</vt:lpstr>
      <vt:lpstr>Not satisfied with result quality?</vt:lpstr>
      <vt:lpstr>Summary</vt:lpstr>
      <vt:lpstr>Assignment 4: Entity Resolution</vt:lpstr>
      <vt:lpstr>About Final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799</cp:revision>
  <dcterms:created xsi:type="dcterms:W3CDTF">2015-12-16T22:20:54Z</dcterms:created>
  <dcterms:modified xsi:type="dcterms:W3CDTF">2017-01-30T08:03:28Z</dcterms:modified>
</cp:coreProperties>
</file>