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2B45-5389-4F75-A8C1-ECBB4258DD9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1F7A-5CD6-42E1-B256-DC5650019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25382"/>
              </p:ext>
            </p:extLst>
          </p:nvPr>
        </p:nvGraphicFramePr>
        <p:xfrm>
          <a:off x="899592" y="404664"/>
          <a:ext cx="7075714" cy="547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76"/>
                <a:gridCol w="2708476"/>
                <a:gridCol w="1658762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Group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Observed biomarker properties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</a:t>
                      </a:r>
                      <a:r>
                        <a:rPr lang="en-US" sz="1400" b="1" baseline="0" dirty="0" smtClean="0"/>
                        <a:t> of Patients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Progression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Clinical and Pathological progression 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information available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Progression</a:t>
                      </a:r>
                      <a:endParaRPr lang="en-US" sz="1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a) Clinical 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progression 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(DRE &gt; T1c)</a:t>
                      </a:r>
                    </a:p>
                    <a:p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b) DRE &lt;= T1c </a:t>
                      </a:r>
                      <a:r>
                        <a:rPr lang="nl-NL" sz="1200" kern="1200" dirty="0" err="1" smtClean="0">
                          <a:solidFill>
                            <a:srgbClr val="C00000"/>
                          </a:solidFill>
                          <a:effectLst/>
                        </a:rPr>
                        <a:t>and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Gleason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&gt; 6</a:t>
                      </a:r>
                    </a:p>
                    <a:p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c)  DRE &gt; T1c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and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</a:rPr>
                        <a:t>Gleason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&lt;=6 </a:t>
                      </a:r>
                      <a:endParaRPr lang="en-US" sz="1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144</a:t>
                      </a:r>
                    </a:p>
                    <a:p>
                      <a:pPr algn="ctr"/>
                      <a:r>
                        <a:rPr lang="nl-NL" sz="1200" dirty="0" smtClean="0">
                          <a:solidFill>
                            <a:srgbClr val="C00000"/>
                          </a:solidFill>
                        </a:rPr>
                        <a:t>390</a:t>
                      </a:r>
                    </a:p>
                    <a:p>
                      <a:pPr algn="ctr"/>
                      <a:r>
                        <a:rPr lang="nl-NL" sz="1200" dirty="0" smtClean="0">
                          <a:solidFill>
                            <a:srgbClr val="C00000"/>
                          </a:solidFill>
                        </a:rPr>
                        <a:t>53</a:t>
                      </a:r>
                      <a:endParaRPr lang="en-US" sz="1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Progression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Other PSA kinetics 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information available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Progression</a:t>
                      </a:r>
                      <a:endParaRPr lang="en-US" sz="1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Gleason &gt; 6</a:t>
                      </a:r>
                      <a:endParaRPr lang="en-US" sz="1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487</a:t>
                      </a:r>
                      <a:endParaRPr lang="en-US" sz="1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Progression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 progression (PSA-DT &lt; 3 years) 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quite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strange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Progression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Radiological </a:t>
                      </a: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progression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No information available</a:t>
                      </a:r>
                      <a:r>
                        <a:rPr lang="en-U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on</a:t>
                      </a:r>
                      <a:r>
                        <a:rPr lang="en-U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MRI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Progression</a:t>
                      </a:r>
                      <a:r>
                        <a:rPr lang="en-US" sz="1200" baseline="0" dirty="0" smtClean="0"/>
                        <a:t> Subtotal</a:t>
                      </a:r>
                      <a:endParaRPr lang="en-US" sz="12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 err="1" smtClean="0">
                          <a:latin typeface="+mn-lt"/>
                          <a:cs typeface="+mn-cs"/>
                        </a:rPr>
                        <a:t>Can’t</a:t>
                      </a:r>
                      <a:r>
                        <a:rPr lang="nl-NL" sz="1200" b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nl-NL" sz="1200" b="0" dirty="0" err="1" smtClean="0">
                          <a:latin typeface="+mn-lt"/>
                          <a:cs typeface="+mn-cs"/>
                        </a:rPr>
                        <a:t>be</a:t>
                      </a:r>
                      <a:r>
                        <a:rPr lang="nl-NL" sz="1200" b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nl-NL" sz="1200" b="0" dirty="0" err="1" smtClean="0">
                          <a:latin typeface="+mn-lt"/>
                          <a:cs typeface="+mn-cs"/>
                        </a:rPr>
                        <a:t>interpreted</a:t>
                      </a:r>
                      <a:r>
                        <a:rPr lang="nl-NL" sz="1200" b="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nl-NL" sz="1200" b="0" baseline="0" dirty="0" err="1" smtClean="0">
                          <a:latin typeface="+mn-lt"/>
                          <a:cs typeface="+mn-cs"/>
                        </a:rPr>
                        <a:t>since</a:t>
                      </a:r>
                      <a:r>
                        <a:rPr lang="nl-NL" sz="1200" b="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nl-NL" sz="1200" b="0" baseline="0" dirty="0" err="1" smtClean="0">
                          <a:latin typeface="+mn-lt"/>
                          <a:cs typeface="+mn-cs"/>
                        </a:rPr>
                        <a:t>above</a:t>
                      </a:r>
                      <a:r>
                        <a:rPr lang="nl-NL" sz="1200" b="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nl-NL" sz="1200" b="0" baseline="0" dirty="0" err="1" smtClean="0">
                          <a:latin typeface="+mn-lt"/>
                          <a:cs typeface="+mn-cs"/>
                        </a:rPr>
                        <a:t>numbers</a:t>
                      </a:r>
                      <a:r>
                        <a:rPr lang="nl-NL" sz="1200" b="0" baseline="0" dirty="0" smtClean="0">
                          <a:latin typeface="+mn-lt"/>
                          <a:cs typeface="+mn-cs"/>
                        </a:rPr>
                        <a:t> are </a:t>
                      </a:r>
                      <a:r>
                        <a:rPr lang="nl-NL" sz="1200" b="0" baseline="0" dirty="0" err="1" smtClean="0">
                          <a:latin typeface="+mn-lt"/>
                          <a:cs typeface="+mn-cs"/>
                        </a:rPr>
                        <a:t>not</a:t>
                      </a:r>
                      <a:r>
                        <a:rPr lang="nl-NL" sz="1200" b="0" baseline="0" dirty="0" smtClean="0">
                          <a:latin typeface="+mn-lt"/>
                          <a:cs typeface="+mn-cs"/>
                        </a:rPr>
                        <a:t> independent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Anxiety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categories</a:t>
                      </a:r>
                      <a:endParaRPr lang="en-US" sz="120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2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Gleason</a:t>
                      </a:r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6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 &lt;=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T1c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</a:t>
                      </a:r>
                    </a:p>
                    <a:p>
                      <a:pPr algn="ctr"/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algn="ctr"/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from other causes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from 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Progression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Died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20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had last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Gleason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6. 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</a:t>
                      </a:r>
                      <a:r>
                        <a:rPr lang="nl-NL" sz="1200" kern="1200" baseline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Gleason</a:t>
                      </a:r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6.</a:t>
                      </a:r>
                    </a:p>
                    <a:p>
                      <a:r>
                        <a:rPr lang="nl-NL" sz="1200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DRE&lt;=T1c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algn="ctr"/>
                      <a:endParaRPr lang="nl-NL" sz="120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nl-NL" sz="120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nl-NL" sz="120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nl-NL" sz="12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2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2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137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Erasmus 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Tomer</dc:creator>
  <cp:lastModifiedBy>A. Tomer</cp:lastModifiedBy>
  <cp:revision>14</cp:revision>
  <dcterms:created xsi:type="dcterms:W3CDTF">2017-02-03T11:01:56Z</dcterms:created>
  <dcterms:modified xsi:type="dcterms:W3CDTF">2017-02-03T12:46:34Z</dcterms:modified>
</cp:coreProperties>
</file>