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587" r:id="rId7"/>
    <p:sldId id="306" r:id="rId8"/>
    <p:sldId id="305" r:id="rId9"/>
    <p:sldId id="307" r:id="rId10"/>
    <p:sldId id="308" r:id="rId11"/>
    <p:sldId id="309" r:id="rId12"/>
    <p:sldId id="266" r:id="rId13"/>
    <p:sldId id="311" r:id="rId14"/>
    <p:sldId id="310" r:id="rId15"/>
    <p:sldId id="270" r:id="rId16"/>
    <p:sldId id="581" r:id="rId17"/>
    <p:sldId id="582" r:id="rId18"/>
    <p:sldId id="589" r:id="rId19"/>
    <p:sldId id="590" r:id="rId20"/>
    <p:sldId id="588" r:id="rId21"/>
    <p:sldId id="583" r:id="rId22"/>
    <p:sldId id="584" r:id="rId23"/>
    <p:sldId id="271" r:id="rId24"/>
    <p:sldId id="272" r:id="rId25"/>
    <p:sldId id="591" r:id="rId26"/>
    <p:sldId id="273" r:id="rId27"/>
    <p:sldId id="274" r:id="rId28"/>
    <p:sldId id="276" r:id="rId29"/>
    <p:sldId id="277" r:id="rId30"/>
    <p:sldId id="279" r:id="rId31"/>
    <p:sldId id="577" r:id="rId32"/>
    <p:sldId id="578" r:id="rId33"/>
    <p:sldId id="579" r:id="rId34"/>
    <p:sldId id="580" r:id="rId35"/>
    <p:sldId id="288" r:id="rId36"/>
    <p:sldId id="289" r:id="rId37"/>
    <p:sldId id="290" r:id="rId38"/>
    <p:sldId id="585" r:id="rId39"/>
    <p:sldId id="586" r:id="rId40"/>
    <p:sldId id="303" r:id="rId41"/>
    <p:sldId id="3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B1BA74-54B0-4E88-BFC7-A1A699AC1613}">
          <p14:sldIdLst>
            <p14:sldId id="257"/>
            <p14:sldId id="258"/>
            <p14:sldId id="259"/>
          </p14:sldIdLst>
        </p14:section>
        <p14:section name="Error Handling" id="{7A9CD156-C534-4E1C-860B-CC92792636D2}">
          <p14:sldIdLst>
            <p14:sldId id="260"/>
            <p14:sldId id="261"/>
            <p14:sldId id="587"/>
            <p14:sldId id="306"/>
            <p14:sldId id="305"/>
            <p14:sldId id="307"/>
            <p14:sldId id="308"/>
            <p14:sldId id="309"/>
          </p14:sldIdLst>
        </p14:section>
        <p14:section name="Exception Handling" id="{B065E79D-888D-483A-9127-288F845542DA}">
          <p14:sldIdLst>
            <p14:sldId id="266"/>
            <p14:sldId id="311"/>
            <p14:sldId id="310"/>
            <p14:sldId id="270"/>
          </p14:sldIdLst>
        </p14:section>
        <p14:section name="Modules" id="{AEF01345-31A5-4145-939D-9CEAAE23AD3D}">
          <p14:sldIdLst>
            <p14:sldId id="581"/>
            <p14:sldId id="582"/>
            <p14:sldId id="589"/>
            <p14:sldId id="590"/>
            <p14:sldId id="588"/>
            <p14:sldId id="583"/>
            <p14:sldId id="584"/>
          </p14:sldIdLst>
        </p14:section>
        <p14:section name="Unit Testing" id="{96EAA31C-1EB4-4D3B-ABF6-647FB3FAFF61}">
          <p14:sldIdLst>
            <p14:sldId id="271"/>
            <p14:sldId id="272"/>
            <p14:sldId id="591"/>
            <p14:sldId id="273"/>
            <p14:sldId id="274"/>
          </p14:sldIdLst>
        </p14:section>
        <p14:section name="Mocha and Chai" id="{7FE913A3-F802-4E87-A07A-7955A713A4B5}">
          <p14:sldIdLst>
            <p14:sldId id="276"/>
            <p14:sldId id="277"/>
            <p14:sldId id="279"/>
          </p14:sldIdLst>
        </p14:section>
        <p14:section name="Global Installation" id="{DB533E44-6F26-43B4-A6FF-AEA6FC53EAFD}">
          <p14:sldIdLst>
            <p14:sldId id="577"/>
            <p14:sldId id="578"/>
            <p14:sldId id="579"/>
            <p14:sldId id="580"/>
          </p14:sldIdLst>
        </p14:section>
        <p14:section name="Live Exercises" id="{0A250E6C-9A18-40B5-BA05-85300687344F}">
          <p14:sldIdLst>
            <p14:sldId id="288"/>
          </p14:sldIdLst>
        </p14:section>
        <p14:section name="Conclusion" id="{398CFF08-8E96-4204-9CBF-BBD2798976D9}">
          <p14:sldIdLst>
            <p14:sldId id="289"/>
            <p14:sldId id="290"/>
            <p14:sldId id="585"/>
            <p14:sldId id="586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80" autoAdjust="0"/>
  </p:normalViewPr>
  <p:slideViewPr>
    <p:cSldViewPr snapToGrid="0">
      <p:cViewPr>
        <p:scale>
          <a:sx n="100" d="100"/>
          <a:sy n="100" d="100"/>
        </p:scale>
        <p:origin x="37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DA8DE-2E3A-46EA-A4B0-3FABED5D33E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224-57AF-49AD-9CD0-95546C55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921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6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2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7" y="2344831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sqrt = </a:t>
            </a:r>
            <a:r>
              <a:rPr lang="en-US" sz="2400" noProof="1">
                <a:solidFill>
                  <a:schemeClr val="bg1"/>
                </a:solidFill>
              </a:rPr>
              <a:t>Math.sqrt</a:t>
            </a:r>
            <a:r>
              <a:rPr lang="en-US" sz="2400" noProof="1">
                <a:solidFill>
                  <a:schemeClr val="tx1"/>
                </a:solidFill>
              </a:rPr>
              <a:t>(-1); </a:t>
            </a:r>
            <a:r>
              <a:rPr lang="en-US" sz="2400" i="1" noProof="1">
                <a:solidFill>
                  <a:schemeClr val="accent2"/>
                </a:solidFill>
              </a:rPr>
              <a:t>// NaN (special 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2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llo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-100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hello</a:t>
            </a:r>
          </a:p>
          <a:p>
            <a:r>
              <a:rPr lang="en-US" sz="2400" i="1" noProof="1">
                <a:solidFill>
                  <a:schemeClr val="accent2"/>
                </a:solidFill>
              </a:rPr>
              <a:t>// Soft error -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 substring still does its job: takes all </a:t>
            </a:r>
          </a:p>
          <a:p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available chars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invalid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bg1"/>
                </a:solidFill>
              </a:rPr>
              <a:t>Christmas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Invalid Date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date = invalid.getDate(); </a:t>
            </a:r>
            <a:r>
              <a:rPr lang="en-US" sz="2400" i="1" noProof="1">
                <a:solidFill>
                  <a:schemeClr val="accent2"/>
                </a:solidFill>
              </a:rPr>
              <a:t>// NaN</a:t>
            </a:r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20);    </a:t>
            </a:r>
            <a:r>
              <a:rPr lang="en-US" sz="2400" i="1" noProof="1">
                <a:solidFill>
                  <a:schemeClr val="accent2"/>
                </a:solidFill>
              </a:rPr>
              <a:t>// Feb 20 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dateNext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(2016, 1, 30)   </a:t>
            </a:r>
            <a:r>
              <a:rPr lang="en-US" sz="2400" i="1" noProof="1">
                <a:solidFill>
                  <a:schemeClr val="accent2"/>
                </a:solidFill>
              </a:rPr>
              <a:t>// Mar 01 2016 </a:t>
            </a:r>
            <a:r>
              <a:rPr lang="bg-BG" sz="2400" i="1" noProof="1">
                <a:solidFill>
                  <a:schemeClr val="accent2"/>
                </a:solidFill>
              </a:rPr>
              <a:t>(</a:t>
            </a:r>
            <a:r>
              <a:rPr lang="en-US" sz="2400" i="1" noProof="1">
                <a:solidFill>
                  <a:schemeClr val="accent2"/>
                </a:solidFill>
              </a:rPr>
              <a:t>next 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datePrev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-1, 30); </a:t>
            </a:r>
            <a:r>
              <a:rPr lang="en-US" sz="2400" i="1" noProof="1">
                <a:solidFill>
                  <a:schemeClr val="accent2"/>
                </a:solidFill>
              </a:rPr>
              <a:t>// Dec 30 2015 (prev 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3" y="3276705"/>
            <a:ext cx="8882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(1, 1, 1);</a:t>
            </a:r>
            <a:r>
              <a:rPr lang="en-US" sz="2400" noProof="1"/>
              <a:t>       </a:t>
            </a:r>
            <a:r>
              <a:rPr lang="en-US" sz="2400" i="1" noProof="1">
                <a:solidFill>
                  <a:schemeClr val="accent2"/>
                </a:solidFill>
              </a:rPr>
              <a:t>// Feb 01 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dateMinus1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(-1, -1, -1); </a:t>
            </a:r>
            <a:r>
              <a:rPr lang="en-US" sz="2400" i="1" noProof="1">
                <a:solidFill>
                  <a:schemeClr val="accent2"/>
                </a:solidFill>
              </a:rPr>
              <a:t>// Nov 29 -2</a:t>
            </a:r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Throwing / Catching Errors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23088" y="1682172"/>
            <a:ext cx="10768912" cy="5276048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3400" dirty="0"/>
              <a:t>Good practices say that you should use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400" dirty="0"/>
              <a:t>when throwing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D0D0B-7B84-43BA-A0A9-CF770D6E8F7E}"/>
              </a:ext>
            </a:extLst>
          </p:cNvPr>
          <p:cNvSpPr/>
          <p:nvPr/>
        </p:nvSpPr>
        <p:spPr>
          <a:xfrm>
            <a:off x="1339109" y="927418"/>
            <a:ext cx="916853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324302" y="3373708"/>
            <a:ext cx="8663069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Code that can throw an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Some other code </a:t>
            </a:r>
            <a: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  <a:t> not executed in case of error!</a:t>
            </a:r>
            <a:b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(ex)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This code is executed in case of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Ex holds the info about the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286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try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throw new RangeError</a:t>
            </a:r>
            <a:r>
              <a:rPr lang="en-US" sz="2400" noProof="1">
                <a:solidFill>
                  <a:schemeClr val="tx1"/>
                </a:solidFill>
              </a:rPr>
              <a:t>("Invalid range.");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console.log("This will not be executed.");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} </a:t>
            </a:r>
            <a:r>
              <a:rPr lang="en-US" sz="2400" noProof="1">
                <a:solidFill>
                  <a:schemeClr val="bg1"/>
                </a:solidFill>
              </a:rPr>
              <a:t>catch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(ex) {			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console.log("Exception object: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console.log("Type: " + </a:t>
            </a:r>
            <a:r>
              <a:rPr lang="en-US" sz="2400" noProof="1">
                <a:solidFill>
                  <a:schemeClr val="bg1"/>
                </a:solidFill>
              </a:rPr>
              <a:t>ex.name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tx1"/>
                </a:solidFill>
              </a:rPr>
              <a:t> console.log("Message: " + </a:t>
            </a:r>
            <a:r>
              <a:rPr lang="en-US" sz="2400" noProof="1">
                <a:solidFill>
                  <a:schemeClr val="bg1"/>
                </a:solidFill>
              </a:rPr>
              <a:t>ex.message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endParaRPr lang="bg-BG" sz="24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console.log("Stack: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ex.stack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functions </a:t>
            </a:r>
            <a:r>
              <a:rPr lang="en-US" sz="3400" dirty="0"/>
              <a:t>to be included in applications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i.e. a module for loading </a:t>
            </a:r>
            <a:br>
              <a:rPr lang="en-US" dirty="0"/>
            </a:br>
            <a:r>
              <a:rPr lang="en-US" dirty="0"/>
              <a:t>indicator will look like: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i.e. 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and </a:t>
            </a:r>
            <a:r>
              <a:rPr lang="en-US" dirty="0" err="1"/>
              <a:t>students.get</a:t>
            </a:r>
            <a:r>
              <a:rPr lang="en-US" dirty="0"/>
              <a:t>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i.e. 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8029247" y="2262595"/>
            <a:ext cx="3883592" cy="13774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const loading = {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  show() { },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  hide() { },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};</a:t>
            </a:r>
            <a:endParaRPr lang="en-US" sz="2000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Since, modules were not native in JS, there are different approaches to create modules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Using ES2015 import/export</a:t>
            </a:r>
          </a:p>
          <a:p>
            <a:pPr marL="1066419" lvl="1" indent="-457200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modules</a:t>
            </a:r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dirty="0"/>
              <a:t>IIFE modules are essential for front-end JS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scope:</a:t>
            </a:r>
          </a:p>
          <a:p>
            <a:pPr marL="1066419" lvl="1" indent="-457200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303929" y="2907030"/>
            <a:ext cx="9316571" cy="37329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1"/>
                </a:solidFill>
              </a:rPr>
              <a:t>(function(scope) {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const selector = 'loading';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const loadingElement = document.querySelector(selector);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const show = () =&gt; loadingElement.style.display = '';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const hide = () =&gt; ladingElement.style.display = 'none';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// Only this is visible to the global scope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  scope.loading = { show, hide };</a:t>
            </a:r>
          </a:p>
          <a:p>
            <a:pPr>
              <a:lnSpc>
                <a:spcPct val="90000"/>
              </a:lnSpc>
            </a:pPr>
            <a:r>
              <a:rPr lang="en-US" sz="2200" i="1" noProof="1">
                <a:solidFill>
                  <a:schemeClr val="tx1"/>
                </a:solidFill>
              </a:rPr>
              <a:t>}(window));</a:t>
            </a:r>
            <a:endParaRPr lang="en-US" sz="2200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0701" y="1296959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Error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Exception Handling</a:t>
            </a:r>
            <a:endParaRPr lang="bg-BG" sz="3600" b="1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Modules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Unit Testing </a:t>
            </a:r>
            <a:r>
              <a:rPr lang="bg-BG" sz="3600" b="1" dirty="0"/>
              <a:t>-</a:t>
            </a:r>
            <a:r>
              <a:rPr lang="en-US" sz="3600" b="1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Mocha and Chai</a:t>
            </a:r>
            <a:r>
              <a:rPr lang="bg-BG" sz="3600" b="1" dirty="0"/>
              <a:t> </a:t>
            </a:r>
            <a:r>
              <a:rPr lang="en-US" sz="3600" b="1" dirty="0"/>
              <a:t>for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Node.js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021" y="1957130"/>
            <a:ext cx="5219983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http = </a:t>
            </a:r>
            <a:r>
              <a:rPr lang="en-US" sz="2400" noProof="1">
                <a:solidFill>
                  <a:schemeClr val="bg1"/>
                </a:solidFill>
              </a:rPr>
              <a:t>require(</a:t>
            </a:r>
            <a:r>
              <a:rPr lang="en-US" sz="2400" noProof="1">
                <a:solidFill>
                  <a:schemeClr val="tx1"/>
                </a:solidFill>
              </a:rPr>
              <a:t>'http'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i="1" noProof="1">
                <a:solidFill>
                  <a:schemeClr val="accent2"/>
                </a:solidFill>
              </a:rPr>
              <a:t>// For NPM 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67020" y="3264502"/>
            <a:ext cx="7384685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myModule = </a:t>
            </a:r>
            <a:r>
              <a:rPr lang="en-US" sz="2400" noProof="1">
                <a:solidFill>
                  <a:schemeClr val="bg1"/>
                </a:solidFill>
              </a:rPr>
              <a:t>require(</a:t>
            </a:r>
            <a:r>
              <a:rPr lang="en-US" sz="2400" noProof="1">
                <a:solidFill>
                  <a:schemeClr val="tx1"/>
                </a:solidFill>
              </a:rPr>
              <a:t>'./myModule.js'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i="1" noProof="1">
                <a:solidFill>
                  <a:schemeClr val="accent2"/>
                </a:solidFill>
              </a:rPr>
              <a:t>// For internal 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96791" y="2412502"/>
            <a:ext cx="5174190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myModule = () =&gt; {...};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module.exports</a:t>
            </a:r>
            <a:r>
              <a:rPr lang="en-US" sz="2400" noProof="1">
                <a:solidFill>
                  <a:schemeClr val="tx1"/>
                </a:solidFill>
              </a:rPr>
              <a:t> = myModule;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6789" y="5028183"/>
            <a:ext cx="6527129" cy="15230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module.exports = </a:t>
            </a:r>
            <a:r>
              <a:rPr lang="en-US" sz="2400" noProof="1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bg1"/>
                </a:solidFill>
              </a:rPr>
              <a:t>toCamelCase</a:t>
            </a:r>
            <a:r>
              <a:rPr lang="en-US" sz="2400" noProof="1">
                <a:solidFill>
                  <a:schemeClr val="tx1"/>
                </a:solidFill>
              </a:rPr>
              <a:t>: convertToCamelCase,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bg1"/>
                </a:solidFill>
              </a:rPr>
              <a:t>toLowerCase</a:t>
            </a:r>
            <a:r>
              <a:rPr lang="en-US" sz="2400" noProof="1">
                <a:solidFill>
                  <a:schemeClr val="tx1"/>
                </a:solidFill>
              </a:rPr>
              <a:t>: convertToLowerCase  </a:t>
            </a:r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Always</a:t>
            </a:r>
            <a:r>
              <a:rPr lang="en-US" sz="3400" dirty="0"/>
              <a:t> import and export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Only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ES2015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9509" y="2400280"/>
            <a:ext cx="772422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>
                <a:solidFill>
                  <a:schemeClr val="tx1"/>
                </a:solidFill>
              </a:rPr>
              <a:t> toLowerCase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>
                <a:solidFill>
                  <a:schemeClr val="tx1"/>
                </a:solidFill>
              </a:rPr>
              <a:t> 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19508" y="3895568"/>
            <a:ext cx="772422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import </a:t>
            </a:r>
            <a:r>
              <a:rPr lang="en-US" sz="2400" noProof="1">
                <a:solidFill>
                  <a:schemeClr val="bg1"/>
                </a:solidFill>
              </a:rPr>
              <a:t>* as myModules </a:t>
            </a:r>
            <a:r>
              <a:rPr lang="en-US" sz="2400" noProof="1">
                <a:solidFill>
                  <a:schemeClr val="tx1"/>
                </a:solidFill>
              </a:rPr>
              <a:t>from 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19508" y="5390856"/>
            <a:ext cx="7724222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import { </a:t>
            </a:r>
            <a:r>
              <a:rPr lang="en-US" sz="2400" noProof="1">
                <a:solidFill>
                  <a:schemeClr val="bg1"/>
                </a:solidFill>
              </a:rPr>
              <a:t>toLowerCase as convertToLowerCase </a:t>
            </a:r>
            <a:r>
              <a:rPr lang="en-US" sz="2400" noProof="1">
                <a:solidFill>
                  <a:schemeClr val="tx1"/>
                </a:solidFill>
              </a:rPr>
              <a:t>} 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from './myModules.js';</a:t>
            </a:r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45317" y="3072710"/>
            <a:ext cx="489770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(arr)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arr.sort((a,b) =&gt; a - b);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5317" y="4531833"/>
            <a:ext cx="72485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");}</a:t>
            </a: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Testing enables the following:</a:t>
            </a:r>
          </a:p>
          <a:p>
            <a:pPr lvl="1"/>
            <a:r>
              <a:rPr lang="en-US" sz="3200" dirty="0"/>
              <a:t>Easier maintenance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/>
            <a:r>
              <a:rPr lang="en-US" sz="3200" dirty="0"/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/>
            <a:r>
              <a:rPr lang="en-US" sz="3200" dirty="0"/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</a:t>
            </a:r>
            <a:r>
              <a:rPr lang="en-US" sz="3000"/>
              <a:t>their correctness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Arrange all necessary preconditions and inputs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Act on the object or method under test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 that the obtained results are what we expect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296957" y="983404"/>
            <a:ext cx="6537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5573053" cy="15230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{…});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7914" y="2980105"/>
            <a:ext cx="8063659" cy="29819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chai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).assert;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("pow",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("2 raised to power 3 is 8",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(pow(2, 3), 8);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7" y="1835199"/>
            <a:ext cx="729242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expect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("chai").expect;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43638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 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 …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188095"/>
            <a:ext cx="11818096" cy="52010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688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16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“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94" y="1158678"/>
            <a:ext cx="10555786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Differentiates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  <a:r>
              <a:rPr lang="en-US" sz="32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Logs </a:t>
            </a:r>
            <a:r>
              <a:rPr lang="en-US" sz="3200" dirty="0">
                <a:solidFill>
                  <a:srgbClr val="234465"/>
                </a:solidFill>
              </a:rPr>
              <a:t>of the errors are </a:t>
            </a:r>
            <a:r>
              <a:rPr lang="en-US" sz="32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94" y="1158678"/>
            <a:ext cx="10555786" cy="5276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 logic of the script and the expected result is </a:t>
            </a:r>
            <a:br>
              <a:rPr lang="en-US" sz="3200" dirty="0"/>
            </a:br>
            <a:r>
              <a:rPr lang="en-US" sz="3200" dirty="0"/>
              <a:t>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14290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47871" y="3532022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str = "Hello, SoftUni";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console.log(str.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Sofia</a:t>
            </a:r>
            <a:r>
              <a:rPr lang="en-US" sz="2400" noProof="1">
                <a:solidFill>
                  <a:schemeClr val="tx1"/>
                </a:solidFill>
              </a:rPr>
              <a:t>"));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-1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 Special case returns a special value to indicate "not found"</a:t>
            </a:r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br>
              <a:rPr lang="en-US" sz="3400" dirty="0"/>
            </a:br>
            <a:r>
              <a:rPr lang="en-US" sz="3400" dirty="0"/>
              <a:t>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bigArr = </a:t>
            </a:r>
            <a:r>
              <a:rPr lang="en-US" sz="2400" noProof="1">
                <a:solidFill>
                  <a:schemeClr val="bg1"/>
                </a:solidFill>
              </a:rPr>
              <a:t>new Array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9999999999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RangeError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index = </a:t>
            </a:r>
            <a:r>
              <a:rPr lang="en-US" sz="2400" noProof="1">
                <a:solidFill>
                  <a:schemeClr val="bg1"/>
                </a:solidFill>
              </a:rPr>
              <a:t>undefined</a:t>
            </a:r>
            <a:r>
              <a:rPr lang="en-US" sz="2400" noProof="1">
                <a:solidFill>
                  <a:schemeClr val="tx1"/>
                </a:solidFill>
              </a:rPr>
              <a:t>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hi</a:t>
            </a:r>
            <a:r>
              <a:rPr lang="en-US" sz="2400" noProof="1">
                <a:solidFill>
                  <a:schemeClr val="tx1"/>
                </a:solidFill>
              </a:rPr>
              <a:t>");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TypeError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console.log(</a:t>
            </a:r>
            <a:r>
              <a:rPr lang="en-US" sz="2400" noProof="1">
                <a:solidFill>
                  <a:schemeClr val="bg1"/>
                </a:solidFill>
              </a:rPr>
              <a:t>George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  </a:t>
            </a:r>
            <a:r>
              <a:rPr lang="en-US" sz="2400" i="1" noProof="1">
                <a:solidFill>
                  <a:schemeClr val="accent2"/>
                </a:solidFill>
              </a:rPr>
              <a:t>// Uncaught ReferenceError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</a:t>
            </a:r>
            <a:r>
              <a:rPr lang="en-US" sz="2400" noProof="1">
                <a:solidFill>
                  <a:schemeClr val="bg1"/>
                </a:solidFill>
              </a:rPr>
              <a:t>print</a:t>
            </a:r>
            <a:r>
              <a:rPr lang="en-US" sz="2400" noProof="1">
                <a:solidFill>
                  <a:schemeClr val="tx1"/>
                </a:solidFill>
              </a:rPr>
              <a:t>('hi');   </a:t>
            </a:r>
            <a:r>
              <a:rPr lang="en-US" sz="2400" i="1" noProof="1">
                <a:solidFill>
                  <a:schemeClr val="accent2"/>
                </a:solidFill>
              </a:rPr>
              <a:t>// Uncaught TypeError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arr = </a:t>
            </a:r>
            <a:r>
              <a:rPr lang="en-US" sz="2400" noProof="1">
                <a:solidFill>
                  <a:schemeClr val="bg1"/>
                </a:solidFill>
              </a:rPr>
              <a:t>new Array(-1)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r>
              <a:rPr lang="en-US" sz="2400" noProof="1"/>
              <a:t>   </a:t>
            </a:r>
            <a:r>
              <a:rPr lang="en-US" sz="2400" i="1" noProof="1">
                <a:solidFill>
                  <a:schemeClr val="accent2"/>
                </a:solidFill>
              </a:rPr>
              <a:t>// Uncaught RangeError</a:t>
            </a:r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1256</TotalTime>
  <Words>1517</Words>
  <Application>Microsoft Office PowerPoint</Application>
  <PresentationFormat>Widescreen</PresentationFormat>
  <Paragraphs>283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 and Modules</vt:lpstr>
      <vt:lpstr>Table of Contents</vt:lpstr>
      <vt:lpstr>Have a Question?</vt:lpstr>
      <vt:lpstr>PowerPoint Presentation</vt:lpstr>
      <vt:lpstr>Why Error Handling is Important?</vt:lpstr>
      <vt:lpstr>Types of Errors</vt:lpstr>
      <vt:lpstr>Error Handling</vt:lpstr>
      <vt:lpstr>Error Handling</vt:lpstr>
      <vt:lpstr>Error Handling - Exceptions (Errors)</vt:lpstr>
      <vt:lpstr>Error Handling - Special Values</vt:lpstr>
      <vt:lpstr>Unexpected Behavior</vt:lpstr>
      <vt:lpstr>PowerPoint Presentation</vt:lpstr>
      <vt:lpstr>Throwing Errors (Exceptions)</vt:lpstr>
      <vt:lpstr>Try - catch</vt:lpstr>
      <vt:lpstr>Exception Properties</vt:lpstr>
      <vt:lpstr>PowerPoint Presentation</vt:lpstr>
      <vt:lpstr>Modules</vt:lpstr>
      <vt:lpstr>Approaches for modules</vt:lpstr>
      <vt:lpstr>IIFE Modules</vt:lpstr>
      <vt:lpstr>Node.js Modules</vt:lpstr>
      <vt:lpstr>Node.js Modules</vt:lpstr>
      <vt:lpstr>ES2015 Modules</vt:lpstr>
      <vt:lpstr>PowerPoint Presentation</vt:lpstr>
      <vt:lpstr>Unit Testing</vt:lpstr>
      <vt:lpstr>Unit Testing </vt:lpstr>
      <vt:lpstr>Unit Tests Structure</vt:lpstr>
      <vt:lpstr>Unit Testing Frameworks</vt:lpstr>
      <vt:lpstr>PowerPoint Presentation</vt:lpstr>
      <vt:lpstr>What is Mocha?</vt:lpstr>
      <vt:lpstr>What is Chai?</vt:lpstr>
      <vt:lpstr>PowerPoint Presentation</vt:lpstr>
      <vt:lpstr>Global Installation</vt:lpstr>
      <vt:lpstr>NODE_PATH Configuration</vt:lpstr>
      <vt:lpstr>Usage and Examples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creator>TOCHKA</dc:creator>
  <cp:lastModifiedBy>Doncho Minkov</cp:lastModifiedBy>
  <cp:revision>243</cp:revision>
  <dcterms:created xsi:type="dcterms:W3CDTF">2018-11-26T12:33:28Z</dcterms:created>
  <dcterms:modified xsi:type="dcterms:W3CDTF">2019-06-18T06:29:21Z</dcterms:modified>
</cp:coreProperties>
</file>