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0" r:id="rId2"/>
  </p:sldMasterIdLst>
  <p:notesMasterIdLst>
    <p:notesMasterId r:id="rId40"/>
  </p:notesMasterIdLst>
  <p:sldIdLst>
    <p:sldId id="256" r:id="rId3"/>
    <p:sldId id="257" r:id="rId4"/>
    <p:sldId id="258" r:id="rId5"/>
    <p:sldId id="275" r:id="rId6"/>
    <p:sldId id="276" r:id="rId7"/>
    <p:sldId id="277" r:id="rId8"/>
    <p:sldId id="261" r:id="rId9"/>
    <p:sldId id="281" r:id="rId10"/>
    <p:sldId id="287" r:id="rId11"/>
    <p:sldId id="282" r:id="rId12"/>
    <p:sldId id="263" r:id="rId13"/>
    <p:sldId id="284" r:id="rId14"/>
    <p:sldId id="289" r:id="rId15"/>
    <p:sldId id="268" r:id="rId16"/>
    <p:sldId id="297" r:id="rId17"/>
    <p:sldId id="269" r:id="rId18"/>
    <p:sldId id="272" r:id="rId19"/>
    <p:sldId id="285" r:id="rId20"/>
    <p:sldId id="290" r:id="rId21"/>
    <p:sldId id="286" r:id="rId22"/>
    <p:sldId id="291" r:id="rId23"/>
    <p:sldId id="267" r:id="rId24"/>
    <p:sldId id="298" r:id="rId25"/>
    <p:sldId id="264" r:id="rId26"/>
    <p:sldId id="292" r:id="rId27"/>
    <p:sldId id="265" r:id="rId28"/>
    <p:sldId id="293" r:id="rId29"/>
    <p:sldId id="294" r:id="rId30"/>
    <p:sldId id="295" r:id="rId31"/>
    <p:sldId id="296" r:id="rId32"/>
    <p:sldId id="274" r:id="rId33"/>
    <p:sldId id="278" r:id="rId34"/>
    <p:sldId id="270" r:id="rId35"/>
    <p:sldId id="271" r:id="rId36"/>
    <p:sldId id="279" r:id="rId37"/>
    <p:sldId id="280" r:id="rId38"/>
    <p:sldId id="273" r:id="rId39"/>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yperhydrochloric Acid" initials="HA" lastIdx="1" clrIdx="0">
    <p:extLst>
      <p:ext uri="{19B8F6BF-5375-455C-9EA6-DF929625EA0E}">
        <p15:presenceInfo xmlns:p15="http://schemas.microsoft.com/office/powerpoint/2012/main" userId="c160f773f63d6e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49" d="100"/>
          <a:sy n="149" d="100"/>
        </p:scale>
        <p:origin x="50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664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47EDC-5476-5F37-1011-05C388E1E1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0C2727-AB96-600D-85E4-C665C1B93B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BDEC93-C305-64D3-F5BC-524231B4CE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F567F58-0C17-0870-0E7C-8449785B92D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090182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AF7974-8511-ABF8-C750-413FCABDB9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C92F39-9A2F-D1AB-043E-F46991EBF6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37B65A-1B98-7CC2-27E9-3E3A11FE8BD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4C91253-251E-0524-86D9-0A1AAB392DD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593670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9BF77-5778-F07E-D3D7-BAFCFFC135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C3FFFC-012A-86FB-BF60-7F3FCB26A7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33A368-7F19-C301-4821-AC8DA92AA0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EA63AD-4027-5E79-AAA0-D8D54B3E3811}"/>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2730239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6DC19-F11B-DBE8-214A-2E7CBB5C55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4D3948-1731-D8E6-A14E-37DD656FDE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003811-2FB9-C123-F251-E12A9DC37F0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A934F17-33BE-0C22-02F6-309E116D406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508852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6499D-F994-D0FB-4BB6-3370C560B3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2649DF-5BC0-0A47-915C-7118DA8EB0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A2CA78-35A8-8648-A6AB-9330A2C3AA3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4637A8-4D16-870F-A952-8F25EF9DF3E5}"/>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3373309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68B31A-A034-4220-6D44-0B1E8199CF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CCFED3-C5B0-9D7D-C4D7-0771776E6E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894986-3879-7A70-D21A-4CA270526D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1C282CF-2EFD-7609-D8E0-603D7465027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24568137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3EF95-3F46-F044-DF93-7455F1C036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016E2F-7897-DF3C-AD43-A0036B2673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3AF976-AEDC-7CE5-507D-BB275DFB72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49EA5E2-5175-92A9-4444-6181B94B81F5}"/>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3585829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D1B778-87A7-50B9-6E8A-DD6F089AEB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69EFEF-081A-B6CF-F7FD-0F92D293CC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976E70-E499-D6AB-B426-EA8CF9FD719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FA586D1-DA3A-0518-1578-4DA151124A29}"/>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3298899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693EBB-B05D-B332-500E-67246C4FE9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4B36D2-C5A3-9C1B-EA6F-389A8CDD9C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9BA287-1BFB-569B-C15F-D420F39C2A7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9DEB66B-5E35-2B75-3866-89587DFD412C}"/>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2854609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9BF77-5778-F07E-D3D7-BAFCFFC135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C3FFFC-012A-86FB-BF60-7F3FCB26A7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33A368-7F19-C301-4821-AC8DA92AA0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EA63AD-4027-5E79-AAA0-D8D54B3E3811}"/>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26759011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A5BAD-5ECC-A1C1-E723-D52748CD84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BA58CD-DCE6-D97B-7E85-A1572449FB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986ACE-D4B3-FEE5-972F-50FF116E422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F941DF-E278-B067-100A-9197CB7F38D4}"/>
              </a:ext>
            </a:extLst>
          </p:cNvPr>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27572783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37C84-B2DA-44B1-506D-593E41973D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EB62C9-4828-F0E9-62C2-3A4AB4B6EA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063AF0-9896-3EA0-5CB3-E676B7B90AF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EB146D-B9E5-87AF-0DD4-825709EE8E8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879033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9BF77-5778-F07E-D3D7-BAFCFFC135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C3FFFC-012A-86FB-BF60-7F3FCB26A7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33A368-7F19-C301-4821-AC8DA92AA0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EA63AD-4027-5E79-AAA0-D8D54B3E3811}"/>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2825123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318A2E-5477-C336-CF7C-D59BC7CCE6EB}"/>
              </a:ext>
            </a:extLst>
          </p:cNvPr>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565F96BB-8981-8BAD-15FC-7A214BF8C334}"/>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04729E07-F797-81E6-988B-B0DB4B0B096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5F2EBB1-1414-71CB-B0C0-63619AFB1D89}"/>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6" name="页脚占位符 5">
            <a:extLst>
              <a:ext uri="{FF2B5EF4-FFF2-40B4-BE49-F238E27FC236}">
                <a16:creationId xmlns:a16="http://schemas.microsoft.com/office/drawing/2014/main" id="{99B5F113-8134-4E37-CA90-C3DF8961D0E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4A4C0C-D9E5-BED0-46A3-D2BA903AAD58}"/>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291260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671C82-BED1-D493-9EB5-F07F4C26C36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4EB34CB-BACD-C6BE-D4C7-BBA516261D1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98E9E3-8749-2C1B-AC37-B6B23C6AF325}"/>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5" name="页脚占位符 4">
            <a:extLst>
              <a:ext uri="{FF2B5EF4-FFF2-40B4-BE49-F238E27FC236}">
                <a16:creationId xmlns:a16="http://schemas.microsoft.com/office/drawing/2014/main" id="{F75B3BE8-25A0-4C8B-26C9-D09AEEF15E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7F672A-AE84-825B-5FD0-5794EDD03584}"/>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825485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E0CBCA4-C43F-41A9-4A76-BAB5F1F8F351}"/>
              </a:ext>
            </a:extLst>
          </p:cNvPr>
          <p:cNvSpPr>
            <a:spLocks noGrp="1"/>
          </p:cNvSpPr>
          <p:nvPr>
            <p:ph type="title" orient="vert"/>
          </p:nvPr>
        </p:nvSpPr>
        <p:spPr>
          <a:xfrm>
            <a:off x="6543675" y="273844"/>
            <a:ext cx="1971675" cy="4358879"/>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DF0A3F3-BBC1-B781-E44D-74C615D130B4}"/>
              </a:ext>
            </a:extLst>
          </p:cNvPr>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47A819-3646-D4D4-08D1-AF29137200C5}"/>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5" name="页脚占位符 4">
            <a:extLst>
              <a:ext uri="{FF2B5EF4-FFF2-40B4-BE49-F238E27FC236}">
                <a16:creationId xmlns:a16="http://schemas.microsoft.com/office/drawing/2014/main" id="{84AD3CB7-9D53-388D-C1C4-47513DD35F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412C70-ABDA-7A59-BBE3-00A1634DABAA}"/>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2044100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629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1ABA5E-34D0-5A11-455D-8DF780EFEAB5}"/>
              </a:ext>
            </a:extLst>
          </p:cNvPr>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32917003-5049-2DFD-303B-DB7B15768B75}"/>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1080D5F-45AA-68C7-6808-D8EE73AD5618}"/>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5" name="页脚占位符 4">
            <a:extLst>
              <a:ext uri="{FF2B5EF4-FFF2-40B4-BE49-F238E27FC236}">
                <a16:creationId xmlns:a16="http://schemas.microsoft.com/office/drawing/2014/main" id="{484E18C5-EAE4-F2D6-7731-1A566656DE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3855E2-3F07-38F4-8A6D-45E5C8C897D5}"/>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222936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5D4928-40B2-FFD7-15E5-8250B4B2A95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2E0F0B-CE9D-3135-BDB0-55334A083C5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FADB36-3E0D-F709-FDD6-7C45A0D736A2}"/>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5" name="页脚占位符 4">
            <a:extLst>
              <a:ext uri="{FF2B5EF4-FFF2-40B4-BE49-F238E27FC236}">
                <a16:creationId xmlns:a16="http://schemas.microsoft.com/office/drawing/2014/main" id="{BF80CBA9-FC28-FDD9-248A-298533769F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22AB9E-B659-4CA9-278C-72A870A708D2}"/>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2213853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5746B8-1EA2-62B6-DFC6-4CD6AC9B5356}"/>
              </a:ext>
            </a:extLst>
          </p:cNvPr>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E7D8B8B8-20E6-2333-02BF-60EF655988A0}"/>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533F9D4-C26B-D0F6-8664-19DFF577EC7F}"/>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5" name="页脚占位符 4">
            <a:extLst>
              <a:ext uri="{FF2B5EF4-FFF2-40B4-BE49-F238E27FC236}">
                <a16:creationId xmlns:a16="http://schemas.microsoft.com/office/drawing/2014/main" id="{EF3FDE6A-A26F-4740-3A75-E64EBBF598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A53F26-386B-33F5-6AFE-0DC901124B78}"/>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2533882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DDA3E2-3E90-31EE-8691-BD152214F87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B9AF57F-F4B1-F59D-D705-A786C2EECD8C}"/>
              </a:ext>
            </a:extLst>
          </p:cNvPr>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23128DB-F16E-BC54-39BE-5F2FE56A9E27}"/>
              </a:ext>
            </a:extLst>
          </p:cNvPr>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77E2F31-069F-2FD1-9947-451591EE050D}"/>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6" name="页脚占位符 5">
            <a:extLst>
              <a:ext uri="{FF2B5EF4-FFF2-40B4-BE49-F238E27FC236}">
                <a16:creationId xmlns:a16="http://schemas.microsoft.com/office/drawing/2014/main" id="{8E382BA4-4373-22B7-2585-B790588C8C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A4B827-3DD4-127A-FD9D-52141C56BC8F}"/>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1860756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A98752-3BEF-ACF9-3EF9-2AABCAF3FE1C}"/>
              </a:ext>
            </a:extLst>
          </p:cNvPr>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EDF2332-A4D3-A3B7-6A49-8D6EAE6F793C}"/>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3FF1A60-1FD9-783F-273D-310B149962A3}"/>
              </a:ext>
            </a:extLst>
          </p:cNvPr>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FC0E31A-A8F2-D14B-79E4-FB67F536172C}"/>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6BDB436-A296-4CEA-7E31-540FF3F7C6D0}"/>
              </a:ext>
            </a:extLst>
          </p:cNvPr>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072482D-3E02-B256-7294-F259F4B7AAB5}"/>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8" name="页脚占位符 7">
            <a:extLst>
              <a:ext uri="{FF2B5EF4-FFF2-40B4-BE49-F238E27FC236}">
                <a16:creationId xmlns:a16="http://schemas.microsoft.com/office/drawing/2014/main" id="{DC9FEA24-09FA-FC57-C5A9-83B66D73EAE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2D594A3-2828-3648-0133-4CDB81DC8BE5}"/>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3557453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18B172-F448-EBB1-EB04-B7716684B70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6FF1C78-171C-F518-7E90-F994B3A77B1F}"/>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4" name="页脚占位符 3">
            <a:extLst>
              <a:ext uri="{FF2B5EF4-FFF2-40B4-BE49-F238E27FC236}">
                <a16:creationId xmlns:a16="http://schemas.microsoft.com/office/drawing/2014/main" id="{C3AF0BCD-ECEF-807D-1AF9-C0CD3A31B63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AA2CF92-52D2-D398-3C6C-6D6D89D3BCBA}"/>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2321951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95E9B96-619C-DA2A-6C11-1DDE58220013}"/>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3" name="页脚占位符 2">
            <a:extLst>
              <a:ext uri="{FF2B5EF4-FFF2-40B4-BE49-F238E27FC236}">
                <a16:creationId xmlns:a16="http://schemas.microsoft.com/office/drawing/2014/main" id="{A2C10BA0-7C03-39F0-B590-0CDEA11513C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9139C4E-CA00-CB07-4786-6A4EC6C879BD}"/>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3309013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B26C91-F9A0-5AB7-04E1-FB0E75275FB1}"/>
              </a:ext>
            </a:extLst>
          </p:cNvPr>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EB88CBC9-2AC5-EEF7-8828-249405BDD92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DC5D9CE-BE0E-6514-06A8-6AF40FF3F5C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5B14F98-11A7-4455-0B3E-E5E0868E9888}"/>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6" name="页脚占位符 5">
            <a:extLst>
              <a:ext uri="{FF2B5EF4-FFF2-40B4-BE49-F238E27FC236}">
                <a16:creationId xmlns:a16="http://schemas.microsoft.com/office/drawing/2014/main" id="{FB7C124A-EA30-6075-13F8-0E5D7E791A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A0C9CC3-FABB-B886-33E7-28E9415AFDB6}"/>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274886332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915B082-95D3-0A07-5B46-1F7CC8B1F98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DD6CF8A-062F-4CE2-2559-47878570926D}"/>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596C3A-1B44-080C-4AFD-575620CCDC5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9B8E959-221C-4845-8BAE-E48ED4D9CD36}" type="datetimeFigureOut">
              <a:rPr lang="zh-CN" altLang="en-US" smtClean="0"/>
              <a:t>2025/1/13</a:t>
            </a:fld>
            <a:endParaRPr lang="zh-CN" altLang="en-US"/>
          </a:p>
        </p:txBody>
      </p:sp>
      <p:sp>
        <p:nvSpPr>
          <p:cNvPr id="5" name="页脚占位符 4">
            <a:extLst>
              <a:ext uri="{FF2B5EF4-FFF2-40B4-BE49-F238E27FC236}">
                <a16:creationId xmlns:a16="http://schemas.microsoft.com/office/drawing/2014/main" id="{59499EFB-44E5-8B3E-B089-7EC0113EEC41}"/>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8A21B23-FAE3-EE68-1CD2-8A122F6241BB}"/>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1504164606"/>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jpe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4.jpe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1500188"/>
            <a:ext cx="8001000" cy="666750"/>
          </a:xfrm>
          <a:prstGeom prst="rect">
            <a:avLst/>
          </a:prstGeom>
          <a:noFill/>
          <a:ln/>
        </p:spPr>
        <p:txBody>
          <a:bodyPr vert="horz" wrap="square" lIns="0" tIns="0" rIns="0" bIns="0" rtlCol="0" anchor="ctr"/>
          <a:lstStyle/>
          <a:p>
            <a:pPr marL="0" indent="0" algn="ctr">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LLM辅助的程序缺陷检测与修复</a:t>
            </a:r>
            <a:endParaRPr lang="en-US" sz="3750" dirty="0"/>
          </a:p>
        </p:txBody>
      </p:sp>
      <p:sp>
        <p:nvSpPr>
          <p:cNvPr id="4" name="Text 1"/>
          <p:cNvSpPr/>
          <p:nvPr/>
        </p:nvSpPr>
        <p:spPr>
          <a:xfrm>
            <a:off x="571500" y="2243138"/>
            <a:ext cx="8001000" cy="400050"/>
          </a:xfrm>
          <a:prstGeom prst="rect">
            <a:avLst/>
          </a:prstGeom>
          <a:noFill/>
          <a:ln/>
        </p:spPr>
        <p:txBody>
          <a:bodyPr vert="horz" wrap="square" lIns="0" tIns="0" rIns="0" bIns="0" rtlCol="0" anchor="ctr"/>
          <a:lstStyle/>
          <a:p>
            <a:pPr marL="0" indent="0" algn="ctr">
              <a:lnSpc>
                <a:spcPts val="3150"/>
              </a:lnSpc>
              <a:buNone/>
            </a:pPr>
            <a:endParaRPr lang="en-US" sz="2250" dirty="0"/>
          </a:p>
        </p:txBody>
      </p:sp>
      <p:sp>
        <p:nvSpPr>
          <p:cNvPr id="5" name="Shape 2"/>
          <p:cNvSpPr/>
          <p:nvPr/>
        </p:nvSpPr>
        <p:spPr>
          <a:xfrm>
            <a:off x="4269581" y="2976563"/>
            <a:ext cx="604838" cy="114300"/>
          </a:xfrm>
          <a:prstGeom prst="rect">
            <a:avLst/>
          </a:prstGeom>
          <a:solidFill>
            <a:srgbClr val="4F44FF"/>
          </a:solidFill>
          <a:ln/>
        </p:spPr>
      </p:sp>
      <p:sp>
        <p:nvSpPr>
          <p:cNvPr id="6" name="Text 3"/>
          <p:cNvSpPr/>
          <p:nvPr/>
        </p:nvSpPr>
        <p:spPr>
          <a:xfrm>
            <a:off x="571500" y="3424238"/>
            <a:ext cx="8001000" cy="219075"/>
          </a:xfrm>
          <a:prstGeom prst="rect">
            <a:avLst/>
          </a:prstGeom>
          <a:noFill/>
          <a:ln/>
        </p:spPr>
        <p:txBody>
          <a:bodyPr vert="horz" wrap="square" lIns="0" tIns="0" rIns="0" bIns="0" rtlCol="0" anchor="ctr"/>
          <a:lstStyle/>
          <a:p>
            <a:pPr marL="0" indent="0" algn="ctr">
              <a:lnSpc>
                <a:spcPts val="1725"/>
              </a:lnSpc>
              <a:buNone/>
            </a:pPr>
            <a:r>
              <a:rPr lang="en-US" sz="1200" dirty="0">
                <a:solidFill>
                  <a:srgbClr val="666666"/>
                </a:solidFill>
                <a:latin typeface="Microsoft YaHei" pitchFamily="34" charset="0"/>
                <a:ea typeface="Microsoft YaHei" pitchFamily="34" charset="-122"/>
                <a:cs typeface="Microsoft YaHei" pitchFamily="34" charset="-120"/>
              </a:rPr>
              <a:t>薄震宇、阎昶澍、郭东昊</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t="3571" b="3571"/>
          <a:stretch/>
        </p:blipFill>
        <p:spPr>
          <a:xfrm>
            <a:off x="0" y="0"/>
            <a:ext cx="9144000" cy="1238250"/>
          </a:xfrm>
          <a:prstGeom prst="rect">
            <a:avLst/>
          </a:prstGeom>
        </p:spPr>
      </p:pic>
      <p:sp>
        <p:nvSpPr>
          <p:cNvPr id="3" name="Text 0"/>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en-US" sz="2250" b="1" dirty="0">
                <a:solidFill>
                  <a:srgbClr val="FFFFFF"/>
                </a:solidFill>
                <a:latin typeface="Microsoft YaHei" pitchFamily="34" charset="0"/>
                <a:ea typeface="Microsoft YaHei" pitchFamily="34" charset="-122"/>
                <a:cs typeface="Microsoft YaHei" pitchFamily="34" charset="-120"/>
              </a:rPr>
              <a:t>整体流程图</a:t>
            </a:r>
            <a:endParaRPr lang="en-US" sz="2250" dirty="0">
              <a:solidFill>
                <a:prstClr val="black"/>
              </a:solidFill>
              <a:latin typeface="等线" panose="020F0502020204030204"/>
            </a:endParaRPr>
          </a:p>
        </p:txBody>
      </p:sp>
      <p:sp>
        <p:nvSpPr>
          <p:cNvPr id="4" name="Text 1"/>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pic>
        <p:nvPicPr>
          <p:cNvPr id="5" name="Image 1" descr="preencoded.png"/>
          <p:cNvPicPr>
            <a:picLocks noChangeAspect="1"/>
          </p:cNvPicPr>
          <p:nvPr/>
        </p:nvPicPr>
        <p:blipFill>
          <a:blip r:embed="rId4"/>
          <a:srcRect/>
          <a:stretch/>
        </p:blipFill>
        <p:spPr>
          <a:xfrm>
            <a:off x="428625" y="1504950"/>
            <a:ext cx="8286750" cy="3467100"/>
          </a:xfrm>
          <a:prstGeom prst="rect">
            <a:avLst/>
          </a:prstGeom>
        </p:spPr>
      </p:pic>
      <p:sp>
        <p:nvSpPr>
          <p:cNvPr id="6" name="Text 2"/>
          <p:cNvSpPr/>
          <p:nvPr/>
        </p:nvSpPr>
        <p:spPr>
          <a:xfrm>
            <a:off x="762001" y="1824039"/>
            <a:ext cx="1595437" cy="252413"/>
          </a:xfrm>
          <a:prstGeom prst="rect">
            <a:avLst/>
          </a:prstGeom>
          <a:noFill/>
          <a:ln/>
        </p:spPr>
        <p:txBody>
          <a:bodyPr vert="horz" wrap="square" lIns="0" tIns="0" rIns="0" bIns="0" rtlCol="0" anchor="ctr"/>
          <a:lstStyle/>
          <a:p>
            <a:pPr algn="ctr" defTabSz="685800">
              <a:lnSpc>
                <a:spcPts val="1688"/>
              </a:lnSpc>
            </a:pPr>
            <a:r>
              <a:rPr lang="en-US" sz="1200" b="1" dirty="0">
                <a:solidFill>
                  <a:srgbClr val="333333"/>
                </a:solidFill>
                <a:latin typeface="Microsoft YaHei" pitchFamily="34" charset="0"/>
                <a:ea typeface="Microsoft YaHei" pitchFamily="34" charset="-122"/>
                <a:cs typeface="Microsoft YaHei" pitchFamily="34" charset="-120"/>
              </a:rPr>
              <a:t>扫描项目目录</a:t>
            </a:r>
            <a:endParaRPr lang="en-US" sz="1200" dirty="0">
              <a:solidFill>
                <a:prstClr val="black"/>
              </a:solidFill>
              <a:latin typeface="等线" panose="020F0502020204030204"/>
            </a:endParaRPr>
          </a:p>
        </p:txBody>
      </p:sp>
      <p:sp>
        <p:nvSpPr>
          <p:cNvPr id="7" name="Text 3"/>
          <p:cNvSpPr/>
          <p:nvPr/>
        </p:nvSpPr>
        <p:spPr>
          <a:xfrm>
            <a:off x="762001" y="2505075"/>
            <a:ext cx="1595437" cy="457200"/>
          </a:xfrm>
          <a:prstGeom prst="rect">
            <a:avLst/>
          </a:prstGeom>
          <a:noFill/>
          <a:ln/>
        </p:spPr>
        <p:txBody>
          <a:bodyPr vert="horz" wrap="square" lIns="0" tIns="0" rIns="0" bIns="0" rtlCol="0" anchor="ctr"/>
          <a:lstStyle/>
          <a:p>
            <a:pPr algn="ctr" defTabSz="685800">
              <a:lnSpc>
                <a:spcPts val="1650"/>
              </a:lnSpc>
            </a:pPr>
            <a:r>
              <a:rPr lang="en-US" sz="1050" dirty="0">
                <a:solidFill>
                  <a:srgbClr val="666666"/>
                </a:solidFill>
                <a:latin typeface="Microsoft YaHei" pitchFamily="34" charset="0"/>
                <a:ea typeface="Microsoft YaHei" pitchFamily="34" charset="-122"/>
                <a:cs typeface="Microsoft YaHei" pitchFamily="34" charset="-120"/>
              </a:rPr>
              <a:t>定位所有C文件，准备进行分析。</a:t>
            </a:r>
            <a:endParaRPr lang="en-US" sz="1050" dirty="0">
              <a:solidFill>
                <a:prstClr val="black"/>
              </a:solidFill>
              <a:latin typeface="等线" panose="020F0502020204030204"/>
            </a:endParaRPr>
          </a:p>
        </p:txBody>
      </p:sp>
      <p:sp>
        <p:nvSpPr>
          <p:cNvPr id="8" name="Text 4"/>
          <p:cNvSpPr/>
          <p:nvPr/>
        </p:nvSpPr>
        <p:spPr>
          <a:xfrm>
            <a:off x="2738439" y="1824039"/>
            <a:ext cx="1595437" cy="252413"/>
          </a:xfrm>
          <a:prstGeom prst="rect">
            <a:avLst/>
          </a:prstGeom>
          <a:noFill/>
          <a:ln/>
        </p:spPr>
        <p:txBody>
          <a:bodyPr vert="horz" wrap="square" lIns="0" tIns="0" rIns="0" bIns="0" rtlCol="0" anchor="ctr"/>
          <a:lstStyle/>
          <a:p>
            <a:pPr algn="ctr" defTabSz="685800">
              <a:lnSpc>
                <a:spcPts val="1688"/>
              </a:lnSpc>
            </a:pPr>
            <a:r>
              <a:rPr lang="en-US" sz="1200" b="1" dirty="0">
                <a:solidFill>
                  <a:srgbClr val="333333"/>
                </a:solidFill>
                <a:latin typeface="Microsoft YaHei" pitchFamily="34" charset="0"/>
                <a:ea typeface="Microsoft YaHei" pitchFamily="34" charset="-122"/>
                <a:cs typeface="Microsoft YaHei" pitchFamily="34" charset="-120"/>
              </a:rPr>
              <a:t>生成调用关系图</a:t>
            </a:r>
            <a:endParaRPr lang="en-US" sz="1200" dirty="0">
              <a:solidFill>
                <a:prstClr val="black"/>
              </a:solidFill>
              <a:latin typeface="等线" panose="020F0502020204030204"/>
            </a:endParaRPr>
          </a:p>
        </p:txBody>
      </p:sp>
      <p:sp>
        <p:nvSpPr>
          <p:cNvPr id="9" name="Text 5"/>
          <p:cNvSpPr/>
          <p:nvPr/>
        </p:nvSpPr>
        <p:spPr>
          <a:xfrm>
            <a:off x="2738439" y="2505075"/>
            <a:ext cx="1595437" cy="457200"/>
          </a:xfrm>
          <a:prstGeom prst="rect">
            <a:avLst/>
          </a:prstGeom>
          <a:noFill/>
          <a:ln/>
        </p:spPr>
        <p:txBody>
          <a:bodyPr vert="horz" wrap="square" lIns="0" tIns="0" rIns="0" bIns="0" rtlCol="0" anchor="ctr"/>
          <a:lstStyle/>
          <a:p>
            <a:pPr algn="ctr" defTabSz="685800">
              <a:lnSpc>
                <a:spcPts val="1650"/>
              </a:lnSpc>
            </a:pPr>
            <a:r>
              <a:rPr lang="en-US" sz="1050" dirty="0">
                <a:solidFill>
                  <a:srgbClr val="666666"/>
                </a:solidFill>
                <a:latin typeface="Microsoft YaHei" pitchFamily="34" charset="0"/>
                <a:ea typeface="Microsoft YaHei" pitchFamily="34" charset="-122"/>
                <a:cs typeface="Microsoft YaHei" pitchFamily="34" charset="-120"/>
              </a:rPr>
              <a:t>使用Clang分析工具，为修复工作打下基础。</a:t>
            </a:r>
            <a:endParaRPr lang="en-US" sz="1050" dirty="0">
              <a:solidFill>
                <a:prstClr val="black"/>
              </a:solidFill>
              <a:latin typeface="等线" panose="020F0502020204030204"/>
            </a:endParaRPr>
          </a:p>
        </p:txBody>
      </p:sp>
      <p:sp>
        <p:nvSpPr>
          <p:cNvPr id="10" name="Text 6"/>
          <p:cNvSpPr/>
          <p:nvPr/>
        </p:nvSpPr>
        <p:spPr>
          <a:xfrm>
            <a:off x="4714876" y="1824039"/>
            <a:ext cx="1595437" cy="252413"/>
          </a:xfrm>
          <a:prstGeom prst="rect">
            <a:avLst/>
          </a:prstGeom>
          <a:noFill/>
          <a:ln/>
        </p:spPr>
        <p:txBody>
          <a:bodyPr vert="horz" wrap="square" lIns="0" tIns="0" rIns="0" bIns="0" rtlCol="0" anchor="ctr"/>
          <a:lstStyle/>
          <a:p>
            <a:pPr algn="ctr" defTabSz="685800">
              <a:lnSpc>
                <a:spcPts val="1688"/>
              </a:lnSpc>
            </a:pPr>
            <a:r>
              <a:rPr lang="en-US" sz="1200" b="1" dirty="0">
                <a:solidFill>
                  <a:srgbClr val="333333"/>
                </a:solidFill>
                <a:latin typeface="Microsoft YaHei" pitchFamily="34" charset="0"/>
                <a:ea typeface="Microsoft YaHei" pitchFamily="34" charset="-122"/>
                <a:cs typeface="Microsoft YaHei" pitchFamily="34" charset="-120"/>
              </a:rPr>
              <a:t>提取函数代码</a:t>
            </a:r>
            <a:endParaRPr lang="en-US" sz="1200" dirty="0">
              <a:solidFill>
                <a:prstClr val="black"/>
              </a:solidFill>
              <a:latin typeface="等线" panose="020F0502020204030204"/>
            </a:endParaRPr>
          </a:p>
        </p:txBody>
      </p:sp>
      <p:sp>
        <p:nvSpPr>
          <p:cNvPr id="11" name="Text 7"/>
          <p:cNvSpPr/>
          <p:nvPr/>
        </p:nvSpPr>
        <p:spPr>
          <a:xfrm>
            <a:off x="4714876" y="2505075"/>
            <a:ext cx="1595437" cy="457200"/>
          </a:xfrm>
          <a:prstGeom prst="rect">
            <a:avLst/>
          </a:prstGeom>
          <a:noFill/>
          <a:ln/>
        </p:spPr>
        <p:txBody>
          <a:bodyPr vert="horz" wrap="square" lIns="0" tIns="0" rIns="0" bIns="0" rtlCol="0" anchor="ctr"/>
          <a:lstStyle/>
          <a:p>
            <a:pPr algn="ctr" defTabSz="685800">
              <a:lnSpc>
                <a:spcPts val="1650"/>
              </a:lnSpc>
            </a:pPr>
            <a:r>
              <a:rPr lang="en-US" sz="1050" dirty="0">
                <a:solidFill>
                  <a:srgbClr val="666666"/>
                </a:solidFill>
                <a:latin typeface="Microsoft YaHei" pitchFamily="34" charset="0"/>
                <a:ea typeface="Microsoft YaHei" pitchFamily="34" charset="-122"/>
                <a:cs typeface="Microsoft YaHei" pitchFamily="34" charset="-120"/>
              </a:rPr>
              <a:t>从C文件中提取函数代码，准备进一步处理。</a:t>
            </a:r>
            <a:endParaRPr lang="en-US" sz="1050" dirty="0">
              <a:solidFill>
                <a:prstClr val="black"/>
              </a:solidFill>
              <a:latin typeface="等线" panose="020F0502020204030204"/>
            </a:endParaRPr>
          </a:p>
        </p:txBody>
      </p:sp>
      <p:sp>
        <p:nvSpPr>
          <p:cNvPr id="12" name="Text 8"/>
          <p:cNvSpPr/>
          <p:nvPr/>
        </p:nvSpPr>
        <p:spPr>
          <a:xfrm>
            <a:off x="6691314" y="1824039"/>
            <a:ext cx="1595437" cy="252413"/>
          </a:xfrm>
          <a:prstGeom prst="rect">
            <a:avLst/>
          </a:prstGeom>
          <a:noFill/>
          <a:ln/>
        </p:spPr>
        <p:txBody>
          <a:bodyPr vert="horz" wrap="square" lIns="0" tIns="0" rIns="0" bIns="0" rtlCol="0" anchor="ctr"/>
          <a:lstStyle/>
          <a:p>
            <a:pPr algn="ctr" defTabSz="685800">
              <a:lnSpc>
                <a:spcPts val="1688"/>
              </a:lnSpc>
            </a:pPr>
            <a:r>
              <a:rPr lang="en-US" sz="1200" b="1" dirty="0" err="1">
                <a:solidFill>
                  <a:srgbClr val="333333"/>
                </a:solidFill>
                <a:latin typeface="Microsoft YaHei" pitchFamily="34" charset="0"/>
                <a:ea typeface="Microsoft YaHei" pitchFamily="34" charset="-122"/>
                <a:cs typeface="Microsoft YaHei" pitchFamily="34" charset="-120"/>
              </a:rPr>
              <a:t>生成</a:t>
            </a:r>
            <a:r>
              <a:rPr lang="zh-CN" altLang="en-US" sz="1200" b="1" dirty="0">
                <a:solidFill>
                  <a:srgbClr val="333333"/>
                </a:solidFill>
                <a:latin typeface="Microsoft YaHei" pitchFamily="34" charset="0"/>
                <a:ea typeface="Microsoft YaHei" pitchFamily="34" charset="-122"/>
                <a:cs typeface="Microsoft YaHei" pitchFamily="34" charset="-120"/>
              </a:rPr>
              <a:t>函数文档</a:t>
            </a:r>
            <a:endParaRPr lang="en-US" sz="1200" dirty="0">
              <a:solidFill>
                <a:prstClr val="black"/>
              </a:solidFill>
              <a:latin typeface="等线" panose="020F0502020204030204"/>
            </a:endParaRPr>
          </a:p>
        </p:txBody>
      </p:sp>
      <p:sp>
        <p:nvSpPr>
          <p:cNvPr id="13" name="Text 9"/>
          <p:cNvSpPr/>
          <p:nvPr/>
        </p:nvSpPr>
        <p:spPr>
          <a:xfrm>
            <a:off x="6786562" y="2457453"/>
            <a:ext cx="1595437" cy="457200"/>
          </a:xfrm>
          <a:prstGeom prst="rect">
            <a:avLst/>
          </a:prstGeom>
          <a:noFill/>
          <a:ln/>
        </p:spPr>
        <p:txBody>
          <a:bodyPr vert="horz" wrap="square" lIns="0" tIns="0" rIns="0" bIns="0" rtlCol="0" anchor="ctr"/>
          <a:lstStyle/>
          <a:p>
            <a:pPr algn="ctr" defTabSz="685800">
              <a:lnSpc>
                <a:spcPts val="1650"/>
              </a:lnSpc>
            </a:pPr>
            <a:r>
              <a:rPr lang="en-US" sz="1050" dirty="0" err="1">
                <a:solidFill>
                  <a:srgbClr val="666666"/>
                </a:solidFill>
                <a:latin typeface="Microsoft YaHei" pitchFamily="34" charset="0"/>
                <a:ea typeface="Microsoft YaHei" pitchFamily="34" charset="-122"/>
                <a:cs typeface="Microsoft YaHei" pitchFamily="34" charset="-120"/>
              </a:rPr>
              <a:t>调用大模型生成函数</a:t>
            </a:r>
            <a:r>
              <a:rPr lang="zh-CN" altLang="en-US" sz="1050" dirty="0">
                <a:solidFill>
                  <a:srgbClr val="666666"/>
                </a:solidFill>
                <a:latin typeface="Microsoft YaHei" pitchFamily="34" charset="0"/>
                <a:ea typeface="Microsoft YaHei" pitchFamily="34" charset="-122"/>
                <a:cs typeface="Microsoft YaHei" pitchFamily="34" charset="-120"/>
              </a:rPr>
              <a:t>文档</a:t>
            </a:r>
            <a:endParaRPr lang="en-US" sz="1050" dirty="0">
              <a:solidFill>
                <a:prstClr val="black"/>
              </a:solidFill>
              <a:latin typeface="等线" panose="020F0502020204030204"/>
            </a:endParaRPr>
          </a:p>
        </p:txBody>
      </p:sp>
      <p:sp>
        <p:nvSpPr>
          <p:cNvPr id="14" name="Text 10"/>
          <p:cNvSpPr/>
          <p:nvPr/>
        </p:nvSpPr>
        <p:spPr>
          <a:xfrm>
            <a:off x="762001" y="3343276"/>
            <a:ext cx="3571875" cy="252413"/>
          </a:xfrm>
          <a:prstGeom prst="rect">
            <a:avLst/>
          </a:prstGeom>
          <a:noFill/>
          <a:ln/>
        </p:spPr>
        <p:txBody>
          <a:bodyPr vert="horz" wrap="square" lIns="0" tIns="0" rIns="0" bIns="0" rtlCol="0" anchor="ctr"/>
          <a:lstStyle/>
          <a:p>
            <a:pPr algn="ctr" defTabSz="685800">
              <a:lnSpc>
                <a:spcPts val="1688"/>
              </a:lnSpc>
            </a:pPr>
            <a:r>
              <a:rPr lang="en-US" sz="1200" b="1" dirty="0">
                <a:solidFill>
                  <a:srgbClr val="333333"/>
                </a:solidFill>
                <a:latin typeface="Microsoft YaHei" pitchFamily="34" charset="0"/>
                <a:ea typeface="Microsoft YaHei" pitchFamily="34" charset="-122"/>
                <a:cs typeface="Microsoft YaHei" pitchFamily="34" charset="-120"/>
              </a:rPr>
              <a:t>定位并修复错误</a:t>
            </a:r>
            <a:endParaRPr lang="en-US" sz="1200" dirty="0">
              <a:solidFill>
                <a:prstClr val="black"/>
              </a:solidFill>
              <a:latin typeface="等线" panose="020F0502020204030204"/>
            </a:endParaRPr>
          </a:p>
        </p:txBody>
      </p:sp>
      <p:sp>
        <p:nvSpPr>
          <p:cNvPr id="15" name="Text 11"/>
          <p:cNvSpPr/>
          <p:nvPr/>
        </p:nvSpPr>
        <p:spPr>
          <a:xfrm>
            <a:off x="762001" y="4024313"/>
            <a:ext cx="3571875" cy="247650"/>
          </a:xfrm>
          <a:prstGeom prst="rect">
            <a:avLst/>
          </a:prstGeom>
          <a:noFill/>
          <a:ln/>
        </p:spPr>
        <p:txBody>
          <a:bodyPr vert="horz" wrap="square" lIns="0" tIns="0" rIns="0" bIns="0" rtlCol="0" anchor="ctr"/>
          <a:lstStyle/>
          <a:p>
            <a:pPr algn="ctr" defTabSz="685800">
              <a:lnSpc>
                <a:spcPts val="1650"/>
              </a:lnSpc>
            </a:pPr>
            <a:r>
              <a:rPr lang="en-US" sz="1050" dirty="0">
                <a:solidFill>
                  <a:srgbClr val="666666"/>
                </a:solidFill>
                <a:latin typeface="Microsoft YaHei" pitchFamily="34" charset="0"/>
                <a:ea typeface="Microsoft YaHei" pitchFamily="34" charset="-122"/>
                <a:cs typeface="Microsoft YaHei" pitchFamily="34" charset="-120"/>
              </a:rPr>
              <a:t>采用文档或源码驱动方式，精准定位并修复错误。</a:t>
            </a:r>
            <a:endParaRPr lang="en-US" sz="1050" dirty="0">
              <a:solidFill>
                <a:prstClr val="black"/>
              </a:solidFill>
              <a:latin typeface="等线" panose="020F0502020204030204"/>
            </a:endParaRPr>
          </a:p>
        </p:txBody>
      </p:sp>
      <p:sp>
        <p:nvSpPr>
          <p:cNvPr id="16" name="Text 12"/>
          <p:cNvSpPr/>
          <p:nvPr/>
        </p:nvSpPr>
        <p:spPr>
          <a:xfrm>
            <a:off x="4714876" y="3343276"/>
            <a:ext cx="3571875" cy="252413"/>
          </a:xfrm>
          <a:prstGeom prst="rect">
            <a:avLst/>
          </a:prstGeom>
          <a:noFill/>
          <a:ln/>
        </p:spPr>
        <p:txBody>
          <a:bodyPr vert="horz" wrap="square" lIns="0" tIns="0" rIns="0" bIns="0" rtlCol="0" anchor="ctr"/>
          <a:lstStyle/>
          <a:p>
            <a:pPr algn="ctr" defTabSz="685800">
              <a:lnSpc>
                <a:spcPts val="1688"/>
              </a:lnSpc>
            </a:pPr>
            <a:r>
              <a:rPr lang="en-US" sz="1200" b="1" dirty="0">
                <a:solidFill>
                  <a:srgbClr val="333333"/>
                </a:solidFill>
                <a:latin typeface="Microsoft YaHei" pitchFamily="34" charset="0"/>
                <a:ea typeface="Microsoft YaHei" pitchFamily="34" charset="-122"/>
                <a:cs typeface="Microsoft YaHei" pitchFamily="34" charset="-120"/>
              </a:rPr>
              <a:t>整合修复内容</a:t>
            </a:r>
            <a:endParaRPr lang="en-US" sz="1200" dirty="0">
              <a:solidFill>
                <a:prstClr val="black"/>
              </a:solidFill>
              <a:latin typeface="等线" panose="020F0502020204030204"/>
            </a:endParaRPr>
          </a:p>
        </p:txBody>
      </p:sp>
      <p:sp>
        <p:nvSpPr>
          <p:cNvPr id="17" name="Text 13"/>
          <p:cNvSpPr/>
          <p:nvPr/>
        </p:nvSpPr>
        <p:spPr>
          <a:xfrm>
            <a:off x="4714876" y="4024313"/>
            <a:ext cx="3571875" cy="247650"/>
          </a:xfrm>
          <a:prstGeom prst="rect">
            <a:avLst/>
          </a:prstGeom>
          <a:noFill/>
          <a:ln/>
        </p:spPr>
        <p:txBody>
          <a:bodyPr vert="horz" wrap="square" lIns="0" tIns="0" rIns="0" bIns="0" rtlCol="0" anchor="ctr"/>
          <a:lstStyle/>
          <a:p>
            <a:pPr algn="ctr" defTabSz="685800">
              <a:lnSpc>
                <a:spcPts val="1650"/>
              </a:lnSpc>
            </a:pPr>
            <a:r>
              <a:rPr lang="en-US" sz="1050" dirty="0">
                <a:solidFill>
                  <a:srgbClr val="666666"/>
                </a:solidFill>
                <a:latin typeface="Microsoft YaHei" pitchFamily="34" charset="0"/>
                <a:ea typeface="Microsoft YaHei" pitchFamily="34" charset="-122"/>
                <a:cs typeface="Microsoft YaHei" pitchFamily="34" charset="-120"/>
              </a:rPr>
              <a:t>提升代码质量，确保修复效果。</a:t>
            </a:r>
            <a:endParaRPr lang="en-US" sz="1050" dirty="0">
              <a:solidFill>
                <a:prstClr val="black"/>
              </a:solidFill>
              <a:latin typeface="等线"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a:ln/>
        </p:spPr>
      </p:sp>
      <p:pic>
        <p:nvPicPr>
          <p:cNvPr id="3" name="Image 0" descr="preencoded.png"/>
          <p:cNvPicPr>
            <a:picLocks noChangeAspect="1"/>
          </p:cNvPicPr>
          <p:nvPr/>
        </p:nvPicPr>
        <p:blipFill>
          <a:blip r:embed="rId3"/>
          <a:srcRect/>
          <a:stretch/>
        </p:blipFill>
        <p:spPr>
          <a:xfrm>
            <a:off x="0" y="0"/>
            <a:ext cx="9144000" cy="5143500"/>
          </a:xfrm>
          <a:prstGeom prst="rect">
            <a:avLst/>
          </a:prstGeom>
        </p:spPr>
      </p:pic>
      <p:pic>
        <p:nvPicPr>
          <p:cNvPr id="4" name="Image 1" descr="preencoded.png"/>
          <p:cNvPicPr>
            <a:picLocks noChangeAspect="1"/>
          </p:cNvPicPr>
          <p:nvPr/>
        </p:nvPicPr>
        <p:blipFill>
          <a:blip r:embed="rId4"/>
          <a:srcRect t="11728" b="11728"/>
          <a:stretch/>
        </p:blipFill>
        <p:spPr>
          <a:xfrm>
            <a:off x="5286375" y="0"/>
            <a:ext cx="3857625" cy="5143500"/>
          </a:xfrm>
          <a:prstGeom prst="rect">
            <a:avLst/>
          </a:prstGeom>
        </p:spPr>
      </p:pic>
      <p:sp>
        <p:nvSpPr>
          <p:cNvPr id="5" name="Text 1"/>
          <p:cNvSpPr/>
          <p:nvPr/>
        </p:nvSpPr>
        <p:spPr>
          <a:xfrm>
            <a:off x="571500" y="285750"/>
            <a:ext cx="4038600" cy="400050"/>
          </a:xfrm>
          <a:prstGeom prst="rect">
            <a:avLst/>
          </a:prstGeom>
          <a:noFill/>
          <a:ln/>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关键模块详解</a:t>
            </a:r>
            <a:endParaRPr lang="en-US" sz="2250" dirty="0"/>
          </a:p>
        </p:txBody>
      </p:sp>
      <p:sp>
        <p:nvSpPr>
          <p:cNvPr id="6" name="Text 2"/>
          <p:cNvSpPr/>
          <p:nvPr/>
        </p:nvSpPr>
        <p:spPr>
          <a:xfrm>
            <a:off x="571500" y="742950"/>
            <a:ext cx="4038600" cy="209550"/>
          </a:xfrm>
          <a:prstGeom prst="rect">
            <a:avLst/>
          </a:prstGeom>
          <a:noFill/>
          <a:ln/>
        </p:spPr>
        <p:txBody>
          <a:bodyPr vert="horz" wrap="square" lIns="0" tIns="0" rIns="0" bIns="0" rtlCol="0" anchor="ctr"/>
          <a:lstStyle/>
          <a:p>
            <a:pPr marL="0" indent="0" algn="l">
              <a:lnSpc>
                <a:spcPts val="1650"/>
              </a:lnSpc>
              <a:buNone/>
            </a:pPr>
            <a:endParaRPr lang="en-US" sz="1200" dirty="0"/>
          </a:p>
        </p:txBody>
      </p:sp>
      <p:pic>
        <p:nvPicPr>
          <p:cNvPr id="7" name="Image 2" descr="preencoded.png"/>
          <p:cNvPicPr>
            <a:picLocks noChangeAspect="1"/>
          </p:cNvPicPr>
          <p:nvPr/>
        </p:nvPicPr>
        <p:blipFill>
          <a:blip r:embed="rId5"/>
          <a:srcRect/>
          <a:stretch/>
        </p:blipFill>
        <p:spPr>
          <a:xfrm>
            <a:off x="1273969" y="952500"/>
            <a:ext cx="476250" cy="476250"/>
          </a:xfrm>
          <a:prstGeom prst="rect">
            <a:avLst/>
          </a:prstGeom>
        </p:spPr>
      </p:pic>
      <p:sp>
        <p:nvSpPr>
          <p:cNvPr id="8" name="Text 3"/>
          <p:cNvSpPr/>
          <p:nvPr/>
        </p:nvSpPr>
        <p:spPr>
          <a:xfrm>
            <a:off x="571500" y="1543050"/>
            <a:ext cx="1881187" cy="209550"/>
          </a:xfrm>
          <a:prstGeom prst="rect">
            <a:avLst/>
          </a:prstGeom>
          <a:noFill/>
          <a:ln/>
        </p:spPr>
        <p:txBody>
          <a:bodyPr vert="horz" wrap="square" lIns="0" tIns="0" rIns="0" bIns="0" rtlCol="0" anchor="ctr"/>
          <a:lstStyle/>
          <a:p>
            <a:pPr marL="0" indent="0" algn="ctr">
              <a:lnSpc>
                <a:spcPts val="1650"/>
              </a:lnSpc>
              <a:buNone/>
            </a:pPr>
            <a:r>
              <a:rPr lang="en-US" sz="1200" b="1" dirty="0">
                <a:solidFill>
                  <a:srgbClr val="333333"/>
                </a:solidFill>
                <a:latin typeface="Microsoft YaHei" pitchFamily="34" charset="0"/>
                <a:ea typeface="Microsoft YaHei" pitchFamily="34" charset="-122"/>
                <a:cs typeface="Microsoft YaHei" pitchFamily="34" charset="-120"/>
              </a:rPr>
              <a:t>Call Graph 构建</a:t>
            </a:r>
            <a:endParaRPr lang="en-US" sz="1200" dirty="0"/>
          </a:p>
        </p:txBody>
      </p:sp>
      <p:sp>
        <p:nvSpPr>
          <p:cNvPr id="9" name="Text 4"/>
          <p:cNvSpPr/>
          <p:nvPr/>
        </p:nvSpPr>
        <p:spPr>
          <a:xfrm>
            <a:off x="571500" y="1790700"/>
            <a:ext cx="1881187" cy="838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遍历C文件，生成调用图，记录函数间调用关系，聚焦自定义函数，忽略标准库调用，保存至 `call_graph.json`。</a:t>
            </a:r>
            <a:endParaRPr lang="en-US" sz="1050" dirty="0"/>
          </a:p>
        </p:txBody>
      </p:sp>
      <p:pic>
        <p:nvPicPr>
          <p:cNvPr id="10" name="Image 3" descr="preencoded.png"/>
          <p:cNvPicPr>
            <a:picLocks noChangeAspect="1"/>
          </p:cNvPicPr>
          <p:nvPr/>
        </p:nvPicPr>
        <p:blipFill>
          <a:blip r:embed="rId6"/>
          <a:srcRect/>
          <a:stretch/>
        </p:blipFill>
        <p:spPr>
          <a:xfrm>
            <a:off x="3536156" y="952500"/>
            <a:ext cx="476250" cy="476250"/>
          </a:xfrm>
          <a:prstGeom prst="rect">
            <a:avLst/>
          </a:prstGeom>
        </p:spPr>
      </p:pic>
      <p:sp>
        <p:nvSpPr>
          <p:cNvPr id="11" name="Text 5"/>
          <p:cNvSpPr/>
          <p:nvPr/>
        </p:nvSpPr>
        <p:spPr>
          <a:xfrm>
            <a:off x="2833688" y="1543050"/>
            <a:ext cx="1881187" cy="209550"/>
          </a:xfrm>
          <a:prstGeom prst="rect">
            <a:avLst/>
          </a:prstGeom>
          <a:noFill/>
          <a:ln/>
        </p:spPr>
        <p:txBody>
          <a:bodyPr vert="horz" wrap="square" lIns="0" tIns="0" rIns="0" bIns="0" rtlCol="0" anchor="ctr"/>
          <a:lstStyle/>
          <a:p>
            <a:pPr marL="0" indent="0" algn="ctr">
              <a:lnSpc>
                <a:spcPts val="1650"/>
              </a:lnSpc>
              <a:buNone/>
            </a:pPr>
            <a:r>
              <a:rPr lang="en-US" sz="1200" b="1" dirty="0">
                <a:solidFill>
                  <a:srgbClr val="333333"/>
                </a:solidFill>
                <a:latin typeface="Microsoft YaHei" pitchFamily="34" charset="0"/>
                <a:ea typeface="Microsoft YaHei" pitchFamily="34" charset="-122"/>
                <a:cs typeface="Microsoft YaHei" pitchFamily="34" charset="-120"/>
              </a:rPr>
              <a:t>文档自动生成</a:t>
            </a:r>
            <a:endParaRPr lang="en-US" sz="1200" dirty="0"/>
          </a:p>
        </p:txBody>
      </p:sp>
      <p:sp>
        <p:nvSpPr>
          <p:cNvPr id="12" name="Text 6"/>
          <p:cNvSpPr/>
          <p:nvPr/>
        </p:nvSpPr>
        <p:spPr>
          <a:xfrm>
            <a:off x="2833688" y="1790700"/>
            <a:ext cx="1881187" cy="838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读取调用图，为每个函数生成简要文档，包括用途描述与参数说明，调用LLM生成函数说明，输出至 `documents.pkl`。</a:t>
            </a:r>
            <a:endParaRPr lang="en-US" sz="1050" dirty="0"/>
          </a:p>
        </p:txBody>
      </p:sp>
      <p:pic>
        <p:nvPicPr>
          <p:cNvPr id="13" name="Image 4" descr="preencoded.png"/>
          <p:cNvPicPr>
            <a:picLocks noChangeAspect="1"/>
          </p:cNvPicPr>
          <p:nvPr/>
        </p:nvPicPr>
        <p:blipFill>
          <a:blip r:embed="rId7"/>
          <a:srcRect/>
          <a:stretch/>
        </p:blipFill>
        <p:spPr>
          <a:xfrm>
            <a:off x="1273969" y="2819400"/>
            <a:ext cx="476250" cy="476250"/>
          </a:xfrm>
          <a:prstGeom prst="rect">
            <a:avLst/>
          </a:prstGeom>
        </p:spPr>
      </p:pic>
      <p:sp>
        <p:nvSpPr>
          <p:cNvPr id="14" name="Text 7"/>
          <p:cNvSpPr/>
          <p:nvPr/>
        </p:nvSpPr>
        <p:spPr>
          <a:xfrm>
            <a:off x="571500" y="3409950"/>
            <a:ext cx="1881187" cy="209550"/>
          </a:xfrm>
          <a:prstGeom prst="rect">
            <a:avLst/>
          </a:prstGeom>
          <a:noFill/>
          <a:ln/>
        </p:spPr>
        <p:txBody>
          <a:bodyPr vert="horz" wrap="square" lIns="0" tIns="0" rIns="0" bIns="0" rtlCol="0" anchor="ctr"/>
          <a:lstStyle/>
          <a:p>
            <a:pPr marL="0" indent="0" algn="ctr">
              <a:lnSpc>
                <a:spcPts val="1650"/>
              </a:lnSpc>
              <a:buNone/>
            </a:pPr>
            <a:r>
              <a:rPr lang="en-US" sz="1200" b="1" dirty="0">
                <a:solidFill>
                  <a:srgbClr val="333333"/>
                </a:solidFill>
                <a:latin typeface="Microsoft YaHei" pitchFamily="34" charset="0"/>
                <a:ea typeface="Microsoft YaHei" pitchFamily="34" charset="-122"/>
                <a:cs typeface="Microsoft YaHei" pitchFamily="34" charset="-120"/>
              </a:rPr>
              <a:t>缺陷检测与修复</a:t>
            </a:r>
            <a:endParaRPr lang="en-US" sz="1200" dirty="0"/>
          </a:p>
        </p:txBody>
      </p:sp>
      <p:sp>
        <p:nvSpPr>
          <p:cNvPr id="15" name="Text 8"/>
          <p:cNvSpPr/>
          <p:nvPr/>
        </p:nvSpPr>
        <p:spPr>
          <a:xfrm>
            <a:off x="571500" y="3657600"/>
            <a:ext cx="1881187" cy="838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`repair.py`与`repair_code.py`结合函数文档或代码上下文，及Clang错误信息，向LLM发送修复请求，返回修复后的代码。</a:t>
            </a:r>
            <a:endParaRPr lang="en-US" sz="1050" dirty="0"/>
          </a:p>
        </p:txBody>
      </p:sp>
      <p:pic>
        <p:nvPicPr>
          <p:cNvPr id="16" name="Image 5" descr="preencoded.png"/>
          <p:cNvPicPr>
            <a:picLocks noChangeAspect="1"/>
          </p:cNvPicPr>
          <p:nvPr/>
        </p:nvPicPr>
        <p:blipFill>
          <a:blip r:embed="rId8"/>
          <a:srcRect/>
          <a:stretch/>
        </p:blipFill>
        <p:spPr>
          <a:xfrm>
            <a:off x="3536156" y="2819400"/>
            <a:ext cx="476250" cy="476250"/>
          </a:xfrm>
          <a:prstGeom prst="rect">
            <a:avLst/>
          </a:prstGeom>
        </p:spPr>
      </p:pic>
      <p:sp>
        <p:nvSpPr>
          <p:cNvPr id="17" name="Text 9"/>
          <p:cNvSpPr/>
          <p:nvPr/>
        </p:nvSpPr>
        <p:spPr>
          <a:xfrm>
            <a:off x="2833688" y="3409950"/>
            <a:ext cx="1881187" cy="209550"/>
          </a:xfrm>
          <a:prstGeom prst="rect">
            <a:avLst/>
          </a:prstGeom>
          <a:noFill/>
          <a:ln/>
        </p:spPr>
        <p:txBody>
          <a:bodyPr vert="horz" wrap="square" lIns="0" tIns="0" rIns="0" bIns="0" rtlCol="0" anchor="ctr"/>
          <a:lstStyle/>
          <a:p>
            <a:pPr marL="0" indent="0" algn="ctr">
              <a:lnSpc>
                <a:spcPts val="1650"/>
              </a:lnSpc>
              <a:buNone/>
            </a:pPr>
            <a:r>
              <a:rPr lang="en-US" sz="1200" b="1" dirty="0">
                <a:solidFill>
                  <a:srgbClr val="333333"/>
                </a:solidFill>
                <a:latin typeface="Microsoft YaHei" pitchFamily="34" charset="0"/>
                <a:ea typeface="Microsoft YaHei" pitchFamily="34" charset="-122"/>
                <a:cs typeface="Microsoft YaHei" pitchFamily="34" charset="-120"/>
              </a:rPr>
              <a:t>修复策略差异</a:t>
            </a:r>
            <a:endParaRPr lang="en-US" sz="1200" dirty="0"/>
          </a:p>
        </p:txBody>
      </p:sp>
      <p:sp>
        <p:nvSpPr>
          <p:cNvPr id="18" name="Text 10"/>
          <p:cNvSpPr/>
          <p:nvPr/>
        </p:nvSpPr>
        <p:spPr>
          <a:xfrm>
            <a:off x="2833688" y="3657600"/>
            <a:ext cx="1881187" cy="838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`repair.py`仅用文档，适合调用者错误；`repair_code.py`传递源代码，适用于调用者与被调用函数均出错的情况。</a:t>
            </a:r>
            <a:endParaRPr lang="en-US" sz="10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85395-8DF8-A114-41BF-45F365B98CA1}"/>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582056C8-7FDC-3F3F-2C74-5DF8C94DF291}"/>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F7FA8433-9296-8547-EFFB-8139FDF61EBB}"/>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调用关系图（</a:t>
            </a:r>
            <a:r>
              <a:rPr lang="en-US" altLang="zh-CN" sz="2250" b="1" dirty="0">
                <a:solidFill>
                  <a:srgbClr val="FFFFFF"/>
                </a:solidFill>
                <a:latin typeface="Microsoft YaHei" pitchFamily="34" charset="0"/>
                <a:ea typeface="Microsoft YaHei" pitchFamily="34" charset="-122"/>
                <a:cs typeface="Microsoft YaHei" pitchFamily="34" charset="-120"/>
              </a:rPr>
              <a:t>Call Graph</a:t>
            </a:r>
            <a:r>
              <a:rPr lang="zh-CN" altLang="en-US" sz="2250" b="1" dirty="0">
                <a:solidFill>
                  <a:srgbClr val="FFFFFF"/>
                </a:solidFill>
                <a:latin typeface="Microsoft YaHei" pitchFamily="34" charset="0"/>
                <a:ea typeface="Microsoft YaHei" pitchFamily="34" charset="-122"/>
                <a:cs typeface="Microsoft YaHei" pitchFamily="34" charset="-120"/>
              </a:rPr>
              <a:t>）生成</a:t>
            </a:r>
          </a:p>
        </p:txBody>
      </p:sp>
      <p:sp>
        <p:nvSpPr>
          <p:cNvPr id="4" name="Text 1">
            <a:extLst>
              <a:ext uri="{FF2B5EF4-FFF2-40B4-BE49-F238E27FC236}">
                <a16:creationId xmlns:a16="http://schemas.microsoft.com/office/drawing/2014/main" id="{4CD9A70F-C605-7D8B-0F5B-E79961D771A6}"/>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4045DCAE-0381-4CCD-27BC-6758AA6BE84C}"/>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call_graph.py: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通过</a:t>
            </a:r>
            <a:r>
              <a:rPr lang="en-US" altLang="zh-CN" sz="1200" b="1" dirty="0">
                <a:solidFill>
                  <a:prstClr val="white"/>
                </a:solidFill>
                <a:latin typeface="Consolas" panose="020B0609020204030204" pitchFamily="49" charset="0"/>
                <a:ea typeface="Microsoft YaHei" pitchFamily="34" charset="-122"/>
                <a:cs typeface="Microsoft YaHei" pitchFamily="34" charset="-120"/>
              </a:rPr>
              <a:t>Clang</a:t>
            </a:r>
            <a:r>
              <a:rPr lang="zh-CN" altLang="en-US" sz="1200" b="1" dirty="0">
                <a:solidFill>
                  <a:prstClr val="white"/>
                </a:solidFill>
                <a:latin typeface="Microsoft YaHei" pitchFamily="34" charset="0"/>
                <a:ea typeface="Microsoft YaHei" pitchFamily="34" charset="-122"/>
                <a:cs typeface="Microsoft YaHei" pitchFamily="34" charset="-120"/>
              </a:rPr>
              <a:t>构建</a:t>
            </a:r>
            <a:r>
              <a:rPr lang="en-US" sz="1200" b="1" dirty="0">
                <a:solidFill>
                  <a:prstClr val="white"/>
                </a:solidFill>
                <a:latin typeface="Microsoft YaHei" pitchFamily="34" charset="0"/>
                <a:ea typeface="Microsoft YaHei" pitchFamily="34" charset="-122"/>
                <a:cs typeface="Microsoft YaHei" pitchFamily="34" charset="-120"/>
              </a:rPr>
              <a:t>C</a:t>
            </a:r>
            <a:r>
              <a:rPr lang="zh-CN" altLang="en-US" sz="1200" b="1" dirty="0">
                <a:solidFill>
                  <a:prstClr val="white"/>
                </a:solidFill>
                <a:latin typeface="Microsoft YaHei" pitchFamily="34" charset="0"/>
                <a:ea typeface="Microsoft YaHei" pitchFamily="34" charset="-122"/>
                <a:cs typeface="Microsoft YaHei" pitchFamily="34" charset="-120"/>
              </a:rPr>
              <a:t>代码调用图，聚焦用户自定义函数间交互。</a:t>
            </a:r>
          </a:p>
        </p:txBody>
      </p:sp>
      <p:sp>
        <p:nvSpPr>
          <p:cNvPr id="11" name="文本框 10">
            <a:extLst>
              <a:ext uri="{FF2B5EF4-FFF2-40B4-BE49-F238E27FC236}">
                <a16:creationId xmlns:a16="http://schemas.microsoft.com/office/drawing/2014/main" id="{E82E743C-FB57-69DD-8C43-674DC4280BF7}"/>
              </a:ext>
            </a:extLst>
          </p:cNvPr>
          <p:cNvSpPr txBox="1"/>
          <p:nvPr/>
        </p:nvSpPr>
        <p:spPr>
          <a:xfrm>
            <a:off x="431933" y="1325255"/>
            <a:ext cx="8452185" cy="3387851"/>
          </a:xfrm>
          <a:prstGeom prst="rect">
            <a:avLst/>
          </a:prstGeom>
          <a:noFill/>
        </p:spPr>
        <p:txBody>
          <a:bodyPr wrap="square">
            <a:spAutoFit/>
          </a:bodyPr>
          <a:lstStyle/>
          <a:p>
            <a:pPr marL="342900" indent="-342900">
              <a:lnSpc>
                <a:spcPct val="150000"/>
              </a:lnSpc>
              <a:buFont typeface="+mj-lt"/>
              <a:buAutoNum type="arabicPeriod"/>
            </a:pPr>
            <a:r>
              <a:rPr lang="zh-CN" altLang="en-US" sz="1200" dirty="0"/>
              <a:t>扫描要处理的仓库，提取出所有 </a:t>
            </a:r>
            <a:r>
              <a:rPr lang="en-US" altLang="zh-CN" sz="1200" dirty="0"/>
              <a:t>C </a:t>
            </a:r>
            <a:r>
              <a:rPr lang="zh-CN" altLang="en-US" sz="1200" dirty="0"/>
              <a:t>程序文件路径</a:t>
            </a:r>
            <a:endParaRPr lang="en-US" altLang="zh-CN" sz="1200" dirty="0"/>
          </a:p>
          <a:p>
            <a:pPr marL="342900" indent="-342900">
              <a:lnSpc>
                <a:spcPct val="150000"/>
              </a:lnSpc>
              <a:buFont typeface="+mj-lt"/>
              <a:buAutoNum type="arabicPeriod"/>
            </a:pPr>
            <a:endParaRPr lang="en-US" altLang="zh-CN" sz="1200" dirty="0"/>
          </a:p>
          <a:p>
            <a:pPr marL="342900" indent="-342900">
              <a:lnSpc>
                <a:spcPct val="150000"/>
              </a:lnSpc>
              <a:buFont typeface="+mj-lt"/>
              <a:buAutoNum type="arabicPeriod"/>
            </a:pPr>
            <a:r>
              <a:rPr lang="zh-CN" altLang="en-US" sz="1200" dirty="0"/>
              <a:t>根据获得的路径列表扫描所有的 </a:t>
            </a:r>
            <a:r>
              <a:rPr lang="en-US" altLang="zh-CN" sz="1200" dirty="0"/>
              <a:t>C </a:t>
            </a:r>
            <a:r>
              <a:rPr lang="zh-CN" altLang="en-US" sz="1200" dirty="0"/>
              <a:t>程序文件，使用正则表达式匹配提取出用户定义的所有函数，这在后面建立调用关系图和提取函数内容均有用处。</a:t>
            </a:r>
            <a:endParaRPr lang="en-US" altLang="zh-CN" sz="1200" dirty="0"/>
          </a:p>
          <a:p>
            <a:pPr marL="342900" indent="-342900">
              <a:lnSpc>
                <a:spcPct val="150000"/>
              </a:lnSpc>
              <a:buFont typeface="+mj-lt"/>
              <a:buAutoNum type="arabicPeriod"/>
            </a:pPr>
            <a:endParaRPr lang="en-US" altLang="zh-CN" sz="1200" dirty="0"/>
          </a:p>
          <a:p>
            <a:pPr marL="342900" indent="-342900">
              <a:lnSpc>
                <a:spcPct val="150000"/>
              </a:lnSpc>
              <a:buFont typeface="+mj-lt"/>
              <a:buAutoNum type="arabicPeriod"/>
            </a:pPr>
            <a:r>
              <a:rPr lang="zh-CN" altLang="en-US" sz="1200" dirty="0"/>
              <a:t>使用 </a:t>
            </a:r>
            <a:r>
              <a:rPr lang="zh-CN" altLang="en-US" sz="1200" b="1" dirty="0">
                <a:solidFill>
                  <a:srgbClr val="ED7D31">
                    <a:lumMod val="75000"/>
                  </a:srgbClr>
                </a:solidFill>
                <a:latin typeface="Consolas" panose="020B0609020204030204" pitchFamily="49" charset="0"/>
                <a:ea typeface="等线" panose="02010600030101010101" pitchFamily="2" charset="-122"/>
              </a:rPr>
              <a:t>clang -Xclang -analyzer-checker=debug.DumpCallGraph -Xclang -analyze </a:t>
            </a:r>
            <a:r>
              <a:rPr lang="en-US" altLang="zh-CN" sz="1200" b="1" dirty="0">
                <a:solidFill>
                  <a:srgbClr val="ED7D31">
                    <a:lumMod val="75000"/>
                  </a:srgbClr>
                </a:solidFill>
                <a:latin typeface="Consolas" panose="020B0609020204030204" pitchFamily="49" charset="0"/>
                <a:ea typeface="等线" panose="02010600030101010101" pitchFamily="2" charset="-122"/>
              </a:rPr>
              <a:t>xxx</a:t>
            </a:r>
            <a:r>
              <a:rPr lang="zh-CN" altLang="en-US" sz="1200" b="1" dirty="0">
                <a:solidFill>
                  <a:srgbClr val="ED7D31">
                    <a:lumMod val="75000"/>
                  </a:srgbClr>
                </a:solidFill>
                <a:latin typeface="Consolas" panose="020B0609020204030204" pitchFamily="49" charset="0"/>
                <a:ea typeface="等线" panose="02010600030101010101" pitchFamily="2" charset="-122"/>
              </a:rPr>
              <a:t>.c </a:t>
            </a:r>
            <a:r>
              <a:rPr lang="zh-CN" altLang="en-US" sz="1200" dirty="0"/>
              <a:t>命令获得获得每个函数调用的函数列表并保存 </a:t>
            </a:r>
            <a:r>
              <a:rPr lang="en-US" altLang="zh-CN" sz="1200" dirty="0"/>
              <a:t>clang </a:t>
            </a:r>
            <a:r>
              <a:rPr lang="zh-CN" altLang="en-US" sz="1200" dirty="0"/>
              <a:t>输出。如果编译失败，该命令不会生成函数调用列表，但是此时我们可以直接将 </a:t>
            </a:r>
            <a:r>
              <a:rPr lang="en-US" altLang="zh-CN" sz="1200" dirty="0"/>
              <a:t>clang </a:t>
            </a:r>
            <a:r>
              <a:rPr lang="zh-CN" altLang="en-US" sz="1200" dirty="0"/>
              <a:t>输出的错误信息注入大模型。</a:t>
            </a:r>
            <a:endParaRPr lang="en-US" altLang="zh-CN" sz="1200" dirty="0"/>
          </a:p>
          <a:p>
            <a:pPr>
              <a:lnSpc>
                <a:spcPct val="150000"/>
              </a:lnSpc>
            </a:pPr>
            <a:r>
              <a:rPr lang="en-US" altLang="zh-CN" sz="1200" dirty="0"/>
              <a:t>        </a:t>
            </a:r>
            <a:r>
              <a:rPr lang="zh-CN" altLang="en-US" sz="1200" dirty="0"/>
              <a:t>另一种方案：手动扫描所有函数，匹配函数调用代码，建立函数掉用图。</a:t>
            </a:r>
            <a:endParaRPr lang="en-US" altLang="zh-CN" sz="1200" dirty="0"/>
          </a:p>
          <a:p>
            <a:pPr>
              <a:lnSpc>
                <a:spcPct val="150000"/>
              </a:lnSpc>
            </a:pPr>
            <a:endParaRPr lang="en-US" altLang="zh-CN" sz="1200" b="1" dirty="0">
              <a:solidFill>
                <a:srgbClr val="ED7D31">
                  <a:lumMod val="75000"/>
                </a:srgbClr>
              </a:solidFill>
              <a:latin typeface="Consolas" panose="020B0609020204030204" pitchFamily="49" charset="0"/>
              <a:ea typeface="等线" panose="02010600030101010101" pitchFamily="2" charset="-122"/>
            </a:endParaRPr>
          </a:p>
          <a:p>
            <a:pPr>
              <a:lnSpc>
                <a:spcPct val="150000"/>
              </a:lnSpc>
            </a:pPr>
            <a:r>
              <a:rPr lang="en-US" altLang="zh-CN" sz="1200" dirty="0"/>
              <a:t>4.      </a:t>
            </a:r>
            <a:r>
              <a:rPr lang="zh-CN" altLang="en-US" sz="1200" dirty="0"/>
              <a:t>根据命令的输出建立函数调用关系图。对于每一个函数，我们只记录它调用的用户自定义的函数，而对于库函数，我们认为大模型已经了解用法和功能，所以后面不需要注入大模型，也就不需要考虑库函数。</a:t>
            </a:r>
            <a:endParaRPr lang="zh-CN" altLang="en-US" sz="1200" b="1" dirty="0">
              <a:solidFill>
                <a:srgbClr val="ED7D31">
                  <a:lumMod val="75000"/>
                </a:srgbClr>
              </a:solidFill>
              <a:latin typeface="Consolas" panose="020B0609020204030204" pitchFamily="49" charset="0"/>
              <a:ea typeface="等线" panose="02010600030101010101" pitchFamily="2" charset="-122"/>
            </a:endParaRPr>
          </a:p>
        </p:txBody>
      </p:sp>
    </p:spTree>
    <p:extLst>
      <p:ext uri="{BB962C8B-B14F-4D97-AF65-F5344CB8AC3E}">
        <p14:creationId xmlns:p14="http://schemas.microsoft.com/office/powerpoint/2010/main" val="2064546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A0262-B848-8A0C-0C4C-104DA3F8A73B}"/>
            </a:ext>
          </a:extLst>
        </p:cNvPr>
        <p:cNvGrpSpPr/>
        <p:nvPr/>
      </p:nvGrpSpPr>
      <p:grpSpPr>
        <a:xfrm>
          <a:off x="0" y="0"/>
          <a:ext cx="0" cy="0"/>
          <a:chOff x="0" y="0"/>
          <a:chExt cx="0" cy="0"/>
        </a:xfrm>
      </p:grpSpPr>
      <p:sp>
        <p:nvSpPr>
          <p:cNvPr id="5" name="矩形: 圆角 4">
            <a:extLst>
              <a:ext uri="{FF2B5EF4-FFF2-40B4-BE49-F238E27FC236}">
                <a16:creationId xmlns:a16="http://schemas.microsoft.com/office/drawing/2014/main" id="{03C9A0B3-E3F1-4767-2DD6-89325A8D10BA}"/>
              </a:ext>
            </a:extLst>
          </p:cNvPr>
          <p:cNvSpPr/>
          <p:nvPr/>
        </p:nvSpPr>
        <p:spPr>
          <a:xfrm>
            <a:off x="6737261" y="1809750"/>
            <a:ext cx="1946320" cy="2773519"/>
          </a:xfrm>
          <a:prstGeom prst="roundRect">
            <a:avLst/>
          </a:prstGeom>
          <a:solidFill>
            <a:schemeClr val="accent1">
              <a:lumMod val="40000"/>
              <a:lumOff val="60000"/>
              <a:alpha val="31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8" name="矩形: 圆角 7">
            <a:extLst>
              <a:ext uri="{FF2B5EF4-FFF2-40B4-BE49-F238E27FC236}">
                <a16:creationId xmlns:a16="http://schemas.microsoft.com/office/drawing/2014/main" id="{9F46F7B0-6DB7-5718-E3E8-74E25A92388A}"/>
              </a:ext>
            </a:extLst>
          </p:cNvPr>
          <p:cNvSpPr/>
          <p:nvPr/>
        </p:nvSpPr>
        <p:spPr>
          <a:xfrm>
            <a:off x="6915954" y="3198037"/>
            <a:ext cx="1588931" cy="1202513"/>
          </a:xfrm>
          <a:prstGeom prst="roundRect">
            <a:avLst/>
          </a:prstGeom>
          <a:solidFill>
            <a:schemeClr val="accent1">
              <a:lumMod val="40000"/>
              <a:lumOff val="60000"/>
              <a:alpha val="31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7" name="矩形: 圆角 6">
            <a:extLst>
              <a:ext uri="{FF2B5EF4-FFF2-40B4-BE49-F238E27FC236}">
                <a16:creationId xmlns:a16="http://schemas.microsoft.com/office/drawing/2014/main" id="{74FEE363-A28E-5FB3-CA4E-88063D93FA49}"/>
              </a:ext>
            </a:extLst>
          </p:cNvPr>
          <p:cNvSpPr/>
          <p:nvPr/>
        </p:nvSpPr>
        <p:spPr>
          <a:xfrm>
            <a:off x="6915955" y="2105298"/>
            <a:ext cx="1588931" cy="706490"/>
          </a:xfrm>
          <a:prstGeom prst="roundRect">
            <a:avLst/>
          </a:prstGeom>
          <a:solidFill>
            <a:schemeClr val="accent1">
              <a:lumMod val="40000"/>
              <a:lumOff val="60000"/>
              <a:alpha val="31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pic>
        <p:nvPicPr>
          <p:cNvPr id="2" name="Image 0" descr="preencoded.png">
            <a:extLst>
              <a:ext uri="{FF2B5EF4-FFF2-40B4-BE49-F238E27FC236}">
                <a16:creationId xmlns:a16="http://schemas.microsoft.com/office/drawing/2014/main" id="{61ED444B-E3D5-DD84-225E-3CBECCB51009}"/>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6B91CEE8-BF23-AA24-95D1-5EB2631511E8}"/>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调用关系图（</a:t>
            </a:r>
            <a:r>
              <a:rPr lang="en-US" altLang="zh-CN" sz="2250" b="1" dirty="0">
                <a:solidFill>
                  <a:srgbClr val="FFFFFF"/>
                </a:solidFill>
                <a:latin typeface="Microsoft YaHei" pitchFamily="34" charset="0"/>
                <a:ea typeface="Microsoft YaHei" pitchFamily="34" charset="-122"/>
                <a:cs typeface="Microsoft YaHei" pitchFamily="34" charset="-120"/>
              </a:rPr>
              <a:t>Call Graph</a:t>
            </a:r>
            <a:r>
              <a:rPr lang="zh-CN" altLang="en-US" sz="2250" b="1" dirty="0">
                <a:solidFill>
                  <a:srgbClr val="FFFFFF"/>
                </a:solidFill>
                <a:latin typeface="Microsoft YaHei" pitchFamily="34" charset="0"/>
                <a:ea typeface="Microsoft YaHei" pitchFamily="34" charset="-122"/>
                <a:cs typeface="Microsoft YaHei" pitchFamily="34" charset="-120"/>
              </a:rPr>
              <a:t>）生成</a:t>
            </a:r>
          </a:p>
        </p:txBody>
      </p:sp>
      <p:sp>
        <p:nvSpPr>
          <p:cNvPr id="4" name="Text 1">
            <a:extLst>
              <a:ext uri="{FF2B5EF4-FFF2-40B4-BE49-F238E27FC236}">
                <a16:creationId xmlns:a16="http://schemas.microsoft.com/office/drawing/2014/main" id="{BE589C98-343B-E57C-9AAF-256BAEBF2260}"/>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31073694-0004-6C28-B5E9-DC52F6E1A5F7}"/>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call_graph.py: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通过</a:t>
            </a:r>
            <a:r>
              <a:rPr lang="en-US" altLang="zh-CN" sz="1200" b="1" dirty="0">
                <a:solidFill>
                  <a:prstClr val="white"/>
                </a:solidFill>
                <a:latin typeface="Consolas" panose="020B0609020204030204" pitchFamily="49" charset="0"/>
                <a:ea typeface="Microsoft YaHei" pitchFamily="34" charset="-122"/>
                <a:cs typeface="Microsoft YaHei" pitchFamily="34" charset="-120"/>
              </a:rPr>
              <a:t>Clang</a:t>
            </a:r>
            <a:r>
              <a:rPr lang="zh-CN" altLang="en-US" sz="1200" b="1" dirty="0">
                <a:solidFill>
                  <a:prstClr val="white"/>
                </a:solidFill>
                <a:latin typeface="Microsoft YaHei" pitchFamily="34" charset="0"/>
                <a:ea typeface="Microsoft YaHei" pitchFamily="34" charset="-122"/>
                <a:cs typeface="Microsoft YaHei" pitchFamily="34" charset="-120"/>
              </a:rPr>
              <a:t>构建</a:t>
            </a:r>
            <a:r>
              <a:rPr lang="en-US" sz="1200" b="1" dirty="0">
                <a:solidFill>
                  <a:prstClr val="white"/>
                </a:solidFill>
                <a:latin typeface="Microsoft YaHei" pitchFamily="34" charset="0"/>
                <a:ea typeface="Microsoft YaHei" pitchFamily="34" charset="-122"/>
                <a:cs typeface="Microsoft YaHei" pitchFamily="34" charset="-120"/>
              </a:rPr>
              <a:t>C</a:t>
            </a:r>
            <a:r>
              <a:rPr lang="zh-CN" altLang="en-US" sz="1200" b="1" dirty="0">
                <a:solidFill>
                  <a:prstClr val="white"/>
                </a:solidFill>
                <a:latin typeface="Microsoft YaHei" pitchFamily="34" charset="0"/>
                <a:ea typeface="Microsoft YaHei" pitchFamily="34" charset="-122"/>
                <a:cs typeface="Microsoft YaHei" pitchFamily="34" charset="-120"/>
              </a:rPr>
              <a:t>代码调用图，聚焦用户自定义函数间交互。</a:t>
            </a:r>
          </a:p>
        </p:txBody>
      </p:sp>
      <p:sp>
        <p:nvSpPr>
          <p:cNvPr id="18" name="文本框 17">
            <a:extLst>
              <a:ext uri="{FF2B5EF4-FFF2-40B4-BE49-F238E27FC236}">
                <a16:creationId xmlns:a16="http://schemas.microsoft.com/office/drawing/2014/main" id="{94B29FA7-B2F0-AE58-05DC-6D2A21D1C756}"/>
              </a:ext>
            </a:extLst>
          </p:cNvPr>
          <p:cNvSpPr txBox="1"/>
          <p:nvPr/>
        </p:nvSpPr>
        <p:spPr>
          <a:xfrm>
            <a:off x="571500" y="1385500"/>
            <a:ext cx="7484638" cy="300082"/>
          </a:xfrm>
          <a:prstGeom prst="rect">
            <a:avLst/>
          </a:prstGeom>
          <a:noFill/>
        </p:spPr>
        <p:txBody>
          <a:bodyPr wrap="square">
            <a:spAutoFit/>
          </a:bodyPr>
          <a:lstStyle/>
          <a:p>
            <a:pPr defTabSz="685800"/>
            <a:r>
              <a:rPr lang="zh-CN" altLang="en-US" sz="1350" b="1" dirty="0">
                <a:solidFill>
                  <a:srgbClr val="ED7D31">
                    <a:lumMod val="75000"/>
                  </a:srgbClr>
                </a:solidFill>
                <a:latin typeface="Consolas" panose="020B0609020204030204" pitchFamily="49" charset="0"/>
                <a:ea typeface="等线" panose="02010600030101010101" pitchFamily="2" charset="-122"/>
              </a:rPr>
              <a:t>clang -Xclang -analyzer-checker=debug.DumpCallGraph -Xclang -analyze code.c</a:t>
            </a:r>
          </a:p>
        </p:txBody>
      </p:sp>
      <p:pic>
        <p:nvPicPr>
          <p:cNvPr id="20" name="图片 19">
            <a:extLst>
              <a:ext uri="{FF2B5EF4-FFF2-40B4-BE49-F238E27FC236}">
                <a16:creationId xmlns:a16="http://schemas.microsoft.com/office/drawing/2014/main" id="{BD08EF79-A465-E6CE-C322-4BF95A9C300A}"/>
              </a:ext>
            </a:extLst>
          </p:cNvPr>
          <p:cNvPicPr>
            <a:picLocks noChangeAspect="1"/>
          </p:cNvPicPr>
          <p:nvPr/>
        </p:nvPicPr>
        <p:blipFill>
          <a:blip r:embed="rId4"/>
          <a:srcRect b="24602"/>
          <a:stretch/>
        </p:blipFill>
        <p:spPr>
          <a:xfrm>
            <a:off x="238258" y="1809750"/>
            <a:ext cx="6080299" cy="2773519"/>
          </a:xfrm>
          <a:prstGeom prst="rect">
            <a:avLst/>
          </a:prstGeom>
        </p:spPr>
      </p:pic>
      <p:sp>
        <p:nvSpPr>
          <p:cNvPr id="21" name="右大括号 20">
            <a:extLst>
              <a:ext uri="{FF2B5EF4-FFF2-40B4-BE49-F238E27FC236}">
                <a16:creationId xmlns:a16="http://schemas.microsoft.com/office/drawing/2014/main" id="{0E1A343E-0608-2745-E959-7215F07FDBB7}"/>
              </a:ext>
            </a:extLst>
          </p:cNvPr>
          <p:cNvSpPr/>
          <p:nvPr/>
        </p:nvSpPr>
        <p:spPr>
          <a:xfrm>
            <a:off x="6413680" y="1864218"/>
            <a:ext cx="251138" cy="104801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defTabSz="685800"/>
            <a:endParaRPr lang="zh-CN" altLang="en-US" sz="1350" dirty="0">
              <a:solidFill>
                <a:prstClr val="black"/>
              </a:solidFill>
              <a:latin typeface="等线" panose="020F0502020204030204"/>
              <a:ea typeface="等线" panose="02010600030101010101" pitchFamily="2" charset="-122"/>
            </a:endParaRPr>
          </a:p>
        </p:txBody>
      </p:sp>
      <p:sp>
        <p:nvSpPr>
          <p:cNvPr id="22" name="文本框 21">
            <a:extLst>
              <a:ext uri="{FF2B5EF4-FFF2-40B4-BE49-F238E27FC236}">
                <a16:creationId xmlns:a16="http://schemas.microsoft.com/office/drawing/2014/main" id="{6F0E737D-687A-9D92-662F-386613A4341D}"/>
              </a:ext>
            </a:extLst>
          </p:cNvPr>
          <p:cNvSpPr txBox="1"/>
          <p:nvPr/>
        </p:nvSpPr>
        <p:spPr>
          <a:xfrm>
            <a:off x="6949762" y="2317142"/>
            <a:ext cx="1588931" cy="253916"/>
          </a:xfrm>
          <a:prstGeom prst="rect">
            <a:avLst/>
          </a:prstGeom>
          <a:noFill/>
        </p:spPr>
        <p:txBody>
          <a:bodyPr wrap="square" rtlCol="0">
            <a:spAutoFit/>
          </a:bodyPr>
          <a:lstStyle/>
          <a:p>
            <a:pPr defTabSz="685800"/>
            <a:r>
              <a:rPr lang="zh-CN" altLang="en-US" sz="1050" b="1" dirty="0">
                <a:solidFill>
                  <a:prstClr val="black"/>
                </a:solidFill>
                <a:latin typeface="等线" panose="020F0502020204030204"/>
                <a:ea typeface="等线" panose="02010600030101010101" pitchFamily="2" charset="-122"/>
              </a:rPr>
              <a:t>编译器报错信息</a:t>
            </a:r>
            <a:r>
              <a:rPr lang="zh-CN" altLang="en-US" sz="1050" dirty="0">
                <a:solidFill>
                  <a:prstClr val="black"/>
                </a:solidFill>
                <a:latin typeface="等线" panose="020F0502020204030204"/>
                <a:ea typeface="等线" panose="02010600030101010101" pitchFamily="2" charset="-122"/>
              </a:rPr>
              <a:t>：重要</a:t>
            </a:r>
          </a:p>
        </p:txBody>
      </p:sp>
      <p:sp>
        <p:nvSpPr>
          <p:cNvPr id="23" name="文本框 22">
            <a:extLst>
              <a:ext uri="{FF2B5EF4-FFF2-40B4-BE49-F238E27FC236}">
                <a16:creationId xmlns:a16="http://schemas.microsoft.com/office/drawing/2014/main" id="{5074AF97-CC1B-CA64-32E1-8046EF790CAE}"/>
              </a:ext>
            </a:extLst>
          </p:cNvPr>
          <p:cNvSpPr txBox="1"/>
          <p:nvPr/>
        </p:nvSpPr>
        <p:spPr>
          <a:xfrm>
            <a:off x="6790386" y="2876502"/>
            <a:ext cx="1907683" cy="253916"/>
          </a:xfrm>
          <a:prstGeom prst="rect">
            <a:avLst/>
          </a:prstGeom>
          <a:noFill/>
        </p:spPr>
        <p:txBody>
          <a:bodyPr wrap="square" rtlCol="0">
            <a:spAutoFit/>
          </a:bodyPr>
          <a:lstStyle/>
          <a:p>
            <a:pPr algn="ctr" defTabSz="685800"/>
            <a:r>
              <a:rPr lang="en-US" altLang="zh-CN" sz="1050" dirty="0">
                <a:solidFill>
                  <a:prstClr val="black"/>
                </a:solidFill>
                <a:latin typeface="Consolas" panose="020B0609020204030204" pitchFamily="49" charset="0"/>
                <a:ea typeface="等线" panose="02010600030101010101" pitchFamily="2" charset="-122"/>
              </a:rPr>
              <a:t>--- Call graph Dump --- </a:t>
            </a:r>
            <a:endParaRPr lang="zh-CN" altLang="en-US" sz="1050" dirty="0">
              <a:solidFill>
                <a:prstClr val="black"/>
              </a:solidFill>
              <a:latin typeface="Consolas" panose="020B0609020204030204" pitchFamily="49" charset="0"/>
              <a:ea typeface="等线" panose="02010600030101010101" pitchFamily="2" charset="-122"/>
            </a:endParaRPr>
          </a:p>
        </p:txBody>
      </p:sp>
      <p:sp>
        <p:nvSpPr>
          <p:cNvPr id="24" name="右大括号 23">
            <a:extLst>
              <a:ext uri="{FF2B5EF4-FFF2-40B4-BE49-F238E27FC236}">
                <a16:creationId xmlns:a16="http://schemas.microsoft.com/office/drawing/2014/main" id="{449E9489-37CF-3541-D069-CDCB3BE129AC}"/>
              </a:ext>
            </a:extLst>
          </p:cNvPr>
          <p:cNvSpPr/>
          <p:nvPr/>
        </p:nvSpPr>
        <p:spPr>
          <a:xfrm>
            <a:off x="6413680" y="3127724"/>
            <a:ext cx="251138" cy="1455545"/>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defTabSz="685800"/>
            <a:endParaRPr lang="zh-CN" altLang="en-US" sz="1350" dirty="0">
              <a:solidFill>
                <a:prstClr val="black"/>
              </a:solidFill>
              <a:latin typeface="等线" panose="020F0502020204030204"/>
              <a:ea typeface="等线" panose="02010600030101010101" pitchFamily="2" charset="-122"/>
            </a:endParaRPr>
          </a:p>
        </p:txBody>
      </p:sp>
      <p:sp>
        <p:nvSpPr>
          <p:cNvPr id="25" name="文本框 24">
            <a:extLst>
              <a:ext uri="{FF2B5EF4-FFF2-40B4-BE49-F238E27FC236}">
                <a16:creationId xmlns:a16="http://schemas.microsoft.com/office/drawing/2014/main" id="{01AD957F-8025-D61E-FFB5-7619D707294B}"/>
              </a:ext>
            </a:extLst>
          </p:cNvPr>
          <p:cNvSpPr txBox="1"/>
          <p:nvPr/>
        </p:nvSpPr>
        <p:spPr>
          <a:xfrm>
            <a:off x="7083522" y="3545379"/>
            <a:ext cx="1246433" cy="530915"/>
          </a:xfrm>
          <a:prstGeom prst="rect">
            <a:avLst/>
          </a:prstGeom>
          <a:noFill/>
        </p:spPr>
        <p:txBody>
          <a:bodyPr wrap="square" rtlCol="0">
            <a:spAutoFit/>
          </a:bodyPr>
          <a:lstStyle/>
          <a:p>
            <a:pPr algn="ctr" defTabSz="685800"/>
            <a:r>
              <a:rPr lang="zh-CN" altLang="en-US" sz="1050" b="1" dirty="0">
                <a:solidFill>
                  <a:prstClr val="black"/>
                </a:solidFill>
                <a:latin typeface="等线" panose="020F0502020204030204"/>
                <a:ea typeface="等线" panose="02010600030101010101" pitchFamily="2" charset="-122"/>
              </a:rPr>
              <a:t>调用关系</a:t>
            </a:r>
            <a:r>
              <a:rPr lang="zh-CN" altLang="en-US" sz="1050" dirty="0">
                <a:solidFill>
                  <a:prstClr val="black"/>
                </a:solidFill>
                <a:latin typeface="等线" panose="020F0502020204030204"/>
                <a:ea typeface="等线" panose="02010600030101010101" pitchFamily="2" charset="-122"/>
              </a:rPr>
              <a:t>：重要</a:t>
            </a:r>
            <a:endParaRPr lang="en-US" altLang="zh-CN" sz="1050" dirty="0">
              <a:solidFill>
                <a:prstClr val="black"/>
              </a:solidFill>
              <a:latin typeface="等线" panose="020F0502020204030204"/>
              <a:ea typeface="等线" panose="02010600030101010101" pitchFamily="2" charset="-122"/>
            </a:endParaRPr>
          </a:p>
          <a:p>
            <a:pPr algn="ctr" defTabSz="685800"/>
            <a:endParaRPr lang="en-US" altLang="zh-CN" sz="1050" dirty="0">
              <a:solidFill>
                <a:prstClr val="black"/>
              </a:solidFill>
              <a:latin typeface="等线" panose="020F0502020204030204"/>
              <a:ea typeface="等线" panose="02010600030101010101" pitchFamily="2" charset="-122"/>
            </a:endParaRPr>
          </a:p>
          <a:p>
            <a:pPr algn="ctr" defTabSz="685800"/>
            <a:r>
              <a:rPr lang="zh-CN" altLang="en-US" sz="750" dirty="0">
                <a:solidFill>
                  <a:prstClr val="black"/>
                </a:solidFill>
                <a:latin typeface="等线" panose="020F0502020204030204"/>
                <a:ea typeface="等线" panose="02010600030101010101" pitchFamily="2" charset="-122"/>
              </a:rPr>
              <a:t>然而标准库函数略显多余</a:t>
            </a:r>
          </a:p>
        </p:txBody>
      </p:sp>
      <p:sp>
        <p:nvSpPr>
          <p:cNvPr id="6" name="文本框 5">
            <a:extLst>
              <a:ext uri="{FF2B5EF4-FFF2-40B4-BE49-F238E27FC236}">
                <a16:creationId xmlns:a16="http://schemas.microsoft.com/office/drawing/2014/main" id="{B3E5CB97-15EB-BCCB-20FE-3EC005FF2435}"/>
              </a:ext>
            </a:extLst>
          </p:cNvPr>
          <p:cNvSpPr txBox="1"/>
          <p:nvPr/>
        </p:nvSpPr>
        <p:spPr>
          <a:xfrm>
            <a:off x="7402575" y="1832613"/>
            <a:ext cx="608325" cy="415498"/>
          </a:xfrm>
          <a:prstGeom prst="rect">
            <a:avLst/>
          </a:prstGeom>
          <a:noFill/>
        </p:spPr>
        <p:txBody>
          <a:bodyPr wrap="square" rtlCol="0">
            <a:spAutoFit/>
          </a:bodyPr>
          <a:lstStyle/>
          <a:p>
            <a:pPr algn="ctr" defTabSz="685800"/>
            <a:r>
              <a:rPr lang="en-US" altLang="zh-CN" sz="1050" b="1" dirty="0">
                <a:solidFill>
                  <a:prstClr val="black"/>
                </a:solidFill>
                <a:latin typeface="等线" panose="020F0502020204030204"/>
                <a:ea typeface="等线" panose="02010600030101010101" pitchFamily="2" charset="-122"/>
              </a:rPr>
              <a:t>Output</a:t>
            </a:r>
            <a:endParaRPr lang="zh-CN" altLang="en-US" sz="1050" dirty="0">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2731772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6F51D-9D02-E408-F813-CB42F8E6AFF6}"/>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5BEA9A2D-DE5D-3FF3-ED3D-B115848BADFA}"/>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A84C51E1-CAE8-3D16-7D87-BF9180AB05C6}"/>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调用关系图（</a:t>
            </a:r>
            <a:r>
              <a:rPr lang="en-US" altLang="zh-CN" sz="2250" b="1" dirty="0">
                <a:solidFill>
                  <a:srgbClr val="FFFFFF"/>
                </a:solidFill>
                <a:latin typeface="Microsoft YaHei" pitchFamily="34" charset="0"/>
                <a:ea typeface="Microsoft YaHei" pitchFamily="34" charset="-122"/>
                <a:cs typeface="Microsoft YaHei" pitchFamily="34" charset="-120"/>
              </a:rPr>
              <a:t>Call Graph</a:t>
            </a:r>
            <a:r>
              <a:rPr lang="zh-CN" altLang="en-US" sz="2250" b="1" dirty="0">
                <a:solidFill>
                  <a:srgbClr val="FFFFFF"/>
                </a:solidFill>
                <a:latin typeface="Microsoft YaHei" pitchFamily="34" charset="0"/>
                <a:ea typeface="Microsoft YaHei" pitchFamily="34" charset="-122"/>
                <a:cs typeface="Microsoft YaHei" pitchFamily="34" charset="-120"/>
              </a:rPr>
              <a:t>）生成</a:t>
            </a:r>
          </a:p>
        </p:txBody>
      </p:sp>
      <p:sp>
        <p:nvSpPr>
          <p:cNvPr id="4" name="Text 1">
            <a:extLst>
              <a:ext uri="{FF2B5EF4-FFF2-40B4-BE49-F238E27FC236}">
                <a16:creationId xmlns:a16="http://schemas.microsoft.com/office/drawing/2014/main" id="{437C580A-4E00-3015-1FEF-A85312B08E12}"/>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C260C151-CAFC-C8B8-FC7F-944F79E65C9B}"/>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call_graph.py: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通过</a:t>
            </a:r>
            <a:r>
              <a:rPr lang="en-US" altLang="zh-CN" sz="1200" b="1" dirty="0">
                <a:solidFill>
                  <a:prstClr val="white"/>
                </a:solidFill>
                <a:latin typeface="Consolas" panose="020B0609020204030204" pitchFamily="49" charset="0"/>
                <a:ea typeface="Microsoft YaHei" pitchFamily="34" charset="-122"/>
                <a:cs typeface="Microsoft YaHei" pitchFamily="34" charset="-120"/>
              </a:rPr>
              <a:t>Clang</a:t>
            </a:r>
            <a:r>
              <a:rPr lang="zh-CN" altLang="en-US" sz="1200" b="1" dirty="0">
                <a:solidFill>
                  <a:prstClr val="white"/>
                </a:solidFill>
                <a:latin typeface="Microsoft YaHei" pitchFamily="34" charset="0"/>
                <a:ea typeface="Microsoft YaHei" pitchFamily="34" charset="-122"/>
                <a:cs typeface="Microsoft YaHei" pitchFamily="34" charset="-120"/>
              </a:rPr>
              <a:t>构建</a:t>
            </a:r>
            <a:r>
              <a:rPr lang="en-US" sz="1200" b="1" dirty="0">
                <a:solidFill>
                  <a:prstClr val="white"/>
                </a:solidFill>
                <a:latin typeface="Microsoft YaHei" pitchFamily="34" charset="0"/>
                <a:ea typeface="Microsoft YaHei" pitchFamily="34" charset="-122"/>
                <a:cs typeface="Microsoft YaHei" pitchFamily="34" charset="-120"/>
              </a:rPr>
              <a:t>C</a:t>
            </a:r>
            <a:r>
              <a:rPr lang="zh-CN" altLang="en-US" sz="1200" b="1" dirty="0">
                <a:solidFill>
                  <a:prstClr val="white"/>
                </a:solidFill>
                <a:latin typeface="Microsoft YaHei" pitchFamily="34" charset="0"/>
                <a:ea typeface="Microsoft YaHei" pitchFamily="34" charset="-122"/>
                <a:cs typeface="Microsoft YaHei" pitchFamily="34" charset="-120"/>
              </a:rPr>
              <a:t>代码调用图，聚焦用户自定义函数间交互。</a:t>
            </a:r>
          </a:p>
        </p:txBody>
      </p:sp>
      <p:sp>
        <p:nvSpPr>
          <p:cNvPr id="12" name="矩形: 圆角 11">
            <a:extLst>
              <a:ext uri="{FF2B5EF4-FFF2-40B4-BE49-F238E27FC236}">
                <a16:creationId xmlns:a16="http://schemas.microsoft.com/office/drawing/2014/main" id="{A5EC0B85-CF82-3D7F-AD73-C867DCF83EE0}"/>
              </a:ext>
            </a:extLst>
          </p:cNvPr>
          <p:cNvSpPr/>
          <p:nvPr/>
        </p:nvSpPr>
        <p:spPr>
          <a:xfrm>
            <a:off x="571500" y="1867366"/>
            <a:ext cx="916010" cy="328053"/>
          </a:xfrm>
          <a:prstGeom prst="roundRect">
            <a:avLst/>
          </a:prstGeom>
          <a:solidFill>
            <a:schemeClr val="accent4">
              <a:lumMod val="40000"/>
              <a:lumOff val="60000"/>
              <a:alpha val="31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en-US" altLang="zh-CN" sz="1350" dirty="0" err="1">
                <a:solidFill>
                  <a:prstClr val="black"/>
                </a:solidFill>
                <a:latin typeface="Consolas" panose="020B0609020204030204" pitchFamily="49" charset="0"/>
                <a:ea typeface="等线" panose="02010600030101010101" pitchFamily="2" charset="-122"/>
              </a:rPr>
              <a:t>code.c</a:t>
            </a:r>
            <a:endParaRPr lang="zh-CN" altLang="en-US" sz="1350" dirty="0">
              <a:solidFill>
                <a:prstClr val="black"/>
              </a:solidFill>
              <a:latin typeface="Consolas" panose="020B0609020204030204" pitchFamily="49" charset="0"/>
              <a:ea typeface="等线" panose="02010600030101010101" pitchFamily="2" charset="-122"/>
            </a:endParaRPr>
          </a:p>
        </p:txBody>
      </p:sp>
      <p:grpSp>
        <p:nvGrpSpPr>
          <p:cNvPr id="27" name="组合 26">
            <a:extLst>
              <a:ext uri="{FF2B5EF4-FFF2-40B4-BE49-F238E27FC236}">
                <a16:creationId xmlns:a16="http://schemas.microsoft.com/office/drawing/2014/main" id="{51742559-AF5C-D5DA-2D06-792E2280C2FC}"/>
              </a:ext>
            </a:extLst>
          </p:cNvPr>
          <p:cNvGrpSpPr/>
          <p:nvPr/>
        </p:nvGrpSpPr>
        <p:grpSpPr>
          <a:xfrm>
            <a:off x="2482653" y="1627032"/>
            <a:ext cx="1960808" cy="2773519"/>
            <a:chOff x="8983014" y="2413000"/>
            <a:chExt cx="2614411" cy="3698025"/>
          </a:xfrm>
        </p:grpSpPr>
        <p:sp>
          <p:nvSpPr>
            <p:cNvPr id="13" name="矩形: 圆角 12">
              <a:extLst>
                <a:ext uri="{FF2B5EF4-FFF2-40B4-BE49-F238E27FC236}">
                  <a16:creationId xmlns:a16="http://schemas.microsoft.com/office/drawing/2014/main" id="{3931C994-BEFE-9745-B859-197FBEB5DBC0}"/>
                </a:ext>
              </a:extLst>
            </p:cNvPr>
            <p:cNvSpPr/>
            <p:nvPr/>
          </p:nvSpPr>
          <p:spPr>
            <a:xfrm>
              <a:off x="8983014" y="2413000"/>
              <a:ext cx="2595093" cy="3698025"/>
            </a:xfrm>
            <a:prstGeom prst="roundRect">
              <a:avLst/>
            </a:prstGeom>
            <a:solidFill>
              <a:schemeClr val="accent1">
                <a:lumMod val="40000"/>
                <a:lumOff val="60000"/>
                <a:alpha val="31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4" name="矩形: 圆角 13">
              <a:extLst>
                <a:ext uri="{FF2B5EF4-FFF2-40B4-BE49-F238E27FC236}">
                  <a16:creationId xmlns:a16="http://schemas.microsoft.com/office/drawing/2014/main" id="{26E44590-7F10-68D5-0ACD-908F6F4FAC47}"/>
                </a:ext>
              </a:extLst>
            </p:cNvPr>
            <p:cNvSpPr/>
            <p:nvPr/>
          </p:nvSpPr>
          <p:spPr>
            <a:xfrm>
              <a:off x="9221271" y="4264050"/>
              <a:ext cx="2118575" cy="1603350"/>
            </a:xfrm>
            <a:prstGeom prst="roundRect">
              <a:avLst/>
            </a:prstGeom>
            <a:solidFill>
              <a:schemeClr val="accent1">
                <a:lumMod val="40000"/>
                <a:lumOff val="60000"/>
                <a:alpha val="31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5" name="矩形: 圆角 14">
              <a:extLst>
                <a:ext uri="{FF2B5EF4-FFF2-40B4-BE49-F238E27FC236}">
                  <a16:creationId xmlns:a16="http://schemas.microsoft.com/office/drawing/2014/main" id="{436C7484-05F9-B9DD-00C8-1671291D1308}"/>
                </a:ext>
              </a:extLst>
            </p:cNvPr>
            <p:cNvSpPr/>
            <p:nvPr/>
          </p:nvSpPr>
          <p:spPr>
            <a:xfrm>
              <a:off x="9221272" y="2807063"/>
              <a:ext cx="2118575" cy="941987"/>
            </a:xfrm>
            <a:prstGeom prst="roundRect">
              <a:avLst/>
            </a:prstGeom>
            <a:solidFill>
              <a:schemeClr val="accent1">
                <a:lumMod val="40000"/>
                <a:lumOff val="60000"/>
                <a:alpha val="31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6" name="文本框 15">
              <a:extLst>
                <a:ext uri="{FF2B5EF4-FFF2-40B4-BE49-F238E27FC236}">
                  <a16:creationId xmlns:a16="http://schemas.microsoft.com/office/drawing/2014/main" id="{21C08B86-5B3C-00A6-7930-2D4A9C07D973}"/>
                </a:ext>
              </a:extLst>
            </p:cNvPr>
            <p:cNvSpPr txBox="1"/>
            <p:nvPr/>
          </p:nvSpPr>
          <p:spPr>
            <a:xfrm>
              <a:off x="9266350" y="3089523"/>
              <a:ext cx="2118574" cy="338555"/>
            </a:xfrm>
            <a:prstGeom prst="rect">
              <a:avLst/>
            </a:prstGeom>
            <a:noFill/>
          </p:spPr>
          <p:txBody>
            <a:bodyPr wrap="square" rtlCol="0">
              <a:spAutoFit/>
            </a:bodyPr>
            <a:lstStyle/>
            <a:p>
              <a:pPr defTabSz="685800"/>
              <a:r>
                <a:rPr lang="zh-CN" altLang="en-US" sz="1050" b="1" dirty="0">
                  <a:solidFill>
                    <a:prstClr val="black"/>
                  </a:solidFill>
                  <a:latin typeface="等线" panose="020F0502020204030204"/>
                  <a:ea typeface="等线" panose="02010600030101010101" pitchFamily="2" charset="-122"/>
                </a:rPr>
                <a:t>编译器报错信息</a:t>
              </a:r>
              <a:r>
                <a:rPr lang="zh-CN" altLang="en-US" sz="1050" dirty="0">
                  <a:solidFill>
                    <a:prstClr val="black"/>
                  </a:solidFill>
                  <a:latin typeface="等线" panose="020F0502020204030204"/>
                  <a:ea typeface="等线" panose="02010600030101010101" pitchFamily="2" charset="-122"/>
                </a:rPr>
                <a:t>：重要</a:t>
              </a:r>
            </a:p>
          </p:txBody>
        </p:sp>
        <p:sp>
          <p:nvSpPr>
            <p:cNvPr id="17" name="文本框 16">
              <a:extLst>
                <a:ext uri="{FF2B5EF4-FFF2-40B4-BE49-F238E27FC236}">
                  <a16:creationId xmlns:a16="http://schemas.microsoft.com/office/drawing/2014/main" id="{920F5D98-4F72-AFE7-C7A6-1D578DC2E88F}"/>
                </a:ext>
              </a:extLst>
            </p:cNvPr>
            <p:cNvSpPr txBox="1"/>
            <p:nvPr/>
          </p:nvSpPr>
          <p:spPr>
            <a:xfrm>
              <a:off x="9053847" y="3835336"/>
              <a:ext cx="2543578" cy="338555"/>
            </a:xfrm>
            <a:prstGeom prst="rect">
              <a:avLst/>
            </a:prstGeom>
            <a:noFill/>
          </p:spPr>
          <p:txBody>
            <a:bodyPr wrap="square" rtlCol="0">
              <a:spAutoFit/>
            </a:bodyPr>
            <a:lstStyle/>
            <a:p>
              <a:pPr algn="ctr" defTabSz="685800"/>
              <a:r>
                <a:rPr lang="en-US" altLang="zh-CN" sz="1050" dirty="0">
                  <a:solidFill>
                    <a:prstClr val="black"/>
                  </a:solidFill>
                  <a:latin typeface="Consolas" panose="020B0609020204030204" pitchFamily="49" charset="0"/>
                  <a:ea typeface="等线" panose="02010600030101010101" pitchFamily="2" charset="-122"/>
                </a:rPr>
                <a:t>--- Call graph Dump --- </a:t>
              </a:r>
              <a:endParaRPr lang="zh-CN" altLang="en-US" sz="1050" dirty="0">
                <a:solidFill>
                  <a:prstClr val="black"/>
                </a:solidFill>
                <a:latin typeface="Consolas" panose="020B0609020204030204" pitchFamily="49" charset="0"/>
                <a:ea typeface="等线" panose="02010600030101010101" pitchFamily="2" charset="-122"/>
              </a:endParaRPr>
            </a:p>
          </p:txBody>
        </p:sp>
        <p:sp>
          <p:nvSpPr>
            <p:cNvPr id="19" name="文本框 18">
              <a:extLst>
                <a:ext uri="{FF2B5EF4-FFF2-40B4-BE49-F238E27FC236}">
                  <a16:creationId xmlns:a16="http://schemas.microsoft.com/office/drawing/2014/main" id="{4701C7BB-C6CD-4BAB-307C-4AC56438090C}"/>
                </a:ext>
              </a:extLst>
            </p:cNvPr>
            <p:cNvSpPr txBox="1"/>
            <p:nvPr/>
          </p:nvSpPr>
          <p:spPr>
            <a:xfrm>
              <a:off x="9444695" y="4727170"/>
              <a:ext cx="1661911" cy="707887"/>
            </a:xfrm>
            <a:prstGeom prst="rect">
              <a:avLst/>
            </a:prstGeom>
            <a:noFill/>
          </p:spPr>
          <p:txBody>
            <a:bodyPr wrap="square" rtlCol="0">
              <a:spAutoFit/>
            </a:bodyPr>
            <a:lstStyle/>
            <a:p>
              <a:pPr algn="ctr" defTabSz="685800"/>
              <a:r>
                <a:rPr lang="zh-CN" altLang="en-US" sz="1050" b="1" dirty="0">
                  <a:solidFill>
                    <a:prstClr val="black"/>
                  </a:solidFill>
                  <a:latin typeface="等线" panose="020F0502020204030204"/>
                  <a:ea typeface="等线" panose="02010600030101010101" pitchFamily="2" charset="-122"/>
                </a:rPr>
                <a:t>调用关系</a:t>
              </a:r>
              <a:r>
                <a:rPr lang="zh-CN" altLang="en-US" sz="1050" dirty="0">
                  <a:solidFill>
                    <a:prstClr val="black"/>
                  </a:solidFill>
                  <a:latin typeface="等线" panose="020F0502020204030204"/>
                  <a:ea typeface="等线" panose="02010600030101010101" pitchFamily="2" charset="-122"/>
                </a:rPr>
                <a:t>：重要</a:t>
              </a:r>
              <a:endParaRPr lang="en-US" altLang="zh-CN" sz="1050" dirty="0">
                <a:solidFill>
                  <a:prstClr val="black"/>
                </a:solidFill>
                <a:latin typeface="等线" panose="020F0502020204030204"/>
                <a:ea typeface="等线" panose="02010600030101010101" pitchFamily="2" charset="-122"/>
              </a:endParaRPr>
            </a:p>
            <a:p>
              <a:pPr algn="ctr" defTabSz="685800"/>
              <a:endParaRPr lang="en-US" altLang="zh-CN" sz="1050" dirty="0">
                <a:solidFill>
                  <a:prstClr val="black"/>
                </a:solidFill>
                <a:latin typeface="等线" panose="020F0502020204030204"/>
                <a:ea typeface="等线" panose="02010600030101010101" pitchFamily="2" charset="-122"/>
              </a:endParaRPr>
            </a:p>
            <a:p>
              <a:pPr algn="ctr" defTabSz="685800"/>
              <a:r>
                <a:rPr lang="zh-CN" altLang="en-US" sz="750" dirty="0">
                  <a:solidFill>
                    <a:prstClr val="black"/>
                  </a:solidFill>
                  <a:latin typeface="等线" panose="020F0502020204030204"/>
                  <a:ea typeface="等线" panose="02010600030101010101" pitchFamily="2" charset="-122"/>
                </a:rPr>
                <a:t>然而标准库函数略显多余</a:t>
              </a:r>
            </a:p>
          </p:txBody>
        </p:sp>
        <p:sp>
          <p:nvSpPr>
            <p:cNvPr id="26" name="文本框 25">
              <a:extLst>
                <a:ext uri="{FF2B5EF4-FFF2-40B4-BE49-F238E27FC236}">
                  <a16:creationId xmlns:a16="http://schemas.microsoft.com/office/drawing/2014/main" id="{D364E045-60EA-EC08-BDDD-ADE356CC8FD8}"/>
                </a:ext>
              </a:extLst>
            </p:cNvPr>
            <p:cNvSpPr txBox="1"/>
            <p:nvPr/>
          </p:nvSpPr>
          <p:spPr>
            <a:xfrm>
              <a:off x="9870099" y="2443484"/>
              <a:ext cx="811100" cy="553997"/>
            </a:xfrm>
            <a:prstGeom prst="rect">
              <a:avLst/>
            </a:prstGeom>
            <a:noFill/>
          </p:spPr>
          <p:txBody>
            <a:bodyPr wrap="square" rtlCol="0">
              <a:spAutoFit/>
            </a:bodyPr>
            <a:lstStyle/>
            <a:p>
              <a:pPr algn="ctr" defTabSz="685800"/>
              <a:r>
                <a:rPr lang="en-US" altLang="zh-CN" sz="1050" b="1" dirty="0">
                  <a:solidFill>
                    <a:prstClr val="black"/>
                  </a:solidFill>
                  <a:latin typeface="等线" panose="020F0502020204030204"/>
                  <a:ea typeface="等线" panose="02010600030101010101" pitchFamily="2" charset="-122"/>
                </a:rPr>
                <a:t>Output</a:t>
              </a:r>
              <a:endParaRPr lang="zh-CN" altLang="en-US" sz="1050" dirty="0">
                <a:solidFill>
                  <a:prstClr val="black"/>
                </a:solidFill>
                <a:latin typeface="等线" panose="020F0502020204030204"/>
                <a:ea typeface="等线" panose="02010600030101010101" pitchFamily="2" charset="-122"/>
              </a:endParaRPr>
            </a:p>
          </p:txBody>
        </p:sp>
      </p:grpSp>
      <p:sp>
        <p:nvSpPr>
          <p:cNvPr id="28" name="矩形: 圆角 27">
            <a:extLst>
              <a:ext uri="{FF2B5EF4-FFF2-40B4-BE49-F238E27FC236}">
                <a16:creationId xmlns:a16="http://schemas.microsoft.com/office/drawing/2014/main" id="{1F724C6B-DB0E-6B56-14C2-50A42B037C46}"/>
              </a:ext>
            </a:extLst>
          </p:cNvPr>
          <p:cNvSpPr/>
          <p:nvPr/>
        </p:nvSpPr>
        <p:spPr>
          <a:xfrm>
            <a:off x="318499" y="2910759"/>
            <a:ext cx="1415066" cy="976929"/>
          </a:xfrm>
          <a:prstGeom prst="roundRect">
            <a:avLst/>
          </a:prstGeom>
          <a:solidFill>
            <a:schemeClr val="tx1">
              <a:lumMod val="65000"/>
              <a:lumOff val="35000"/>
              <a:alpha val="31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en-US" altLang="zh-CN" sz="1350" dirty="0">
                <a:solidFill>
                  <a:prstClr val="black"/>
                </a:solidFill>
                <a:latin typeface="Consolas" panose="020B0609020204030204" pitchFamily="49" charset="0"/>
                <a:ea typeface="等线" panose="02010600030101010101" pitchFamily="2" charset="-122"/>
              </a:rPr>
              <a:t>Clang</a:t>
            </a:r>
            <a:endParaRPr lang="zh-CN" altLang="en-US" sz="1350" dirty="0">
              <a:solidFill>
                <a:prstClr val="black"/>
              </a:solidFill>
              <a:latin typeface="Consolas" panose="020B0609020204030204" pitchFamily="49" charset="0"/>
              <a:ea typeface="等线" panose="02010600030101010101" pitchFamily="2" charset="-122"/>
            </a:endParaRPr>
          </a:p>
        </p:txBody>
      </p:sp>
      <p:sp>
        <p:nvSpPr>
          <p:cNvPr id="30" name="箭头: 下 29">
            <a:extLst>
              <a:ext uri="{FF2B5EF4-FFF2-40B4-BE49-F238E27FC236}">
                <a16:creationId xmlns:a16="http://schemas.microsoft.com/office/drawing/2014/main" id="{377FCBD8-6650-6819-F92A-3430DB53E845}"/>
              </a:ext>
            </a:extLst>
          </p:cNvPr>
          <p:cNvSpPr/>
          <p:nvPr/>
        </p:nvSpPr>
        <p:spPr>
          <a:xfrm>
            <a:off x="868351" y="2313003"/>
            <a:ext cx="305897" cy="517494"/>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1" name="箭头: 下 30">
            <a:extLst>
              <a:ext uri="{FF2B5EF4-FFF2-40B4-BE49-F238E27FC236}">
                <a16:creationId xmlns:a16="http://schemas.microsoft.com/office/drawing/2014/main" id="{213D9CAC-047C-642F-903B-9D8593085BFE}"/>
              </a:ext>
            </a:extLst>
          </p:cNvPr>
          <p:cNvSpPr/>
          <p:nvPr/>
        </p:nvSpPr>
        <p:spPr>
          <a:xfrm rot="16200000">
            <a:off x="1955160" y="3180037"/>
            <a:ext cx="305897" cy="517494"/>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2" name="箭头: 下 31">
            <a:extLst>
              <a:ext uri="{FF2B5EF4-FFF2-40B4-BE49-F238E27FC236}">
                <a16:creationId xmlns:a16="http://schemas.microsoft.com/office/drawing/2014/main" id="{4CF7D0BA-5926-94E4-0D76-7919121D40EE}"/>
              </a:ext>
            </a:extLst>
          </p:cNvPr>
          <p:cNvSpPr/>
          <p:nvPr/>
        </p:nvSpPr>
        <p:spPr>
          <a:xfrm rot="16200000">
            <a:off x="4445788" y="2033099"/>
            <a:ext cx="305897" cy="522365"/>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3" name="箭头: 下 32">
            <a:extLst>
              <a:ext uri="{FF2B5EF4-FFF2-40B4-BE49-F238E27FC236}">
                <a16:creationId xmlns:a16="http://schemas.microsoft.com/office/drawing/2014/main" id="{FB8973C2-9311-4FE7-1251-BF2DFEE83181}"/>
              </a:ext>
            </a:extLst>
          </p:cNvPr>
          <p:cNvSpPr/>
          <p:nvPr/>
        </p:nvSpPr>
        <p:spPr>
          <a:xfrm rot="16200000">
            <a:off x="4794315" y="3069162"/>
            <a:ext cx="305897" cy="1196690"/>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4" name="文本框 33">
            <a:extLst>
              <a:ext uri="{FF2B5EF4-FFF2-40B4-BE49-F238E27FC236}">
                <a16:creationId xmlns:a16="http://schemas.microsoft.com/office/drawing/2014/main" id="{324E2F1D-76E9-64B4-B3E2-CFCD524178F5}"/>
              </a:ext>
            </a:extLst>
          </p:cNvPr>
          <p:cNvSpPr txBox="1"/>
          <p:nvPr/>
        </p:nvSpPr>
        <p:spPr>
          <a:xfrm>
            <a:off x="4407142" y="3383983"/>
            <a:ext cx="1027314" cy="230832"/>
          </a:xfrm>
          <a:prstGeom prst="rect">
            <a:avLst/>
          </a:prstGeom>
          <a:noFill/>
        </p:spPr>
        <p:txBody>
          <a:bodyPr wrap="square" rtlCol="0">
            <a:spAutoFit/>
          </a:bodyPr>
          <a:lstStyle/>
          <a:p>
            <a:pPr algn="ctr" defTabSz="685800"/>
            <a:r>
              <a:rPr lang="zh-CN" altLang="en-US" sz="900" b="1" dirty="0">
                <a:solidFill>
                  <a:prstClr val="black"/>
                </a:solidFill>
                <a:latin typeface="等线" panose="020F0502020204030204"/>
                <a:ea typeface="等线" panose="02010600030101010101" pitchFamily="2" charset="-122"/>
              </a:rPr>
              <a:t>去掉标准库函数</a:t>
            </a:r>
          </a:p>
        </p:txBody>
      </p:sp>
      <p:sp>
        <p:nvSpPr>
          <p:cNvPr id="35" name="矩形: 圆角 34">
            <a:extLst>
              <a:ext uri="{FF2B5EF4-FFF2-40B4-BE49-F238E27FC236}">
                <a16:creationId xmlns:a16="http://schemas.microsoft.com/office/drawing/2014/main" id="{8FAD0C2A-E8C7-0FB4-84F3-A9159560A7C2}"/>
              </a:ext>
            </a:extLst>
          </p:cNvPr>
          <p:cNvSpPr/>
          <p:nvPr/>
        </p:nvSpPr>
        <p:spPr>
          <a:xfrm>
            <a:off x="4880020" y="2095791"/>
            <a:ext cx="1714715" cy="396863"/>
          </a:xfrm>
          <a:prstGeom prst="roundRect">
            <a:avLst/>
          </a:prstGeom>
          <a:solidFill>
            <a:schemeClr val="accent6">
              <a:lumMod val="40000"/>
              <a:lumOff val="60000"/>
              <a:alpha val="5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en-US" altLang="zh-CN" sz="1350" b="1" dirty="0">
                <a:solidFill>
                  <a:prstClr val="black"/>
                </a:solidFill>
                <a:latin typeface="Consolas" panose="020B0609020204030204" pitchFamily="49" charset="0"/>
                <a:ea typeface="等线" panose="02010600030101010101" pitchFamily="2" charset="-122"/>
              </a:rPr>
              <a:t>error_output.log</a:t>
            </a:r>
            <a:endParaRPr lang="zh-CN" altLang="en-US" sz="1350" b="1" dirty="0">
              <a:solidFill>
                <a:prstClr val="black"/>
              </a:solidFill>
              <a:latin typeface="Consolas" panose="020B0609020204030204" pitchFamily="49" charset="0"/>
              <a:ea typeface="等线" panose="02010600030101010101" pitchFamily="2" charset="-122"/>
            </a:endParaRPr>
          </a:p>
        </p:txBody>
      </p:sp>
      <p:sp>
        <p:nvSpPr>
          <p:cNvPr id="36" name="矩形: 圆角 35">
            <a:extLst>
              <a:ext uri="{FF2B5EF4-FFF2-40B4-BE49-F238E27FC236}">
                <a16:creationId xmlns:a16="http://schemas.microsoft.com/office/drawing/2014/main" id="{E9C08FDA-8410-DB67-BA8A-AE1804832951}"/>
              </a:ext>
            </a:extLst>
          </p:cNvPr>
          <p:cNvSpPr/>
          <p:nvPr/>
        </p:nvSpPr>
        <p:spPr>
          <a:xfrm>
            <a:off x="5649470" y="3454722"/>
            <a:ext cx="1645169" cy="396863"/>
          </a:xfrm>
          <a:prstGeom prst="roundRect">
            <a:avLst/>
          </a:prstGeom>
          <a:solidFill>
            <a:schemeClr val="accent6">
              <a:lumMod val="40000"/>
              <a:lumOff val="60000"/>
              <a:alpha val="5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en-US" altLang="zh-CN" sz="1350" b="1" dirty="0" err="1">
                <a:solidFill>
                  <a:prstClr val="black"/>
                </a:solidFill>
                <a:latin typeface="Consolas" panose="020B0609020204030204" pitchFamily="49" charset="0"/>
                <a:ea typeface="等线" panose="02010600030101010101" pitchFamily="2" charset="-122"/>
              </a:rPr>
              <a:t>call_graph.json</a:t>
            </a:r>
            <a:endParaRPr lang="zh-CN" altLang="en-US" sz="1350" b="1" dirty="0">
              <a:solidFill>
                <a:prstClr val="black"/>
              </a:solidFill>
              <a:latin typeface="Consolas" panose="020B0609020204030204" pitchFamily="49" charset="0"/>
              <a:ea typeface="等线" panose="02010600030101010101" pitchFamily="2" charset="-122"/>
            </a:endParaRPr>
          </a:p>
        </p:txBody>
      </p:sp>
      <p:pic>
        <p:nvPicPr>
          <p:cNvPr id="38" name="图片 37">
            <a:extLst>
              <a:ext uri="{FF2B5EF4-FFF2-40B4-BE49-F238E27FC236}">
                <a16:creationId xmlns:a16="http://schemas.microsoft.com/office/drawing/2014/main" id="{8B01C1B0-5E9C-1D49-1D05-1FB05A9B75EB}"/>
              </a:ext>
            </a:extLst>
          </p:cNvPr>
          <p:cNvPicPr>
            <a:picLocks noChangeAspect="1"/>
          </p:cNvPicPr>
          <p:nvPr/>
        </p:nvPicPr>
        <p:blipFill>
          <a:blip r:embed="rId4"/>
          <a:stretch>
            <a:fillRect/>
          </a:stretch>
        </p:blipFill>
        <p:spPr>
          <a:xfrm>
            <a:off x="6692301" y="1887406"/>
            <a:ext cx="2291134" cy="851195"/>
          </a:xfrm>
          <a:prstGeom prst="rect">
            <a:avLst/>
          </a:prstGeom>
          <a:ln>
            <a:noFill/>
          </a:ln>
          <a:effectLst>
            <a:outerShdw blurRad="292100" dist="139700" dir="2700000" algn="tl" rotWithShape="0">
              <a:srgbClr val="333333">
                <a:alpha val="65000"/>
              </a:srgbClr>
            </a:outerShdw>
          </a:effectLst>
        </p:spPr>
      </p:pic>
      <p:pic>
        <p:nvPicPr>
          <p:cNvPr id="40" name="图片 39">
            <a:extLst>
              <a:ext uri="{FF2B5EF4-FFF2-40B4-BE49-F238E27FC236}">
                <a16:creationId xmlns:a16="http://schemas.microsoft.com/office/drawing/2014/main" id="{C80DC130-D7DB-DF6E-2F7F-CAF870362AC3}"/>
              </a:ext>
            </a:extLst>
          </p:cNvPr>
          <p:cNvPicPr>
            <a:picLocks noChangeAspect="1"/>
          </p:cNvPicPr>
          <p:nvPr/>
        </p:nvPicPr>
        <p:blipFill>
          <a:blip r:embed="rId5"/>
          <a:stretch>
            <a:fillRect/>
          </a:stretch>
        </p:blipFill>
        <p:spPr>
          <a:xfrm>
            <a:off x="7509653" y="2910759"/>
            <a:ext cx="1121387" cy="20493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9781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85395-8DF8-A114-41BF-45F365B98CA1}"/>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582056C8-7FDC-3F3F-2C74-5DF8C94DF291}"/>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F7FA8433-9296-8547-EFFB-8139FDF61EBB}"/>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函数文档生成</a:t>
            </a:r>
          </a:p>
        </p:txBody>
      </p:sp>
      <p:sp>
        <p:nvSpPr>
          <p:cNvPr id="4" name="Text 1">
            <a:extLst>
              <a:ext uri="{FF2B5EF4-FFF2-40B4-BE49-F238E27FC236}">
                <a16:creationId xmlns:a16="http://schemas.microsoft.com/office/drawing/2014/main" id="{4CD9A70F-C605-7D8B-0F5B-E79961D771A6}"/>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4045DCAE-0381-4CCD-27BC-6758AA6BE84C}"/>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altLang="zh-CN" sz="1200" b="1" dirty="0">
                <a:solidFill>
                  <a:prstClr val="white"/>
                </a:solidFill>
                <a:latin typeface="Consolas" panose="020B0609020204030204" pitchFamily="49" charset="0"/>
                <a:ea typeface="Microsoft YaHei" pitchFamily="34" charset="-122"/>
                <a:cs typeface="Microsoft YaHei" pitchFamily="34" charset="-120"/>
              </a:rPr>
              <a:t>generate_doc.py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提取函数代码，生成简明文档，便于理解和维护。</a:t>
            </a:r>
          </a:p>
        </p:txBody>
      </p:sp>
      <p:sp>
        <p:nvSpPr>
          <p:cNvPr id="11" name="文本框 10">
            <a:extLst>
              <a:ext uri="{FF2B5EF4-FFF2-40B4-BE49-F238E27FC236}">
                <a16:creationId xmlns:a16="http://schemas.microsoft.com/office/drawing/2014/main" id="{E82E743C-FB57-69DD-8C43-674DC4280BF7}"/>
              </a:ext>
            </a:extLst>
          </p:cNvPr>
          <p:cNvSpPr txBox="1"/>
          <p:nvPr/>
        </p:nvSpPr>
        <p:spPr>
          <a:xfrm>
            <a:off x="431933" y="1325255"/>
            <a:ext cx="8452185" cy="2834174"/>
          </a:xfrm>
          <a:prstGeom prst="rect">
            <a:avLst/>
          </a:prstGeom>
          <a:noFill/>
        </p:spPr>
        <p:txBody>
          <a:bodyPr wrap="square">
            <a:spAutoFit/>
          </a:bodyPr>
          <a:lstStyle/>
          <a:p>
            <a:pPr marL="342900" indent="-342900">
              <a:lnSpc>
                <a:spcPct val="150000"/>
              </a:lnSpc>
              <a:buFont typeface="+mj-lt"/>
              <a:buAutoNum type="arabicPeriod"/>
            </a:pPr>
            <a:r>
              <a:rPr lang="zh-CN" altLang="en-US" sz="1200" dirty="0"/>
              <a:t>针对上一步中得到的关系图，去除自环（递归）并对图中的环随机删除一条环边，得到有向无环图（</a:t>
            </a:r>
            <a:r>
              <a:rPr lang="en-US" altLang="zh-CN" sz="1200" dirty="0"/>
              <a:t>DAG</a:t>
            </a:r>
            <a:r>
              <a:rPr lang="zh-CN" altLang="en-US" sz="1200" dirty="0"/>
              <a:t>）。对 </a:t>
            </a:r>
            <a:r>
              <a:rPr lang="en-US" altLang="zh-CN" sz="1200" dirty="0"/>
              <a:t>DAG </a:t>
            </a:r>
            <a:r>
              <a:rPr lang="zh-CN" altLang="en-US" sz="1200" dirty="0"/>
              <a:t>上的顶点进行拓扑排序。</a:t>
            </a:r>
            <a:endParaRPr lang="en-US" altLang="zh-CN" sz="1200" dirty="0"/>
          </a:p>
          <a:p>
            <a:pPr marL="342900" indent="-342900">
              <a:lnSpc>
                <a:spcPct val="150000"/>
              </a:lnSpc>
              <a:buFont typeface="+mj-lt"/>
              <a:buAutoNum type="arabicPeriod"/>
            </a:pPr>
            <a:endParaRPr lang="en-US" altLang="zh-CN" sz="1200" dirty="0"/>
          </a:p>
          <a:p>
            <a:pPr marL="342900" indent="-342900">
              <a:lnSpc>
                <a:spcPct val="150000"/>
              </a:lnSpc>
              <a:buFont typeface="+mj-lt"/>
              <a:buAutoNum type="arabicPeriod"/>
            </a:pPr>
            <a:r>
              <a:rPr lang="zh-CN" altLang="en-US" sz="1200" dirty="0"/>
              <a:t>对代码进行初步解析，并分离出每个函数的完整定义代码。</a:t>
            </a:r>
            <a:endParaRPr lang="en-US" altLang="zh-CN" sz="1200" dirty="0"/>
          </a:p>
          <a:p>
            <a:pPr marL="342900" indent="-342900">
              <a:lnSpc>
                <a:spcPct val="150000"/>
              </a:lnSpc>
              <a:buFont typeface="+mj-lt"/>
              <a:buAutoNum type="arabicPeriod"/>
            </a:pPr>
            <a:endParaRPr lang="en-US" altLang="zh-CN" sz="1200" dirty="0"/>
          </a:p>
          <a:p>
            <a:pPr marL="342900" indent="-342900">
              <a:lnSpc>
                <a:spcPct val="150000"/>
              </a:lnSpc>
              <a:buFont typeface="+mj-lt"/>
              <a:buAutoNum type="arabicPeriod"/>
            </a:pPr>
            <a:r>
              <a:rPr lang="zh-CN" altLang="en-US" sz="1200" dirty="0"/>
              <a:t>按拓扑序从后往前的顺序，依次将函数代码及其调用的函数的文档一并发送至 </a:t>
            </a:r>
            <a:r>
              <a:rPr lang="en-US" altLang="zh-CN" sz="1200" dirty="0"/>
              <a:t>LLM </a:t>
            </a:r>
            <a:r>
              <a:rPr lang="zh-CN" altLang="en-US" sz="1200" dirty="0"/>
              <a:t>并得到该函数的文档，文档内容包括参数、返回值以及函数作用。若该函数本身已经有文档，则也可以考虑直接使用该文档。</a:t>
            </a:r>
            <a:endParaRPr lang="en-US" altLang="zh-CN" sz="1200" dirty="0"/>
          </a:p>
          <a:p>
            <a:pPr marL="800100" lvl="1" indent="-342900">
              <a:lnSpc>
                <a:spcPct val="150000"/>
              </a:lnSpc>
              <a:buFont typeface="Arial" panose="020B0604020202020204" pitchFamily="34" charset="0"/>
              <a:buChar char="•"/>
            </a:pPr>
            <a:r>
              <a:rPr lang="zh-CN" altLang="en-US" sz="1200" dirty="0"/>
              <a:t>发送调用的函数的文档作用是能够使 </a:t>
            </a:r>
            <a:r>
              <a:rPr lang="en-US" altLang="zh-CN" sz="1200" dirty="0"/>
              <a:t>LLM </a:t>
            </a:r>
            <a:r>
              <a:rPr lang="zh-CN" altLang="en-US" sz="1200" dirty="0"/>
              <a:t>更好地理解该函数的具体功能，并生成更准确的文档。</a:t>
            </a:r>
            <a:endParaRPr lang="en-US" altLang="zh-CN" sz="1200" dirty="0"/>
          </a:p>
          <a:p>
            <a:pPr marL="342900" indent="-342900">
              <a:lnSpc>
                <a:spcPct val="150000"/>
              </a:lnSpc>
              <a:buFont typeface="+mj-lt"/>
              <a:buAutoNum type="arabicPeriod"/>
            </a:pPr>
            <a:endParaRPr lang="en-US" altLang="zh-CN" sz="1200" dirty="0"/>
          </a:p>
          <a:p>
            <a:pPr marL="342900" indent="-342900">
              <a:lnSpc>
                <a:spcPct val="150000"/>
              </a:lnSpc>
              <a:buFont typeface="+mj-lt"/>
              <a:buAutoNum type="arabicPeriod"/>
            </a:pPr>
            <a:r>
              <a:rPr lang="zh-CN" altLang="en-US" sz="1200" dirty="0"/>
              <a:t>按函数名称存储所得的文档，待下一步 </a:t>
            </a:r>
            <a:r>
              <a:rPr lang="en-US" altLang="zh-CN" sz="1200" dirty="0"/>
              <a:t>RAG </a:t>
            </a:r>
            <a:r>
              <a:rPr lang="zh-CN" altLang="en-US" sz="1200" dirty="0"/>
              <a:t>中使用。</a:t>
            </a:r>
            <a:endParaRPr lang="en-US" altLang="zh-CN" sz="1200" dirty="0"/>
          </a:p>
        </p:txBody>
      </p:sp>
    </p:spTree>
    <p:extLst>
      <p:ext uri="{BB962C8B-B14F-4D97-AF65-F5344CB8AC3E}">
        <p14:creationId xmlns:p14="http://schemas.microsoft.com/office/powerpoint/2010/main" val="2177424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2EE73-354E-8D4F-9814-98D90FB46A1E}"/>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B73ADECA-4901-E79B-B7A5-2074E6B93BCC}"/>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8BAC2729-5BEA-B73E-80F4-3F185A8A8372}"/>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函数文档生成</a:t>
            </a:r>
          </a:p>
        </p:txBody>
      </p:sp>
      <p:sp>
        <p:nvSpPr>
          <p:cNvPr id="4" name="Text 1">
            <a:extLst>
              <a:ext uri="{FF2B5EF4-FFF2-40B4-BE49-F238E27FC236}">
                <a16:creationId xmlns:a16="http://schemas.microsoft.com/office/drawing/2014/main" id="{3E3B114B-8A5C-BA1C-FA25-69156CB39F15}"/>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681D9096-3F02-73A8-CFE7-8381BA734602}"/>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generate_doc.py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提取函数代码，生成简明文档，便于理解和维护。</a:t>
            </a:r>
          </a:p>
        </p:txBody>
      </p:sp>
      <p:sp>
        <p:nvSpPr>
          <p:cNvPr id="10" name="矩形: 圆角 9">
            <a:extLst>
              <a:ext uri="{FF2B5EF4-FFF2-40B4-BE49-F238E27FC236}">
                <a16:creationId xmlns:a16="http://schemas.microsoft.com/office/drawing/2014/main" id="{D296C1FF-DBA2-5DC0-951C-B901AD2A1159}"/>
              </a:ext>
            </a:extLst>
          </p:cNvPr>
          <p:cNvSpPr/>
          <p:nvPr/>
        </p:nvSpPr>
        <p:spPr>
          <a:xfrm>
            <a:off x="277587" y="1845934"/>
            <a:ext cx="1563197" cy="2533184"/>
          </a:xfrm>
          <a:prstGeom prst="roundRect">
            <a:avLst/>
          </a:prstGeom>
          <a:solidFill>
            <a:schemeClr val="accent4">
              <a:lumMod val="40000"/>
              <a:lumOff val="60000"/>
              <a:alpha val="31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algn="ctr" defTabSz="685800">
              <a:lnSpc>
                <a:spcPts val="1069"/>
              </a:lnSpc>
            </a:pPr>
            <a:r>
              <a:rPr lang="en-US" altLang="zh-CN" sz="1050" b="1" dirty="0" err="1">
                <a:solidFill>
                  <a:prstClr val="black"/>
                </a:solidFill>
                <a:latin typeface="Consolas" panose="020B0609020204030204" pitchFamily="49" charset="0"/>
                <a:ea typeface="等线" panose="02010600030101010101" pitchFamily="2" charset="-122"/>
              </a:rPr>
              <a:t>code.c</a:t>
            </a:r>
            <a:endParaRPr lang="en-US" altLang="zh-CN" sz="1050" b="1" dirty="0">
              <a:solidFill>
                <a:prstClr val="black"/>
              </a:solidFill>
              <a:latin typeface="Consolas" panose="020B0609020204030204" pitchFamily="49" charset="0"/>
              <a:ea typeface="等线" panose="02010600030101010101" pitchFamily="2" charset="-122"/>
            </a:endParaRPr>
          </a:p>
          <a:p>
            <a:pP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void add(param a, param b){</a:t>
            </a: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a:t>
            </a:r>
          </a:p>
          <a:p>
            <a:pP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void sub(param a, param b){</a:t>
            </a: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a:t>
            </a:r>
          </a:p>
          <a:p>
            <a:pP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 ...</a:t>
            </a:r>
          </a:p>
          <a:p>
            <a:pP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int main(int </a:t>
            </a:r>
            <a:r>
              <a:rPr lang="en-US" altLang="zh-CN" sz="1050" dirty="0" err="1">
                <a:solidFill>
                  <a:prstClr val="black"/>
                </a:solidFill>
                <a:latin typeface="Consolas" panose="020B0609020204030204" pitchFamily="49" charset="0"/>
                <a:ea typeface="等线" panose="02010600030101010101" pitchFamily="2" charset="-122"/>
              </a:rPr>
              <a:t>argc</a:t>
            </a:r>
            <a:r>
              <a:rPr lang="en-US" altLang="zh-CN" sz="1050" dirty="0">
                <a:solidFill>
                  <a:prstClr val="black"/>
                </a:solidFill>
                <a:latin typeface="Consolas" panose="020B0609020204030204" pitchFamily="49" charset="0"/>
                <a:ea typeface="等线" panose="02010600030101010101" pitchFamily="2" charset="-122"/>
              </a:rPr>
              <a:t>, char **</a:t>
            </a:r>
            <a:r>
              <a:rPr lang="en-US" altLang="zh-CN" sz="1050" dirty="0" err="1">
                <a:solidFill>
                  <a:prstClr val="black"/>
                </a:solidFill>
                <a:latin typeface="Consolas" panose="020B0609020204030204" pitchFamily="49" charset="0"/>
                <a:ea typeface="等线" panose="02010600030101010101" pitchFamily="2" charset="-122"/>
              </a:rPr>
              <a:t>argv</a:t>
            </a:r>
            <a:r>
              <a:rPr lang="en-US" altLang="zh-CN" sz="10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a:t>
            </a:r>
          </a:p>
          <a:p>
            <a:pPr defTabSz="685800">
              <a:lnSpc>
                <a:spcPts val="1069"/>
              </a:lnSpc>
            </a:pPr>
            <a:endParaRPr lang="en-US" altLang="zh-CN" sz="1050" dirty="0">
              <a:solidFill>
                <a:srgbClr val="D4D4D4"/>
              </a:solidFill>
              <a:latin typeface="Consolas" panose="020B0609020204030204" pitchFamily="49" charset="0"/>
              <a:ea typeface="等线" panose="02010600030101010101" pitchFamily="2" charset="-122"/>
            </a:endParaRPr>
          </a:p>
        </p:txBody>
      </p:sp>
      <p:sp>
        <p:nvSpPr>
          <p:cNvPr id="11" name="箭头: 下 10">
            <a:extLst>
              <a:ext uri="{FF2B5EF4-FFF2-40B4-BE49-F238E27FC236}">
                <a16:creationId xmlns:a16="http://schemas.microsoft.com/office/drawing/2014/main" id="{EAE9ABFC-71B6-AF59-8373-59B585444FC1}"/>
              </a:ext>
            </a:extLst>
          </p:cNvPr>
          <p:cNvSpPr/>
          <p:nvPr/>
        </p:nvSpPr>
        <p:spPr>
          <a:xfrm rot="16200000">
            <a:off x="1947919" y="2914042"/>
            <a:ext cx="305897" cy="393098"/>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grpSp>
        <p:nvGrpSpPr>
          <p:cNvPr id="29" name="组合 28">
            <a:extLst>
              <a:ext uri="{FF2B5EF4-FFF2-40B4-BE49-F238E27FC236}">
                <a16:creationId xmlns:a16="http://schemas.microsoft.com/office/drawing/2014/main" id="{0AB69650-9E9B-9EDE-2241-C09493B841FA}"/>
              </a:ext>
            </a:extLst>
          </p:cNvPr>
          <p:cNvGrpSpPr/>
          <p:nvPr/>
        </p:nvGrpSpPr>
        <p:grpSpPr>
          <a:xfrm>
            <a:off x="2297416" y="1377561"/>
            <a:ext cx="2183565" cy="3630385"/>
            <a:chOff x="3833937" y="1727200"/>
            <a:chExt cx="2911420" cy="4840513"/>
          </a:xfrm>
        </p:grpSpPr>
        <p:sp>
          <p:nvSpPr>
            <p:cNvPr id="12" name="矩形: 圆角 11">
              <a:extLst>
                <a:ext uri="{FF2B5EF4-FFF2-40B4-BE49-F238E27FC236}">
                  <a16:creationId xmlns:a16="http://schemas.microsoft.com/office/drawing/2014/main" id="{08DACD88-FDDA-35F3-1568-CD68002AA837}"/>
                </a:ext>
              </a:extLst>
            </p:cNvPr>
            <p:cNvSpPr/>
            <p:nvPr/>
          </p:nvSpPr>
          <p:spPr>
            <a:xfrm>
              <a:off x="3935384" y="1727200"/>
              <a:ext cx="2708526" cy="4840513"/>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p:txBody>
        </p:sp>
        <p:sp>
          <p:nvSpPr>
            <p:cNvPr id="13" name="矩形: 圆角 12">
              <a:extLst>
                <a:ext uri="{FF2B5EF4-FFF2-40B4-BE49-F238E27FC236}">
                  <a16:creationId xmlns:a16="http://schemas.microsoft.com/office/drawing/2014/main" id="{2CC18430-3F65-34E7-5A59-DB5FD9E95889}"/>
                </a:ext>
              </a:extLst>
            </p:cNvPr>
            <p:cNvSpPr/>
            <p:nvPr/>
          </p:nvSpPr>
          <p:spPr>
            <a:xfrm>
              <a:off x="4171245" y="2268395"/>
              <a:ext cx="2236812" cy="880666"/>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add</a:t>
              </a: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“void add(param a, param b){</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p:txBody>
        </p:sp>
        <p:sp>
          <p:nvSpPr>
            <p:cNvPr id="15" name="矩形: 圆角 14">
              <a:extLst>
                <a:ext uri="{FF2B5EF4-FFF2-40B4-BE49-F238E27FC236}">
                  <a16:creationId xmlns:a16="http://schemas.microsoft.com/office/drawing/2014/main" id="{B18B3685-7C42-4EDA-9891-DFD6B770EC93}"/>
                </a:ext>
              </a:extLst>
            </p:cNvPr>
            <p:cNvSpPr/>
            <p:nvPr/>
          </p:nvSpPr>
          <p:spPr>
            <a:xfrm>
              <a:off x="4171244" y="3367384"/>
              <a:ext cx="2236813" cy="880666"/>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sub</a:t>
              </a: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“void sub(param a, param b){</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p:txBody>
        </p:sp>
        <p:sp>
          <p:nvSpPr>
            <p:cNvPr id="17" name="文本框 16">
              <a:extLst>
                <a:ext uri="{FF2B5EF4-FFF2-40B4-BE49-F238E27FC236}">
                  <a16:creationId xmlns:a16="http://schemas.microsoft.com/office/drawing/2014/main" id="{2390B829-777E-8D76-E75F-45457CE05E78}"/>
                </a:ext>
              </a:extLst>
            </p:cNvPr>
            <p:cNvSpPr txBox="1"/>
            <p:nvPr/>
          </p:nvSpPr>
          <p:spPr>
            <a:xfrm>
              <a:off x="3833937" y="1836748"/>
              <a:ext cx="2911420" cy="311196"/>
            </a:xfrm>
            <a:prstGeom prst="rect">
              <a:avLst/>
            </a:prstGeom>
            <a:noFill/>
          </p:spPr>
          <p:txBody>
            <a:bodyPr wrap="square">
              <a:spAutoFit/>
            </a:bodyPr>
            <a:lstStyle/>
            <a:p>
              <a:pPr algn="ctr" defTabSz="685800">
                <a:lnSpc>
                  <a:spcPts val="1069"/>
                </a:lnSpc>
              </a:pPr>
              <a:r>
                <a:rPr lang="en-US" altLang="zh-CN" sz="1050" b="1" dirty="0" err="1">
                  <a:solidFill>
                    <a:prstClr val="black"/>
                  </a:solidFill>
                  <a:latin typeface="Consolas" panose="020B0609020204030204" pitchFamily="49" charset="0"/>
                  <a:ea typeface="等线" panose="02010600030101010101" pitchFamily="2" charset="-122"/>
                </a:rPr>
                <a:t>function_contents.json</a:t>
              </a:r>
              <a:endParaRPr lang="en-US" altLang="zh-CN" sz="1050" b="1" dirty="0">
                <a:solidFill>
                  <a:prstClr val="black"/>
                </a:solidFill>
                <a:latin typeface="Consolas" panose="020B0609020204030204" pitchFamily="49" charset="0"/>
                <a:ea typeface="等线" panose="02010600030101010101" pitchFamily="2" charset="-122"/>
              </a:endParaRPr>
            </a:p>
          </p:txBody>
        </p:sp>
        <p:sp>
          <p:nvSpPr>
            <p:cNvPr id="26" name="矩形: 圆角 25">
              <a:extLst>
                <a:ext uri="{FF2B5EF4-FFF2-40B4-BE49-F238E27FC236}">
                  <a16:creationId xmlns:a16="http://schemas.microsoft.com/office/drawing/2014/main" id="{70A4E786-8137-9A2F-9BE7-D28C108A27BF}"/>
                </a:ext>
              </a:extLst>
            </p:cNvPr>
            <p:cNvSpPr/>
            <p:nvPr/>
          </p:nvSpPr>
          <p:spPr>
            <a:xfrm>
              <a:off x="4171242" y="5069934"/>
              <a:ext cx="2236813" cy="1102407"/>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main</a:t>
              </a: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“int main(int </a:t>
              </a:r>
              <a:r>
                <a:rPr lang="en-US" altLang="zh-CN" sz="750" dirty="0" err="1">
                  <a:solidFill>
                    <a:prstClr val="black"/>
                  </a:solidFill>
                  <a:latin typeface="Consolas" panose="020B0609020204030204" pitchFamily="49" charset="0"/>
                  <a:ea typeface="等线" panose="02010600030101010101" pitchFamily="2" charset="-122"/>
                </a:rPr>
                <a:t>argc</a:t>
              </a:r>
              <a:r>
                <a:rPr lang="en-US" altLang="zh-CN" sz="750" dirty="0">
                  <a:solidFill>
                    <a:prstClr val="black"/>
                  </a:solidFill>
                  <a:latin typeface="Consolas" panose="020B0609020204030204" pitchFamily="49" charset="0"/>
                  <a:ea typeface="等线" panose="02010600030101010101" pitchFamily="2" charset="-122"/>
                </a:rPr>
                <a:t>, char **</a:t>
              </a:r>
              <a:r>
                <a:rPr lang="en-US" altLang="zh-CN" sz="750" dirty="0" err="1">
                  <a:solidFill>
                    <a:prstClr val="black"/>
                  </a:solidFill>
                  <a:latin typeface="Consolas" panose="020B0609020204030204" pitchFamily="49" charset="0"/>
                  <a:ea typeface="等线" panose="02010600030101010101" pitchFamily="2" charset="-122"/>
                </a:rPr>
                <a:t>argv</a:t>
              </a: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p:txBody>
        </p:sp>
        <p:sp>
          <p:nvSpPr>
            <p:cNvPr id="28" name="文本框 27">
              <a:extLst>
                <a:ext uri="{FF2B5EF4-FFF2-40B4-BE49-F238E27FC236}">
                  <a16:creationId xmlns:a16="http://schemas.microsoft.com/office/drawing/2014/main" id="{EB4A08CE-8489-C32B-8C87-E6017B648033}"/>
                </a:ext>
              </a:extLst>
            </p:cNvPr>
            <p:cNvSpPr txBox="1"/>
            <p:nvPr/>
          </p:nvSpPr>
          <p:spPr>
            <a:xfrm rot="5400000">
              <a:off x="4701362" y="4503396"/>
              <a:ext cx="1176569" cy="311196"/>
            </a:xfrm>
            <a:prstGeom prst="rect">
              <a:avLst/>
            </a:prstGeom>
            <a:noFill/>
          </p:spPr>
          <p:txBody>
            <a:bodyPr wrap="square">
              <a:spAutoFit/>
            </a:bodyP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 ...</a:t>
              </a:r>
              <a:endParaRPr lang="en-US" altLang="zh-CN" sz="1050" dirty="0">
                <a:solidFill>
                  <a:prstClr val="black"/>
                </a:solidFill>
                <a:latin typeface="Consolas" panose="020B0609020204030204" pitchFamily="49" charset="0"/>
                <a:ea typeface="等线" panose="02010600030101010101" pitchFamily="2" charset="-122"/>
              </a:endParaRPr>
            </a:p>
          </p:txBody>
        </p:sp>
      </p:grpSp>
      <p:grpSp>
        <p:nvGrpSpPr>
          <p:cNvPr id="46" name="组合 45">
            <a:extLst>
              <a:ext uri="{FF2B5EF4-FFF2-40B4-BE49-F238E27FC236}">
                <a16:creationId xmlns:a16="http://schemas.microsoft.com/office/drawing/2014/main" id="{A63947F2-DFE2-7038-4D27-B8ACD4992B8C}"/>
              </a:ext>
            </a:extLst>
          </p:cNvPr>
          <p:cNvGrpSpPr/>
          <p:nvPr/>
        </p:nvGrpSpPr>
        <p:grpSpPr>
          <a:xfrm>
            <a:off x="4966885" y="1377561"/>
            <a:ext cx="1301345" cy="3630385"/>
            <a:chOff x="7053275" y="1727200"/>
            <a:chExt cx="1735126" cy="4840513"/>
          </a:xfrm>
        </p:grpSpPr>
        <p:sp>
          <p:nvSpPr>
            <p:cNvPr id="34" name="矩形: 圆角 33">
              <a:extLst>
                <a:ext uri="{FF2B5EF4-FFF2-40B4-BE49-F238E27FC236}">
                  <a16:creationId xmlns:a16="http://schemas.microsoft.com/office/drawing/2014/main" id="{72FC0893-ED28-115E-B1B1-B50F9045E1BE}"/>
                </a:ext>
              </a:extLst>
            </p:cNvPr>
            <p:cNvSpPr/>
            <p:nvPr/>
          </p:nvSpPr>
          <p:spPr>
            <a:xfrm>
              <a:off x="7053275" y="1727200"/>
              <a:ext cx="1735126" cy="4840513"/>
            </a:xfrm>
            <a:prstGeom prst="roundRect">
              <a:avLst/>
            </a:prstGeom>
            <a:solidFill>
              <a:srgbClr val="7030A0">
                <a:alpha val="14000"/>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endParaRPr lang="en-US" altLang="zh-CN" sz="1050" dirty="0">
                <a:solidFill>
                  <a:srgbClr val="D4D4D4"/>
                </a:solidFill>
                <a:latin typeface="Consolas" panose="020B0609020204030204" pitchFamily="49" charset="0"/>
                <a:ea typeface="等线" panose="02010600030101010101" pitchFamily="2" charset="-122"/>
              </a:endParaRPr>
            </a:p>
          </p:txBody>
        </p:sp>
        <p:pic>
          <p:nvPicPr>
            <p:cNvPr id="36" name="图片 35">
              <a:extLst>
                <a:ext uri="{FF2B5EF4-FFF2-40B4-BE49-F238E27FC236}">
                  <a16:creationId xmlns:a16="http://schemas.microsoft.com/office/drawing/2014/main" id="{5CBFCD63-9995-8236-1B5D-6DB6B1C106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4722" y="3468953"/>
              <a:ext cx="1545771" cy="1545771"/>
            </a:xfrm>
            <a:prstGeom prst="rect">
              <a:avLst/>
            </a:prstGeom>
          </p:spPr>
        </p:pic>
        <p:sp>
          <p:nvSpPr>
            <p:cNvPr id="37" name="文本框 36">
              <a:extLst>
                <a:ext uri="{FF2B5EF4-FFF2-40B4-BE49-F238E27FC236}">
                  <a16:creationId xmlns:a16="http://schemas.microsoft.com/office/drawing/2014/main" id="{1B1F05E4-DA5D-6466-C001-AB8AB5482CC8}"/>
                </a:ext>
              </a:extLst>
            </p:cNvPr>
            <p:cNvSpPr txBox="1"/>
            <p:nvPr/>
          </p:nvSpPr>
          <p:spPr>
            <a:xfrm>
              <a:off x="7324132" y="5442866"/>
              <a:ext cx="1193410" cy="323593"/>
            </a:xfrm>
            <a:prstGeom prst="rect">
              <a:avLst/>
            </a:prstGeom>
            <a:noFill/>
          </p:spPr>
          <p:txBody>
            <a:bodyPr wrap="square">
              <a:spAutoFit/>
            </a:bodyPr>
            <a:lstStyle/>
            <a:p>
              <a:pPr algn="ctr" defTabSz="685800">
                <a:lnSpc>
                  <a:spcPts val="1069"/>
                </a:lnSpc>
              </a:pPr>
              <a:r>
                <a:rPr lang="en-US" altLang="zh-CN" sz="1350" b="1" dirty="0">
                  <a:solidFill>
                    <a:prstClr val="black"/>
                  </a:solidFill>
                  <a:latin typeface="Consolas" panose="020B0609020204030204" pitchFamily="49" charset="0"/>
                  <a:ea typeface="等线" panose="02010600030101010101" pitchFamily="2" charset="-122"/>
                </a:rPr>
                <a:t>LLM</a:t>
              </a:r>
            </a:p>
          </p:txBody>
        </p:sp>
      </p:grpSp>
      <p:grpSp>
        <p:nvGrpSpPr>
          <p:cNvPr id="38" name="组合 37">
            <a:extLst>
              <a:ext uri="{FF2B5EF4-FFF2-40B4-BE49-F238E27FC236}">
                <a16:creationId xmlns:a16="http://schemas.microsoft.com/office/drawing/2014/main" id="{E088EAE7-2C45-974B-8FFF-EC1439FA9733}"/>
              </a:ext>
            </a:extLst>
          </p:cNvPr>
          <p:cNvGrpSpPr/>
          <p:nvPr/>
        </p:nvGrpSpPr>
        <p:grpSpPr>
          <a:xfrm>
            <a:off x="6830219" y="1377561"/>
            <a:ext cx="2183565" cy="3630385"/>
            <a:chOff x="3833937" y="1727200"/>
            <a:chExt cx="2911420" cy="4840513"/>
          </a:xfrm>
        </p:grpSpPr>
        <p:sp>
          <p:nvSpPr>
            <p:cNvPr id="39" name="矩形: 圆角 38">
              <a:extLst>
                <a:ext uri="{FF2B5EF4-FFF2-40B4-BE49-F238E27FC236}">
                  <a16:creationId xmlns:a16="http://schemas.microsoft.com/office/drawing/2014/main" id="{21B051B0-321B-D7D0-3826-770EF9ECD3CB}"/>
                </a:ext>
              </a:extLst>
            </p:cNvPr>
            <p:cNvSpPr/>
            <p:nvPr/>
          </p:nvSpPr>
          <p:spPr>
            <a:xfrm>
              <a:off x="3935384" y="1727200"/>
              <a:ext cx="2708526" cy="4840513"/>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p:txBody>
        </p:sp>
        <p:sp>
          <p:nvSpPr>
            <p:cNvPr id="40" name="矩形: 圆角 39">
              <a:extLst>
                <a:ext uri="{FF2B5EF4-FFF2-40B4-BE49-F238E27FC236}">
                  <a16:creationId xmlns:a16="http://schemas.microsoft.com/office/drawing/2014/main" id="{2C98BE40-DB81-6752-A8B0-1696E2EB5AD4}"/>
                </a:ext>
              </a:extLst>
            </p:cNvPr>
            <p:cNvSpPr/>
            <p:nvPr/>
          </p:nvSpPr>
          <p:spPr>
            <a:xfrm>
              <a:off x="4171245" y="2268395"/>
              <a:ext cx="2236812" cy="880666"/>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add </a:t>
              </a:r>
              <a:r>
                <a:rPr lang="zh-CN" altLang="en-US" sz="1050" b="1" dirty="0">
                  <a:solidFill>
                    <a:prstClr val="black"/>
                  </a:solidFill>
                  <a:latin typeface="Consolas" panose="020B0609020204030204" pitchFamily="49" charset="0"/>
                  <a:ea typeface="等线" panose="02010600030101010101" pitchFamily="2" charset="-122"/>
                </a:rPr>
                <a:t>函数摘要</a:t>
              </a:r>
              <a:endParaRPr lang="en-US" altLang="zh-CN" sz="1050" dirty="0">
                <a:solidFill>
                  <a:prstClr val="black"/>
                </a:solidFill>
                <a:latin typeface="Consolas" panose="020B0609020204030204" pitchFamily="49" charset="0"/>
                <a:ea typeface="等线" panose="02010600030101010101" pitchFamily="2" charset="-122"/>
              </a:endParaRPr>
            </a:p>
          </p:txBody>
        </p:sp>
        <p:sp>
          <p:nvSpPr>
            <p:cNvPr id="41" name="矩形: 圆角 40">
              <a:extLst>
                <a:ext uri="{FF2B5EF4-FFF2-40B4-BE49-F238E27FC236}">
                  <a16:creationId xmlns:a16="http://schemas.microsoft.com/office/drawing/2014/main" id="{DF65D279-FDD9-DFF6-3F4E-EA21036740E9}"/>
                </a:ext>
              </a:extLst>
            </p:cNvPr>
            <p:cNvSpPr/>
            <p:nvPr/>
          </p:nvSpPr>
          <p:spPr>
            <a:xfrm>
              <a:off x="4171244" y="3367384"/>
              <a:ext cx="2236813" cy="880666"/>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err="1">
                  <a:solidFill>
                    <a:prstClr val="black"/>
                  </a:solidFill>
                  <a:latin typeface="Consolas" panose="020B0609020204030204" pitchFamily="49" charset="0"/>
                  <a:ea typeface="等线" panose="02010600030101010101" pitchFamily="2" charset="-122"/>
                </a:rPr>
                <a:t>aub</a:t>
              </a:r>
              <a:r>
                <a:rPr lang="en-US" altLang="zh-CN" sz="1050" b="1" dirty="0">
                  <a:solidFill>
                    <a:prstClr val="black"/>
                  </a:solidFill>
                  <a:latin typeface="Consolas" panose="020B0609020204030204" pitchFamily="49" charset="0"/>
                  <a:ea typeface="等线" panose="02010600030101010101" pitchFamily="2" charset="-122"/>
                </a:rPr>
                <a:t> </a:t>
              </a:r>
              <a:r>
                <a:rPr lang="zh-CN" altLang="en-US" sz="1050" b="1" dirty="0">
                  <a:solidFill>
                    <a:prstClr val="black"/>
                  </a:solidFill>
                  <a:latin typeface="Consolas" panose="020B0609020204030204" pitchFamily="49" charset="0"/>
                  <a:ea typeface="等线" panose="02010600030101010101" pitchFamily="2" charset="-122"/>
                </a:rPr>
                <a:t>函数摘要</a:t>
              </a:r>
              <a:endParaRPr lang="en-US" altLang="zh-CN" sz="1050" dirty="0">
                <a:solidFill>
                  <a:prstClr val="black"/>
                </a:solidFill>
                <a:latin typeface="Consolas" panose="020B0609020204030204" pitchFamily="49" charset="0"/>
                <a:ea typeface="等线" panose="02010600030101010101" pitchFamily="2" charset="-122"/>
              </a:endParaRPr>
            </a:p>
          </p:txBody>
        </p:sp>
        <p:sp>
          <p:nvSpPr>
            <p:cNvPr id="42" name="文本框 41">
              <a:extLst>
                <a:ext uri="{FF2B5EF4-FFF2-40B4-BE49-F238E27FC236}">
                  <a16:creationId xmlns:a16="http://schemas.microsoft.com/office/drawing/2014/main" id="{06FE8673-EB8C-78BA-EDB1-A5D344F308F4}"/>
                </a:ext>
              </a:extLst>
            </p:cNvPr>
            <p:cNvSpPr txBox="1"/>
            <p:nvPr/>
          </p:nvSpPr>
          <p:spPr>
            <a:xfrm>
              <a:off x="3833937" y="1836748"/>
              <a:ext cx="2911420" cy="311196"/>
            </a:xfrm>
            <a:prstGeom prst="rect">
              <a:avLst/>
            </a:prstGeom>
            <a:noFill/>
          </p:spPr>
          <p:txBody>
            <a:bodyPr wrap="square">
              <a:spAutoFit/>
            </a:bodyPr>
            <a:lstStyle/>
            <a:p>
              <a:pPr algn="ctr" defTabSz="685800">
                <a:lnSpc>
                  <a:spcPts val="1069"/>
                </a:lnSpc>
              </a:pPr>
              <a:r>
                <a:rPr lang="en-US" altLang="zh-CN" sz="1050" b="1" dirty="0" err="1">
                  <a:solidFill>
                    <a:prstClr val="black"/>
                  </a:solidFill>
                  <a:latin typeface="Consolas" panose="020B0609020204030204" pitchFamily="49" charset="0"/>
                  <a:ea typeface="等线" panose="02010600030101010101" pitchFamily="2" charset="-122"/>
                </a:rPr>
                <a:t>documents.pkl</a:t>
              </a:r>
              <a:endParaRPr lang="en-US" altLang="zh-CN" sz="1050" b="1" dirty="0">
                <a:solidFill>
                  <a:prstClr val="black"/>
                </a:solidFill>
                <a:latin typeface="Consolas" panose="020B0609020204030204" pitchFamily="49" charset="0"/>
                <a:ea typeface="等线" panose="02010600030101010101" pitchFamily="2" charset="-122"/>
              </a:endParaRPr>
            </a:p>
          </p:txBody>
        </p:sp>
        <p:sp>
          <p:nvSpPr>
            <p:cNvPr id="43" name="矩形: 圆角 42">
              <a:extLst>
                <a:ext uri="{FF2B5EF4-FFF2-40B4-BE49-F238E27FC236}">
                  <a16:creationId xmlns:a16="http://schemas.microsoft.com/office/drawing/2014/main" id="{B1855C65-C957-C614-5A5A-C9851C11FBA4}"/>
                </a:ext>
              </a:extLst>
            </p:cNvPr>
            <p:cNvSpPr/>
            <p:nvPr/>
          </p:nvSpPr>
          <p:spPr>
            <a:xfrm>
              <a:off x="4171240" y="5072511"/>
              <a:ext cx="2236813" cy="1102407"/>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main </a:t>
              </a:r>
              <a:r>
                <a:rPr lang="zh-CN" altLang="en-US" sz="1050" b="1" dirty="0">
                  <a:solidFill>
                    <a:prstClr val="black"/>
                  </a:solidFill>
                  <a:latin typeface="Consolas" panose="020B0609020204030204" pitchFamily="49" charset="0"/>
                  <a:ea typeface="等线" panose="02010600030101010101" pitchFamily="2" charset="-122"/>
                </a:rPr>
                <a:t>函数摘要</a:t>
              </a:r>
              <a:endParaRPr lang="en-US" altLang="zh-CN" sz="1050" dirty="0">
                <a:solidFill>
                  <a:prstClr val="black"/>
                </a:solidFill>
                <a:latin typeface="Consolas" panose="020B0609020204030204" pitchFamily="49" charset="0"/>
                <a:ea typeface="等线" panose="02010600030101010101" pitchFamily="2" charset="-122"/>
              </a:endParaRPr>
            </a:p>
          </p:txBody>
        </p:sp>
        <p:sp>
          <p:nvSpPr>
            <p:cNvPr id="44" name="文本框 43">
              <a:extLst>
                <a:ext uri="{FF2B5EF4-FFF2-40B4-BE49-F238E27FC236}">
                  <a16:creationId xmlns:a16="http://schemas.microsoft.com/office/drawing/2014/main" id="{B025EB17-4591-E6AB-7156-DD510784B6DE}"/>
                </a:ext>
              </a:extLst>
            </p:cNvPr>
            <p:cNvSpPr txBox="1"/>
            <p:nvPr/>
          </p:nvSpPr>
          <p:spPr>
            <a:xfrm rot="5400000">
              <a:off x="4701362" y="4503396"/>
              <a:ext cx="1176569" cy="311196"/>
            </a:xfrm>
            <a:prstGeom prst="rect">
              <a:avLst/>
            </a:prstGeom>
            <a:noFill/>
          </p:spPr>
          <p:txBody>
            <a:bodyPr wrap="square">
              <a:spAutoFit/>
            </a:bodyP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 ...</a:t>
              </a:r>
              <a:endParaRPr lang="en-US" altLang="zh-CN" sz="1050" dirty="0">
                <a:solidFill>
                  <a:prstClr val="black"/>
                </a:solidFill>
                <a:latin typeface="Consolas" panose="020B0609020204030204" pitchFamily="49" charset="0"/>
                <a:ea typeface="等线" panose="02010600030101010101" pitchFamily="2" charset="-122"/>
              </a:endParaRPr>
            </a:p>
          </p:txBody>
        </p:sp>
      </p:grpSp>
      <p:sp>
        <p:nvSpPr>
          <p:cNvPr id="45" name="箭头: 下 44">
            <a:extLst>
              <a:ext uri="{FF2B5EF4-FFF2-40B4-BE49-F238E27FC236}">
                <a16:creationId xmlns:a16="http://schemas.microsoft.com/office/drawing/2014/main" id="{C2072A34-8964-1DB9-623B-8D581940A717}"/>
              </a:ext>
            </a:extLst>
          </p:cNvPr>
          <p:cNvSpPr/>
          <p:nvPr/>
        </p:nvSpPr>
        <p:spPr>
          <a:xfrm rot="16200000">
            <a:off x="4433483" y="1850293"/>
            <a:ext cx="305897" cy="553027"/>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47" name="箭头: 下 46">
            <a:extLst>
              <a:ext uri="{FF2B5EF4-FFF2-40B4-BE49-F238E27FC236}">
                <a16:creationId xmlns:a16="http://schemas.microsoft.com/office/drawing/2014/main" id="{F44436CD-F84F-3962-4892-FD259B5F1354}"/>
              </a:ext>
            </a:extLst>
          </p:cNvPr>
          <p:cNvSpPr/>
          <p:nvPr/>
        </p:nvSpPr>
        <p:spPr>
          <a:xfrm rot="16200000">
            <a:off x="6434318" y="2996203"/>
            <a:ext cx="305897" cy="393098"/>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48" name="箭头: 下 47">
            <a:extLst>
              <a:ext uri="{FF2B5EF4-FFF2-40B4-BE49-F238E27FC236}">
                <a16:creationId xmlns:a16="http://schemas.microsoft.com/office/drawing/2014/main" id="{CFD36521-92D3-CBE1-D5DD-CAB33C3E4EDB}"/>
              </a:ext>
            </a:extLst>
          </p:cNvPr>
          <p:cNvSpPr/>
          <p:nvPr/>
        </p:nvSpPr>
        <p:spPr>
          <a:xfrm rot="16200000">
            <a:off x="4421875" y="2668919"/>
            <a:ext cx="305897" cy="553028"/>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49" name="箭头: 下 48">
            <a:extLst>
              <a:ext uri="{FF2B5EF4-FFF2-40B4-BE49-F238E27FC236}">
                <a16:creationId xmlns:a16="http://schemas.microsoft.com/office/drawing/2014/main" id="{CFDC7532-B70D-9D49-8B20-851A8EB87B30}"/>
              </a:ext>
            </a:extLst>
          </p:cNvPr>
          <p:cNvSpPr/>
          <p:nvPr/>
        </p:nvSpPr>
        <p:spPr>
          <a:xfrm rot="16200000">
            <a:off x="4419052" y="4021499"/>
            <a:ext cx="305897" cy="553028"/>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53" name="文本框 52">
            <a:extLst>
              <a:ext uri="{FF2B5EF4-FFF2-40B4-BE49-F238E27FC236}">
                <a16:creationId xmlns:a16="http://schemas.microsoft.com/office/drawing/2014/main" id="{A953B688-BB11-E742-9EDE-3A5B95368FCD}"/>
              </a:ext>
            </a:extLst>
          </p:cNvPr>
          <p:cNvSpPr txBox="1"/>
          <p:nvPr/>
        </p:nvSpPr>
        <p:spPr>
          <a:xfrm>
            <a:off x="5144699" y="1670486"/>
            <a:ext cx="1046786" cy="1015663"/>
          </a:xfrm>
          <a:prstGeom prst="rect">
            <a:avLst/>
          </a:prstGeom>
          <a:noFill/>
        </p:spPr>
        <p:txBody>
          <a:bodyPr wrap="square">
            <a:spAutoFit/>
          </a:bodyPr>
          <a:lstStyle/>
          <a:p>
            <a:pPr defTabSz="685800"/>
            <a:r>
              <a:rPr lang="en-US" altLang="zh-CN" sz="750" dirty="0">
                <a:solidFill>
                  <a:prstClr val="black"/>
                </a:solidFill>
                <a:latin typeface="Consolas" panose="020B0609020204030204" pitchFamily="49" charset="0"/>
                <a:ea typeface="等线" panose="02010600030101010101" pitchFamily="2" charset="-122"/>
              </a:rPr>
              <a:t>“Please generate a brief document for the following C function </a:t>
            </a:r>
          </a:p>
          <a:p>
            <a:pPr defTabSz="685800"/>
            <a:r>
              <a:rPr lang="en-US" altLang="zh-CN" sz="750" dirty="0">
                <a:solidFill>
                  <a:prstClr val="black"/>
                </a:solidFill>
                <a:latin typeface="Consolas" panose="020B0609020204030204" pitchFamily="49" charset="0"/>
                <a:ea typeface="等线" panose="02010600030101010101" pitchFamily="2" charset="-122"/>
              </a:rPr>
              <a:t>… …</a:t>
            </a:r>
          </a:p>
          <a:p>
            <a:pPr defTabSz="685800"/>
            <a:r>
              <a:rPr lang="en-US" altLang="zh-CN" sz="750" dirty="0">
                <a:solidFill>
                  <a:prstClr val="black"/>
                </a:solidFill>
                <a:latin typeface="Consolas" panose="020B0609020204030204" pitchFamily="49" charset="0"/>
                <a:ea typeface="等线" panose="02010600030101010101" pitchFamily="2" charset="-122"/>
              </a:rPr>
              <a:t>as short as possible.”</a:t>
            </a:r>
            <a:endParaRPr lang="zh-CN" altLang="en-US" sz="750" dirty="0">
              <a:solidFill>
                <a:prstClr val="black"/>
              </a:solidFill>
              <a:latin typeface="Consolas" panose="020B0609020204030204" pitchFamily="49" charset="0"/>
              <a:ea typeface="等线" panose="02010600030101010101" pitchFamily="2" charset="-122"/>
            </a:endParaRPr>
          </a:p>
        </p:txBody>
      </p:sp>
    </p:spTree>
    <p:extLst>
      <p:ext uri="{BB962C8B-B14F-4D97-AF65-F5344CB8AC3E}">
        <p14:creationId xmlns:p14="http://schemas.microsoft.com/office/powerpoint/2010/main" val="4182279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23CEE-7A05-A20F-09D3-94ED750032A6}"/>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1605AF48-1794-7859-01A9-5DF782B80F85}"/>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CAB2478E-51D7-1C42-0A30-AEB59AF4B445}"/>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函数文档生成</a:t>
            </a:r>
          </a:p>
        </p:txBody>
      </p:sp>
      <p:sp>
        <p:nvSpPr>
          <p:cNvPr id="4" name="Text 1">
            <a:extLst>
              <a:ext uri="{FF2B5EF4-FFF2-40B4-BE49-F238E27FC236}">
                <a16:creationId xmlns:a16="http://schemas.microsoft.com/office/drawing/2014/main" id="{41085B7A-8F58-D7A9-1A36-279F7817442D}"/>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B8A4CFCE-B865-54AF-6C3C-820E173349C7}"/>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generate_doc.py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提取函数代码，生成简明文档，便于理解和维护。</a:t>
            </a:r>
          </a:p>
        </p:txBody>
      </p:sp>
      <p:pic>
        <p:nvPicPr>
          <p:cNvPr id="6" name="图片 5">
            <a:extLst>
              <a:ext uri="{FF2B5EF4-FFF2-40B4-BE49-F238E27FC236}">
                <a16:creationId xmlns:a16="http://schemas.microsoft.com/office/drawing/2014/main" id="{3C0F2661-4CBA-15D1-4F0E-41DB3C5507C3}"/>
              </a:ext>
            </a:extLst>
          </p:cNvPr>
          <p:cNvPicPr>
            <a:picLocks noChangeAspect="1"/>
          </p:cNvPicPr>
          <p:nvPr/>
        </p:nvPicPr>
        <p:blipFill>
          <a:blip r:embed="rId4"/>
          <a:stretch>
            <a:fillRect/>
          </a:stretch>
        </p:blipFill>
        <p:spPr>
          <a:xfrm>
            <a:off x="3830287" y="1524000"/>
            <a:ext cx="5087405" cy="3054927"/>
          </a:xfrm>
          <a:prstGeom prst="rect">
            <a:avLst/>
          </a:prstGeom>
          <a:ln>
            <a:noFill/>
          </a:ln>
          <a:effectLst>
            <a:outerShdw blurRad="292100" dist="139700" dir="2700000" algn="tl" rotWithShape="0">
              <a:srgbClr val="333333">
                <a:alpha val="65000"/>
              </a:srgbClr>
            </a:outerShdw>
          </a:effectLst>
        </p:spPr>
      </p:pic>
      <p:pic>
        <p:nvPicPr>
          <p:cNvPr id="58" name="图片 57">
            <a:extLst>
              <a:ext uri="{FF2B5EF4-FFF2-40B4-BE49-F238E27FC236}">
                <a16:creationId xmlns:a16="http://schemas.microsoft.com/office/drawing/2014/main" id="{7828162C-CFED-947D-F761-4BF8BD490402}"/>
              </a:ext>
            </a:extLst>
          </p:cNvPr>
          <p:cNvPicPr>
            <a:picLocks noChangeAspect="1"/>
          </p:cNvPicPr>
          <p:nvPr/>
        </p:nvPicPr>
        <p:blipFill>
          <a:blip r:embed="rId5"/>
          <a:stretch>
            <a:fillRect/>
          </a:stretch>
        </p:blipFill>
        <p:spPr>
          <a:xfrm>
            <a:off x="509155" y="1596591"/>
            <a:ext cx="2974289" cy="1238250"/>
          </a:xfrm>
          <a:prstGeom prst="rect">
            <a:avLst/>
          </a:prstGeom>
        </p:spPr>
      </p:pic>
      <p:cxnSp>
        <p:nvCxnSpPr>
          <p:cNvPr id="60" name="直接箭头连接符 59">
            <a:extLst>
              <a:ext uri="{FF2B5EF4-FFF2-40B4-BE49-F238E27FC236}">
                <a16:creationId xmlns:a16="http://schemas.microsoft.com/office/drawing/2014/main" id="{BE36C9D6-0A81-33F2-426E-A442D06B2845}"/>
              </a:ext>
            </a:extLst>
          </p:cNvPr>
          <p:cNvCxnSpPr>
            <a:cxnSpLocks/>
          </p:cNvCxnSpPr>
          <p:nvPr/>
        </p:nvCxnSpPr>
        <p:spPr>
          <a:xfrm>
            <a:off x="1702032" y="2911533"/>
            <a:ext cx="2001289" cy="4488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7709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4A7A5-85D0-245B-7A85-3CC16E0D539D}"/>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55703AEA-FE73-02DB-1E5C-EE3910D24155}"/>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D2D78AC4-AEDD-BD18-BBC6-FA1CD16D547F}"/>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代码修复模块</a:t>
            </a:r>
          </a:p>
        </p:txBody>
      </p:sp>
      <p:sp>
        <p:nvSpPr>
          <p:cNvPr id="4" name="Text 1">
            <a:extLst>
              <a:ext uri="{FF2B5EF4-FFF2-40B4-BE49-F238E27FC236}">
                <a16:creationId xmlns:a16="http://schemas.microsoft.com/office/drawing/2014/main" id="{762F52D6-362C-CFE7-3EBB-DB2094AFA65D}"/>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6A12B30C-91FF-9722-171D-A5A87D060F5E}"/>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repair.py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使用函数文档修复缺陷。</a:t>
            </a:r>
          </a:p>
        </p:txBody>
      </p:sp>
      <p:sp>
        <p:nvSpPr>
          <p:cNvPr id="5" name="文本框 4">
            <a:extLst>
              <a:ext uri="{FF2B5EF4-FFF2-40B4-BE49-F238E27FC236}">
                <a16:creationId xmlns:a16="http://schemas.microsoft.com/office/drawing/2014/main" id="{ECC56F5D-D668-BEC0-525E-0BB120DD2F5B}"/>
              </a:ext>
            </a:extLst>
          </p:cNvPr>
          <p:cNvSpPr txBox="1"/>
          <p:nvPr/>
        </p:nvSpPr>
        <p:spPr>
          <a:xfrm>
            <a:off x="500514" y="1405288"/>
            <a:ext cx="7339263" cy="895181"/>
          </a:xfrm>
          <a:prstGeom prst="rect">
            <a:avLst/>
          </a:prstGeom>
          <a:noFill/>
        </p:spPr>
        <p:txBody>
          <a:bodyPr wrap="square" rtlCol="0">
            <a:spAutoFit/>
          </a:bodyPr>
          <a:lstStyle/>
          <a:p>
            <a:pPr>
              <a:lnSpc>
                <a:spcPct val="150000"/>
              </a:lnSpc>
            </a:pPr>
            <a:r>
              <a:rPr lang="zh-CN" altLang="en-US" sz="1200" b="1" dirty="0"/>
              <a:t>方案一</a:t>
            </a:r>
            <a:r>
              <a:rPr lang="zh-CN" altLang="en-US" sz="1200" dirty="0"/>
              <a:t>：假设用户让大模型检测并修复某一个函数的错误，将这个函数的代码以及这个调用的函数的文档注入大模型的 </a:t>
            </a:r>
            <a:r>
              <a:rPr lang="en-US" altLang="zh-CN" sz="1200" dirty="0"/>
              <a:t>prompt</a:t>
            </a:r>
            <a:r>
              <a:rPr lang="zh-CN" altLang="en-US" sz="1200" dirty="0"/>
              <a:t>。</a:t>
            </a:r>
            <a:endParaRPr lang="en-US" altLang="zh-CN" sz="1200" dirty="0"/>
          </a:p>
          <a:p>
            <a:pPr>
              <a:lnSpc>
                <a:spcPct val="150000"/>
              </a:lnSpc>
            </a:pPr>
            <a:r>
              <a:rPr lang="zh-CN" altLang="en-US" sz="1200" b="1" dirty="0"/>
              <a:t>此时我们假定：问题只出现在这一个函数里，这个函数调用的其他函数都是正确的。</a:t>
            </a:r>
          </a:p>
        </p:txBody>
      </p:sp>
      <p:sp>
        <p:nvSpPr>
          <p:cNvPr id="6" name="文本框 5">
            <a:extLst>
              <a:ext uri="{FF2B5EF4-FFF2-40B4-BE49-F238E27FC236}">
                <a16:creationId xmlns:a16="http://schemas.microsoft.com/office/drawing/2014/main" id="{F982742D-2044-C9FA-25AC-3F0A9011F937}"/>
              </a:ext>
            </a:extLst>
          </p:cNvPr>
          <p:cNvSpPr txBox="1"/>
          <p:nvPr/>
        </p:nvSpPr>
        <p:spPr>
          <a:xfrm>
            <a:off x="500514" y="2382935"/>
            <a:ext cx="7133523" cy="2003177"/>
          </a:xfrm>
          <a:prstGeom prst="rect">
            <a:avLst/>
          </a:prstGeom>
          <a:noFill/>
        </p:spPr>
        <p:txBody>
          <a:bodyPr wrap="square" rtlCol="0">
            <a:spAutoFit/>
          </a:bodyPr>
          <a:lstStyle/>
          <a:p>
            <a:pPr>
              <a:lnSpc>
                <a:spcPct val="150000"/>
              </a:lnSpc>
            </a:pPr>
            <a:r>
              <a:rPr lang="zh-CN" altLang="en-US" sz="1200" b="1" dirty="0"/>
              <a:t>具体步骤</a:t>
            </a:r>
            <a:r>
              <a:rPr lang="zh-CN" altLang="en-US" sz="1200" dirty="0"/>
              <a:t>：</a:t>
            </a:r>
            <a:endParaRPr lang="en-US" altLang="zh-CN" sz="1200" dirty="0"/>
          </a:p>
          <a:p>
            <a:pPr marL="228600" indent="-228600">
              <a:lnSpc>
                <a:spcPct val="150000"/>
              </a:lnSpc>
              <a:buFont typeface="+mj-lt"/>
              <a:buAutoNum type="arabicPeriod"/>
            </a:pPr>
            <a:r>
              <a:rPr lang="zh-CN" altLang="en-US" sz="1200" dirty="0"/>
              <a:t>根据用户提供的函数名，从函数调用图</a:t>
            </a:r>
            <a:r>
              <a:rPr lang="en-US" altLang="zh-CN" sz="1200" dirty="0"/>
              <a:t> </a:t>
            </a:r>
            <a:r>
              <a:rPr lang="en-US" altLang="zh-CN" sz="1200" b="1" dirty="0" err="1"/>
              <a:t>call_graph.json</a:t>
            </a:r>
            <a:r>
              <a:rPr lang="en-US" altLang="zh-CN" sz="1200" dirty="0"/>
              <a:t> </a:t>
            </a:r>
            <a:r>
              <a:rPr lang="zh-CN" altLang="en-US" sz="1200" dirty="0"/>
              <a:t>中提取出这个函数调用的函数列表，从函数内容表 </a:t>
            </a:r>
            <a:r>
              <a:rPr lang="en-US" altLang="zh-CN" sz="1200" b="1" dirty="0" err="1"/>
              <a:t>function_contents</a:t>
            </a:r>
            <a:r>
              <a:rPr lang="en-US" altLang="zh-CN" sz="1200" dirty="0"/>
              <a:t> </a:t>
            </a:r>
            <a:r>
              <a:rPr lang="zh-CN" altLang="en-US" sz="1200" dirty="0"/>
              <a:t>中提取出这个函数的代码。</a:t>
            </a:r>
            <a:endParaRPr lang="en-US" altLang="zh-CN" sz="1200" dirty="0"/>
          </a:p>
          <a:p>
            <a:pPr marL="228600" indent="-228600">
              <a:lnSpc>
                <a:spcPct val="150000"/>
              </a:lnSpc>
              <a:buFont typeface="+mj-lt"/>
              <a:buAutoNum type="arabicPeriod"/>
            </a:pPr>
            <a:endParaRPr lang="en-US" altLang="zh-CN" sz="1200" dirty="0"/>
          </a:p>
          <a:p>
            <a:pPr marL="228600" indent="-228600">
              <a:lnSpc>
                <a:spcPct val="150000"/>
              </a:lnSpc>
              <a:buFont typeface="+mj-lt"/>
              <a:buAutoNum type="arabicPeriod"/>
            </a:pPr>
            <a:r>
              <a:rPr lang="zh-CN" altLang="en-US" sz="1200" dirty="0"/>
              <a:t>根据函数调用的函数列表，依次从函数文档集合 </a:t>
            </a:r>
            <a:r>
              <a:rPr lang="en-US" altLang="zh-CN" sz="1200" b="1" dirty="0" err="1"/>
              <a:t>documents.pkl</a:t>
            </a:r>
            <a:r>
              <a:rPr lang="zh-CN" altLang="en-US" sz="1200" dirty="0"/>
              <a:t> 中提取出调用的函数的文档。</a:t>
            </a:r>
            <a:endParaRPr lang="en-US" altLang="zh-CN" sz="1200" dirty="0"/>
          </a:p>
          <a:p>
            <a:pPr marL="228600" indent="-228600">
              <a:lnSpc>
                <a:spcPct val="150000"/>
              </a:lnSpc>
              <a:buFont typeface="+mj-lt"/>
              <a:buAutoNum type="arabicPeriod"/>
            </a:pPr>
            <a:endParaRPr lang="en-US" altLang="zh-CN" sz="1200" dirty="0"/>
          </a:p>
          <a:p>
            <a:pPr marL="228600" indent="-228600">
              <a:lnSpc>
                <a:spcPct val="150000"/>
              </a:lnSpc>
              <a:buFont typeface="+mj-lt"/>
              <a:buAutoNum type="arabicPeriod"/>
            </a:pPr>
            <a:r>
              <a:rPr lang="zh-CN" altLang="en-US" sz="1200" dirty="0"/>
              <a:t>将函数代码以及它调用的函数的文档注入大模型，让大模型进行检错并修复。</a:t>
            </a:r>
          </a:p>
        </p:txBody>
      </p:sp>
    </p:spTree>
    <p:extLst>
      <p:ext uri="{BB962C8B-B14F-4D97-AF65-F5344CB8AC3E}">
        <p14:creationId xmlns:p14="http://schemas.microsoft.com/office/powerpoint/2010/main" val="777539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2E966-B11D-296B-3A7D-B8289005E10A}"/>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DFA3851B-CDC0-DAEE-C4E0-7E49C8B3FFB2}"/>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9EB566B3-545C-88BF-E647-CB2F66D909E2}"/>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代码修复模块</a:t>
            </a:r>
          </a:p>
        </p:txBody>
      </p:sp>
      <p:sp>
        <p:nvSpPr>
          <p:cNvPr id="4" name="Text 1">
            <a:extLst>
              <a:ext uri="{FF2B5EF4-FFF2-40B4-BE49-F238E27FC236}">
                <a16:creationId xmlns:a16="http://schemas.microsoft.com/office/drawing/2014/main" id="{0A136888-DBE8-4282-DFCC-851F367777B2}"/>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2BC50257-E03D-A795-CD97-01408E5548CB}"/>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repair.py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使用函数文档修复缺陷。</a:t>
            </a:r>
          </a:p>
        </p:txBody>
      </p:sp>
      <p:sp>
        <p:nvSpPr>
          <p:cNvPr id="20" name="平行四边形 19">
            <a:extLst>
              <a:ext uri="{FF2B5EF4-FFF2-40B4-BE49-F238E27FC236}">
                <a16:creationId xmlns:a16="http://schemas.microsoft.com/office/drawing/2014/main" id="{5F1DC8F2-0E9C-9B73-C30D-C34645B56944}"/>
              </a:ext>
            </a:extLst>
          </p:cNvPr>
          <p:cNvSpPr/>
          <p:nvPr/>
        </p:nvSpPr>
        <p:spPr>
          <a:xfrm>
            <a:off x="3260770" y="1452376"/>
            <a:ext cx="2375259" cy="580086"/>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zh-CN" altLang="en-US" sz="1350" dirty="0">
                <a:solidFill>
                  <a:prstClr val="white"/>
                </a:solidFill>
                <a:latin typeface="等线" panose="020F0502020204030204"/>
                <a:ea typeface="等线" panose="02010600030101010101" pitchFamily="2" charset="-122"/>
              </a:rPr>
              <a:t>用户输入：出错函数名</a:t>
            </a:r>
            <a:r>
              <a:rPr lang="en-US" altLang="zh-CN" sz="1350" dirty="0">
                <a:solidFill>
                  <a:prstClr val="white"/>
                </a:solidFill>
                <a:latin typeface="等线" panose="020F0502020204030204"/>
                <a:ea typeface="等线" panose="02010600030101010101" pitchFamily="2" charset="-122"/>
              </a:rPr>
              <a:t>+</a:t>
            </a:r>
            <a:r>
              <a:rPr lang="zh-CN" altLang="en-US" sz="1350" dirty="0">
                <a:solidFill>
                  <a:prstClr val="white"/>
                </a:solidFill>
                <a:latin typeface="等线" panose="020F0502020204030204"/>
                <a:ea typeface="等线" panose="02010600030101010101" pitchFamily="2" charset="-122"/>
              </a:rPr>
              <a:t>问题描述</a:t>
            </a:r>
          </a:p>
        </p:txBody>
      </p:sp>
      <p:sp>
        <p:nvSpPr>
          <p:cNvPr id="21" name="箭头: 下 20">
            <a:extLst>
              <a:ext uri="{FF2B5EF4-FFF2-40B4-BE49-F238E27FC236}">
                <a16:creationId xmlns:a16="http://schemas.microsoft.com/office/drawing/2014/main" id="{2F2A81BB-2DA8-E387-1A76-6AECE51E296E}"/>
              </a:ext>
            </a:extLst>
          </p:cNvPr>
          <p:cNvSpPr/>
          <p:nvPr/>
        </p:nvSpPr>
        <p:spPr>
          <a:xfrm rot="16200000">
            <a:off x="4024579" y="2186299"/>
            <a:ext cx="305897" cy="3817560"/>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23" name="文本框 22">
            <a:extLst>
              <a:ext uri="{FF2B5EF4-FFF2-40B4-BE49-F238E27FC236}">
                <a16:creationId xmlns:a16="http://schemas.microsoft.com/office/drawing/2014/main" id="{C8C7239D-FEF7-3600-E02C-570CF6B478D1}"/>
              </a:ext>
            </a:extLst>
          </p:cNvPr>
          <p:cNvSpPr txBox="1"/>
          <p:nvPr/>
        </p:nvSpPr>
        <p:spPr>
          <a:xfrm>
            <a:off x="1769008" y="1524000"/>
            <a:ext cx="1101104" cy="253916"/>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查找该函数</a:t>
            </a:r>
          </a:p>
        </p:txBody>
      </p:sp>
      <p:sp>
        <p:nvSpPr>
          <p:cNvPr id="24" name="矩形: 圆角 23">
            <a:extLst>
              <a:ext uri="{FF2B5EF4-FFF2-40B4-BE49-F238E27FC236}">
                <a16:creationId xmlns:a16="http://schemas.microsoft.com/office/drawing/2014/main" id="{024D2481-6917-F801-A590-E6A1CA9C47FC}"/>
              </a:ext>
            </a:extLst>
          </p:cNvPr>
          <p:cNvSpPr/>
          <p:nvPr/>
        </p:nvSpPr>
        <p:spPr>
          <a:xfrm>
            <a:off x="3355157" y="2633705"/>
            <a:ext cx="1645169" cy="396863"/>
          </a:xfrm>
          <a:prstGeom prst="roundRect">
            <a:avLst/>
          </a:prstGeom>
          <a:solidFill>
            <a:schemeClr val="accent6">
              <a:lumMod val="40000"/>
              <a:lumOff val="60000"/>
              <a:alpha val="5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en-US" altLang="zh-CN" sz="1350" b="1" dirty="0" err="1">
                <a:solidFill>
                  <a:prstClr val="black"/>
                </a:solidFill>
                <a:latin typeface="Consolas" panose="020B0609020204030204" pitchFamily="49" charset="0"/>
                <a:ea typeface="等线" panose="02010600030101010101" pitchFamily="2" charset="-122"/>
              </a:rPr>
              <a:t>call_graph.json</a:t>
            </a:r>
            <a:endParaRPr lang="zh-CN" altLang="en-US" sz="1350" b="1" dirty="0">
              <a:solidFill>
                <a:prstClr val="black"/>
              </a:solidFill>
              <a:latin typeface="Consolas" panose="020B0609020204030204" pitchFamily="49" charset="0"/>
              <a:ea typeface="等线" panose="02010600030101010101" pitchFamily="2" charset="-122"/>
            </a:endParaRPr>
          </a:p>
        </p:txBody>
      </p:sp>
      <p:sp>
        <p:nvSpPr>
          <p:cNvPr id="25" name="箭头: 下 24">
            <a:extLst>
              <a:ext uri="{FF2B5EF4-FFF2-40B4-BE49-F238E27FC236}">
                <a16:creationId xmlns:a16="http://schemas.microsoft.com/office/drawing/2014/main" id="{EF9C63F4-47B2-1F65-0C54-87D9278B1765}"/>
              </a:ext>
            </a:extLst>
          </p:cNvPr>
          <p:cNvSpPr/>
          <p:nvPr/>
        </p:nvSpPr>
        <p:spPr>
          <a:xfrm>
            <a:off x="4007576" y="2071105"/>
            <a:ext cx="340332" cy="523958"/>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27" name="文本框 26">
            <a:extLst>
              <a:ext uri="{FF2B5EF4-FFF2-40B4-BE49-F238E27FC236}">
                <a16:creationId xmlns:a16="http://schemas.microsoft.com/office/drawing/2014/main" id="{CE8D1E51-F1E4-0B6E-4B3C-EBDCFD3388F5}"/>
              </a:ext>
            </a:extLst>
          </p:cNvPr>
          <p:cNvSpPr txBox="1"/>
          <p:nvPr/>
        </p:nvSpPr>
        <p:spPr>
          <a:xfrm>
            <a:off x="4229621" y="2162668"/>
            <a:ext cx="1244310" cy="253916"/>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查找调用关系</a:t>
            </a:r>
          </a:p>
        </p:txBody>
      </p:sp>
      <p:sp>
        <p:nvSpPr>
          <p:cNvPr id="30" name="箭头: 圆角右 29">
            <a:extLst>
              <a:ext uri="{FF2B5EF4-FFF2-40B4-BE49-F238E27FC236}">
                <a16:creationId xmlns:a16="http://schemas.microsoft.com/office/drawing/2014/main" id="{F2EB959A-7577-6D71-EA73-2ABC88DE9A1C}"/>
              </a:ext>
            </a:extLst>
          </p:cNvPr>
          <p:cNvSpPr/>
          <p:nvPr/>
        </p:nvSpPr>
        <p:spPr>
          <a:xfrm rot="10800000">
            <a:off x="2268748" y="3196306"/>
            <a:ext cx="2001383" cy="580086"/>
          </a:xfrm>
          <a:prstGeom prst="bentArrow">
            <a:avLst>
              <a:gd name="adj1" fmla="val 30374"/>
              <a:gd name="adj2" fmla="val 25000"/>
              <a:gd name="adj3" fmla="val 25000"/>
              <a:gd name="adj4" fmla="val 43750"/>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black"/>
              </a:solidFill>
              <a:latin typeface="等线" panose="020F0502020204030204"/>
              <a:ea typeface="等线" panose="02010600030101010101" pitchFamily="2" charset="-122"/>
            </a:endParaRPr>
          </a:p>
        </p:txBody>
      </p:sp>
      <p:sp>
        <p:nvSpPr>
          <p:cNvPr id="31" name="文本框 30">
            <a:extLst>
              <a:ext uri="{FF2B5EF4-FFF2-40B4-BE49-F238E27FC236}">
                <a16:creationId xmlns:a16="http://schemas.microsoft.com/office/drawing/2014/main" id="{164BEB65-229E-9BA9-4D64-20D9DEA2712C}"/>
              </a:ext>
            </a:extLst>
          </p:cNvPr>
          <p:cNvSpPr txBox="1"/>
          <p:nvPr/>
        </p:nvSpPr>
        <p:spPr>
          <a:xfrm>
            <a:off x="2425420" y="3280794"/>
            <a:ext cx="1789493" cy="253916"/>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出错函数调用的所有函数名</a:t>
            </a:r>
          </a:p>
        </p:txBody>
      </p:sp>
      <p:sp>
        <p:nvSpPr>
          <p:cNvPr id="32" name="箭头: 下 31">
            <a:extLst>
              <a:ext uri="{FF2B5EF4-FFF2-40B4-BE49-F238E27FC236}">
                <a16:creationId xmlns:a16="http://schemas.microsoft.com/office/drawing/2014/main" id="{E2FC1CCD-761B-8B62-999E-8F278735B079}"/>
              </a:ext>
            </a:extLst>
          </p:cNvPr>
          <p:cNvSpPr/>
          <p:nvPr/>
        </p:nvSpPr>
        <p:spPr>
          <a:xfrm rot="5400000">
            <a:off x="2017089" y="920648"/>
            <a:ext cx="305897" cy="1884531"/>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3" name="文本框 32">
            <a:extLst>
              <a:ext uri="{FF2B5EF4-FFF2-40B4-BE49-F238E27FC236}">
                <a16:creationId xmlns:a16="http://schemas.microsoft.com/office/drawing/2014/main" id="{6E18B5BF-1241-CBC5-388B-511C8E05C510}"/>
              </a:ext>
            </a:extLst>
          </p:cNvPr>
          <p:cNvSpPr txBox="1"/>
          <p:nvPr/>
        </p:nvSpPr>
        <p:spPr>
          <a:xfrm>
            <a:off x="3067138" y="4182356"/>
            <a:ext cx="2350767" cy="253916"/>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返回出错函数调用的所有函数的摘要</a:t>
            </a:r>
          </a:p>
        </p:txBody>
      </p:sp>
      <p:sp>
        <p:nvSpPr>
          <p:cNvPr id="35" name="箭头: 下 34">
            <a:extLst>
              <a:ext uri="{FF2B5EF4-FFF2-40B4-BE49-F238E27FC236}">
                <a16:creationId xmlns:a16="http://schemas.microsoft.com/office/drawing/2014/main" id="{2876902A-B6AA-DB9B-920A-515DB1C40176}"/>
              </a:ext>
            </a:extLst>
          </p:cNvPr>
          <p:cNvSpPr/>
          <p:nvPr/>
        </p:nvSpPr>
        <p:spPr>
          <a:xfrm rot="16200000">
            <a:off x="5762422" y="1526231"/>
            <a:ext cx="305897" cy="426375"/>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51" name="矩形: 圆角 50">
            <a:extLst>
              <a:ext uri="{FF2B5EF4-FFF2-40B4-BE49-F238E27FC236}">
                <a16:creationId xmlns:a16="http://schemas.microsoft.com/office/drawing/2014/main" id="{B373EA91-7E41-BCD2-5AA4-30E67EC81687}"/>
              </a:ext>
            </a:extLst>
          </p:cNvPr>
          <p:cNvSpPr/>
          <p:nvPr/>
        </p:nvSpPr>
        <p:spPr>
          <a:xfrm>
            <a:off x="4508748" y="3271283"/>
            <a:ext cx="983155" cy="596965"/>
          </a:xfrm>
          <a:prstGeom prst="roundRect">
            <a:avLst/>
          </a:prstGeom>
          <a:solidFill>
            <a:srgbClr val="7030A0">
              <a:alpha val="14000"/>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Prompt</a:t>
            </a:r>
          </a:p>
        </p:txBody>
      </p:sp>
      <p:sp>
        <p:nvSpPr>
          <p:cNvPr id="54" name="箭头: 下 53">
            <a:extLst>
              <a:ext uri="{FF2B5EF4-FFF2-40B4-BE49-F238E27FC236}">
                <a16:creationId xmlns:a16="http://schemas.microsoft.com/office/drawing/2014/main" id="{C42840CA-FBEA-C112-8E9B-B54DD7A445C7}"/>
              </a:ext>
            </a:extLst>
          </p:cNvPr>
          <p:cNvSpPr/>
          <p:nvPr/>
        </p:nvSpPr>
        <p:spPr>
          <a:xfrm rot="16200000">
            <a:off x="5696268" y="3355872"/>
            <a:ext cx="305897" cy="426375"/>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grpSp>
        <p:nvGrpSpPr>
          <p:cNvPr id="55" name="组合 54">
            <a:extLst>
              <a:ext uri="{FF2B5EF4-FFF2-40B4-BE49-F238E27FC236}">
                <a16:creationId xmlns:a16="http://schemas.microsoft.com/office/drawing/2014/main" id="{EFE937B5-62B2-183D-110A-EDA302287C46}"/>
              </a:ext>
            </a:extLst>
          </p:cNvPr>
          <p:cNvGrpSpPr/>
          <p:nvPr/>
        </p:nvGrpSpPr>
        <p:grpSpPr>
          <a:xfrm>
            <a:off x="6229857" y="1370214"/>
            <a:ext cx="1301345" cy="3630385"/>
            <a:chOff x="7053275" y="1727200"/>
            <a:chExt cx="1735126" cy="4840513"/>
          </a:xfrm>
        </p:grpSpPr>
        <p:sp>
          <p:nvSpPr>
            <p:cNvPr id="56" name="矩形: 圆角 55">
              <a:extLst>
                <a:ext uri="{FF2B5EF4-FFF2-40B4-BE49-F238E27FC236}">
                  <a16:creationId xmlns:a16="http://schemas.microsoft.com/office/drawing/2014/main" id="{AFC88E27-95FF-8BD3-B9CF-521863FECF8D}"/>
                </a:ext>
              </a:extLst>
            </p:cNvPr>
            <p:cNvSpPr/>
            <p:nvPr/>
          </p:nvSpPr>
          <p:spPr>
            <a:xfrm>
              <a:off x="7053275" y="1727200"/>
              <a:ext cx="1735126" cy="4840513"/>
            </a:xfrm>
            <a:prstGeom prst="roundRect">
              <a:avLst/>
            </a:prstGeom>
            <a:solidFill>
              <a:srgbClr val="7030A0">
                <a:alpha val="14000"/>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endParaRPr lang="en-US" altLang="zh-CN" sz="1050" dirty="0">
                <a:solidFill>
                  <a:srgbClr val="D4D4D4"/>
                </a:solidFill>
                <a:latin typeface="Consolas" panose="020B0609020204030204" pitchFamily="49" charset="0"/>
                <a:ea typeface="等线" panose="02010600030101010101" pitchFamily="2" charset="-122"/>
              </a:endParaRPr>
            </a:p>
          </p:txBody>
        </p:sp>
        <p:pic>
          <p:nvPicPr>
            <p:cNvPr id="57" name="图片 56">
              <a:extLst>
                <a:ext uri="{FF2B5EF4-FFF2-40B4-BE49-F238E27FC236}">
                  <a16:creationId xmlns:a16="http://schemas.microsoft.com/office/drawing/2014/main" id="{5CC320A4-ED79-E407-55CB-D27BACEFE4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4722" y="3468953"/>
              <a:ext cx="1545771" cy="1545771"/>
            </a:xfrm>
            <a:prstGeom prst="rect">
              <a:avLst/>
            </a:prstGeom>
          </p:spPr>
        </p:pic>
        <p:sp>
          <p:nvSpPr>
            <p:cNvPr id="58" name="文本框 57">
              <a:extLst>
                <a:ext uri="{FF2B5EF4-FFF2-40B4-BE49-F238E27FC236}">
                  <a16:creationId xmlns:a16="http://schemas.microsoft.com/office/drawing/2014/main" id="{797BC13B-7D36-E004-2D50-2E92DC14101E}"/>
                </a:ext>
              </a:extLst>
            </p:cNvPr>
            <p:cNvSpPr txBox="1"/>
            <p:nvPr/>
          </p:nvSpPr>
          <p:spPr>
            <a:xfrm>
              <a:off x="7324134" y="2708729"/>
              <a:ext cx="1193410" cy="323593"/>
            </a:xfrm>
            <a:prstGeom prst="rect">
              <a:avLst/>
            </a:prstGeom>
            <a:noFill/>
          </p:spPr>
          <p:txBody>
            <a:bodyPr wrap="square">
              <a:spAutoFit/>
            </a:bodyPr>
            <a:lstStyle/>
            <a:p>
              <a:pPr algn="ctr" defTabSz="685800">
                <a:lnSpc>
                  <a:spcPts val="1069"/>
                </a:lnSpc>
              </a:pPr>
              <a:r>
                <a:rPr lang="en-US" altLang="zh-CN" sz="1350" b="1" dirty="0">
                  <a:solidFill>
                    <a:prstClr val="black"/>
                  </a:solidFill>
                  <a:latin typeface="Consolas" panose="020B0609020204030204" pitchFamily="49" charset="0"/>
                  <a:ea typeface="等线" panose="02010600030101010101" pitchFamily="2" charset="-122"/>
                </a:rPr>
                <a:t>LLM</a:t>
              </a:r>
            </a:p>
          </p:txBody>
        </p:sp>
      </p:grpSp>
      <p:sp>
        <p:nvSpPr>
          <p:cNvPr id="59" name="箭头: 下 58">
            <a:extLst>
              <a:ext uri="{FF2B5EF4-FFF2-40B4-BE49-F238E27FC236}">
                <a16:creationId xmlns:a16="http://schemas.microsoft.com/office/drawing/2014/main" id="{CD0E20DF-3135-E2BF-3CAB-CCC98F9E4B9A}"/>
              </a:ext>
            </a:extLst>
          </p:cNvPr>
          <p:cNvSpPr/>
          <p:nvPr/>
        </p:nvSpPr>
        <p:spPr>
          <a:xfrm rot="16200000">
            <a:off x="7699684" y="2914658"/>
            <a:ext cx="305897" cy="426375"/>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60" name="平行四边形 59">
            <a:extLst>
              <a:ext uri="{FF2B5EF4-FFF2-40B4-BE49-F238E27FC236}">
                <a16:creationId xmlns:a16="http://schemas.microsoft.com/office/drawing/2014/main" id="{0ADC9E29-7809-1652-9595-F84E6BC5A8AE}"/>
              </a:ext>
            </a:extLst>
          </p:cNvPr>
          <p:cNvSpPr/>
          <p:nvPr/>
        </p:nvSpPr>
        <p:spPr>
          <a:xfrm>
            <a:off x="8099861" y="2937108"/>
            <a:ext cx="920413" cy="39761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zh-CN" altLang="en-US" sz="1350" dirty="0">
                <a:solidFill>
                  <a:prstClr val="white"/>
                </a:solidFill>
                <a:latin typeface="等线" panose="020F0502020204030204"/>
                <a:ea typeface="等线" panose="02010600030101010101" pitchFamily="2" charset="-122"/>
              </a:rPr>
              <a:t>输出</a:t>
            </a:r>
          </a:p>
        </p:txBody>
      </p:sp>
      <p:pic>
        <p:nvPicPr>
          <p:cNvPr id="22" name="图片 21">
            <a:extLst>
              <a:ext uri="{FF2B5EF4-FFF2-40B4-BE49-F238E27FC236}">
                <a16:creationId xmlns:a16="http://schemas.microsoft.com/office/drawing/2014/main" id="{3E9C0BED-F0FF-7837-6A17-872EE8138F2F}"/>
              </a:ext>
            </a:extLst>
          </p:cNvPr>
          <p:cNvPicPr>
            <a:picLocks noChangeAspect="1"/>
          </p:cNvPicPr>
          <p:nvPr/>
        </p:nvPicPr>
        <p:blipFill>
          <a:blip r:embed="rId5"/>
          <a:stretch>
            <a:fillRect/>
          </a:stretch>
        </p:blipFill>
        <p:spPr>
          <a:xfrm>
            <a:off x="79309" y="1493619"/>
            <a:ext cx="1101104" cy="3405374"/>
          </a:xfrm>
          <a:prstGeom prst="rect">
            <a:avLst/>
          </a:prstGeom>
        </p:spPr>
      </p:pic>
      <p:pic>
        <p:nvPicPr>
          <p:cNvPr id="39" name="图片 38">
            <a:extLst>
              <a:ext uri="{FF2B5EF4-FFF2-40B4-BE49-F238E27FC236}">
                <a16:creationId xmlns:a16="http://schemas.microsoft.com/office/drawing/2014/main" id="{6F0B2C33-7913-0E92-A2C2-12DCC064F749}"/>
              </a:ext>
            </a:extLst>
          </p:cNvPr>
          <p:cNvPicPr>
            <a:picLocks noChangeAspect="1"/>
          </p:cNvPicPr>
          <p:nvPr/>
        </p:nvPicPr>
        <p:blipFill>
          <a:blip r:embed="rId6"/>
          <a:stretch>
            <a:fillRect/>
          </a:stretch>
        </p:blipFill>
        <p:spPr>
          <a:xfrm>
            <a:off x="1323963" y="2088080"/>
            <a:ext cx="927764" cy="2291040"/>
          </a:xfrm>
          <a:prstGeom prst="rect">
            <a:avLst/>
          </a:prstGeom>
        </p:spPr>
      </p:pic>
      <p:sp>
        <p:nvSpPr>
          <p:cNvPr id="40" name="箭头: 下 39">
            <a:extLst>
              <a:ext uri="{FF2B5EF4-FFF2-40B4-BE49-F238E27FC236}">
                <a16:creationId xmlns:a16="http://schemas.microsoft.com/office/drawing/2014/main" id="{39EF46BE-1461-9268-58E9-723C98A2425A}"/>
              </a:ext>
            </a:extLst>
          </p:cNvPr>
          <p:cNvSpPr/>
          <p:nvPr/>
        </p:nvSpPr>
        <p:spPr>
          <a:xfrm rot="16200000">
            <a:off x="3503268" y="2162991"/>
            <a:ext cx="305897" cy="4860181"/>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41" name="文本框 40">
            <a:extLst>
              <a:ext uri="{FF2B5EF4-FFF2-40B4-BE49-F238E27FC236}">
                <a16:creationId xmlns:a16="http://schemas.microsoft.com/office/drawing/2014/main" id="{2FC33D4B-B80D-D6C4-D4D1-0FB931AB58A6}"/>
              </a:ext>
            </a:extLst>
          </p:cNvPr>
          <p:cNvSpPr txBox="1"/>
          <p:nvPr/>
        </p:nvSpPr>
        <p:spPr>
          <a:xfrm>
            <a:off x="2958490" y="4664393"/>
            <a:ext cx="1550258" cy="253916"/>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返回出错函数的代码</a:t>
            </a:r>
          </a:p>
        </p:txBody>
      </p:sp>
    </p:spTree>
    <p:extLst>
      <p:ext uri="{BB962C8B-B14F-4D97-AF65-F5344CB8AC3E}">
        <p14:creationId xmlns:p14="http://schemas.microsoft.com/office/powerpoint/2010/main" val="3288976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9626" y="0"/>
            <a:ext cx="9144000" cy="5143500"/>
          </a:xfrm>
          <a:prstGeom prst="rect">
            <a:avLst/>
          </a:prstGeom>
          <a:solidFill>
            <a:srgbClr val="FFFFFF"/>
          </a:solidFill>
          <a:ln/>
        </p:spPr>
      </p:sp>
      <p:pic>
        <p:nvPicPr>
          <p:cNvPr id="3" name="Image 0" descr="preencoded.png"/>
          <p:cNvPicPr>
            <a:picLocks noChangeAspect="1"/>
          </p:cNvPicPr>
          <p:nvPr/>
        </p:nvPicPr>
        <p:blipFill>
          <a:blip r:embed="rId3"/>
          <a:srcRect/>
          <a:stretch/>
        </p:blipFill>
        <p:spPr>
          <a:xfrm>
            <a:off x="0" y="0"/>
            <a:ext cx="2952750" cy="5143500"/>
          </a:xfrm>
          <a:prstGeom prst="rect">
            <a:avLst/>
          </a:prstGeom>
        </p:spPr>
      </p:pic>
      <p:sp>
        <p:nvSpPr>
          <p:cNvPr id="4" name="Text 1"/>
          <p:cNvSpPr/>
          <p:nvPr/>
        </p:nvSpPr>
        <p:spPr>
          <a:xfrm>
            <a:off x="571500" y="3433763"/>
            <a:ext cx="1857375" cy="666750"/>
          </a:xfrm>
          <a:prstGeom prst="rect">
            <a:avLst/>
          </a:prstGeom>
          <a:noFill/>
          <a:ln/>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content</a:t>
            </a:r>
            <a:endParaRPr lang="en-US" sz="3750" dirty="0"/>
          </a:p>
        </p:txBody>
      </p:sp>
      <p:sp>
        <p:nvSpPr>
          <p:cNvPr id="5" name="Text 2"/>
          <p:cNvSpPr/>
          <p:nvPr/>
        </p:nvSpPr>
        <p:spPr>
          <a:xfrm>
            <a:off x="571500" y="4176713"/>
            <a:ext cx="1809750" cy="400050"/>
          </a:xfrm>
          <a:prstGeom prst="rect">
            <a:avLst/>
          </a:prstGeom>
          <a:noFill/>
          <a:ln/>
        </p:spPr>
        <p:txBody>
          <a:bodyPr vert="horz" wrap="square" lIns="0" tIns="0" rIns="0" bIns="0" rtlCol="0" anchor="ctr"/>
          <a:lstStyle/>
          <a:p>
            <a:pPr marL="0" indent="0" algn="l">
              <a:lnSpc>
                <a:spcPts val="3150"/>
              </a:lnSpc>
              <a:buNone/>
            </a:pPr>
            <a:r>
              <a:rPr lang="en-US" sz="2250" dirty="0">
                <a:solidFill>
                  <a:srgbClr val="666666"/>
                </a:solidFill>
                <a:latin typeface="Microsoft YaHei" pitchFamily="34" charset="0"/>
                <a:ea typeface="Microsoft YaHei" pitchFamily="34" charset="-122"/>
                <a:cs typeface="Microsoft YaHei" pitchFamily="34" charset="-120"/>
              </a:rPr>
              <a:t>目录</a:t>
            </a:r>
            <a:endParaRPr lang="en-US" sz="2250" dirty="0"/>
          </a:p>
        </p:txBody>
      </p:sp>
      <p:sp>
        <p:nvSpPr>
          <p:cNvPr id="6" name="Text 3"/>
          <p:cNvSpPr/>
          <p:nvPr/>
        </p:nvSpPr>
        <p:spPr>
          <a:xfrm>
            <a:off x="3524250" y="988219"/>
            <a:ext cx="352425" cy="333375"/>
          </a:xfrm>
          <a:prstGeom prst="rect">
            <a:avLst/>
          </a:prstGeom>
          <a:noFill/>
          <a:ln/>
        </p:spPr>
        <p:txBody>
          <a:bodyPr vert="horz" wrap="square" lIns="0" tIns="0" rIns="0" bIns="0" rtlCol="0" anchor="ctr"/>
          <a:lstStyle/>
          <a:p>
            <a:pPr marL="0" indent="0" algn="l">
              <a:lnSpc>
                <a:spcPts val="3038"/>
              </a:lnSpc>
              <a:buNone/>
            </a:pPr>
            <a:r>
              <a:rPr lang="en-US" sz="1875" b="1" dirty="0">
                <a:solidFill>
                  <a:srgbClr val="4F44FF"/>
                </a:solidFill>
                <a:latin typeface="Microsoft YaHei" pitchFamily="34" charset="0"/>
                <a:ea typeface="Microsoft YaHei" pitchFamily="34" charset="-122"/>
                <a:cs typeface="Microsoft YaHei" pitchFamily="34" charset="-120"/>
              </a:rPr>
              <a:t>01</a:t>
            </a:r>
            <a:endParaRPr lang="en-US" sz="1875" dirty="0"/>
          </a:p>
        </p:txBody>
      </p:sp>
      <p:sp>
        <p:nvSpPr>
          <p:cNvPr id="7" name="Text 4"/>
          <p:cNvSpPr/>
          <p:nvPr/>
        </p:nvSpPr>
        <p:spPr>
          <a:xfrm>
            <a:off x="3990975" y="1059656"/>
            <a:ext cx="4581525" cy="209550"/>
          </a:xfrm>
          <a:prstGeom prst="rect">
            <a:avLst/>
          </a:prstGeom>
          <a:noFill/>
          <a:ln/>
        </p:spPr>
        <p:txBody>
          <a:bodyPr vert="horz" wrap="square" lIns="0" tIns="0" rIns="0" bIns="0" rtlCol="0" anchor="ctr"/>
          <a:lstStyle/>
          <a:p>
            <a:pPr marL="0" indent="0" algn="l">
              <a:lnSpc>
                <a:spcPts val="1650"/>
              </a:lnSpc>
              <a:buNone/>
            </a:pPr>
            <a:r>
              <a:rPr lang="zh-CN" altLang="en-US" sz="1200" b="1" dirty="0">
                <a:solidFill>
                  <a:srgbClr val="333333"/>
                </a:solidFill>
                <a:latin typeface="Microsoft YaHei" pitchFamily="34" charset="0"/>
                <a:ea typeface="Microsoft YaHei" pitchFamily="34" charset="-122"/>
                <a:cs typeface="Microsoft YaHei" pitchFamily="34" charset="-120"/>
              </a:rPr>
              <a:t>研究背景与动机</a:t>
            </a:r>
            <a:endParaRPr lang="en-US" sz="1200" dirty="0"/>
          </a:p>
        </p:txBody>
      </p:sp>
      <p:sp>
        <p:nvSpPr>
          <p:cNvPr id="8" name="Text 5"/>
          <p:cNvSpPr/>
          <p:nvPr/>
        </p:nvSpPr>
        <p:spPr>
          <a:xfrm>
            <a:off x="3990975" y="1307306"/>
            <a:ext cx="4581525"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9" name="Text 6"/>
          <p:cNvSpPr/>
          <p:nvPr/>
        </p:nvSpPr>
        <p:spPr>
          <a:xfrm>
            <a:off x="3524250" y="1616869"/>
            <a:ext cx="352425" cy="333375"/>
          </a:xfrm>
          <a:prstGeom prst="rect">
            <a:avLst/>
          </a:prstGeom>
          <a:noFill/>
          <a:ln/>
        </p:spPr>
        <p:txBody>
          <a:bodyPr vert="horz" wrap="square" lIns="0" tIns="0" rIns="0" bIns="0" rtlCol="0" anchor="ctr"/>
          <a:lstStyle/>
          <a:p>
            <a:pPr marL="0" indent="0" algn="l">
              <a:lnSpc>
                <a:spcPts val="3038"/>
              </a:lnSpc>
              <a:buNone/>
            </a:pPr>
            <a:r>
              <a:rPr lang="en-US" sz="1875" b="1" dirty="0">
                <a:solidFill>
                  <a:srgbClr val="4F44FF"/>
                </a:solidFill>
                <a:latin typeface="Microsoft YaHei" pitchFamily="34" charset="0"/>
                <a:ea typeface="Microsoft YaHei" pitchFamily="34" charset="-122"/>
                <a:cs typeface="Microsoft YaHei" pitchFamily="34" charset="-120"/>
              </a:rPr>
              <a:t>02</a:t>
            </a:r>
            <a:endParaRPr lang="en-US" sz="1875" dirty="0"/>
          </a:p>
        </p:txBody>
      </p:sp>
      <p:sp>
        <p:nvSpPr>
          <p:cNvPr id="10" name="Text 7"/>
          <p:cNvSpPr/>
          <p:nvPr/>
        </p:nvSpPr>
        <p:spPr>
          <a:xfrm>
            <a:off x="3990975" y="1688306"/>
            <a:ext cx="4581525" cy="209550"/>
          </a:xfrm>
          <a:prstGeom prst="rect">
            <a:avLst/>
          </a:prstGeom>
          <a:noFill/>
          <a:ln/>
        </p:spPr>
        <p:txBody>
          <a:bodyPr vert="horz" wrap="square" lIns="0" tIns="0" rIns="0" bIns="0" rtlCol="0" anchor="ctr"/>
          <a:lstStyle/>
          <a:p>
            <a:pPr marL="0" indent="0" algn="l">
              <a:lnSpc>
                <a:spcPts val="1650"/>
              </a:lnSpc>
              <a:buNone/>
            </a:pPr>
            <a:r>
              <a:rPr lang="en-US" sz="1200" b="1" dirty="0">
                <a:solidFill>
                  <a:srgbClr val="333333"/>
                </a:solidFill>
                <a:latin typeface="Microsoft YaHei" pitchFamily="34" charset="0"/>
                <a:ea typeface="Microsoft YaHei" pitchFamily="34" charset="-122"/>
                <a:cs typeface="Microsoft YaHei" pitchFamily="34" charset="-120"/>
              </a:rPr>
              <a:t>系统设计与架构</a:t>
            </a:r>
            <a:endParaRPr lang="en-US" sz="1200" dirty="0"/>
          </a:p>
        </p:txBody>
      </p:sp>
      <p:sp>
        <p:nvSpPr>
          <p:cNvPr id="11" name="Text 8"/>
          <p:cNvSpPr/>
          <p:nvPr/>
        </p:nvSpPr>
        <p:spPr>
          <a:xfrm>
            <a:off x="3990975" y="1935956"/>
            <a:ext cx="4581525"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12" name="Text 9"/>
          <p:cNvSpPr/>
          <p:nvPr/>
        </p:nvSpPr>
        <p:spPr>
          <a:xfrm>
            <a:off x="3524250" y="2245519"/>
            <a:ext cx="352425" cy="333375"/>
          </a:xfrm>
          <a:prstGeom prst="rect">
            <a:avLst/>
          </a:prstGeom>
          <a:noFill/>
          <a:ln/>
        </p:spPr>
        <p:txBody>
          <a:bodyPr vert="horz" wrap="square" lIns="0" tIns="0" rIns="0" bIns="0" rtlCol="0" anchor="ctr"/>
          <a:lstStyle/>
          <a:p>
            <a:pPr marL="0" indent="0" algn="l">
              <a:lnSpc>
                <a:spcPts val="3038"/>
              </a:lnSpc>
              <a:buNone/>
            </a:pPr>
            <a:r>
              <a:rPr lang="en-US" sz="1875" b="1" dirty="0">
                <a:solidFill>
                  <a:srgbClr val="4F44FF"/>
                </a:solidFill>
                <a:latin typeface="Microsoft YaHei" pitchFamily="34" charset="0"/>
                <a:ea typeface="Microsoft YaHei" pitchFamily="34" charset="-122"/>
                <a:cs typeface="Microsoft YaHei" pitchFamily="34" charset="-120"/>
              </a:rPr>
              <a:t>03</a:t>
            </a:r>
            <a:endParaRPr lang="en-US" sz="1875" dirty="0"/>
          </a:p>
        </p:txBody>
      </p:sp>
      <p:sp>
        <p:nvSpPr>
          <p:cNvPr id="13" name="Text 10"/>
          <p:cNvSpPr/>
          <p:nvPr/>
        </p:nvSpPr>
        <p:spPr>
          <a:xfrm>
            <a:off x="3990974" y="2950368"/>
            <a:ext cx="4581525" cy="209550"/>
          </a:xfrm>
          <a:prstGeom prst="rect">
            <a:avLst/>
          </a:prstGeom>
          <a:noFill/>
          <a:ln/>
        </p:spPr>
        <p:txBody>
          <a:bodyPr vert="horz" wrap="square" lIns="0" tIns="0" rIns="0" bIns="0" rtlCol="0" anchor="ctr"/>
          <a:lstStyle/>
          <a:p>
            <a:pPr marL="0" indent="0" algn="l">
              <a:lnSpc>
                <a:spcPts val="1650"/>
              </a:lnSpc>
              <a:buNone/>
            </a:pPr>
            <a:r>
              <a:rPr lang="en-US" sz="1200" b="1" dirty="0" err="1">
                <a:solidFill>
                  <a:srgbClr val="333333"/>
                </a:solidFill>
                <a:latin typeface="Microsoft YaHei" pitchFamily="34" charset="0"/>
                <a:ea typeface="Microsoft YaHei" pitchFamily="34" charset="-122"/>
                <a:cs typeface="Microsoft YaHei" pitchFamily="34" charset="-120"/>
              </a:rPr>
              <a:t>效果</a:t>
            </a:r>
            <a:r>
              <a:rPr lang="zh-CN" altLang="en-US" sz="1200" b="1" dirty="0">
                <a:solidFill>
                  <a:srgbClr val="333333"/>
                </a:solidFill>
                <a:latin typeface="Microsoft YaHei" pitchFamily="34" charset="0"/>
                <a:ea typeface="Microsoft YaHei" pitchFamily="34" charset="-122"/>
                <a:cs typeface="Microsoft YaHei" pitchFamily="34" charset="-120"/>
              </a:rPr>
              <a:t>展示</a:t>
            </a:r>
            <a:endParaRPr lang="en-US" sz="1200" dirty="0"/>
          </a:p>
        </p:txBody>
      </p:sp>
      <p:sp>
        <p:nvSpPr>
          <p:cNvPr id="14" name="Text 11"/>
          <p:cNvSpPr/>
          <p:nvPr/>
        </p:nvSpPr>
        <p:spPr>
          <a:xfrm>
            <a:off x="3990975" y="2564606"/>
            <a:ext cx="4581525"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15" name="Text 12"/>
          <p:cNvSpPr/>
          <p:nvPr/>
        </p:nvSpPr>
        <p:spPr>
          <a:xfrm>
            <a:off x="3524250" y="2874169"/>
            <a:ext cx="352425" cy="333375"/>
          </a:xfrm>
          <a:prstGeom prst="rect">
            <a:avLst/>
          </a:prstGeom>
          <a:noFill/>
          <a:ln/>
        </p:spPr>
        <p:txBody>
          <a:bodyPr vert="horz" wrap="square" lIns="0" tIns="0" rIns="0" bIns="0" rtlCol="0" anchor="ctr"/>
          <a:lstStyle/>
          <a:p>
            <a:pPr marL="0" indent="0" algn="l">
              <a:lnSpc>
                <a:spcPts val="3038"/>
              </a:lnSpc>
              <a:buNone/>
            </a:pPr>
            <a:r>
              <a:rPr lang="en-US" sz="1875" b="1" dirty="0">
                <a:solidFill>
                  <a:srgbClr val="4F44FF"/>
                </a:solidFill>
                <a:latin typeface="Microsoft YaHei" pitchFamily="34" charset="0"/>
                <a:ea typeface="Microsoft YaHei" pitchFamily="34" charset="-122"/>
                <a:cs typeface="Microsoft YaHei" pitchFamily="34" charset="-120"/>
              </a:rPr>
              <a:t>04</a:t>
            </a:r>
            <a:endParaRPr lang="en-US" sz="1875" dirty="0"/>
          </a:p>
        </p:txBody>
      </p:sp>
      <p:sp>
        <p:nvSpPr>
          <p:cNvPr id="16" name="Text 13"/>
          <p:cNvSpPr/>
          <p:nvPr/>
        </p:nvSpPr>
        <p:spPr>
          <a:xfrm>
            <a:off x="3990975" y="3579018"/>
            <a:ext cx="4581525" cy="209550"/>
          </a:xfrm>
          <a:prstGeom prst="rect">
            <a:avLst/>
          </a:prstGeom>
          <a:noFill/>
          <a:ln/>
        </p:spPr>
        <p:txBody>
          <a:bodyPr vert="horz" wrap="square" lIns="0" tIns="0" rIns="0" bIns="0" rtlCol="0" anchor="ctr"/>
          <a:lstStyle/>
          <a:p>
            <a:pPr marL="0" indent="0" algn="l">
              <a:lnSpc>
                <a:spcPts val="1650"/>
              </a:lnSpc>
              <a:buNone/>
            </a:pPr>
            <a:r>
              <a:rPr lang="en-US" sz="1200" b="1" dirty="0">
                <a:solidFill>
                  <a:srgbClr val="333333"/>
                </a:solidFill>
                <a:latin typeface="Microsoft YaHei" pitchFamily="34" charset="0"/>
                <a:ea typeface="Microsoft YaHei" pitchFamily="34" charset="-122"/>
                <a:cs typeface="Microsoft YaHei" pitchFamily="34" charset="-120"/>
              </a:rPr>
              <a:t>未来展望与挑战</a:t>
            </a:r>
            <a:endParaRPr lang="en-US" sz="1200" dirty="0"/>
          </a:p>
        </p:txBody>
      </p:sp>
      <p:sp>
        <p:nvSpPr>
          <p:cNvPr id="17" name="Text 14"/>
          <p:cNvSpPr/>
          <p:nvPr/>
        </p:nvSpPr>
        <p:spPr>
          <a:xfrm>
            <a:off x="3990975" y="3193256"/>
            <a:ext cx="4581525"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18" name="Text 15"/>
          <p:cNvSpPr/>
          <p:nvPr/>
        </p:nvSpPr>
        <p:spPr>
          <a:xfrm>
            <a:off x="3524250" y="3502819"/>
            <a:ext cx="352425" cy="333375"/>
          </a:xfrm>
          <a:prstGeom prst="rect">
            <a:avLst/>
          </a:prstGeom>
          <a:noFill/>
          <a:ln/>
        </p:spPr>
        <p:txBody>
          <a:bodyPr vert="horz" wrap="square" lIns="0" tIns="0" rIns="0" bIns="0" rtlCol="0" anchor="ctr"/>
          <a:lstStyle/>
          <a:p>
            <a:pPr marL="0" indent="0" algn="l">
              <a:lnSpc>
                <a:spcPts val="3038"/>
              </a:lnSpc>
              <a:buNone/>
            </a:pPr>
            <a:r>
              <a:rPr lang="en-US" sz="1875" b="1" dirty="0">
                <a:solidFill>
                  <a:srgbClr val="4F44FF"/>
                </a:solidFill>
                <a:latin typeface="Microsoft YaHei" pitchFamily="34" charset="0"/>
                <a:ea typeface="Microsoft YaHei" pitchFamily="34" charset="-122"/>
                <a:cs typeface="Microsoft YaHei" pitchFamily="34" charset="-120"/>
              </a:rPr>
              <a:t>05</a:t>
            </a:r>
            <a:endParaRPr lang="en-US" sz="1875" dirty="0"/>
          </a:p>
        </p:txBody>
      </p:sp>
      <p:sp>
        <p:nvSpPr>
          <p:cNvPr id="19" name="Text 16"/>
          <p:cNvSpPr/>
          <p:nvPr/>
        </p:nvSpPr>
        <p:spPr>
          <a:xfrm>
            <a:off x="3990975" y="4162425"/>
            <a:ext cx="4581525" cy="209550"/>
          </a:xfrm>
          <a:prstGeom prst="rect">
            <a:avLst/>
          </a:prstGeom>
          <a:noFill/>
          <a:ln/>
        </p:spPr>
        <p:txBody>
          <a:bodyPr vert="horz" wrap="square" lIns="0" tIns="0" rIns="0" bIns="0" rtlCol="0" anchor="ctr"/>
          <a:lstStyle/>
          <a:p>
            <a:pPr marL="0" indent="0" algn="l">
              <a:lnSpc>
                <a:spcPts val="1650"/>
              </a:lnSpc>
              <a:buNone/>
            </a:pPr>
            <a:r>
              <a:rPr lang="en-US" sz="1200" b="1" dirty="0">
                <a:solidFill>
                  <a:srgbClr val="333333"/>
                </a:solidFill>
                <a:latin typeface="Microsoft YaHei" pitchFamily="34" charset="0"/>
                <a:ea typeface="Microsoft YaHei" pitchFamily="34" charset="-122"/>
                <a:cs typeface="Microsoft YaHei" pitchFamily="34" charset="-120"/>
              </a:rPr>
              <a:t>总结与Q&amp;A</a:t>
            </a:r>
            <a:endParaRPr lang="en-US" sz="1200" dirty="0"/>
          </a:p>
        </p:txBody>
      </p:sp>
      <p:sp>
        <p:nvSpPr>
          <p:cNvPr id="20" name="Text 17"/>
          <p:cNvSpPr/>
          <p:nvPr/>
        </p:nvSpPr>
        <p:spPr>
          <a:xfrm>
            <a:off x="3990975" y="3821906"/>
            <a:ext cx="4581525"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21" name="Text 15">
            <a:extLst>
              <a:ext uri="{FF2B5EF4-FFF2-40B4-BE49-F238E27FC236}">
                <a16:creationId xmlns:a16="http://schemas.microsoft.com/office/drawing/2014/main" id="{D95B4C20-0761-1FCF-1AC9-7C23D98C077B}"/>
              </a:ext>
            </a:extLst>
          </p:cNvPr>
          <p:cNvSpPr/>
          <p:nvPr/>
        </p:nvSpPr>
        <p:spPr>
          <a:xfrm>
            <a:off x="3524250" y="4100513"/>
            <a:ext cx="352425" cy="333375"/>
          </a:xfrm>
          <a:prstGeom prst="rect">
            <a:avLst/>
          </a:prstGeom>
          <a:noFill/>
          <a:ln/>
        </p:spPr>
        <p:txBody>
          <a:bodyPr vert="horz" wrap="square" lIns="0" tIns="0" rIns="0" bIns="0" rtlCol="0" anchor="ctr"/>
          <a:lstStyle/>
          <a:p>
            <a:pPr marL="0" indent="0" algn="l">
              <a:lnSpc>
                <a:spcPts val="3038"/>
              </a:lnSpc>
              <a:buNone/>
            </a:pPr>
            <a:r>
              <a:rPr lang="en-US" sz="1875" b="1" dirty="0">
                <a:solidFill>
                  <a:srgbClr val="4F44FF"/>
                </a:solidFill>
                <a:latin typeface="Microsoft YaHei" pitchFamily="34" charset="0"/>
                <a:ea typeface="Microsoft YaHei" pitchFamily="34" charset="-122"/>
                <a:cs typeface="Microsoft YaHei" pitchFamily="34" charset="-120"/>
              </a:rPr>
              <a:t>06</a:t>
            </a:r>
            <a:endParaRPr lang="en-US" sz="1875" dirty="0"/>
          </a:p>
        </p:txBody>
      </p:sp>
      <p:sp>
        <p:nvSpPr>
          <p:cNvPr id="22" name="Text 10">
            <a:extLst>
              <a:ext uri="{FF2B5EF4-FFF2-40B4-BE49-F238E27FC236}">
                <a16:creationId xmlns:a16="http://schemas.microsoft.com/office/drawing/2014/main" id="{A45B3690-B755-69A0-6175-FF4113D7CB6F}"/>
              </a:ext>
            </a:extLst>
          </p:cNvPr>
          <p:cNvSpPr/>
          <p:nvPr/>
        </p:nvSpPr>
        <p:spPr>
          <a:xfrm>
            <a:off x="3990973" y="2322745"/>
            <a:ext cx="4581525" cy="209550"/>
          </a:xfrm>
          <a:prstGeom prst="rect">
            <a:avLst/>
          </a:prstGeom>
          <a:noFill/>
          <a:ln/>
        </p:spPr>
        <p:txBody>
          <a:bodyPr vert="horz" wrap="square" lIns="0" tIns="0" rIns="0" bIns="0" rtlCol="0" anchor="ctr"/>
          <a:lstStyle/>
          <a:p>
            <a:pPr marL="0" indent="0" algn="l">
              <a:lnSpc>
                <a:spcPts val="1650"/>
              </a:lnSpc>
              <a:buNone/>
            </a:pPr>
            <a:r>
              <a:rPr lang="zh-CN" altLang="en-US" sz="1200" b="1" dirty="0">
                <a:solidFill>
                  <a:srgbClr val="333333"/>
                </a:solidFill>
                <a:latin typeface="Microsoft YaHei" pitchFamily="34" charset="0"/>
                <a:ea typeface="Microsoft YaHei" pitchFamily="34" charset="-122"/>
                <a:cs typeface="Microsoft YaHei" pitchFamily="34" charset="-120"/>
              </a:rPr>
              <a:t>解决方案的细节</a:t>
            </a:r>
            <a:endParaRPr lang="en-US"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B907E8-716C-C1EC-D247-BCCE658C3E4F}"/>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B93EE3E8-1DF8-579C-CB46-7EE42F1F9C74}"/>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DA7D8AF9-B637-146E-1EC5-F41F3AED4265}"/>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代码修复模块</a:t>
            </a:r>
          </a:p>
        </p:txBody>
      </p:sp>
      <p:sp>
        <p:nvSpPr>
          <p:cNvPr id="4" name="Text 1">
            <a:extLst>
              <a:ext uri="{FF2B5EF4-FFF2-40B4-BE49-F238E27FC236}">
                <a16:creationId xmlns:a16="http://schemas.microsoft.com/office/drawing/2014/main" id="{A15A1806-77C6-0EC6-D90E-2783DDB42059}"/>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D1EA6049-8DE2-35CD-AB9E-03E3DD577AE4}"/>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repair_code.py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使用函数源代码修复缺陷。</a:t>
            </a:r>
          </a:p>
        </p:txBody>
      </p:sp>
      <p:sp>
        <p:nvSpPr>
          <p:cNvPr id="5" name="文本框 4">
            <a:extLst>
              <a:ext uri="{FF2B5EF4-FFF2-40B4-BE49-F238E27FC236}">
                <a16:creationId xmlns:a16="http://schemas.microsoft.com/office/drawing/2014/main" id="{30C6431A-E371-E643-05C6-903CA68F3CD3}"/>
              </a:ext>
            </a:extLst>
          </p:cNvPr>
          <p:cNvSpPr txBox="1"/>
          <p:nvPr/>
        </p:nvSpPr>
        <p:spPr>
          <a:xfrm>
            <a:off x="571500" y="1304223"/>
            <a:ext cx="7566660" cy="2003177"/>
          </a:xfrm>
          <a:prstGeom prst="rect">
            <a:avLst/>
          </a:prstGeom>
          <a:noFill/>
        </p:spPr>
        <p:txBody>
          <a:bodyPr wrap="square" rtlCol="0">
            <a:spAutoFit/>
          </a:bodyPr>
          <a:lstStyle/>
          <a:p>
            <a:pPr>
              <a:lnSpc>
                <a:spcPct val="150000"/>
              </a:lnSpc>
            </a:pPr>
            <a:r>
              <a:rPr lang="zh-CN" altLang="en-US" sz="1200" dirty="0"/>
              <a:t>方案一的假定显然在大部分情况下是不成立的，它的好处在于只需要传递调用的函数的文档，占用空间较小。</a:t>
            </a:r>
            <a:endParaRPr lang="en-US" altLang="zh-CN" sz="1200" dirty="0"/>
          </a:p>
          <a:p>
            <a:pPr>
              <a:lnSpc>
                <a:spcPct val="150000"/>
              </a:lnSpc>
            </a:pPr>
            <a:r>
              <a:rPr lang="zh-CN" altLang="en-US" sz="1200" dirty="0"/>
              <a:t>我们进一步考虑更一般的情况：用户告诉大模型某一个函数未能正确实现期望功能，此时问题可能出现当前函数，也可能出现在它所调用的函数中。</a:t>
            </a:r>
            <a:endParaRPr lang="en-US" altLang="zh-CN" sz="1200" dirty="0"/>
          </a:p>
          <a:p>
            <a:pPr>
              <a:lnSpc>
                <a:spcPct val="150000"/>
              </a:lnSpc>
            </a:pPr>
            <a:r>
              <a:rPr lang="zh-CN" altLang="en-US" sz="1200" dirty="0"/>
              <a:t>于是可得</a:t>
            </a:r>
            <a:r>
              <a:rPr lang="zh-CN" altLang="en-US" sz="1200" b="1" dirty="0"/>
              <a:t>方案二</a:t>
            </a:r>
            <a:r>
              <a:rPr lang="zh-CN" altLang="en-US" sz="1200" dirty="0"/>
              <a:t>：将当前函数以及它所调用的函数，以及它所调用的函数调用的函数，以及</a:t>
            </a:r>
            <a:r>
              <a:rPr lang="en-US" altLang="zh-CN" sz="1200" dirty="0"/>
              <a:t>……</a:t>
            </a:r>
            <a:r>
              <a:rPr lang="zh-CN" altLang="en-US" sz="1200" dirty="0"/>
              <a:t>，的代码，都注入大模型。</a:t>
            </a:r>
            <a:endParaRPr lang="en-US" altLang="zh-CN" sz="1200" dirty="0"/>
          </a:p>
          <a:p>
            <a:pPr>
              <a:lnSpc>
                <a:spcPct val="150000"/>
              </a:lnSpc>
            </a:pPr>
            <a:r>
              <a:rPr lang="zh-CN" altLang="en-US" sz="1200" dirty="0"/>
              <a:t>一般来说，函数的调用链不会太长（</a:t>
            </a:r>
            <a:r>
              <a:rPr lang="en-US" altLang="zh-CN" sz="1200" dirty="0"/>
              <a:t>main </a:t>
            </a:r>
            <a:r>
              <a:rPr lang="zh-CN" altLang="en-US" sz="1200" dirty="0"/>
              <a:t>函数除外）。尤其是在大项目中，某一个函数的调用列表，相比于整个项目来说会较小，所以我们的方案仍可以减少需要传递给大模型的信息。</a:t>
            </a:r>
          </a:p>
        </p:txBody>
      </p:sp>
      <p:sp>
        <p:nvSpPr>
          <p:cNvPr id="10" name="文本框 9">
            <a:extLst>
              <a:ext uri="{FF2B5EF4-FFF2-40B4-BE49-F238E27FC236}">
                <a16:creationId xmlns:a16="http://schemas.microsoft.com/office/drawing/2014/main" id="{8E918FA6-8811-0976-D2AE-49ED6A823AC3}"/>
              </a:ext>
            </a:extLst>
          </p:cNvPr>
          <p:cNvSpPr txBox="1"/>
          <p:nvPr/>
        </p:nvSpPr>
        <p:spPr>
          <a:xfrm>
            <a:off x="571500" y="3421782"/>
            <a:ext cx="7566660" cy="618183"/>
          </a:xfrm>
          <a:prstGeom prst="rect">
            <a:avLst/>
          </a:prstGeom>
          <a:noFill/>
        </p:spPr>
        <p:txBody>
          <a:bodyPr wrap="square" rtlCol="0">
            <a:spAutoFit/>
          </a:bodyPr>
          <a:lstStyle/>
          <a:p>
            <a:pPr>
              <a:lnSpc>
                <a:spcPct val="150000"/>
              </a:lnSpc>
            </a:pPr>
            <a:r>
              <a:rPr lang="zh-CN" altLang="en-US" sz="1200" b="1" dirty="0"/>
              <a:t>具体步骤</a:t>
            </a:r>
            <a:r>
              <a:rPr lang="zh-CN" altLang="en-US" sz="1200" dirty="0"/>
              <a:t>：与方案一基本相同，不同的是需要传递的是函数的代码，并且需要使用广度</a:t>
            </a:r>
            <a:r>
              <a:rPr lang="en-US" altLang="zh-CN" sz="1200" dirty="0"/>
              <a:t>/</a:t>
            </a:r>
            <a:r>
              <a:rPr lang="zh-CN" altLang="en-US" sz="1200" dirty="0"/>
              <a:t>深度优先搜索检索与当前函数相关的所有函数。我们使用的是广度优先搜索，因为我们倾向于认为当前函数直接调用的函数更重要。</a:t>
            </a:r>
          </a:p>
        </p:txBody>
      </p:sp>
    </p:spTree>
    <p:extLst>
      <p:ext uri="{BB962C8B-B14F-4D97-AF65-F5344CB8AC3E}">
        <p14:creationId xmlns:p14="http://schemas.microsoft.com/office/powerpoint/2010/main" val="1035561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F02BAE-C8F0-FAF7-604D-C50514CE7EFE}"/>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7797633F-98FC-7589-D89E-A4EC384C14EF}"/>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D6D837CB-C8B8-8D55-58E2-27E27F3B3BDF}"/>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代码修复模块</a:t>
            </a:r>
          </a:p>
        </p:txBody>
      </p:sp>
      <p:sp>
        <p:nvSpPr>
          <p:cNvPr id="4" name="Text 1">
            <a:extLst>
              <a:ext uri="{FF2B5EF4-FFF2-40B4-BE49-F238E27FC236}">
                <a16:creationId xmlns:a16="http://schemas.microsoft.com/office/drawing/2014/main" id="{A5558F63-1509-5D46-B13B-CCCC14EEBE6D}"/>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07A6910B-8694-CB6F-47EF-819770C39EF4}"/>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repair_code.py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使用函数源代码修复缺陷。</a:t>
            </a:r>
          </a:p>
        </p:txBody>
      </p:sp>
      <p:grpSp>
        <p:nvGrpSpPr>
          <p:cNvPr id="6" name="组合 5">
            <a:extLst>
              <a:ext uri="{FF2B5EF4-FFF2-40B4-BE49-F238E27FC236}">
                <a16:creationId xmlns:a16="http://schemas.microsoft.com/office/drawing/2014/main" id="{6AC814F3-536A-0D97-68D2-A95AFEE2AE9E}"/>
              </a:ext>
            </a:extLst>
          </p:cNvPr>
          <p:cNvGrpSpPr/>
          <p:nvPr/>
        </p:nvGrpSpPr>
        <p:grpSpPr>
          <a:xfrm>
            <a:off x="196374" y="1370215"/>
            <a:ext cx="2183565" cy="3630385"/>
            <a:chOff x="3833937" y="1727200"/>
            <a:chExt cx="2911420" cy="4840513"/>
          </a:xfrm>
        </p:grpSpPr>
        <p:sp>
          <p:nvSpPr>
            <p:cNvPr id="7" name="矩形: 圆角 6">
              <a:extLst>
                <a:ext uri="{FF2B5EF4-FFF2-40B4-BE49-F238E27FC236}">
                  <a16:creationId xmlns:a16="http://schemas.microsoft.com/office/drawing/2014/main" id="{5A1AC9BA-013C-872C-89A5-C8EB90519ADB}"/>
                </a:ext>
              </a:extLst>
            </p:cNvPr>
            <p:cNvSpPr/>
            <p:nvPr/>
          </p:nvSpPr>
          <p:spPr>
            <a:xfrm>
              <a:off x="3935384" y="1727200"/>
              <a:ext cx="2708526" cy="4840513"/>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p:txBody>
        </p:sp>
        <p:sp>
          <p:nvSpPr>
            <p:cNvPr id="8" name="矩形: 圆角 7">
              <a:extLst>
                <a:ext uri="{FF2B5EF4-FFF2-40B4-BE49-F238E27FC236}">
                  <a16:creationId xmlns:a16="http://schemas.microsoft.com/office/drawing/2014/main" id="{041DB3F8-2CDE-35E9-6BB3-4C2B01E1E516}"/>
                </a:ext>
              </a:extLst>
            </p:cNvPr>
            <p:cNvSpPr/>
            <p:nvPr/>
          </p:nvSpPr>
          <p:spPr>
            <a:xfrm>
              <a:off x="4171245" y="2268395"/>
              <a:ext cx="2236812" cy="880666"/>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add</a:t>
              </a: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“void add(param a, param b){</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p:txBody>
        </p:sp>
        <p:sp>
          <p:nvSpPr>
            <p:cNvPr id="14" name="矩形: 圆角 13">
              <a:extLst>
                <a:ext uri="{FF2B5EF4-FFF2-40B4-BE49-F238E27FC236}">
                  <a16:creationId xmlns:a16="http://schemas.microsoft.com/office/drawing/2014/main" id="{3179E069-3C5B-CFB1-C08B-604213AF855B}"/>
                </a:ext>
              </a:extLst>
            </p:cNvPr>
            <p:cNvSpPr/>
            <p:nvPr/>
          </p:nvSpPr>
          <p:spPr>
            <a:xfrm>
              <a:off x="4171244" y="3367384"/>
              <a:ext cx="2236813" cy="880666"/>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sub</a:t>
              </a: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“void sub(param a, param b){</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p:txBody>
        </p:sp>
        <p:sp>
          <p:nvSpPr>
            <p:cNvPr id="16" name="文本框 15">
              <a:extLst>
                <a:ext uri="{FF2B5EF4-FFF2-40B4-BE49-F238E27FC236}">
                  <a16:creationId xmlns:a16="http://schemas.microsoft.com/office/drawing/2014/main" id="{36009BC1-7858-5549-770C-E3E65326CCCD}"/>
                </a:ext>
              </a:extLst>
            </p:cNvPr>
            <p:cNvSpPr txBox="1"/>
            <p:nvPr/>
          </p:nvSpPr>
          <p:spPr>
            <a:xfrm>
              <a:off x="3833937" y="1836748"/>
              <a:ext cx="2911420" cy="311196"/>
            </a:xfrm>
            <a:prstGeom prst="rect">
              <a:avLst/>
            </a:prstGeom>
            <a:noFill/>
          </p:spPr>
          <p:txBody>
            <a:bodyPr wrap="square">
              <a:spAutoFit/>
            </a:bodyPr>
            <a:lstStyle/>
            <a:p>
              <a:pPr algn="ctr" defTabSz="685800">
                <a:lnSpc>
                  <a:spcPts val="1069"/>
                </a:lnSpc>
              </a:pPr>
              <a:r>
                <a:rPr lang="en-US" altLang="zh-CN" sz="1050" b="1" dirty="0" err="1">
                  <a:solidFill>
                    <a:prstClr val="black"/>
                  </a:solidFill>
                  <a:latin typeface="Consolas" panose="020B0609020204030204" pitchFamily="49" charset="0"/>
                  <a:ea typeface="等线" panose="02010600030101010101" pitchFamily="2" charset="-122"/>
                </a:rPr>
                <a:t>function_contents.json</a:t>
              </a:r>
              <a:endParaRPr lang="en-US" altLang="zh-CN" sz="1050" b="1" dirty="0">
                <a:solidFill>
                  <a:prstClr val="black"/>
                </a:solidFill>
                <a:latin typeface="Consolas" panose="020B0609020204030204" pitchFamily="49" charset="0"/>
                <a:ea typeface="等线" panose="02010600030101010101" pitchFamily="2" charset="-122"/>
              </a:endParaRPr>
            </a:p>
          </p:txBody>
        </p:sp>
        <p:sp>
          <p:nvSpPr>
            <p:cNvPr id="18" name="矩形: 圆角 17">
              <a:extLst>
                <a:ext uri="{FF2B5EF4-FFF2-40B4-BE49-F238E27FC236}">
                  <a16:creationId xmlns:a16="http://schemas.microsoft.com/office/drawing/2014/main" id="{42C19DC5-F327-4DE5-8454-018866783A69}"/>
                </a:ext>
              </a:extLst>
            </p:cNvPr>
            <p:cNvSpPr/>
            <p:nvPr/>
          </p:nvSpPr>
          <p:spPr>
            <a:xfrm>
              <a:off x="4171242" y="5069934"/>
              <a:ext cx="2236813" cy="1102407"/>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main</a:t>
              </a: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“int main(int </a:t>
              </a:r>
              <a:r>
                <a:rPr lang="en-US" altLang="zh-CN" sz="750" dirty="0" err="1">
                  <a:solidFill>
                    <a:prstClr val="black"/>
                  </a:solidFill>
                  <a:latin typeface="Consolas" panose="020B0609020204030204" pitchFamily="49" charset="0"/>
                  <a:ea typeface="等线" panose="02010600030101010101" pitchFamily="2" charset="-122"/>
                </a:rPr>
                <a:t>argc</a:t>
              </a:r>
              <a:r>
                <a:rPr lang="en-US" altLang="zh-CN" sz="750" dirty="0">
                  <a:solidFill>
                    <a:prstClr val="black"/>
                  </a:solidFill>
                  <a:latin typeface="Consolas" panose="020B0609020204030204" pitchFamily="49" charset="0"/>
                  <a:ea typeface="等线" panose="02010600030101010101" pitchFamily="2" charset="-122"/>
                </a:rPr>
                <a:t>, char **</a:t>
              </a:r>
              <a:r>
                <a:rPr lang="en-US" altLang="zh-CN" sz="750" dirty="0" err="1">
                  <a:solidFill>
                    <a:prstClr val="black"/>
                  </a:solidFill>
                  <a:latin typeface="Consolas" panose="020B0609020204030204" pitchFamily="49" charset="0"/>
                  <a:ea typeface="等线" panose="02010600030101010101" pitchFamily="2" charset="-122"/>
                </a:rPr>
                <a:t>argv</a:t>
              </a: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p:txBody>
        </p:sp>
        <p:sp>
          <p:nvSpPr>
            <p:cNvPr id="19" name="文本框 18">
              <a:extLst>
                <a:ext uri="{FF2B5EF4-FFF2-40B4-BE49-F238E27FC236}">
                  <a16:creationId xmlns:a16="http://schemas.microsoft.com/office/drawing/2014/main" id="{46755AFA-5418-7EDC-40E0-22B65A0A7A08}"/>
                </a:ext>
              </a:extLst>
            </p:cNvPr>
            <p:cNvSpPr txBox="1"/>
            <p:nvPr/>
          </p:nvSpPr>
          <p:spPr>
            <a:xfrm rot="5400000">
              <a:off x="4701362" y="4503396"/>
              <a:ext cx="1176569" cy="311196"/>
            </a:xfrm>
            <a:prstGeom prst="rect">
              <a:avLst/>
            </a:prstGeom>
            <a:noFill/>
          </p:spPr>
          <p:txBody>
            <a:bodyPr wrap="square">
              <a:spAutoFit/>
            </a:bodyP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 ...</a:t>
              </a:r>
              <a:endParaRPr lang="en-US" altLang="zh-CN" sz="1050" dirty="0">
                <a:solidFill>
                  <a:prstClr val="black"/>
                </a:solidFill>
                <a:latin typeface="Consolas" panose="020B0609020204030204" pitchFamily="49" charset="0"/>
                <a:ea typeface="等线" panose="02010600030101010101" pitchFamily="2" charset="-122"/>
              </a:endParaRPr>
            </a:p>
          </p:txBody>
        </p:sp>
      </p:grpSp>
      <p:sp>
        <p:nvSpPr>
          <p:cNvPr id="20" name="平行四边形 19">
            <a:extLst>
              <a:ext uri="{FF2B5EF4-FFF2-40B4-BE49-F238E27FC236}">
                <a16:creationId xmlns:a16="http://schemas.microsoft.com/office/drawing/2014/main" id="{7F4EE6AB-B36E-FA68-9F19-F1D2C459E2D0}"/>
              </a:ext>
            </a:extLst>
          </p:cNvPr>
          <p:cNvSpPr/>
          <p:nvPr/>
        </p:nvSpPr>
        <p:spPr>
          <a:xfrm>
            <a:off x="3260770" y="1452376"/>
            <a:ext cx="2375259" cy="580086"/>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zh-CN" altLang="en-US" sz="1350" dirty="0">
                <a:solidFill>
                  <a:prstClr val="white"/>
                </a:solidFill>
                <a:latin typeface="等线" panose="020F0502020204030204"/>
                <a:ea typeface="等线" panose="02010600030101010101" pitchFamily="2" charset="-122"/>
              </a:rPr>
              <a:t>用户输入：出错函数名</a:t>
            </a:r>
            <a:r>
              <a:rPr lang="en-US" altLang="zh-CN" sz="1350" dirty="0">
                <a:solidFill>
                  <a:prstClr val="white"/>
                </a:solidFill>
                <a:latin typeface="等线" panose="020F0502020204030204"/>
                <a:ea typeface="等线" panose="02010600030101010101" pitchFamily="2" charset="-122"/>
              </a:rPr>
              <a:t>+</a:t>
            </a:r>
            <a:r>
              <a:rPr lang="zh-CN" altLang="en-US" sz="1350" dirty="0">
                <a:solidFill>
                  <a:prstClr val="white"/>
                </a:solidFill>
                <a:latin typeface="等线" panose="020F0502020204030204"/>
                <a:ea typeface="等线" panose="02010600030101010101" pitchFamily="2" charset="-122"/>
              </a:rPr>
              <a:t>问题描述</a:t>
            </a:r>
          </a:p>
        </p:txBody>
      </p:sp>
      <p:sp>
        <p:nvSpPr>
          <p:cNvPr id="21" name="箭头: 下 20">
            <a:extLst>
              <a:ext uri="{FF2B5EF4-FFF2-40B4-BE49-F238E27FC236}">
                <a16:creationId xmlns:a16="http://schemas.microsoft.com/office/drawing/2014/main" id="{E71FE9F0-29B8-845F-690C-D7EFFA542D15}"/>
              </a:ext>
            </a:extLst>
          </p:cNvPr>
          <p:cNvSpPr/>
          <p:nvPr/>
        </p:nvSpPr>
        <p:spPr>
          <a:xfrm rot="16200000">
            <a:off x="4118924" y="2696812"/>
            <a:ext cx="305897" cy="3713372"/>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23" name="文本框 22">
            <a:extLst>
              <a:ext uri="{FF2B5EF4-FFF2-40B4-BE49-F238E27FC236}">
                <a16:creationId xmlns:a16="http://schemas.microsoft.com/office/drawing/2014/main" id="{115582A7-6F84-24E6-5472-97D874357D88}"/>
              </a:ext>
            </a:extLst>
          </p:cNvPr>
          <p:cNvSpPr txBox="1"/>
          <p:nvPr/>
        </p:nvSpPr>
        <p:spPr>
          <a:xfrm>
            <a:off x="2510967" y="1508585"/>
            <a:ext cx="858885" cy="253916"/>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查找该函数</a:t>
            </a:r>
          </a:p>
        </p:txBody>
      </p:sp>
      <p:sp>
        <p:nvSpPr>
          <p:cNvPr id="24" name="矩形: 圆角 23">
            <a:extLst>
              <a:ext uri="{FF2B5EF4-FFF2-40B4-BE49-F238E27FC236}">
                <a16:creationId xmlns:a16="http://schemas.microsoft.com/office/drawing/2014/main" id="{B3E2A877-88BB-A613-6598-6CD1C11B9EF2}"/>
              </a:ext>
            </a:extLst>
          </p:cNvPr>
          <p:cNvSpPr/>
          <p:nvPr/>
        </p:nvSpPr>
        <p:spPr>
          <a:xfrm>
            <a:off x="3355157" y="2633705"/>
            <a:ext cx="1645169" cy="396863"/>
          </a:xfrm>
          <a:prstGeom prst="roundRect">
            <a:avLst/>
          </a:prstGeom>
          <a:solidFill>
            <a:schemeClr val="accent6">
              <a:lumMod val="40000"/>
              <a:lumOff val="60000"/>
              <a:alpha val="5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en-US" altLang="zh-CN" sz="1350" b="1" dirty="0" err="1">
                <a:solidFill>
                  <a:prstClr val="black"/>
                </a:solidFill>
                <a:latin typeface="Consolas" panose="020B0609020204030204" pitchFamily="49" charset="0"/>
                <a:ea typeface="等线" panose="02010600030101010101" pitchFamily="2" charset="-122"/>
              </a:rPr>
              <a:t>call_graph.json</a:t>
            </a:r>
            <a:endParaRPr lang="zh-CN" altLang="en-US" sz="1350" b="1" dirty="0">
              <a:solidFill>
                <a:prstClr val="black"/>
              </a:solidFill>
              <a:latin typeface="Consolas" panose="020B0609020204030204" pitchFamily="49" charset="0"/>
              <a:ea typeface="等线" panose="02010600030101010101" pitchFamily="2" charset="-122"/>
            </a:endParaRPr>
          </a:p>
        </p:txBody>
      </p:sp>
      <p:sp>
        <p:nvSpPr>
          <p:cNvPr id="25" name="箭头: 下 24">
            <a:extLst>
              <a:ext uri="{FF2B5EF4-FFF2-40B4-BE49-F238E27FC236}">
                <a16:creationId xmlns:a16="http://schemas.microsoft.com/office/drawing/2014/main" id="{9DB1F781-DDEE-631C-4C43-9BD4D6AF31B5}"/>
              </a:ext>
            </a:extLst>
          </p:cNvPr>
          <p:cNvSpPr/>
          <p:nvPr/>
        </p:nvSpPr>
        <p:spPr>
          <a:xfrm>
            <a:off x="4007576" y="2071105"/>
            <a:ext cx="340332" cy="523958"/>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27" name="文本框 26">
            <a:extLst>
              <a:ext uri="{FF2B5EF4-FFF2-40B4-BE49-F238E27FC236}">
                <a16:creationId xmlns:a16="http://schemas.microsoft.com/office/drawing/2014/main" id="{AF459D48-0E88-5830-6237-5ACF72A303E4}"/>
              </a:ext>
            </a:extLst>
          </p:cNvPr>
          <p:cNvSpPr txBox="1"/>
          <p:nvPr/>
        </p:nvSpPr>
        <p:spPr>
          <a:xfrm>
            <a:off x="4229621" y="2162668"/>
            <a:ext cx="1244310" cy="415498"/>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查找所有调用关系</a:t>
            </a:r>
          </a:p>
        </p:txBody>
      </p:sp>
      <p:sp>
        <p:nvSpPr>
          <p:cNvPr id="30" name="箭头: 圆角右 29">
            <a:extLst>
              <a:ext uri="{FF2B5EF4-FFF2-40B4-BE49-F238E27FC236}">
                <a16:creationId xmlns:a16="http://schemas.microsoft.com/office/drawing/2014/main" id="{5ECD3494-0678-0292-F84F-4793FC1BA800}"/>
              </a:ext>
            </a:extLst>
          </p:cNvPr>
          <p:cNvSpPr/>
          <p:nvPr/>
        </p:nvSpPr>
        <p:spPr>
          <a:xfrm rot="10800000">
            <a:off x="2389214" y="3196306"/>
            <a:ext cx="1880916" cy="580086"/>
          </a:xfrm>
          <a:prstGeom prst="bentArrow">
            <a:avLst>
              <a:gd name="adj1" fmla="val 30374"/>
              <a:gd name="adj2" fmla="val 25000"/>
              <a:gd name="adj3" fmla="val 25000"/>
              <a:gd name="adj4" fmla="val 43750"/>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black"/>
              </a:solidFill>
              <a:latin typeface="等线" panose="020F0502020204030204"/>
              <a:ea typeface="等线" panose="02010600030101010101" pitchFamily="2" charset="-122"/>
            </a:endParaRPr>
          </a:p>
        </p:txBody>
      </p:sp>
      <p:sp>
        <p:nvSpPr>
          <p:cNvPr id="31" name="文本框 30">
            <a:extLst>
              <a:ext uri="{FF2B5EF4-FFF2-40B4-BE49-F238E27FC236}">
                <a16:creationId xmlns:a16="http://schemas.microsoft.com/office/drawing/2014/main" id="{0A0B8F4E-51B8-4D1B-101F-F9543DC476FC}"/>
              </a:ext>
            </a:extLst>
          </p:cNvPr>
          <p:cNvSpPr txBox="1"/>
          <p:nvPr/>
        </p:nvSpPr>
        <p:spPr>
          <a:xfrm>
            <a:off x="2730962" y="3190839"/>
            <a:ext cx="1283469" cy="415498"/>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通过广度优先搜索查找所有相关函数</a:t>
            </a:r>
          </a:p>
        </p:txBody>
      </p:sp>
      <p:sp>
        <p:nvSpPr>
          <p:cNvPr id="32" name="箭头: 下 31">
            <a:extLst>
              <a:ext uri="{FF2B5EF4-FFF2-40B4-BE49-F238E27FC236}">
                <a16:creationId xmlns:a16="http://schemas.microsoft.com/office/drawing/2014/main" id="{B879A167-D865-1F05-A1B9-B48989520B9A}"/>
              </a:ext>
            </a:extLst>
          </p:cNvPr>
          <p:cNvSpPr/>
          <p:nvPr/>
        </p:nvSpPr>
        <p:spPr>
          <a:xfrm rot="5400000">
            <a:off x="2636259" y="1443481"/>
            <a:ext cx="305897" cy="740528"/>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3" name="文本框 32">
            <a:extLst>
              <a:ext uri="{FF2B5EF4-FFF2-40B4-BE49-F238E27FC236}">
                <a16:creationId xmlns:a16="http://schemas.microsoft.com/office/drawing/2014/main" id="{B16CF4A5-28FB-B706-1218-25D7D1F9299F}"/>
              </a:ext>
            </a:extLst>
          </p:cNvPr>
          <p:cNvSpPr txBox="1"/>
          <p:nvPr/>
        </p:nvSpPr>
        <p:spPr>
          <a:xfrm>
            <a:off x="3123164" y="4224101"/>
            <a:ext cx="2350767" cy="253916"/>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返回出错函数及所有调用函数的代码</a:t>
            </a:r>
          </a:p>
        </p:txBody>
      </p:sp>
      <p:sp>
        <p:nvSpPr>
          <p:cNvPr id="35" name="箭头: 下 34">
            <a:extLst>
              <a:ext uri="{FF2B5EF4-FFF2-40B4-BE49-F238E27FC236}">
                <a16:creationId xmlns:a16="http://schemas.microsoft.com/office/drawing/2014/main" id="{ABEE0951-02D1-C05D-FD06-165838E8CBB3}"/>
              </a:ext>
            </a:extLst>
          </p:cNvPr>
          <p:cNvSpPr/>
          <p:nvPr/>
        </p:nvSpPr>
        <p:spPr>
          <a:xfrm rot="16200000">
            <a:off x="5762422" y="1526231"/>
            <a:ext cx="305897" cy="426375"/>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51" name="矩形: 圆角 50">
            <a:extLst>
              <a:ext uri="{FF2B5EF4-FFF2-40B4-BE49-F238E27FC236}">
                <a16:creationId xmlns:a16="http://schemas.microsoft.com/office/drawing/2014/main" id="{E5EA2933-95AF-0542-385C-5CA1CDC483C4}"/>
              </a:ext>
            </a:extLst>
          </p:cNvPr>
          <p:cNvSpPr/>
          <p:nvPr/>
        </p:nvSpPr>
        <p:spPr>
          <a:xfrm>
            <a:off x="4508748" y="3271283"/>
            <a:ext cx="983155" cy="596965"/>
          </a:xfrm>
          <a:prstGeom prst="roundRect">
            <a:avLst/>
          </a:prstGeom>
          <a:solidFill>
            <a:srgbClr val="7030A0">
              <a:alpha val="14000"/>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Prompt</a:t>
            </a:r>
          </a:p>
        </p:txBody>
      </p:sp>
      <p:sp>
        <p:nvSpPr>
          <p:cNvPr id="54" name="箭头: 下 53">
            <a:extLst>
              <a:ext uri="{FF2B5EF4-FFF2-40B4-BE49-F238E27FC236}">
                <a16:creationId xmlns:a16="http://schemas.microsoft.com/office/drawing/2014/main" id="{922CC99C-E71D-ECF0-10C5-B61DD022D08C}"/>
              </a:ext>
            </a:extLst>
          </p:cNvPr>
          <p:cNvSpPr/>
          <p:nvPr/>
        </p:nvSpPr>
        <p:spPr>
          <a:xfrm rot="16200000">
            <a:off x="5696268" y="3355872"/>
            <a:ext cx="305897" cy="426375"/>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grpSp>
        <p:nvGrpSpPr>
          <p:cNvPr id="55" name="组合 54">
            <a:extLst>
              <a:ext uri="{FF2B5EF4-FFF2-40B4-BE49-F238E27FC236}">
                <a16:creationId xmlns:a16="http://schemas.microsoft.com/office/drawing/2014/main" id="{45820E4B-5013-572D-A802-6587DEE6CA6A}"/>
              </a:ext>
            </a:extLst>
          </p:cNvPr>
          <p:cNvGrpSpPr/>
          <p:nvPr/>
        </p:nvGrpSpPr>
        <p:grpSpPr>
          <a:xfrm>
            <a:off x="6229857" y="1370214"/>
            <a:ext cx="1301345" cy="3630385"/>
            <a:chOff x="7053275" y="1727200"/>
            <a:chExt cx="1735126" cy="4840513"/>
          </a:xfrm>
        </p:grpSpPr>
        <p:sp>
          <p:nvSpPr>
            <p:cNvPr id="56" name="矩形: 圆角 55">
              <a:extLst>
                <a:ext uri="{FF2B5EF4-FFF2-40B4-BE49-F238E27FC236}">
                  <a16:creationId xmlns:a16="http://schemas.microsoft.com/office/drawing/2014/main" id="{05B5A4F2-A2DA-92A1-3C69-5640652CEB26}"/>
                </a:ext>
              </a:extLst>
            </p:cNvPr>
            <p:cNvSpPr/>
            <p:nvPr/>
          </p:nvSpPr>
          <p:spPr>
            <a:xfrm>
              <a:off x="7053275" y="1727200"/>
              <a:ext cx="1735126" cy="4840513"/>
            </a:xfrm>
            <a:prstGeom prst="roundRect">
              <a:avLst/>
            </a:prstGeom>
            <a:solidFill>
              <a:srgbClr val="7030A0">
                <a:alpha val="14000"/>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endParaRPr lang="en-US" altLang="zh-CN" sz="1050" dirty="0">
                <a:solidFill>
                  <a:srgbClr val="D4D4D4"/>
                </a:solidFill>
                <a:latin typeface="Consolas" panose="020B0609020204030204" pitchFamily="49" charset="0"/>
                <a:ea typeface="等线" panose="02010600030101010101" pitchFamily="2" charset="-122"/>
              </a:endParaRPr>
            </a:p>
          </p:txBody>
        </p:sp>
        <p:pic>
          <p:nvPicPr>
            <p:cNvPr id="57" name="图片 56">
              <a:extLst>
                <a:ext uri="{FF2B5EF4-FFF2-40B4-BE49-F238E27FC236}">
                  <a16:creationId xmlns:a16="http://schemas.microsoft.com/office/drawing/2014/main" id="{588C49CD-B007-3707-CFE0-0EFABC96D6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4722" y="3468953"/>
              <a:ext cx="1545771" cy="1545771"/>
            </a:xfrm>
            <a:prstGeom prst="rect">
              <a:avLst/>
            </a:prstGeom>
          </p:spPr>
        </p:pic>
        <p:sp>
          <p:nvSpPr>
            <p:cNvPr id="58" name="文本框 57">
              <a:extLst>
                <a:ext uri="{FF2B5EF4-FFF2-40B4-BE49-F238E27FC236}">
                  <a16:creationId xmlns:a16="http://schemas.microsoft.com/office/drawing/2014/main" id="{C8E328D7-1A0B-D93D-6652-D93A63C2633B}"/>
                </a:ext>
              </a:extLst>
            </p:cNvPr>
            <p:cNvSpPr txBox="1"/>
            <p:nvPr/>
          </p:nvSpPr>
          <p:spPr>
            <a:xfrm>
              <a:off x="7324134" y="2708729"/>
              <a:ext cx="1193410" cy="323593"/>
            </a:xfrm>
            <a:prstGeom prst="rect">
              <a:avLst/>
            </a:prstGeom>
            <a:noFill/>
          </p:spPr>
          <p:txBody>
            <a:bodyPr wrap="square">
              <a:spAutoFit/>
            </a:bodyPr>
            <a:lstStyle/>
            <a:p>
              <a:pPr algn="ctr" defTabSz="685800">
                <a:lnSpc>
                  <a:spcPts val="1069"/>
                </a:lnSpc>
              </a:pPr>
              <a:r>
                <a:rPr lang="en-US" altLang="zh-CN" sz="1350" b="1" dirty="0">
                  <a:solidFill>
                    <a:prstClr val="black"/>
                  </a:solidFill>
                  <a:latin typeface="Consolas" panose="020B0609020204030204" pitchFamily="49" charset="0"/>
                  <a:ea typeface="等线" panose="02010600030101010101" pitchFamily="2" charset="-122"/>
                </a:rPr>
                <a:t>LLM</a:t>
              </a:r>
            </a:p>
          </p:txBody>
        </p:sp>
      </p:grpSp>
      <p:sp>
        <p:nvSpPr>
          <p:cNvPr id="59" name="箭头: 下 58">
            <a:extLst>
              <a:ext uri="{FF2B5EF4-FFF2-40B4-BE49-F238E27FC236}">
                <a16:creationId xmlns:a16="http://schemas.microsoft.com/office/drawing/2014/main" id="{E4946009-67E9-4271-926B-156FBE172E61}"/>
              </a:ext>
            </a:extLst>
          </p:cNvPr>
          <p:cNvSpPr/>
          <p:nvPr/>
        </p:nvSpPr>
        <p:spPr>
          <a:xfrm rot="16200000">
            <a:off x="7699684" y="2914658"/>
            <a:ext cx="305897" cy="426375"/>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60" name="平行四边形 59">
            <a:extLst>
              <a:ext uri="{FF2B5EF4-FFF2-40B4-BE49-F238E27FC236}">
                <a16:creationId xmlns:a16="http://schemas.microsoft.com/office/drawing/2014/main" id="{70B92B38-CD2D-5F74-FC36-46157472946D}"/>
              </a:ext>
            </a:extLst>
          </p:cNvPr>
          <p:cNvSpPr/>
          <p:nvPr/>
        </p:nvSpPr>
        <p:spPr>
          <a:xfrm>
            <a:off x="8099861" y="2937108"/>
            <a:ext cx="920413" cy="39761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zh-CN" altLang="en-US" sz="1350" dirty="0">
                <a:solidFill>
                  <a:prstClr val="white"/>
                </a:solidFill>
                <a:latin typeface="等线" panose="020F0502020204030204"/>
                <a:ea typeface="等线" panose="02010600030101010101" pitchFamily="2" charset="-122"/>
              </a:rPr>
              <a:t>输出</a:t>
            </a:r>
          </a:p>
        </p:txBody>
      </p:sp>
    </p:spTree>
    <p:extLst>
      <p:ext uri="{BB962C8B-B14F-4D97-AF65-F5344CB8AC3E}">
        <p14:creationId xmlns:p14="http://schemas.microsoft.com/office/powerpoint/2010/main" val="1626521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zh-CN" altLang="en-US" sz="3750" b="1" dirty="0">
                <a:solidFill>
                  <a:srgbClr val="000000"/>
                </a:solidFill>
                <a:latin typeface="Microsoft YaHei" pitchFamily="34" charset="0"/>
                <a:ea typeface="Microsoft YaHei" pitchFamily="34" charset="-122"/>
                <a:cs typeface="Microsoft YaHei" pitchFamily="34" charset="-120"/>
              </a:rPr>
              <a:t>解决方案的细节</a:t>
            </a:r>
            <a:endParaRPr lang="en-US" sz="3750" dirty="0"/>
          </a:p>
        </p:txBody>
      </p:sp>
      <p:sp>
        <p:nvSpPr>
          <p:cNvPr id="4" name="Shape 1"/>
          <p:cNvSpPr/>
          <p:nvPr/>
        </p:nvSpPr>
        <p:spPr>
          <a:xfrm>
            <a:off x="571500" y="4157662"/>
            <a:ext cx="4762500" cy="14288"/>
          </a:xfrm>
          <a:prstGeom prst="rect">
            <a:avLst/>
          </a:prstGeom>
          <a:solidFill>
            <a:srgbClr val="333333">
              <a:alpha val="30000"/>
            </a:srgbClr>
          </a:solidFill>
          <a:ln/>
        </p:spPr>
      </p:sp>
      <p:sp>
        <p:nvSpPr>
          <p:cNvPr id="5" name="Text 2"/>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4F44FF"/>
                </a:solidFill>
                <a:latin typeface="Microsoft YaHei" pitchFamily="34" charset="0"/>
                <a:ea typeface="Microsoft YaHei" pitchFamily="34" charset="-122"/>
                <a:cs typeface="Microsoft YaHei" pitchFamily="34" charset="-120"/>
              </a:rPr>
              <a:t>03</a:t>
            </a:r>
            <a:endParaRPr lang="en-US" sz="225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85395-8DF8-A114-41BF-45F365B98CA1}"/>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582056C8-7FDC-3F3F-2C74-5DF8C94DF291}"/>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F7FA8433-9296-8547-EFFB-8139FDF61EBB}"/>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函数代码分离</a:t>
            </a:r>
          </a:p>
        </p:txBody>
      </p:sp>
      <p:sp>
        <p:nvSpPr>
          <p:cNvPr id="4" name="Text 1">
            <a:extLst>
              <a:ext uri="{FF2B5EF4-FFF2-40B4-BE49-F238E27FC236}">
                <a16:creationId xmlns:a16="http://schemas.microsoft.com/office/drawing/2014/main" id="{4CD9A70F-C605-7D8B-0F5B-E79961D771A6}"/>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4045DCAE-0381-4CCD-27BC-6758AA6BE84C}"/>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altLang="zh-CN" sz="1200" b="1" dirty="0">
                <a:solidFill>
                  <a:prstClr val="white"/>
                </a:solidFill>
                <a:latin typeface="Consolas" panose="020B0609020204030204" pitchFamily="49" charset="0"/>
                <a:ea typeface="Microsoft YaHei" pitchFamily="34" charset="-122"/>
                <a:cs typeface="Microsoft YaHei" pitchFamily="34" charset="-120"/>
              </a:rPr>
              <a:t>generate_doc.py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提取函数代码的具体实现方式。</a:t>
            </a:r>
          </a:p>
        </p:txBody>
      </p:sp>
      <p:sp>
        <p:nvSpPr>
          <p:cNvPr id="11" name="文本框 10">
            <a:extLst>
              <a:ext uri="{FF2B5EF4-FFF2-40B4-BE49-F238E27FC236}">
                <a16:creationId xmlns:a16="http://schemas.microsoft.com/office/drawing/2014/main" id="{E82E743C-FB57-69DD-8C43-674DC4280BF7}"/>
              </a:ext>
            </a:extLst>
          </p:cNvPr>
          <p:cNvSpPr txBox="1"/>
          <p:nvPr/>
        </p:nvSpPr>
        <p:spPr>
          <a:xfrm>
            <a:off x="431933" y="1325255"/>
            <a:ext cx="8452185" cy="2556726"/>
          </a:xfrm>
          <a:prstGeom prst="rect">
            <a:avLst/>
          </a:prstGeom>
          <a:noFill/>
        </p:spPr>
        <p:txBody>
          <a:bodyPr wrap="square">
            <a:spAutoFit/>
          </a:bodyPr>
          <a:lstStyle/>
          <a:p>
            <a:pPr marL="342900" indent="-342900">
              <a:lnSpc>
                <a:spcPct val="150000"/>
              </a:lnSpc>
              <a:buFont typeface="+mj-lt"/>
              <a:buAutoNum type="arabicPeriod"/>
            </a:pPr>
            <a:r>
              <a:rPr lang="en-US" altLang="zh-CN" sz="1200" dirty="0"/>
              <a:t>Python </a:t>
            </a:r>
            <a:r>
              <a:rPr lang="zh-CN" altLang="en-US" sz="1200" dirty="0"/>
              <a:t>中现有的 </a:t>
            </a:r>
            <a:r>
              <a:rPr lang="en-US" altLang="zh-CN" sz="1200" dirty="0"/>
              <a:t>C </a:t>
            </a:r>
            <a:r>
              <a:rPr lang="zh-CN" altLang="en-US" sz="1200" dirty="0"/>
              <a:t>语言解析器 </a:t>
            </a:r>
            <a:r>
              <a:rPr lang="en-US" altLang="zh-CN" sz="1200" dirty="0" err="1"/>
              <a:t>pycparser</a:t>
            </a:r>
            <a:r>
              <a:rPr lang="en-US" altLang="zh-CN" sz="1200" dirty="0"/>
              <a:t> </a:t>
            </a:r>
            <a:r>
              <a:rPr lang="zh-CN" altLang="en-US" sz="1200" dirty="0"/>
              <a:t>有大量的局限性，如无法在生成 </a:t>
            </a:r>
            <a:r>
              <a:rPr lang="en-US" altLang="zh-CN" sz="1200" dirty="0"/>
              <a:t>AST </a:t>
            </a:r>
            <a:r>
              <a:rPr lang="zh-CN" altLang="en-US" sz="1200" dirty="0"/>
              <a:t>后提取出每一个语法结构对应的代码，因此，无法使用 </a:t>
            </a:r>
            <a:r>
              <a:rPr lang="en-US" altLang="zh-CN" sz="1200" dirty="0" err="1"/>
              <a:t>pycparser</a:t>
            </a:r>
            <a:r>
              <a:rPr lang="en-US" altLang="zh-CN" sz="1200" dirty="0"/>
              <a:t> </a:t>
            </a:r>
            <a:r>
              <a:rPr lang="zh-CN" altLang="en-US" sz="1200" dirty="0"/>
              <a:t>对函数进行分离。</a:t>
            </a:r>
            <a:endParaRPr lang="en-US" altLang="zh-CN" sz="1200" dirty="0"/>
          </a:p>
          <a:p>
            <a:pPr marL="342900" indent="-342900">
              <a:lnSpc>
                <a:spcPct val="150000"/>
              </a:lnSpc>
              <a:buFont typeface="+mj-lt"/>
              <a:buAutoNum type="arabicPeriod"/>
            </a:pPr>
            <a:endParaRPr lang="en-US" altLang="zh-CN" sz="1200" dirty="0"/>
          </a:p>
          <a:p>
            <a:pPr marL="342900" indent="-342900">
              <a:lnSpc>
                <a:spcPct val="150000"/>
              </a:lnSpc>
              <a:buFont typeface="+mj-lt"/>
              <a:buAutoNum type="arabicPeriod"/>
            </a:pPr>
            <a:r>
              <a:rPr lang="zh-CN" altLang="en-US" sz="1200" dirty="0"/>
              <a:t>这里采用代码块解析的方法，即对于一个函数，定位其外层的 </a:t>
            </a:r>
            <a:r>
              <a:rPr lang="en-US" altLang="zh-CN" sz="1200" dirty="0"/>
              <a:t>Block </a:t>
            </a:r>
            <a:r>
              <a:rPr lang="zh-CN" altLang="en-US" sz="1200" dirty="0"/>
              <a:t>的起始与终止位置（该过程仅涉及到大括号的匹配），提取出函数体的内容。</a:t>
            </a:r>
            <a:endParaRPr lang="en-US" altLang="zh-CN" sz="1200" dirty="0"/>
          </a:p>
          <a:p>
            <a:pPr marL="342900" indent="-342900">
              <a:lnSpc>
                <a:spcPct val="150000"/>
              </a:lnSpc>
              <a:buFont typeface="+mj-lt"/>
              <a:buAutoNum type="arabicPeriod"/>
            </a:pPr>
            <a:endParaRPr lang="en-US" altLang="zh-CN" sz="1200" dirty="0"/>
          </a:p>
          <a:p>
            <a:pPr marL="342900" indent="-342900">
              <a:lnSpc>
                <a:spcPct val="150000"/>
              </a:lnSpc>
              <a:buFont typeface="+mj-lt"/>
              <a:buAutoNum type="arabicPeriod"/>
            </a:pPr>
            <a:r>
              <a:rPr lang="zh-CN" altLang="en-US" sz="1200" dirty="0"/>
              <a:t>针对函数头，使用正则表达式 </a:t>
            </a:r>
            <a:r>
              <a:rPr lang="en-US" altLang="zh-CN" sz="1200" dirty="0">
                <a:solidFill>
                  <a:srgbClr val="FF0000"/>
                </a:solidFill>
                <a:latin typeface="Consolas" panose="020B0609020204030204" pitchFamily="49" charset="0"/>
              </a:rPr>
              <a:t>.+</a:t>
            </a:r>
            <a:r>
              <a:rPr lang="en-US" altLang="zh-CN" sz="1200" u="sng" dirty="0">
                <a:solidFill>
                  <a:schemeClr val="accent2"/>
                </a:solidFill>
                <a:latin typeface="Consolas" panose="020B0609020204030204" pitchFamily="49" charset="0"/>
              </a:rPr>
              <a:t>\W</a:t>
            </a:r>
            <a:r>
              <a:rPr lang="en-US" altLang="zh-CN" sz="1200" dirty="0">
                <a:highlight>
                  <a:srgbClr val="FFFF00"/>
                </a:highlight>
                <a:latin typeface="Consolas" panose="020B0609020204030204" pitchFamily="49" charset="0"/>
              </a:rPr>
              <a:t>(</a:t>
            </a:r>
            <a:r>
              <a:rPr lang="en-US" altLang="zh-CN" sz="1200" dirty="0">
                <a:solidFill>
                  <a:srgbClr val="00B050"/>
                </a:solidFill>
                <a:highlight>
                  <a:srgbClr val="FFFF00"/>
                </a:highlight>
                <a:latin typeface="Consolas" panose="020B0609020204030204" pitchFamily="49" charset="0"/>
              </a:rPr>
              <a:t>\w+</a:t>
            </a:r>
            <a:r>
              <a:rPr lang="en-US" altLang="zh-CN" sz="1200" dirty="0">
                <a:highlight>
                  <a:srgbClr val="FFFF00"/>
                </a:highlight>
                <a:latin typeface="Consolas" panose="020B0609020204030204" pitchFamily="49" charset="0"/>
              </a:rPr>
              <a:t>)</a:t>
            </a:r>
            <a:r>
              <a:rPr lang="en-US" altLang="zh-CN" sz="1200" dirty="0">
                <a:solidFill>
                  <a:schemeClr val="accent5"/>
                </a:solidFill>
                <a:latin typeface="Consolas" panose="020B0609020204030204" pitchFamily="49" charset="0"/>
              </a:rPr>
              <a:t>\(</a:t>
            </a:r>
            <a:r>
              <a:rPr lang="en-US" altLang="zh-CN" sz="1200" dirty="0">
                <a:solidFill>
                  <a:schemeClr val="accent1"/>
                </a:solidFill>
                <a:latin typeface="Consolas" panose="020B0609020204030204" pitchFamily="49" charset="0"/>
              </a:rPr>
              <a:t>.*</a:t>
            </a:r>
            <a:r>
              <a:rPr lang="en-US" altLang="zh-CN" sz="1200" dirty="0">
                <a:solidFill>
                  <a:schemeClr val="accent5"/>
                </a:solidFill>
                <a:latin typeface="Consolas" panose="020B0609020204030204" pitchFamily="49" charset="0"/>
              </a:rPr>
              <a:t>\)</a:t>
            </a:r>
            <a:r>
              <a:rPr lang="zh-CN" altLang="en-US" sz="1200" dirty="0"/>
              <a:t> 匹配获取函数名，例如：</a:t>
            </a:r>
            <a:r>
              <a:rPr lang="en-US" altLang="zh-CN" sz="1200" dirty="0">
                <a:solidFill>
                  <a:srgbClr val="FF0000"/>
                </a:solidFill>
                <a:latin typeface="Consolas" panose="020B0609020204030204" pitchFamily="49" charset="0"/>
              </a:rPr>
              <a:t>void</a:t>
            </a:r>
            <a:r>
              <a:rPr lang="en-US" altLang="zh-CN" sz="1200" u="sng" dirty="0">
                <a:solidFill>
                  <a:schemeClr val="accent2"/>
                </a:solidFill>
                <a:latin typeface="Consolas" panose="020B0609020204030204" pitchFamily="49" charset="0"/>
              </a:rPr>
              <a:t> </a:t>
            </a:r>
            <a:r>
              <a:rPr lang="en-US" altLang="zh-CN" sz="1200" dirty="0">
                <a:solidFill>
                  <a:srgbClr val="00B050"/>
                </a:solidFill>
                <a:highlight>
                  <a:srgbClr val="FFFF00"/>
                </a:highlight>
                <a:latin typeface="Consolas" panose="020B0609020204030204" pitchFamily="49" charset="0"/>
              </a:rPr>
              <a:t>add</a:t>
            </a:r>
            <a:r>
              <a:rPr lang="en-US" altLang="zh-CN" sz="1200" dirty="0">
                <a:solidFill>
                  <a:schemeClr val="accent5"/>
                </a:solidFill>
                <a:latin typeface="Consolas" panose="020B0609020204030204" pitchFamily="49" charset="0"/>
              </a:rPr>
              <a:t>(</a:t>
            </a:r>
            <a:r>
              <a:rPr lang="en-US" altLang="zh-CN" sz="1200" dirty="0" err="1">
                <a:solidFill>
                  <a:schemeClr val="accent1"/>
                </a:solidFill>
                <a:latin typeface="Consolas" panose="020B0609020204030204" pitchFamily="49" charset="0"/>
              </a:rPr>
              <a:t>Bighex</a:t>
            </a:r>
            <a:r>
              <a:rPr lang="en-US" altLang="zh-CN" sz="1200" dirty="0">
                <a:solidFill>
                  <a:schemeClr val="accent1"/>
                </a:solidFill>
                <a:latin typeface="Consolas" panose="020B0609020204030204" pitchFamily="49" charset="0"/>
              </a:rPr>
              <a:t> a, </a:t>
            </a:r>
            <a:r>
              <a:rPr lang="en-US" altLang="zh-CN" sz="1200" dirty="0" err="1">
                <a:solidFill>
                  <a:schemeClr val="accent1"/>
                </a:solidFill>
                <a:latin typeface="Consolas" panose="020B0609020204030204" pitchFamily="49" charset="0"/>
              </a:rPr>
              <a:t>Bighex</a:t>
            </a:r>
            <a:r>
              <a:rPr lang="en-US" altLang="zh-CN" sz="1200" dirty="0">
                <a:solidFill>
                  <a:schemeClr val="accent1"/>
                </a:solidFill>
                <a:latin typeface="Consolas" panose="020B0609020204030204" pitchFamily="49" charset="0"/>
              </a:rPr>
              <a:t> b</a:t>
            </a:r>
            <a:r>
              <a:rPr lang="en-US" altLang="zh-CN" sz="1200" dirty="0">
                <a:solidFill>
                  <a:schemeClr val="accent5"/>
                </a:solidFill>
                <a:latin typeface="Consolas" panose="020B0609020204030204" pitchFamily="49" charset="0"/>
              </a:rPr>
              <a:t>)</a:t>
            </a:r>
            <a:r>
              <a:rPr lang="zh-CN" altLang="en-US" sz="1200" dirty="0"/>
              <a:t>。</a:t>
            </a:r>
            <a:endParaRPr lang="en-US" altLang="zh-CN" sz="1200" dirty="0"/>
          </a:p>
          <a:p>
            <a:pPr marL="342900" indent="-342900">
              <a:lnSpc>
                <a:spcPct val="150000"/>
              </a:lnSpc>
              <a:buFont typeface="+mj-lt"/>
              <a:buAutoNum type="arabicPeriod"/>
            </a:pPr>
            <a:endParaRPr lang="en-US" altLang="zh-CN" sz="1200" dirty="0"/>
          </a:p>
          <a:p>
            <a:pPr marL="342900" indent="-342900">
              <a:lnSpc>
                <a:spcPct val="150000"/>
              </a:lnSpc>
              <a:buFont typeface="+mj-lt"/>
              <a:buAutoNum type="arabicPeriod"/>
            </a:pPr>
            <a:r>
              <a:rPr lang="zh-CN" altLang="en-US" sz="1200" dirty="0"/>
              <a:t>将函数名与</a:t>
            </a:r>
            <a:r>
              <a:rPr lang="en-US" altLang="zh-CN" sz="1200" dirty="0"/>
              <a:t>【</a:t>
            </a:r>
            <a:r>
              <a:rPr lang="zh-CN" altLang="en-US" sz="1200" dirty="0"/>
              <a:t>函数头</a:t>
            </a:r>
            <a:r>
              <a:rPr lang="en-US" altLang="zh-CN" sz="1200" dirty="0"/>
              <a:t>+</a:t>
            </a:r>
            <a:r>
              <a:rPr lang="zh-CN" altLang="en-US" sz="1200" dirty="0"/>
              <a:t>函数体</a:t>
            </a:r>
            <a:r>
              <a:rPr lang="en-US" altLang="zh-CN" sz="1200" dirty="0"/>
              <a:t>】</a:t>
            </a:r>
            <a:r>
              <a:rPr lang="zh-CN" altLang="en-US" sz="1200" dirty="0"/>
              <a:t>存储进一个 </a:t>
            </a:r>
            <a:r>
              <a:rPr lang="en-US" altLang="zh-CN" sz="1200" dirty="0" err="1"/>
              <a:t>dict</a:t>
            </a:r>
            <a:r>
              <a:rPr lang="en-US" altLang="zh-CN" sz="1200" dirty="0"/>
              <a:t> </a:t>
            </a:r>
            <a:r>
              <a:rPr lang="zh-CN" altLang="en-US" sz="1200" dirty="0"/>
              <a:t>中。</a:t>
            </a:r>
            <a:endParaRPr lang="en-US" altLang="zh-CN" sz="1200" dirty="0"/>
          </a:p>
        </p:txBody>
      </p:sp>
    </p:spTree>
    <p:extLst>
      <p:ext uri="{BB962C8B-B14F-4D97-AF65-F5344CB8AC3E}">
        <p14:creationId xmlns:p14="http://schemas.microsoft.com/office/powerpoint/2010/main" val="3539597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en-US" sz="3750" b="1" dirty="0" err="1">
                <a:solidFill>
                  <a:srgbClr val="000000"/>
                </a:solidFill>
                <a:latin typeface="Microsoft YaHei" pitchFamily="34" charset="0"/>
                <a:ea typeface="Microsoft YaHei" pitchFamily="34" charset="-122"/>
                <a:cs typeface="Microsoft YaHei" pitchFamily="34" charset="-120"/>
              </a:rPr>
              <a:t>效果</a:t>
            </a:r>
            <a:r>
              <a:rPr lang="zh-CN" altLang="en-US" sz="3750" b="1" dirty="0">
                <a:solidFill>
                  <a:srgbClr val="000000"/>
                </a:solidFill>
                <a:latin typeface="Microsoft YaHei" pitchFamily="34" charset="0"/>
                <a:ea typeface="Microsoft YaHei" pitchFamily="34" charset="-122"/>
                <a:cs typeface="Microsoft YaHei" pitchFamily="34" charset="-120"/>
              </a:rPr>
              <a:t>展示</a:t>
            </a:r>
            <a:endParaRPr lang="en-US" sz="3750" dirty="0"/>
          </a:p>
        </p:txBody>
      </p:sp>
      <p:sp>
        <p:nvSpPr>
          <p:cNvPr id="4" name="Shape 1"/>
          <p:cNvSpPr/>
          <p:nvPr/>
        </p:nvSpPr>
        <p:spPr>
          <a:xfrm>
            <a:off x="571500" y="4157662"/>
            <a:ext cx="4762500" cy="14288"/>
          </a:xfrm>
          <a:prstGeom prst="rect">
            <a:avLst/>
          </a:prstGeom>
          <a:solidFill>
            <a:srgbClr val="333333">
              <a:alpha val="30000"/>
            </a:srgbClr>
          </a:solidFill>
          <a:ln/>
        </p:spPr>
      </p:sp>
      <p:sp>
        <p:nvSpPr>
          <p:cNvPr id="5" name="Text 2"/>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4F44FF"/>
                </a:solidFill>
                <a:latin typeface="Microsoft YaHei" pitchFamily="34" charset="0"/>
                <a:ea typeface="Microsoft YaHei" pitchFamily="34" charset="-122"/>
                <a:cs typeface="Microsoft YaHei" pitchFamily="34" charset="-120"/>
              </a:rPr>
              <a:t>04</a:t>
            </a:r>
            <a:endParaRPr lang="en-US" sz="225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596D5BA-3B49-4908-2DAB-44DD4FA4DADA}"/>
              </a:ext>
            </a:extLst>
          </p:cNvPr>
          <p:cNvSpPr txBox="1"/>
          <p:nvPr/>
        </p:nvSpPr>
        <p:spPr>
          <a:xfrm>
            <a:off x="404261" y="224923"/>
            <a:ext cx="4572000" cy="459741"/>
          </a:xfrm>
          <a:prstGeom prst="rect">
            <a:avLst/>
          </a:prstGeom>
          <a:noFill/>
        </p:spPr>
        <p:txBody>
          <a:bodyPr wrap="square">
            <a:spAutoFit/>
          </a:bodyPr>
          <a:lstStyle/>
          <a:p>
            <a:pPr marL="0" indent="0" algn="l">
              <a:lnSpc>
                <a:spcPts val="3150"/>
              </a:lnSpc>
              <a:buNone/>
            </a:pPr>
            <a:r>
              <a:rPr lang="zh-CN" altLang="en-US" sz="1800" b="1" dirty="0">
                <a:solidFill>
                  <a:srgbClr val="000000"/>
                </a:solidFill>
                <a:latin typeface="Microsoft YaHei" pitchFamily="34" charset="0"/>
                <a:ea typeface="Microsoft YaHei" pitchFamily="34" charset="-122"/>
                <a:cs typeface="Microsoft YaHei" pitchFamily="34" charset="-120"/>
              </a:rPr>
              <a:t>展示环境</a:t>
            </a:r>
            <a:endParaRPr lang="en-US" altLang="zh-CN" sz="1800" dirty="0"/>
          </a:p>
        </p:txBody>
      </p:sp>
      <p:sp>
        <p:nvSpPr>
          <p:cNvPr id="4" name="文本框 3">
            <a:extLst>
              <a:ext uri="{FF2B5EF4-FFF2-40B4-BE49-F238E27FC236}">
                <a16:creationId xmlns:a16="http://schemas.microsoft.com/office/drawing/2014/main" id="{24B7C2FE-D83E-7413-92E8-76B11FD6CC6A}"/>
              </a:ext>
            </a:extLst>
          </p:cNvPr>
          <p:cNvSpPr txBox="1"/>
          <p:nvPr/>
        </p:nvSpPr>
        <p:spPr>
          <a:xfrm>
            <a:off x="404261" y="822960"/>
            <a:ext cx="7392202" cy="1518301"/>
          </a:xfrm>
          <a:prstGeom prst="rect">
            <a:avLst/>
          </a:prstGeom>
          <a:noFill/>
        </p:spPr>
        <p:txBody>
          <a:bodyPr wrap="square" rtlCol="0">
            <a:spAutoFit/>
          </a:bodyPr>
          <a:lstStyle/>
          <a:p>
            <a:pPr>
              <a:lnSpc>
                <a:spcPct val="200000"/>
              </a:lnSpc>
            </a:pPr>
            <a:r>
              <a:rPr lang="zh-CN" altLang="en-US" sz="1200" dirty="0"/>
              <a:t>因为现在的大模型能力都非常强大，很难找到大模型无法全部理解的大型项目，而如果专门去找能力很差的大模型，检错任务又会花费太多时间（实测使用本地部署的通义千问</a:t>
            </a:r>
            <a:r>
              <a:rPr lang="en-US" altLang="zh-CN" sz="1200" dirty="0"/>
              <a:t>2-1.5B </a:t>
            </a:r>
            <a:r>
              <a:rPr lang="zh-CN" altLang="en-US" sz="1200" dirty="0"/>
              <a:t>进行检错需要几个小时）。</a:t>
            </a:r>
            <a:endParaRPr lang="en-US" altLang="zh-CN" sz="1200" dirty="0"/>
          </a:p>
          <a:p>
            <a:pPr>
              <a:lnSpc>
                <a:spcPct val="200000"/>
              </a:lnSpc>
            </a:pPr>
            <a:r>
              <a:rPr lang="zh-CN" altLang="en-US" sz="1200" dirty="0"/>
              <a:t>最后我们调用了通义千问</a:t>
            </a:r>
            <a:r>
              <a:rPr lang="en-US" altLang="zh-CN" sz="1200" dirty="0"/>
              <a:t>-Plus</a:t>
            </a:r>
            <a:r>
              <a:rPr lang="zh-CN" altLang="en-US" sz="1200" dirty="0"/>
              <a:t>，并且</a:t>
            </a:r>
            <a:r>
              <a:rPr lang="zh-CN" altLang="en-US" sz="1200" b="1" dirty="0"/>
              <a:t>我们假定一个小型代码库非常大，出错的函数及与其相关的所有函数只占代码库的一小部分，我们无法将整个代码库注入大模型，但是将出错的函数及与其相关的函数注入大模型。</a:t>
            </a:r>
            <a:endParaRPr lang="en-US" altLang="zh-CN" sz="1200" b="1" dirty="0"/>
          </a:p>
        </p:txBody>
      </p:sp>
    </p:spTree>
    <p:extLst>
      <p:ext uri="{BB962C8B-B14F-4D97-AF65-F5344CB8AC3E}">
        <p14:creationId xmlns:p14="http://schemas.microsoft.com/office/powerpoint/2010/main" val="4162132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t="3571" b="3571"/>
          <a:stretch/>
        </p:blipFill>
        <p:spPr>
          <a:xfrm>
            <a:off x="0" y="0"/>
            <a:ext cx="9144000" cy="1238250"/>
          </a:xfrm>
          <a:prstGeom prst="rect">
            <a:avLst/>
          </a:prstGeom>
        </p:spPr>
      </p:pic>
      <p:sp>
        <p:nvSpPr>
          <p:cNvPr id="3" name="Text 0"/>
          <p:cNvSpPr/>
          <p:nvPr/>
        </p:nvSpPr>
        <p:spPr>
          <a:xfrm>
            <a:off x="571500" y="285750"/>
            <a:ext cx="8001000" cy="400050"/>
          </a:xfrm>
          <a:prstGeom prst="rect">
            <a:avLst/>
          </a:prstGeom>
          <a:noFill/>
          <a:ln/>
        </p:spPr>
        <p:txBody>
          <a:bodyPr vert="horz" wrap="square" lIns="0" tIns="0" rIns="0" bIns="0" rtlCol="0" anchor="ctr"/>
          <a:lstStyle/>
          <a:p>
            <a:pPr marL="0" indent="0" algn="l">
              <a:lnSpc>
                <a:spcPts val="3150"/>
              </a:lnSpc>
              <a:buNone/>
            </a:pPr>
            <a:r>
              <a:rPr lang="en-US" sz="2250" b="1" dirty="0">
                <a:solidFill>
                  <a:srgbClr val="FFFFFF"/>
                </a:solidFill>
                <a:latin typeface="Microsoft YaHei" pitchFamily="34" charset="0"/>
                <a:ea typeface="Microsoft YaHei" pitchFamily="34" charset="-122"/>
                <a:cs typeface="Microsoft YaHei" pitchFamily="34" charset="-120"/>
              </a:rPr>
              <a:t>典型缺陷案例</a:t>
            </a:r>
            <a:endParaRPr lang="en-US" sz="2250" dirty="0"/>
          </a:p>
        </p:txBody>
      </p:sp>
      <p:sp>
        <p:nvSpPr>
          <p:cNvPr id="4" name="Text 1"/>
          <p:cNvSpPr/>
          <p:nvPr/>
        </p:nvSpPr>
        <p:spPr>
          <a:xfrm>
            <a:off x="571500" y="742950"/>
            <a:ext cx="8001000" cy="209550"/>
          </a:xfrm>
          <a:prstGeom prst="rect">
            <a:avLst/>
          </a:prstGeom>
          <a:noFill/>
          <a:ln/>
        </p:spPr>
        <p:txBody>
          <a:bodyPr vert="horz" wrap="square" lIns="0" tIns="0" rIns="0" bIns="0" rtlCol="0" anchor="ctr"/>
          <a:lstStyle/>
          <a:p>
            <a:pPr marL="0" indent="0" algn="l">
              <a:lnSpc>
                <a:spcPts val="1650"/>
              </a:lnSpc>
              <a:buNone/>
            </a:pPr>
            <a:endParaRPr lang="en-US" sz="1200" dirty="0"/>
          </a:p>
        </p:txBody>
      </p:sp>
      <p:pic>
        <p:nvPicPr>
          <p:cNvPr id="5" name="Image 1" descr="preencoded.png"/>
          <p:cNvPicPr>
            <a:picLocks noChangeAspect="1"/>
          </p:cNvPicPr>
          <p:nvPr/>
        </p:nvPicPr>
        <p:blipFill>
          <a:blip r:embed="rId4"/>
          <a:srcRect/>
          <a:stretch/>
        </p:blipFill>
        <p:spPr>
          <a:xfrm>
            <a:off x="400050" y="1731169"/>
            <a:ext cx="4171950" cy="1414463"/>
          </a:xfrm>
          <a:prstGeom prst="rect">
            <a:avLst/>
          </a:prstGeom>
        </p:spPr>
      </p:pic>
      <p:sp>
        <p:nvSpPr>
          <p:cNvPr id="6" name="Text 2"/>
          <p:cNvSpPr/>
          <p:nvPr/>
        </p:nvSpPr>
        <p:spPr>
          <a:xfrm>
            <a:off x="600075" y="1938337"/>
            <a:ext cx="2571750" cy="252413"/>
          </a:xfrm>
          <a:prstGeom prst="rect">
            <a:avLst/>
          </a:prstGeom>
          <a:noFill/>
          <a:ln/>
        </p:spPr>
        <p:txBody>
          <a:bodyPr vert="horz" wrap="square" lIns="0" tIns="0" rIns="0" bIns="0" rtlCol="0" anchor="ctr"/>
          <a:lstStyle/>
          <a:p>
            <a:pPr marL="0" indent="0" algn="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案例一：参数错误</a:t>
            </a:r>
            <a:endParaRPr lang="en-US" sz="1200" dirty="0"/>
          </a:p>
        </p:txBody>
      </p:sp>
      <p:sp>
        <p:nvSpPr>
          <p:cNvPr id="7" name="Text 3"/>
          <p:cNvSpPr/>
          <p:nvPr/>
        </p:nvSpPr>
        <p:spPr>
          <a:xfrm>
            <a:off x="600075" y="2228850"/>
            <a:ext cx="2571750" cy="666750"/>
          </a:xfrm>
          <a:prstGeom prst="rect">
            <a:avLst/>
          </a:prstGeom>
          <a:noFill/>
          <a:ln/>
        </p:spPr>
        <p:txBody>
          <a:bodyPr vert="horz" wrap="square" lIns="0" tIns="0" rIns="0" bIns="0" rtlCol="0" anchor="ctr"/>
          <a:lstStyle/>
          <a:p>
            <a:pPr marL="0" indent="0" algn="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函数调用时参数类型不符，导致编译错误。LLM分析调用图与文档，识别错误位置，建议正确参数类型，修复效率显著提升。</a:t>
            </a:r>
            <a:endParaRPr lang="en-US" sz="1050" dirty="0"/>
          </a:p>
        </p:txBody>
      </p:sp>
      <p:pic>
        <p:nvPicPr>
          <p:cNvPr id="8" name="Image 2" descr="preencoded.png"/>
          <p:cNvPicPr>
            <a:picLocks noChangeAspect="1"/>
          </p:cNvPicPr>
          <p:nvPr/>
        </p:nvPicPr>
        <p:blipFill>
          <a:blip r:embed="rId5"/>
          <a:srcRect/>
          <a:stretch/>
        </p:blipFill>
        <p:spPr>
          <a:xfrm>
            <a:off x="4572000" y="1731169"/>
            <a:ext cx="4171950" cy="1414463"/>
          </a:xfrm>
          <a:prstGeom prst="rect">
            <a:avLst/>
          </a:prstGeom>
        </p:spPr>
      </p:pic>
      <p:sp>
        <p:nvSpPr>
          <p:cNvPr id="9" name="Text 4"/>
          <p:cNvSpPr/>
          <p:nvPr/>
        </p:nvSpPr>
        <p:spPr>
          <a:xfrm>
            <a:off x="5972175" y="1835944"/>
            <a:ext cx="2571750" cy="252413"/>
          </a:xfrm>
          <a:prstGeom prst="rect">
            <a:avLst/>
          </a:prstGeom>
          <a:noFill/>
          <a:ln/>
        </p:spPr>
        <p:txBody>
          <a:bodyPr vert="horz" wrap="square" lIns="0" tIns="0" rIns="0" bIns="0" rtlCol="0" anchor="ctr"/>
          <a:lstStyle/>
          <a:p>
            <a:pPr marL="0" indent="0">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案例二：逻辑漏洞</a:t>
            </a:r>
            <a:endParaRPr lang="en-US" sz="1200" dirty="0"/>
          </a:p>
        </p:txBody>
      </p:sp>
      <p:sp>
        <p:nvSpPr>
          <p:cNvPr id="10" name="Text 5"/>
          <p:cNvSpPr/>
          <p:nvPr/>
        </p:nvSpPr>
        <p:spPr>
          <a:xfrm>
            <a:off x="5972175" y="2126456"/>
            <a:ext cx="2571750" cy="87630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被调用函数内部逻辑存在缺陷，影响程序运行。LLM结合函数实现与调用上下文，精确定位问题，生成修复代码，保障程序稳定性。</a:t>
            </a:r>
            <a:endParaRPr lang="en-US" sz="1050" dirty="0"/>
          </a:p>
        </p:txBody>
      </p:sp>
      <p:pic>
        <p:nvPicPr>
          <p:cNvPr id="11" name="Image 3" descr="preencoded.png"/>
          <p:cNvPicPr>
            <a:picLocks noChangeAspect="1"/>
          </p:cNvPicPr>
          <p:nvPr/>
        </p:nvPicPr>
        <p:blipFill>
          <a:blip r:embed="rId6"/>
          <a:srcRect/>
          <a:stretch/>
        </p:blipFill>
        <p:spPr>
          <a:xfrm>
            <a:off x="400050" y="3145631"/>
            <a:ext cx="4171950" cy="1409700"/>
          </a:xfrm>
          <a:prstGeom prst="rect">
            <a:avLst/>
          </a:prstGeom>
        </p:spPr>
      </p:pic>
      <p:sp>
        <p:nvSpPr>
          <p:cNvPr id="12" name="Text 6"/>
          <p:cNvSpPr/>
          <p:nvPr/>
        </p:nvSpPr>
        <p:spPr>
          <a:xfrm>
            <a:off x="600075" y="3352800"/>
            <a:ext cx="2571750" cy="252413"/>
          </a:xfrm>
          <a:prstGeom prst="rect">
            <a:avLst/>
          </a:prstGeom>
          <a:noFill/>
          <a:ln/>
        </p:spPr>
        <p:txBody>
          <a:bodyPr vert="horz" wrap="square" lIns="0" tIns="0" rIns="0" bIns="0" rtlCol="0" anchor="ctr"/>
          <a:lstStyle/>
          <a:p>
            <a:pPr marL="0" indent="0" algn="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案例三：边界条件</a:t>
            </a:r>
            <a:endParaRPr lang="en-US" sz="1200" dirty="0"/>
          </a:p>
        </p:txBody>
      </p:sp>
      <p:sp>
        <p:nvSpPr>
          <p:cNvPr id="13" name="Text 7"/>
          <p:cNvSpPr/>
          <p:nvPr/>
        </p:nvSpPr>
        <p:spPr>
          <a:xfrm>
            <a:off x="600075" y="3643313"/>
            <a:ext cx="2571750" cy="666750"/>
          </a:xfrm>
          <a:prstGeom prst="rect">
            <a:avLst/>
          </a:prstGeom>
          <a:noFill/>
          <a:ln/>
        </p:spPr>
        <p:txBody>
          <a:bodyPr vert="horz" wrap="square" lIns="0" tIns="0" rIns="0" bIns="0" rtlCol="0" anchor="ctr"/>
          <a:lstStyle/>
          <a:p>
            <a:pPr marL="0" indent="0" algn="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忽视边界条件检查，引发运行时异常。LLM通过理解函数意图，补充缺失的边界检查代码，增强程序健壮性。</a:t>
            </a:r>
            <a:endParaRPr lang="en-US" sz="1050" dirty="0"/>
          </a:p>
        </p:txBody>
      </p:sp>
      <p:pic>
        <p:nvPicPr>
          <p:cNvPr id="14" name="Image 4" descr="preencoded.png"/>
          <p:cNvPicPr>
            <a:picLocks noChangeAspect="1"/>
          </p:cNvPicPr>
          <p:nvPr/>
        </p:nvPicPr>
        <p:blipFill>
          <a:blip r:embed="rId7"/>
          <a:srcRect/>
          <a:stretch/>
        </p:blipFill>
        <p:spPr>
          <a:xfrm>
            <a:off x="4572000" y="3145631"/>
            <a:ext cx="4171950" cy="1409700"/>
          </a:xfrm>
          <a:prstGeom prst="rect">
            <a:avLst/>
          </a:prstGeom>
        </p:spPr>
      </p:pic>
      <p:sp>
        <p:nvSpPr>
          <p:cNvPr id="15" name="Text 8"/>
          <p:cNvSpPr/>
          <p:nvPr/>
        </p:nvSpPr>
        <p:spPr>
          <a:xfrm>
            <a:off x="5972175" y="3352800"/>
            <a:ext cx="2571750" cy="252413"/>
          </a:xfrm>
          <a:prstGeom prst="rect">
            <a:avLst/>
          </a:prstGeom>
          <a:noFill/>
          <a:ln/>
        </p:spPr>
        <p:txBody>
          <a:bodyPr vert="horz" wrap="square" lIns="0" tIns="0" rIns="0" bIns="0" rtlCol="0" anchor="ctr"/>
          <a:lstStyle/>
          <a:p>
            <a:pPr marL="0" indent="0">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案例四：资源泄露</a:t>
            </a:r>
            <a:endParaRPr lang="en-US" sz="1200" dirty="0"/>
          </a:p>
        </p:txBody>
      </p:sp>
      <p:sp>
        <p:nvSpPr>
          <p:cNvPr id="16" name="Text 9"/>
          <p:cNvSpPr/>
          <p:nvPr/>
        </p:nvSpPr>
        <p:spPr>
          <a:xfrm>
            <a:off x="5972175" y="3643313"/>
            <a:ext cx="2571750" cy="66675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资源分配后未正确释放，造成内存泄漏。LLM识别资源管理不当，指导修复，优化资源使用，提升程序效率。</a:t>
            </a:r>
            <a:endParaRPr lang="en-US" sz="105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C0D793D-8B31-9F60-53F9-06932A3D1154}"/>
              </a:ext>
            </a:extLst>
          </p:cNvPr>
          <p:cNvSpPr txBox="1"/>
          <p:nvPr/>
        </p:nvSpPr>
        <p:spPr>
          <a:xfrm>
            <a:off x="385010" y="234548"/>
            <a:ext cx="4572000" cy="459741"/>
          </a:xfrm>
          <a:prstGeom prst="rect">
            <a:avLst/>
          </a:prstGeom>
          <a:noFill/>
        </p:spPr>
        <p:txBody>
          <a:bodyPr wrap="square">
            <a:spAutoFit/>
          </a:bodyPr>
          <a:lstStyle/>
          <a:p>
            <a:pPr marL="0" indent="0" algn="l">
              <a:lnSpc>
                <a:spcPts val="3150"/>
              </a:lnSpc>
              <a:buNone/>
            </a:pPr>
            <a:r>
              <a:rPr lang="zh-CN" altLang="en-US" sz="1800" b="1" dirty="0">
                <a:solidFill>
                  <a:srgbClr val="000000"/>
                </a:solidFill>
                <a:latin typeface="Microsoft YaHei" pitchFamily="34" charset="0"/>
                <a:ea typeface="Microsoft YaHei" pitchFamily="34" charset="-122"/>
                <a:cs typeface="Microsoft YaHei" pitchFamily="34" charset="-120"/>
              </a:rPr>
              <a:t>示例一：函数调用出错</a:t>
            </a:r>
            <a:endParaRPr lang="en-US" altLang="zh-CN" sz="1800" dirty="0"/>
          </a:p>
        </p:txBody>
      </p:sp>
      <p:sp>
        <p:nvSpPr>
          <p:cNvPr id="5" name="文本框 4">
            <a:extLst>
              <a:ext uri="{FF2B5EF4-FFF2-40B4-BE49-F238E27FC236}">
                <a16:creationId xmlns:a16="http://schemas.microsoft.com/office/drawing/2014/main" id="{BB30656A-65BE-B6DE-28F1-2A0B885D2C83}"/>
              </a:ext>
            </a:extLst>
          </p:cNvPr>
          <p:cNvSpPr txBox="1"/>
          <p:nvPr/>
        </p:nvSpPr>
        <p:spPr>
          <a:xfrm>
            <a:off x="442762" y="789272"/>
            <a:ext cx="5101390" cy="461665"/>
          </a:xfrm>
          <a:prstGeom prst="rect">
            <a:avLst/>
          </a:prstGeom>
          <a:noFill/>
        </p:spPr>
        <p:txBody>
          <a:bodyPr wrap="square" rtlCol="0">
            <a:spAutoFit/>
          </a:bodyPr>
          <a:lstStyle/>
          <a:p>
            <a:r>
              <a:rPr lang="zh-CN" altLang="en-US" sz="1200" dirty="0"/>
              <a:t>错误：</a:t>
            </a:r>
            <a:r>
              <a:rPr lang="en-US" altLang="zh-CN" sz="1200" dirty="0" err="1"/>
              <a:t>mul</a:t>
            </a:r>
            <a:r>
              <a:rPr lang="en-US" altLang="zh-CN" sz="1200" dirty="0"/>
              <a:t> </a:t>
            </a:r>
            <a:r>
              <a:rPr lang="zh-CN" altLang="en-US" sz="1200" dirty="0"/>
              <a:t>函数需要两个参数，调用时只传了一个参数。</a:t>
            </a:r>
            <a:endParaRPr lang="en-US" altLang="zh-CN" sz="1200" dirty="0"/>
          </a:p>
          <a:p>
            <a:endParaRPr lang="en-US" altLang="zh-CN" sz="1200" dirty="0"/>
          </a:p>
        </p:txBody>
      </p:sp>
      <p:pic>
        <p:nvPicPr>
          <p:cNvPr id="9" name="图片 8">
            <a:extLst>
              <a:ext uri="{FF2B5EF4-FFF2-40B4-BE49-F238E27FC236}">
                <a16:creationId xmlns:a16="http://schemas.microsoft.com/office/drawing/2014/main" id="{AF653CE7-94B1-0DD9-274D-14FB6ABC719E}"/>
              </a:ext>
            </a:extLst>
          </p:cNvPr>
          <p:cNvPicPr>
            <a:picLocks noChangeAspect="1"/>
          </p:cNvPicPr>
          <p:nvPr/>
        </p:nvPicPr>
        <p:blipFill>
          <a:blip r:embed="rId2"/>
          <a:stretch>
            <a:fillRect/>
          </a:stretch>
        </p:blipFill>
        <p:spPr>
          <a:xfrm>
            <a:off x="481263" y="2091763"/>
            <a:ext cx="3863852" cy="1985840"/>
          </a:xfrm>
          <a:prstGeom prst="rect">
            <a:avLst/>
          </a:prstGeom>
        </p:spPr>
      </p:pic>
      <p:pic>
        <p:nvPicPr>
          <p:cNvPr id="11" name="图片 10">
            <a:extLst>
              <a:ext uri="{FF2B5EF4-FFF2-40B4-BE49-F238E27FC236}">
                <a16:creationId xmlns:a16="http://schemas.microsoft.com/office/drawing/2014/main" id="{9E974294-4DCF-0799-4A30-FA6DBC3ECAE1}"/>
              </a:ext>
            </a:extLst>
          </p:cNvPr>
          <p:cNvPicPr>
            <a:picLocks noChangeAspect="1"/>
          </p:cNvPicPr>
          <p:nvPr/>
        </p:nvPicPr>
        <p:blipFill>
          <a:blip r:embed="rId3"/>
          <a:stretch>
            <a:fillRect/>
          </a:stretch>
        </p:blipFill>
        <p:spPr>
          <a:xfrm>
            <a:off x="4798885" y="1614537"/>
            <a:ext cx="3863852" cy="2463066"/>
          </a:xfrm>
          <a:prstGeom prst="rect">
            <a:avLst/>
          </a:prstGeom>
        </p:spPr>
      </p:pic>
      <p:sp>
        <p:nvSpPr>
          <p:cNvPr id="12" name="文本框 11">
            <a:extLst>
              <a:ext uri="{FF2B5EF4-FFF2-40B4-BE49-F238E27FC236}">
                <a16:creationId xmlns:a16="http://schemas.microsoft.com/office/drawing/2014/main" id="{67539794-23B9-96A3-9362-B3936AFC8162}"/>
              </a:ext>
            </a:extLst>
          </p:cNvPr>
          <p:cNvSpPr txBox="1"/>
          <p:nvPr/>
        </p:nvSpPr>
        <p:spPr>
          <a:xfrm>
            <a:off x="1775860" y="4268089"/>
            <a:ext cx="1968367" cy="246221"/>
          </a:xfrm>
          <a:prstGeom prst="rect">
            <a:avLst/>
          </a:prstGeom>
          <a:noFill/>
        </p:spPr>
        <p:txBody>
          <a:bodyPr wrap="square" rtlCol="0">
            <a:spAutoFit/>
          </a:bodyPr>
          <a:lstStyle/>
          <a:p>
            <a:r>
              <a:rPr lang="zh-CN" altLang="en-US" sz="1000" dirty="0"/>
              <a:t>方案一</a:t>
            </a:r>
          </a:p>
        </p:txBody>
      </p:sp>
      <p:sp>
        <p:nvSpPr>
          <p:cNvPr id="14" name="文本框 13">
            <a:extLst>
              <a:ext uri="{FF2B5EF4-FFF2-40B4-BE49-F238E27FC236}">
                <a16:creationId xmlns:a16="http://schemas.microsoft.com/office/drawing/2014/main" id="{8C986FF1-F322-5741-56A6-B3C517F87F83}"/>
              </a:ext>
            </a:extLst>
          </p:cNvPr>
          <p:cNvSpPr txBox="1"/>
          <p:nvPr/>
        </p:nvSpPr>
        <p:spPr>
          <a:xfrm>
            <a:off x="6407867" y="4268088"/>
            <a:ext cx="645887" cy="246221"/>
          </a:xfrm>
          <a:prstGeom prst="rect">
            <a:avLst/>
          </a:prstGeom>
          <a:noFill/>
        </p:spPr>
        <p:txBody>
          <a:bodyPr wrap="square">
            <a:spAutoFit/>
          </a:bodyPr>
          <a:lstStyle/>
          <a:p>
            <a:r>
              <a:rPr lang="zh-CN" altLang="en-US" sz="1000" dirty="0"/>
              <a:t>方案二</a:t>
            </a:r>
          </a:p>
        </p:txBody>
      </p:sp>
    </p:spTree>
    <p:extLst>
      <p:ext uri="{BB962C8B-B14F-4D97-AF65-F5344CB8AC3E}">
        <p14:creationId xmlns:p14="http://schemas.microsoft.com/office/powerpoint/2010/main" val="1784615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0E198A8-7509-1478-BF24-8E9E8D630C42}"/>
              </a:ext>
            </a:extLst>
          </p:cNvPr>
          <p:cNvSpPr txBox="1"/>
          <p:nvPr/>
        </p:nvSpPr>
        <p:spPr>
          <a:xfrm>
            <a:off x="336884" y="268236"/>
            <a:ext cx="4572000" cy="459741"/>
          </a:xfrm>
          <a:prstGeom prst="rect">
            <a:avLst/>
          </a:prstGeom>
          <a:noFill/>
        </p:spPr>
        <p:txBody>
          <a:bodyPr wrap="square">
            <a:spAutoFit/>
          </a:bodyPr>
          <a:lstStyle/>
          <a:p>
            <a:pPr marL="0" indent="0" algn="l">
              <a:lnSpc>
                <a:spcPts val="3150"/>
              </a:lnSpc>
              <a:buNone/>
            </a:pPr>
            <a:r>
              <a:rPr lang="zh-CN" altLang="en-US" sz="1800" b="1" dirty="0">
                <a:solidFill>
                  <a:srgbClr val="000000"/>
                </a:solidFill>
                <a:latin typeface="Microsoft YaHei" pitchFamily="34" charset="0"/>
                <a:ea typeface="Microsoft YaHei" pitchFamily="34" charset="-122"/>
                <a:cs typeface="Microsoft YaHei" pitchFamily="34" charset="-120"/>
              </a:rPr>
              <a:t>示例二：函数调用出错</a:t>
            </a:r>
            <a:endParaRPr lang="en-US" altLang="zh-CN" sz="1800" dirty="0"/>
          </a:p>
        </p:txBody>
      </p:sp>
      <p:sp>
        <p:nvSpPr>
          <p:cNvPr id="4" name="文本框 3">
            <a:extLst>
              <a:ext uri="{FF2B5EF4-FFF2-40B4-BE49-F238E27FC236}">
                <a16:creationId xmlns:a16="http://schemas.microsoft.com/office/drawing/2014/main" id="{30F65FF7-759E-28E0-5A87-78AEC4CA1D26}"/>
              </a:ext>
            </a:extLst>
          </p:cNvPr>
          <p:cNvSpPr txBox="1"/>
          <p:nvPr/>
        </p:nvSpPr>
        <p:spPr>
          <a:xfrm>
            <a:off x="418699" y="779646"/>
            <a:ext cx="5115827" cy="618054"/>
          </a:xfrm>
          <a:prstGeom prst="rect">
            <a:avLst/>
          </a:prstGeom>
          <a:noFill/>
        </p:spPr>
        <p:txBody>
          <a:bodyPr wrap="square" rtlCol="0">
            <a:spAutoFit/>
          </a:bodyPr>
          <a:lstStyle/>
          <a:p>
            <a:pPr>
              <a:lnSpc>
                <a:spcPct val="150000"/>
              </a:lnSpc>
            </a:pPr>
            <a:r>
              <a:rPr lang="zh-CN" altLang="en-US" sz="1200" dirty="0"/>
              <a:t>函数实现错误：用户发现 </a:t>
            </a:r>
            <a:r>
              <a:rPr lang="en-US" altLang="zh-CN" sz="1200" dirty="0" err="1"/>
              <a:t>qpow</a:t>
            </a:r>
            <a:r>
              <a:rPr lang="en-US" altLang="zh-CN" sz="1200" dirty="0"/>
              <a:t> </a:t>
            </a:r>
            <a:r>
              <a:rPr lang="zh-CN" altLang="en-US" sz="1200" dirty="0"/>
              <a:t>函数的结果不符合预期，原因是他在 </a:t>
            </a:r>
            <a:r>
              <a:rPr lang="en-US" altLang="zh-CN" sz="1200" dirty="0" err="1"/>
              <a:t>qpow</a:t>
            </a:r>
            <a:r>
              <a:rPr lang="en-US" altLang="zh-CN" sz="1200" dirty="0"/>
              <a:t> </a:t>
            </a:r>
            <a:r>
              <a:rPr lang="zh-CN" altLang="en-US" sz="1200" dirty="0"/>
              <a:t>函数调用的 </a:t>
            </a:r>
            <a:r>
              <a:rPr lang="en-US" altLang="zh-CN" sz="1200" dirty="0" err="1"/>
              <a:t>is_odd</a:t>
            </a:r>
            <a:r>
              <a:rPr lang="en-US" altLang="zh-CN" sz="1200" dirty="0"/>
              <a:t> </a:t>
            </a:r>
            <a:r>
              <a:rPr lang="zh-CN" altLang="en-US" sz="1200" dirty="0"/>
              <a:t>函数实现错误。</a:t>
            </a:r>
          </a:p>
        </p:txBody>
      </p:sp>
      <p:pic>
        <p:nvPicPr>
          <p:cNvPr id="6" name="图片 5">
            <a:extLst>
              <a:ext uri="{FF2B5EF4-FFF2-40B4-BE49-F238E27FC236}">
                <a16:creationId xmlns:a16="http://schemas.microsoft.com/office/drawing/2014/main" id="{67FFC39A-78D0-93C1-1B95-3B0240EBAE8F}"/>
              </a:ext>
            </a:extLst>
          </p:cNvPr>
          <p:cNvPicPr>
            <a:picLocks noChangeAspect="1"/>
          </p:cNvPicPr>
          <p:nvPr/>
        </p:nvPicPr>
        <p:blipFill>
          <a:blip r:embed="rId2"/>
          <a:stretch>
            <a:fillRect/>
          </a:stretch>
        </p:blipFill>
        <p:spPr>
          <a:xfrm>
            <a:off x="5993174" y="858685"/>
            <a:ext cx="2508603" cy="568835"/>
          </a:xfrm>
          <a:prstGeom prst="rect">
            <a:avLst/>
          </a:prstGeom>
        </p:spPr>
      </p:pic>
      <p:pic>
        <p:nvPicPr>
          <p:cNvPr id="8" name="图片 7">
            <a:extLst>
              <a:ext uri="{FF2B5EF4-FFF2-40B4-BE49-F238E27FC236}">
                <a16:creationId xmlns:a16="http://schemas.microsoft.com/office/drawing/2014/main" id="{19F3E9A2-8564-C0C9-BDD1-5A5D50268C97}"/>
              </a:ext>
            </a:extLst>
          </p:cNvPr>
          <p:cNvPicPr>
            <a:picLocks noChangeAspect="1"/>
          </p:cNvPicPr>
          <p:nvPr/>
        </p:nvPicPr>
        <p:blipFill>
          <a:blip r:embed="rId3"/>
          <a:stretch>
            <a:fillRect/>
          </a:stretch>
        </p:blipFill>
        <p:spPr>
          <a:xfrm>
            <a:off x="491898" y="1449369"/>
            <a:ext cx="4031976" cy="3290500"/>
          </a:xfrm>
          <a:prstGeom prst="rect">
            <a:avLst/>
          </a:prstGeom>
        </p:spPr>
      </p:pic>
    </p:spTree>
    <p:extLst>
      <p:ext uri="{BB962C8B-B14F-4D97-AF65-F5344CB8AC3E}">
        <p14:creationId xmlns:p14="http://schemas.microsoft.com/office/powerpoint/2010/main" val="731576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6A5CAB-32A3-38E9-7E8B-3A4F337A49A1}"/>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57C0856C-458E-574D-076C-BB4E40DAB796}"/>
              </a:ext>
            </a:extLst>
          </p:cNvPr>
          <p:cNvSpPr txBox="1"/>
          <p:nvPr/>
        </p:nvSpPr>
        <p:spPr>
          <a:xfrm>
            <a:off x="336884" y="268236"/>
            <a:ext cx="4572000" cy="459741"/>
          </a:xfrm>
          <a:prstGeom prst="rect">
            <a:avLst/>
          </a:prstGeom>
          <a:noFill/>
        </p:spPr>
        <p:txBody>
          <a:bodyPr wrap="square">
            <a:spAutoFit/>
          </a:bodyPr>
          <a:lstStyle/>
          <a:p>
            <a:pPr marL="0" indent="0" algn="l">
              <a:lnSpc>
                <a:spcPts val="3150"/>
              </a:lnSpc>
              <a:buNone/>
            </a:pPr>
            <a:r>
              <a:rPr lang="zh-CN" altLang="en-US" sz="1800" b="1" dirty="0">
                <a:solidFill>
                  <a:srgbClr val="000000"/>
                </a:solidFill>
                <a:latin typeface="Microsoft YaHei" pitchFamily="34" charset="0"/>
                <a:ea typeface="Microsoft YaHei" pitchFamily="34" charset="-122"/>
                <a:cs typeface="Microsoft YaHei" pitchFamily="34" charset="-120"/>
              </a:rPr>
              <a:t>示例三：函数使用不合理</a:t>
            </a:r>
            <a:endParaRPr lang="en-US" altLang="zh-CN" sz="1800" dirty="0"/>
          </a:p>
        </p:txBody>
      </p:sp>
      <p:sp>
        <p:nvSpPr>
          <p:cNvPr id="4" name="文本框 3">
            <a:extLst>
              <a:ext uri="{FF2B5EF4-FFF2-40B4-BE49-F238E27FC236}">
                <a16:creationId xmlns:a16="http://schemas.microsoft.com/office/drawing/2014/main" id="{F7B9FA50-D040-B041-1347-9E871D338293}"/>
              </a:ext>
            </a:extLst>
          </p:cNvPr>
          <p:cNvSpPr txBox="1"/>
          <p:nvPr/>
        </p:nvSpPr>
        <p:spPr>
          <a:xfrm>
            <a:off x="418699" y="842210"/>
            <a:ext cx="5828097" cy="618054"/>
          </a:xfrm>
          <a:prstGeom prst="rect">
            <a:avLst/>
          </a:prstGeom>
          <a:noFill/>
        </p:spPr>
        <p:txBody>
          <a:bodyPr wrap="square" rtlCol="0">
            <a:spAutoFit/>
          </a:bodyPr>
          <a:lstStyle/>
          <a:p>
            <a:pPr>
              <a:lnSpc>
                <a:spcPct val="150000"/>
              </a:lnSpc>
            </a:pPr>
            <a:r>
              <a:rPr lang="zh-CN" altLang="en-US" sz="1200" dirty="0"/>
              <a:t>函数实现错误：用户发现 </a:t>
            </a:r>
            <a:r>
              <a:rPr lang="en-US" altLang="zh-CN" sz="1200" dirty="0" err="1"/>
              <a:t>qpow</a:t>
            </a:r>
            <a:r>
              <a:rPr lang="en-US" altLang="zh-CN" sz="1200" dirty="0"/>
              <a:t> </a:t>
            </a:r>
            <a:r>
              <a:rPr lang="zh-CN" altLang="en-US" sz="1200" dirty="0"/>
              <a:t>函数的结果不符合预期，原因是他在 </a:t>
            </a:r>
            <a:r>
              <a:rPr lang="en-US" altLang="zh-CN" sz="1200" dirty="0" err="1"/>
              <a:t>qpow</a:t>
            </a:r>
            <a:r>
              <a:rPr lang="en-US" altLang="zh-CN" sz="1200" dirty="0"/>
              <a:t> </a:t>
            </a:r>
            <a:r>
              <a:rPr lang="zh-CN" altLang="en-US" sz="1200" dirty="0"/>
              <a:t>函数使用 </a:t>
            </a:r>
            <a:r>
              <a:rPr lang="en-US" altLang="zh-CN" sz="1200" dirty="0"/>
              <a:t>odd = !</a:t>
            </a:r>
            <a:r>
              <a:rPr lang="en-US" altLang="zh-CN" sz="1200" dirty="0" err="1"/>
              <a:t>is_odd</a:t>
            </a:r>
            <a:r>
              <a:rPr lang="en-US" altLang="zh-CN" sz="1200" dirty="0"/>
              <a:t>(b) </a:t>
            </a:r>
            <a:r>
              <a:rPr lang="zh-CN" altLang="en-US" sz="1200" dirty="0"/>
              <a:t>来判断 </a:t>
            </a:r>
            <a:r>
              <a:rPr lang="en-US" altLang="zh-CN" sz="1200" dirty="0"/>
              <a:t>b </a:t>
            </a:r>
            <a:r>
              <a:rPr lang="zh-CN" altLang="en-US" sz="1200" dirty="0"/>
              <a:t>是否为奇数，实际应该使用 </a:t>
            </a:r>
            <a:r>
              <a:rPr lang="en-US" altLang="zh-CN" sz="1200" dirty="0"/>
              <a:t>odd = </a:t>
            </a:r>
            <a:r>
              <a:rPr lang="en-US" altLang="zh-CN" sz="1200" dirty="0" err="1"/>
              <a:t>is_odd</a:t>
            </a:r>
            <a:r>
              <a:rPr lang="en-US" altLang="zh-CN" sz="1200" dirty="0"/>
              <a:t>(b)</a:t>
            </a:r>
            <a:endParaRPr lang="zh-CN" altLang="en-US" sz="1200" dirty="0"/>
          </a:p>
        </p:txBody>
      </p:sp>
      <p:pic>
        <p:nvPicPr>
          <p:cNvPr id="5" name="图片 4">
            <a:extLst>
              <a:ext uri="{FF2B5EF4-FFF2-40B4-BE49-F238E27FC236}">
                <a16:creationId xmlns:a16="http://schemas.microsoft.com/office/drawing/2014/main" id="{6CE80BAA-4F4C-13D8-15A2-2E0470133AA4}"/>
              </a:ext>
            </a:extLst>
          </p:cNvPr>
          <p:cNvPicPr>
            <a:picLocks noChangeAspect="1"/>
          </p:cNvPicPr>
          <p:nvPr/>
        </p:nvPicPr>
        <p:blipFill>
          <a:blip r:embed="rId2"/>
          <a:stretch>
            <a:fillRect/>
          </a:stretch>
        </p:blipFill>
        <p:spPr>
          <a:xfrm>
            <a:off x="476451" y="1682822"/>
            <a:ext cx="4692316" cy="2618468"/>
          </a:xfrm>
          <a:prstGeom prst="rect">
            <a:avLst/>
          </a:prstGeom>
        </p:spPr>
      </p:pic>
    </p:spTree>
    <p:extLst>
      <p:ext uri="{BB962C8B-B14F-4D97-AF65-F5344CB8AC3E}">
        <p14:creationId xmlns:p14="http://schemas.microsoft.com/office/powerpoint/2010/main" val="3984743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zh-CN" altLang="en-US" sz="3750" b="1" dirty="0">
                <a:solidFill>
                  <a:srgbClr val="000000"/>
                </a:solidFill>
                <a:latin typeface="Microsoft YaHei" pitchFamily="34" charset="0"/>
                <a:ea typeface="Microsoft YaHei" pitchFamily="34" charset="-122"/>
                <a:cs typeface="Microsoft YaHei" pitchFamily="34" charset="-120"/>
              </a:rPr>
              <a:t>研究背景与动机</a:t>
            </a:r>
            <a:endParaRPr lang="en-US" sz="3750" dirty="0"/>
          </a:p>
        </p:txBody>
      </p:sp>
      <p:sp>
        <p:nvSpPr>
          <p:cNvPr id="4" name="Shape 1"/>
          <p:cNvSpPr/>
          <p:nvPr/>
        </p:nvSpPr>
        <p:spPr>
          <a:xfrm>
            <a:off x="571500" y="4157662"/>
            <a:ext cx="4762500" cy="14288"/>
          </a:xfrm>
          <a:prstGeom prst="rect">
            <a:avLst/>
          </a:prstGeom>
          <a:solidFill>
            <a:srgbClr val="333333">
              <a:alpha val="30000"/>
            </a:srgbClr>
          </a:solidFill>
          <a:ln/>
        </p:spPr>
      </p:sp>
      <p:sp>
        <p:nvSpPr>
          <p:cNvPr id="5" name="Text 2"/>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4F44FF"/>
                </a:solidFill>
                <a:latin typeface="Microsoft YaHei" pitchFamily="34" charset="0"/>
                <a:ea typeface="Microsoft YaHei" pitchFamily="34" charset="-122"/>
                <a:cs typeface="Microsoft YaHei" pitchFamily="34" charset="-120"/>
              </a:rPr>
              <a:t>01</a:t>
            </a:r>
            <a:endParaRPr lang="en-US" sz="225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04C77-7CBD-9647-9083-B718CED9E304}"/>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A2945E07-34A7-A6A6-6CFB-ADE718E393AD}"/>
              </a:ext>
            </a:extLst>
          </p:cNvPr>
          <p:cNvSpPr txBox="1"/>
          <p:nvPr/>
        </p:nvSpPr>
        <p:spPr>
          <a:xfrm>
            <a:off x="336884" y="268236"/>
            <a:ext cx="4572000" cy="459741"/>
          </a:xfrm>
          <a:prstGeom prst="rect">
            <a:avLst/>
          </a:prstGeom>
          <a:noFill/>
        </p:spPr>
        <p:txBody>
          <a:bodyPr wrap="square">
            <a:spAutoFit/>
          </a:bodyPr>
          <a:lstStyle/>
          <a:p>
            <a:pPr marL="0" indent="0" algn="l">
              <a:lnSpc>
                <a:spcPts val="3150"/>
              </a:lnSpc>
              <a:buNone/>
            </a:pPr>
            <a:r>
              <a:rPr lang="zh-CN" altLang="en-US" sz="1800" b="1" dirty="0">
                <a:solidFill>
                  <a:srgbClr val="000000"/>
                </a:solidFill>
                <a:latin typeface="Microsoft YaHei" pitchFamily="34" charset="0"/>
                <a:ea typeface="Microsoft YaHei" pitchFamily="34" charset="-122"/>
                <a:cs typeface="Microsoft YaHei" pitchFamily="34" charset="-120"/>
              </a:rPr>
              <a:t>对比分析</a:t>
            </a:r>
            <a:endParaRPr lang="en-US" altLang="zh-CN" sz="1800" dirty="0"/>
          </a:p>
        </p:txBody>
      </p:sp>
      <p:sp>
        <p:nvSpPr>
          <p:cNvPr id="4" name="文本框 3">
            <a:extLst>
              <a:ext uri="{FF2B5EF4-FFF2-40B4-BE49-F238E27FC236}">
                <a16:creationId xmlns:a16="http://schemas.microsoft.com/office/drawing/2014/main" id="{E3F39295-8855-31D4-648B-39A1CADFC84B}"/>
              </a:ext>
            </a:extLst>
          </p:cNvPr>
          <p:cNvSpPr txBox="1"/>
          <p:nvPr/>
        </p:nvSpPr>
        <p:spPr>
          <a:xfrm>
            <a:off x="418699" y="842210"/>
            <a:ext cx="5828097" cy="340734"/>
          </a:xfrm>
          <a:prstGeom prst="rect">
            <a:avLst/>
          </a:prstGeom>
          <a:noFill/>
        </p:spPr>
        <p:txBody>
          <a:bodyPr wrap="square" rtlCol="0">
            <a:spAutoFit/>
          </a:bodyPr>
          <a:lstStyle/>
          <a:p>
            <a:pPr>
              <a:lnSpc>
                <a:spcPct val="150000"/>
              </a:lnSpc>
            </a:pPr>
            <a:r>
              <a:rPr lang="zh-CN" altLang="en-US" sz="1200" dirty="0"/>
              <a:t>直接调用大模型，让它检测并修复错误，大模型的输出如下：</a:t>
            </a:r>
          </a:p>
        </p:txBody>
      </p:sp>
      <p:pic>
        <p:nvPicPr>
          <p:cNvPr id="6" name="图片 5">
            <a:extLst>
              <a:ext uri="{FF2B5EF4-FFF2-40B4-BE49-F238E27FC236}">
                <a16:creationId xmlns:a16="http://schemas.microsoft.com/office/drawing/2014/main" id="{A0A76D14-7DF1-C58B-76BF-88466C67C984}"/>
              </a:ext>
            </a:extLst>
          </p:cNvPr>
          <p:cNvPicPr>
            <a:picLocks noChangeAspect="1"/>
          </p:cNvPicPr>
          <p:nvPr/>
        </p:nvPicPr>
        <p:blipFill>
          <a:blip r:embed="rId2"/>
          <a:stretch>
            <a:fillRect/>
          </a:stretch>
        </p:blipFill>
        <p:spPr>
          <a:xfrm>
            <a:off x="502919" y="1388196"/>
            <a:ext cx="5659655" cy="3003279"/>
          </a:xfrm>
          <a:prstGeom prst="rect">
            <a:avLst/>
          </a:prstGeom>
        </p:spPr>
      </p:pic>
    </p:spTree>
    <p:extLst>
      <p:ext uri="{BB962C8B-B14F-4D97-AF65-F5344CB8AC3E}">
        <p14:creationId xmlns:p14="http://schemas.microsoft.com/office/powerpoint/2010/main" val="1548117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C0E71-5208-0610-ED80-2076A56B21C9}"/>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B4C5AE1-10A2-9D19-3832-A168DAB2114D}"/>
              </a:ext>
            </a:extLst>
          </p:cNvPr>
          <p:cNvPicPr>
            <a:picLocks noChangeAspect="1"/>
          </p:cNvPicPr>
          <p:nvPr/>
        </p:nvPicPr>
        <p:blipFill>
          <a:blip r:embed="rId3"/>
          <a:srcRect/>
          <a:stretch/>
        </p:blipFill>
        <p:spPr>
          <a:xfrm>
            <a:off x="0" y="0"/>
            <a:ext cx="9144000" cy="5143500"/>
          </a:xfrm>
          <a:prstGeom prst="rect">
            <a:avLst/>
          </a:prstGeom>
        </p:spPr>
      </p:pic>
      <p:sp>
        <p:nvSpPr>
          <p:cNvPr id="3" name="Text 0">
            <a:extLst>
              <a:ext uri="{FF2B5EF4-FFF2-40B4-BE49-F238E27FC236}">
                <a16:creationId xmlns:a16="http://schemas.microsoft.com/office/drawing/2014/main" id="{EBB3329D-6385-7C8F-491F-4A7240097109}"/>
              </a:ext>
            </a:extLst>
          </p:cNvPr>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未来展望与挑战</a:t>
            </a:r>
            <a:endParaRPr lang="en-US" sz="3750" dirty="0"/>
          </a:p>
        </p:txBody>
      </p:sp>
      <p:sp>
        <p:nvSpPr>
          <p:cNvPr id="4" name="Shape 1">
            <a:extLst>
              <a:ext uri="{FF2B5EF4-FFF2-40B4-BE49-F238E27FC236}">
                <a16:creationId xmlns:a16="http://schemas.microsoft.com/office/drawing/2014/main" id="{D33B4FB6-F27B-EED8-D0AC-E852AE465750}"/>
              </a:ext>
            </a:extLst>
          </p:cNvPr>
          <p:cNvSpPr/>
          <p:nvPr/>
        </p:nvSpPr>
        <p:spPr>
          <a:xfrm>
            <a:off x="571500" y="4157662"/>
            <a:ext cx="4762500" cy="14288"/>
          </a:xfrm>
          <a:prstGeom prst="rect">
            <a:avLst/>
          </a:prstGeom>
          <a:solidFill>
            <a:srgbClr val="333333">
              <a:alpha val="30000"/>
            </a:srgbClr>
          </a:solidFill>
          <a:ln/>
        </p:spPr>
      </p:sp>
      <p:sp>
        <p:nvSpPr>
          <p:cNvPr id="5" name="Text 2">
            <a:extLst>
              <a:ext uri="{FF2B5EF4-FFF2-40B4-BE49-F238E27FC236}">
                <a16:creationId xmlns:a16="http://schemas.microsoft.com/office/drawing/2014/main" id="{9CB66F1D-5F13-49DD-82B2-937B4C04FCE9}"/>
              </a:ext>
            </a:extLst>
          </p:cNvPr>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a:extLst>
              <a:ext uri="{FF2B5EF4-FFF2-40B4-BE49-F238E27FC236}">
                <a16:creationId xmlns:a16="http://schemas.microsoft.com/office/drawing/2014/main" id="{B3CCF1DF-FE30-499B-0C7E-79DFF038ED05}"/>
              </a:ext>
            </a:extLst>
          </p:cNvPr>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4F44FF"/>
                </a:solidFill>
                <a:latin typeface="Microsoft YaHei" pitchFamily="34" charset="0"/>
                <a:ea typeface="Microsoft YaHei" pitchFamily="34" charset="-122"/>
                <a:cs typeface="Microsoft YaHei" pitchFamily="34" charset="-120"/>
              </a:rPr>
              <a:t>05</a:t>
            </a:r>
            <a:endParaRPr lang="en-US" sz="22500" dirty="0"/>
          </a:p>
        </p:txBody>
      </p:sp>
    </p:spTree>
    <p:extLst>
      <p:ext uri="{BB962C8B-B14F-4D97-AF65-F5344CB8AC3E}">
        <p14:creationId xmlns:p14="http://schemas.microsoft.com/office/powerpoint/2010/main" val="21344106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65C44C5-F4DF-836E-B714-7331706A8BCF}"/>
              </a:ext>
            </a:extLst>
          </p:cNvPr>
          <p:cNvSpPr txBox="1"/>
          <p:nvPr/>
        </p:nvSpPr>
        <p:spPr>
          <a:xfrm>
            <a:off x="351322" y="202618"/>
            <a:ext cx="4572000" cy="459741"/>
          </a:xfrm>
          <a:prstGeom prst="rect">
            <a:avLst/>
          </a:prstGeom>
          <a:noFill/>
        </p:spPr>
        <p:txBody>
          <a:bodyPr wrap="square">
            <a:spAutoFit/>
          </a:bodyPr>
          <a:lstStyle/>
          <a:p>
            <a:pPr marL="0" indent="0" algn="l">
              <a:lnSpc>
                <a:spcPts val="3150"/>
              </a:lnSpc>
              <a:buNone/>
            </a:pPr>
            <a:r>
              <a:rPr lang="zh-CN" altLang="en-US" sz="1800" b="1" dirty="0">
                <a:solidFill>
                  <a:srgbClr val="000000"/>
                </a:solidFill>
                <a:latin typeface="Microsoft YaHei" pitchFamily="34" charset="0"/>
                <a:ea typeface="Microsoft YaHei" pitchFamily="34" charset="-122"/>
                <a:cs typeface="Microsoft YaHei" pitchFamily="34" charset="-120"/>
              </a:rPr>
              <a:t>未来展望</a:t>
            </a:r>
            <a:endParaRPr lang="en-US" altLang="zh-CN" sz="1800" dirty="0"/>
          </a:p>
        </p:txBody>
      </p:sp>
      <p:sp>
        <p:nvSpPr>
          <p:cNvPr id="5" name="文本框 4">
            <a:extLst>
              <a:ext uri="{FF2B5EF4-FFF2-40B4-BE49-F238E27FC236}">
                <a16:creationId xmlns:a16="http://schemas.microsoft.com/office/drawing/2014/main" id="{82ED7008-189E-A0A7-A021-447A8E5590A9}"/>
              </a:ext>
            </a:extLst>
          </p:cNvPr>
          <p:cNvSpPr txBox="1"/>
          <p:nvPr/>
        </p:nvSpPr>
        <p:spPr>
          <a:xfrm>
            <a:off x="433136" y="755583"/>
            <a:ext cx="7401827" cy="3110723"/>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200" dirty="0"/>
              <a:t>多语言支持：因为 </a:t>
            </a:r>
            <a:r>
              <a:rPr lang="en-US" altLang="zh-CN" sz="1200" dirty="0"/>
              <a:t>C </a:t>
            </a:r>
            <a:r>
              <a:rPr lang="zh-CN" altLang="en-US" sz="1200" dirty="0"/>
              <a:t>语言不支持类，模板等特色，所以分析起来较为简单，我们也只针对 </a:t>
            </a:r>
            <a:r>
              <a:rPr lang="en-US" altLang="zh-CN" sz="1200" dirty="0"/>
              <a:t>C </a:t>
            </a:r>
            <a:r>
              <a:rPr lang="zh-CN" altLang="en-US" sz="1200" dirty="0"/>
              <a:t>语言代码做了工作，未来可进一步拓展至 </a:t>
            </a:r>
            <a:r>
              <a:rPr lang="en-US" altLang="zh-CN" sz="1200" dirty="0"/>
              <a:t>C++, Python, Java </a:t>
            </a:r>
            <a:r>
              <a:rPr lang="zh-CN" altLang="en-US" sz="1200" dirty="0"/>
              <a:t>等其他编程语言，增强工具的普适性。</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en-US" altLang="zh-CN" sz="1200" dirty="0"/>
              <a:t>Prompt </a:t>
            </a:r>
            <a:r>
              <a:rPr lang="zh-CN" altLang="en-US" sz="1200" dirty="0"/>
              <a:t>工程优化：我们的工作依赖于向 </a:t>
            </a:r>
            <a:r>
              <a:rPr lang="en-US" altLang="zh-CN" sz="1200" dirty="0"/>
              <a:t>Prompt </a:t>
            </a:r>
            <a:r>
              <a:rPr lang="zh-CN" altLang="en-US" sz="1200" dirty="0"/>
              <a:t>注入精确的辅助信息，所以可进一步深入研究如何更高效地组织上下文信息提供给 </a:t>
            </a:r>
            <a:r>
              <a:rPr lang="en-US" altLang="zh-CN" sz="1200" dirty="0"/>
              <a:t>LLM</a:t>
            </a:r>
            <a:r>
              <a:rPr lang="zh-CN" altLang="en-US" sz="1200" dirty="0"/>
              <a:t>。</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zh-CN" altLang="en-US" sz="1200" dirty="0"/>
              <a:t>提升交互功能：我们当前的工作是用户告诉大模型哪里有错误，未来可进一步结合其他静态分析和动态分析工具获得更多信息，直接定位到错误位置。</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endParaRPr lang="zh-CN" altLang="en-US" sz="1200" dirty="0"/>
          </a:p>
        </p:txBody>
      </p:sp>
    </p:spTree>
    <p:extLst>
      <p:ext uri="{BB962C8B-B14F-4D97-AF65-F5344CB8AC3E}">
        <p14:creationId xmlns:p14="http://schemas.microsoft.com/office/powerpoint/2010/main" val="816333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总结与Q&amp;A</a:t>
            </a:r>
            <a:endParaRPr lang="en-US" sz="3750" dirty="0"/>
          </a:p>
        </p:txBody>
      </p:sp>
      <p:sp>
        <p:nvSpPr>
          <p:cNvPr id="4" name="Shape 1"/>
          <p:cNvSpPr/>
          <p:nvPr/>
        </p:nvSpPr>
        <p:spPr>
          <a:xfrm>
            <a:off x="571500" y="4157662"/>
            <a:ext cx="4762500" cy="14288"/>
          </a:xfrm>
          <a:prstGeom prst="rect">
            <a:avLst/>
          </a:prstGeom>
          <a:solidFill>
            <a:srgbClr val="333333">
              <a:alpha val="30000"/>
            </a:srgbClr>
          </a:solidFill>
          <a:ln/>
        </p:spPr>
      </p:sp>
      <p:sp>
        <p:nvSpPr>
          <p:cNvPr id="5" name="Text 2"/>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4F44FF"/>
                </a:solidFill>
                <a:latin typeface="Microsoft YaHei" pitchFamily="34" charset="0"/>
                <a:ea typeface="Microsoft YaHei" pitchFamily="34" charset="-122"/>
                <a:cs typeface="Microsoft YaHei" pitchFamily="34" charset="-120"/>
              </a:rPr>
              <a:t>06</a:t>
            </a:r>
            <a:endParaRPr lang="en-US" sz="225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t="3571" b="3571"/>
          <a:stretch/>
        </p:blipFill>
        <p:spPr>
          <a:xfrm>
            <a:off x="0" y="0"/>
            <a:ext cx="9144000" cy="1238250"/>
          </a:xfrm>
          <a:prstGeom prst="rect">
            <a:avLst/>
          </a:prstGeom>
        </p:spPr>
      </p:pic>
      <p:sp>
        <p:nvSpPr>
          <p:cNvPr id="3" name="Text 0"/>
          <p:cNvSpPr/>
          <p:nvPr/>
        </p:nvSpPr>
        <p:spPr>
          <a:xfrm>
            <a:off x="571500" y="285750"/>
            <a:ext cx="8001000" cy="400050"/>
          </a:xfrm>
          <a:prstGeom prst="rect">
            <a:avLst/>
          </a:prstGeom>
          <a:noFill/>
          <a:ln/>
        </p:spPr>
        <p:txBody>
          <a:bodyPr vert="horz" wrap="square" lIns="0" tIns="0" rIns="0" bIns="0" rtlCol="0" anchor="ctr"/>
          <a:lstStyle/>
          <a:p>
            <a:pPr marL="0" indent="0" algn="l">
              <a:lnSpc>
                <a:spcPts val="3150"/>
              </a:lnSpc>
              <a:buNone/>
            </a:pPr>
            <a:r>
              <a:rPr lang="en-US" sz="2250" b="1" dirty="0">
                <a:solidFill>
                  <a:srgbClr val="FFFFFF"/>
                </a:solidFill>
                <a:latin typeface="Microsoft YaHei" pitchFamily="34" charset="0"/>
                <a:ea typeface="Microsoft YaHei" pitchFamily="34" charset="-122"/>
                <a:cs typeface="Microsoft YaHei" pitchFamily="34" charset="-120"/>
              </a:rPr>
              <a:t>项目成果概览</a:t>
            </a:r>
            <a:endParaRPr lang="en-US" sz="2250" dirty="0"/>
          </a:p>
        </p:txBody>
      </p:sp>
      <p:sp>
        <p:nvSpPr>
          <p:cNvPr id="4" name="Text 1"/>
          <p:cNvSpPr/>
          <p:nvPr/>
        </p:nvSpPr>
        <p:spPr>
          <a:xfrm>
            <a:off x="571500" y="742950"/>
            <a:ext cx="8001000" cy="209550"/>
          </a:xfrm>
          <a:prstGeom prst="rect">
            <a:avLst/>
          </a:prstGeom>
          <a:noFill/>
          <a:ln/>
        </p:spPr>
        <p:txBody>
          <a:bodyPr vert="horz" wrap="square" lIns="0" tIns="0" rIns="0" bIns="0" rtlCol="0" anchor="ctr"/>
          <a:lstStyle/>
          <a:p>
            <a:pPr marL="0" indent="0" algn="l">
              <a:lnSpc>
                <a:spcPts val="1650"/>
              </a:lnSpc>
              <a:buNone/>
            </a:pPr>
            <a:endParaRPr lang="en-US" sz="1200" dirty="0"/>
          </a:p>
        </p:txBody>
      </p:sp>
      <p:pic>
        <p:nvPicPr>
          <p:cNvPr id="5" name="Image 1" descr="preencoded.png"/>
          <p:cNvPicPr>
            <a:picLocks noChangeAspect="1"/>
          </p:cNvPicPr>
          <p:nvPr/>
        </p:nvPicPr>
        <p:blipFill>
          <a:blip r:embed="rId4"/>
          <a:srcRect/>
          <a:stretch/>
        </p:blipFill>
        <p:spPr>
          <a:xfrm>
            <a:off x="428625" y="1504950"/>
            <a:ext cx="8286750" cy="3467100"/>
          </a:xfrm>
          <a:prstGeom prst="rect">
            <a:avLst/>
          </a:prstGeom>
        </p:spPr>
      </p:pic>
      <p:sp>
        <p:nvSpPr>
          <p:cNvPr id="6" name="Text 2"/>
          <p:cNvSpPr/>
          <p:nvPr/>
        </p:nvSpPr>
        <p:spPr>
          <a:xfrm>
            <a:off x="1824038" y="1997869"/>
            <a:ext cx="266700" cy="304800"/>
          </a:xfrm>
          <a:prstGeom prst="rect">
            <a:avLst/>
          </a:prstGeom>
          <a:noFill/>
          <a:ln/>
        </p:spPr>
        <p:txBody>
          <a:bodyPr vert="horz" wrap="square" lIns="0" tIns="0" rIns="0" bIns="0" rtlCol="0" anchor="ctr"/>
          <a:lstStyle/>
          <a:p>
            <a:pPr marL="0" indent="0" algn="ctr">
              <a:lnSpc>
                <a:spcPts val="2100"/>
              </a:lnSpc>
              <a:buNone/>
            </a:pPr>
            <a:r>
              <a:rPr lang="en-US" sz="1500" b="1" dirty="0">
                <a:solidFill>
                  <a:srgbClr val="615CED"/>
                </a:solidFill>
                <a:latin typeface="Microsoft YaHei" pitchFamily="34" charset="0"/>
                <a:ea typeface="Microsoft YaHei" pitchFamily="34" charset="-122"/>
                <a:cs typeface="Microsoft YaHei" pitchFamily="34" charset="-120"/>
              </a:rPr>
              <a:t>01</a:t>
            </a:r>
            <a:endParaRPr lang="en-US" sz="1500" dirty="0"/>
          </a:p>
        </p:txBody>
      </p:sp>
      <p:sp>
        <p:nvSpPr>
          <p:cNvPr id="7" name="Text 3"/>
          <p:cNvSpPr/>
          <p:nvPr/>
        </p:nvSpPr>
        <p:spPr>
          <a:xfrm>
            <a:off x="1143000" y="2388394"/>
            <a:ext cx="1628775"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构建自动化流程</a:t>
            </a:r>
            <a:endParaRPr lang="en-US" sz="1200" dirty="0"/>
          </a:p>
        </p:txBody>
      </p:sp>
      <p:sp>
        <p:nvSpPr>
          <p:cNvPr id="8" name="Text 4"/>
          <p:cNvSpPr/>
          <p:nvPr/>
        </p:nvSpPr>
        <p:spPr>
          <a:xfrm>
            <a:off x="1143000" y="2678906"/>
            <a:ext cx="1628775" cy="66675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成功构建基于Clang+LLM的自动化缺陷检测与修复流程。</a:t>
            </a:r>
            <a:endParaRPr lang="en-US" sz="1050" dirty="0"/>
          </a:p>
        </p:txBody>
      </p:sp>
      <p:sp>
        <p:nvSpPr>
          <p:cNvPr id="9" name="Text 5"/>
          <p:cNvSpPr/>
          <p:nvPr/>
        </p:nvSpPr>
        <p:spPr>
          <a:xfrm>
            <a:off x="3567112" y="1997869"/>
            <a:ext cx="266700" cy="304800"/>
          </a:xfrm>
          <a:prstGeom prst="rect">
            <a:avLst/>
          </a:prstGeom>
          <a:noFill/>
          <a:ln/>
        </p:spPr>
        <p:txBody>
          <a:bodyPr vert="horz" wrap="square" lIns="0" tIns="0" rIns="0" bIns="0" rtlCol="0" anchor="ctr"/>
          <a:lstStyle/>
          <a:p>
            <a:pPr marL="0" indent="0" algn="ctr">
              <a:lnSpc>
                <a:spcPts val="2100"/>
              </a:lnSpc>
              <a:buNone/>
            </a:pPr>
            <a:r>
              <a:rPr lang="en-US" sz="1500" b="1" dirty="0">
                <a:solidFill>
                  <a:srgbClr val="5BB1E1"/>
                </a:solidFill>
                <a:latin typeface="Microsoft YaHei" pitchFamily="34" charset="0"/>
                <a:ea typeface="Microsoft YaHei" pitchFamily="34" charset="-122"/>
                <a:cs typeface="Microsoft YaHei" pitchFamily="34" charset="-120"/>
              </a:rPr>
              <a:t>02</a:t>
            </a:r>
            <a:endParaRPr lang="en-US" sz="1500" dirty="0"/>
          </a:p>
        </p:txBody>
      </p:sp>
      <p:sp>
        <p:nvSpPr>
          <p:cNvPr id="10" name="Text 6"/>
          <p:cNvSpPr/>
          <p:nvPr/>
        </p:nvSpPr>
        <p:spPr>
          <a:xfrm>
            <a:off x="2886075" y="2388394"/>
            <a:ext cx="1628775"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利用调用图</a:t>
            </a:r>
            <a:endParaRPr lang="en-US" sz="1200" dirty="0"/>
          </a:p>
        </p:txBody>
      </p:sp>
      <p:sp>
        <p:nvSpPr>
          <p:cNvPr id="11" name="Text 7"/>
          <p:cNvSpPr/>
          <p:nvPr/>
        </p:nvSpPr>
        <p:spPr>
          <a:xfrm>
            <a:off x="2886075" y="2678906"/>
            <a:ext cx="1628775" cy="457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创新性地使用调用图增强代码上下文理解。</a:t>
            </a:r>
            <a:endParaRPr lang="en-US" sz="1050" dirty="0"/>
          </a:p>
        </p:txBody>
      </p:sp>
      <p:sp>
        <p:nvSpPr>
          <p:cNvPr id="12" name="Text 8"/>
          <p:cNvSpPr/>
          <p:nvPr/>
        </p:nvSpPr>
        <p:spPr>
          <a:xfrm>
            <a:off x="5310188" y="1997869"/>
            <a:ext cx="266700" cy="304800"/>
          </a:xfrm>
          <a:prstGeom prst="rect">
            <a:avLst/>
          </a:prstGeom>
          <a:noFill/>
          <a:ln/>
        </p:spPr>
        <p:txBody>
          <a:bodyPr vert="horz" wrap="square" lIns="0" tIns="0" rIns="0" bIns="0" rtlCol="0" anchor="ctr"/>
          <a:lstStyle/>
          <a:p>
            <a:pPr marL="0" indent="0" algn="ctr">
              <a:lnSpc>
                <a:spcPts val="2100"/>
              </a:lnSpc>
              <a:buNone/>
            </a:pPr>
            <a:r>
              <a:rPr lang="en-US" sz="1500" b="1" dirty="0">
                <a:solidFill>
                  <a:srgbClr val="615CED"/>
                </a:solidFill>
                <a:latin typeface="Microsoft YaHei" pitchFamily="34" charset="0"/>
                <a:ea typeface="Microsoft YaHei" pitchFamily="34" charset="-122"/>
                <a:cs typeface="Microsoft YaHei" pitchFamily="34" charset="-120"/>
              </a:rPr>
              <a:t>03</a:t>
            </a:r>
            <a:endParaRPr lang="en-US" sz="1500" dirty="0"/>
          </a:p>
        </p:txBody>
      </p:sp>
      <p:sp>
        <p:nvSpPr>
          <p:cNvPr id="13" name="Text 9"/>
          <p:cNvSpPr/>
          <p:nvPr/>
        </p:nvSpPr>
        <p:spPr>
          <a:xfrm>
            <a:off x="4629150" y="2388394"/>
            <a:ext cx="1628775"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增强函数文档</a:t>
            </a:r>
            <a:endParaRPr lang="en-US" sz="1200" dirty="0"/>
          </a:p>
        </p:txBody>
      </p:sp>
      <p:sp>
        <p:nvSpPr>
          <p:cNvPr id="14" name="Text 10"/>
          <p:cNvSpPr/>
          <p:nvPr/>
        </p:nvSpPr>
        <p:spPr>
          <a:xfrm>
            <a:off x="4629150" y="2678906"/>
            <a:ext cx="1628775" cy="457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利用函数文档进一步提升代码理解能力。</a:t>
            </a:r>
            <a:endParaRPr lang="en-US" sz="1050" dirty="0"/>
          </a:p>
        </p:txBody>
      </p:sp>
      <p:sp>
        <p:nvSpPr>
          <p:cNvPr id="15" name="Text 11"/>
          <p:cNvSpPr/>
          <p:nvPr/>
        </p:nvSpPr>
        <p:spPr>
          <a:xfrm>
            <a:off x="7053263" y="1997869"/>
            <a:ext cx="266700" cy="304800"/>
          </a:xfrm>
          <a:prstGeom prst="rect">
            <a:avLst/>
          </a:prstGeom>
          <a:noFill/>
          <a:ln/>
        </p:spPr>
        <p:txBody>
          <a:bodyPr vert="horz" wrap="square" lIns="0" tIns="0" rIns="0" bIns="0" rtlCol="0" anchor="ctr"/>
          <a:lstStyle/>
          <a:p>
            <a:pPr marL="0" indent="0" algn="ctr">
              <a:lnSpc>
                <a:spcPts val="2100"/>
              </a:lnSpc>
              <a:buNone/>
            </a:pPr>
            <a:r>
              <a:rPr lang="en-US" sz="1500" b="1" dirty="0">
                <a:solidFill>
                  <a:srgbClr val="5BB1E1"/>
                </a:solidFill>
                <a:latin typeface="Microsoft YaHei" pitchFamily="34" charset="0"/>
                <a:ea typeface="Microsoft YaHei" pitchFamily="34" charset="-122"/>
                <a:cs typeface="Microsoft YaHei" pitchFamily="34" charset="-120"/>
              </a:rPr>
              <a:t>04</a:t>
            </a:r>
            <a:endParaRPr lang="en-US" sz="1500" dirty="0"/>
          </a:p>
        </p:txBody>
      </p:sp>
      <p:sp>
        <p:nvSpPr>
          <p:cNvPr id="16" name="Text 12"/>
          <p:cNvSpPr/>
          <p:nvPr/>
        </p:nvSpPr>
        <p:spPr>
          <a:xfrm>
            <a:off x="6372225" y="2388394"/>
            <a:ext cx="1628775"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提升质量控制</a:t>
            </a:r>
            <a:endParaRPr lang="en-US" sz="1200" dirty="0"/>
          </a:p>
        </p:txBody>
      </p:sp>
      <p:sp>
        <p:nvSpPr>
          <p:cNvPr id="17" name="Text 13"/>
          <p:cNvSpPr/>
          <p:nvPr/>
        </p:nvSpPr>
        <p:spPr>
          <a:xfrm>
            <a:off x="6372225" y="2678906"/>
            <a:ext cx="1628775" cy="457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显著提高了软件质量控制的效率。</a:t>
            </a:r>
            <a:endParaRPr lang="en-US" sz="1050" dirty="0"/>
          </a:p>
        </p:txBody>
      </p:sp>
      <p:sp>
        <p:nvSpPr>
          <p:cNvPr id="18" name="Text 14"/>
          <p:cNvSpPr/>
          <p:nvPr/>
        </p:nvSpPr>
        <p:spPr>
          <a:xfrm>
            <a:off x="6124575" y="3431381"/>
            <a:ext cx="266700" cy="304800"/>
          </a:xfrm>
          <a:prstGeom prst="rect">
            <a:avLst/>
          </a:prstGeom>
          <a:noFill/>
          <a:ln/>
        </p:spPr>
        <p:txBody>
          <a:bodyPr vert="horz" wrap="square" lIns="0" tIns="0" rIns="0" bIns="0" rtlCol="0" anchor="ctr"/>
          <a:lstStyle/>
          <a:p>
            <a:pPr marL="0" indent="0" algn="ctr">
              <a:lnSpc>
                <a:spcPts val="2100"/>
              </a:lnSpc>
              <a:buNone/>
            </a:pPr>
            <a:r>
              <a:rPr lang="en-US" sz="1500" b="1" dirty="0">
                <a:solidFill>
                  <a:srgbClr val="615CED"/>
                </a:solidFill>
                <a:latin typeface="Microsoft YaHei" pitchFamily="34" charset="0"/>
                <a:ea typeface="Microsoft YaHei" pitchFamily="34" charset="-122"/>
                <a:cs typeface="Microsoft YaHei" pitchFamily="34" charset="-120"/>
              </a:rPr>
              <a:t>05</a:t>
            </a:r>
            <a:endParaRPr lang="en-US" sz="1500" dirty="0"/>
          </a:p>
        </p:txBody>
      </p:sp>
      <p:sp>
        <p:nvSpPr>
          <p:cNvPr id="19" name="Text 15"/>
          <p:cNvSpPr/>
          <p:nvPr/>
        </p:nvSpPr>
        <p:spPr>
          <a:xfrm>
            <a:off x="4629150" y="3821906"/>
            <a:ext cx="3257550"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快速定位错误</a:t>
            </a:r>
            <a:endParaRPr lang="en-US" sz="1200" dirty="0"/>
          </a:p>
        </p:txBody>
      </p:sp>
      <p:sp>
        <p:nvSpPr>
          <p:cNvPr id="20" name="Text 16"/>
          <p:cNvSpPr/>
          <p:nvPr/>
        </p:nvSpPr>
        <p:spPr>
          <a:xfrm>
            <a:off x="4629150" y="4112419"/>
            <a:ext cx="3257550" cy="24765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在实验中表现出优秀的快速定位函数调用错误的能力。</a:t>
            </a:r>
            <a:endParaRPr lang="en-US" sz="1050" dirty="0"/>
          </a:p>
        </p:txBody>
      </p:sp>
      <p:sp>
        <p:nvSpPr>
          <p:cNvPr id="21" name="Text 17"/>
          <p:cNvSpPr/>
          <p:nvPr/>
        </p:nvSpPr>
        <p:spPr>
          <a:xfrm>
            <a:off x="2752725" y="3431381"/>
            <a:ext cx="266700" cy="304800"/>
          </a:xfrm>
          <a:prstGeom prst="rect">
            <a:avLst/>
          </a:prstGeom>
          <a:noFill/>
          <a:ln/>
        </p:spPr>
        <p:txBody>
          <a:bodyPr vert="horz" wrap="square" lIns="0" tIns="0" rIns="0" bIns="0" rtlCol="0" anchor="ctr"/>
          <a:lstStyle/>
          <a:p>
            <a:pPr marL="0" indent="0" algn="ctr">
              <a:lnSpc>
                <a:spcPts val="2100"/>
              </a:lnSpc>
              <a:buNone/>
            </a:pPr>
            <a:r>
              <a:rPr lang="en-US" sz="1500" b="1" dirty="0">
                <a:solidFill>
                  <a:srgbClr val="5BB1E1"/>
                </a:solidFill>
                <a:latin typeface="Microsoft YaHei" pitchFamily="34" charset="0"/>
                <a:ea typeface="Microsoft YaHei" pitchFamily="34" charset="-122"/>
                <a:cs typeface="Microsoft YaHei" pitchFamily="34" charset="-120"/>
              </a:rPr>
              <a:t>06</a:t>
            </a:r>
            <a:endParaRPr lang="en-US" sz="1500" dirty="0"/>
          </a:p>
        </p:txBody>
      </p:sp>
      <p:sp>
        <p:nvSpPr>
          <p:cNvPr id="22" name="Text 18"/>
          <p:cNvSpPr/>
          <p:nvPr/>
        </p:nvSpPr>
        <p:spPr>
          <a:xfrm>
            <a:off x="1257300" y="3821906"/>
            <a:ext cx="3257550"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有效修复错误</a:t>
            </a:r>
            <a:endParaRPr lang="en-US" sz="1200" dirty="0"/>
          </a:p>
        </p:txBody>
      </p:sp>
      <p:sp>
        <p:nvSpPr>
          <p:cNvPr id="23" name="Text 19"/>
          <p:cNvSpPr/>
          <p:nvPr/>
        </p:nvSpPr>
        <p:spPr>
          <a:xfrm>
            <a:off x="1257300" y="4112419"/>
            <a:ext cx="3257550" cy="24765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证明了其在修复函数实现错误方面的有效性。</a:t>
            </a:r>
            <a:endParaRPr lang="en-US" sz="105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EDD4F54-B2F4-3EFD-BCF0-D01A16D57E7D}"/>
              </a:ext>
            </a:extLst>
          </p:cNvPr>
          <p:cNvSpPr txBox="1"/>
          <p:nvPr/>
        </p:nvSpPr>
        <p:spPr>
          <a:xfrm>
            <a:off x="442763" y="229736"/>
            <a:ext cx="4572000" cy="459741"/>
          </a:xfrm>
          <a:prstGeom prst="rect">
            <a:avLst/>
          </a:prstGeom>
          <a:noFill/>
        </p:spPr>
        <p:txBody>
          <a:bodyPr wrap="square">
            <a:spAutoFit/>
          </a:bodyPr>
          <a:lstStyle/>
          <a:p>
            <a:pPr marL="0" indent="0" algn="l">
              <a:lnSpc>
                <a:spcPts val="3150"/>
              </a:lnSpc>
              <a:buNone/>
            </a:pPr>
            <a:r>
              <a:rPr lang="zh-CN" altLang="en-US" sz="1800" b="1" dirty="0">
                <a:solidFill>
                  <a:srgbClr val="000000"/>
                </a:solidFill>
                <a:latin typeface="Microsoft YaHei" pitchFamily="34" charset="0"/>
                <a:ea typeface="Microsoft YaHei" pitchFamily="34" charset="-122"/>
                <a:cs typeface="Microsoft YaHei" pitchFamily="34" charset="-120"/>
              </a:rPr>
              <a:t>亮点与不足</a:t>
            </a:r>
            <a:endParaRPr lang="en-US" altLang="zh-CN" sz="1800" dirty="0"/>
          </a:p>
        </p:txBody>
      </p:sp>
      <p:sp>
        <p:nvSpPr>
          <p:cNvPr id="5" name="文本框 4">
            <a:extLst>
              <a:ext uri="{FF2B5EF4-FFF2-40B4-BE49-F238E27FC236}">
                <a16:creationId xmlns:a16="http://schemas.microsoft.com/office/drawing/2014/main" id="{296A0785-0434-C634-D80B-E3A92C2DB734}"/>
              </a:ext>
            </a:extLst>
          </p:cNvPr>
          <p:cNvSpPr txBox="1"/>
          <p:nvPr/>
        </p:nvSpPr>
        <p:spPr>
          <a:xfrm>
            <a:off x="486076" y="832585"/>
            <a:ext cx="6097604" cy="2279727"/>
          </a:xfrm>
          <a:prstGeom prst="rect">
            <a:avLst/>
          </a:prstGeom>
          <a:noFill/>
        </p:spPr>
        <p:txBody>
          <a:bodyPr wrap="square" rtlCol="0">
            <a:spAutoFit/>
          </a:bodyPr>
          <a:lstStyle/>
          <a:p>
            <a:pPr>
              <a:lnSpc>
                <a:spcPct val="150000"/>
              </a:lnSpc>
            </a:pPr>
            <a:r>
              <a:rPr lang="zh-CN" altLang="en-US" sz="1200" dirty="0"/>
              <a:t>设计亮点：</a:t>
            </a:r>
            <a:endParaRPr lang="en-US" altLang="zh-CN" sz="1200" dirty="0"/>
          </a:p>
          <a:p>
            <a:pPr>
              <a:lnSpc>
                <a:spcPct val="150000"/>
              </a:lnSpc>
            </a:pPr>
            <a:endParaRPr lang="en-US" altLang="zh-CN" sz="1200" dirty="0"/>
          </a:p>
          <a:p>
            <a:pPr marL="171450" indent="-171450">
              <a:lnSpc>
                <a:spcPct val="150000"/>
              </a:lnSpc>
              <a:buFont typeface="Arial" panose="020B0604020202020204" pitchFamily="34" charset="0"/>
              <a:buChar char="•"/>
            </a:pPr>
            <a:r>
              <a:rPr lang="zh-CN" altLang="en-US" sz="1200" dirty="0"/>
              <a:t>使用 </a:t>
            </a:r>
            <a:r>
              <a:rPr lang="en-US" altLang="zh-CN" sz="1200" dirty="0"/>
              <a:t>RAG </a:t>
            </a:r>
            <a:r>
              <a:rPr lang="zh-CN" altLang="en-US" sz="1200" dirty="0"/>
              <a:t>技术，精确地为大模型提供相关信息。</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zh-CN" altLang="en-US" sz="1200" dirty="0"/>
              <a:t>结合静态分析工具生成了函数调用关系图。</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zh-CN" altLang="en-US" sz="1200" dirty="0"/>
              <a:t>实现了提供文档和提供代码两种方案。</a:t>
            </a:r>
            <a:endParaRPr lang="en-US" altLang="zh-CN" sz="1200" dirty="0"/>
          </a:p>
          <a:p>
            <a:pPr>
              <a:lnSpc>
                <a:spcPct val="150000"/>
              </a:lnSpc>
            </a:pPr>
            <a:endParaRPr lang="en-US" altLang="zh-CN" sz="1200" dirty="0"/>
          </a:p>
        </p:txBody>
      </p:sp>
    </p:spTree>
    <p:extLst>
      <p:ext uri="{BB962C8B-B14F-4D97-AF65-F5344CB8AC3E}">
        <p14:creationId xmlns:p14="http://schemas.microsoft.com/office/powerpoint/2010/main" val="14004067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594F0-E698-4CF6-40C9-E09CEDF899FD}"/>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A195070B-51AA-1BB2-EF29-E085C8AB5307}"/>
              </a:ext>
            </a:extLst>
          </p:cNvPr>
          <p:cNvSpPr txBox="1"/>
          <p:nvPr/>
        </p:nvSpPr>
        <p:spPr>
          <a:xfrm>
            <a:off x="442763" y="229736"/>
            <a:ext cx="4572000" cy="459741"/>
          </a:xfrm>
          <a:prstGeom prst="rect">
            <a:avLst/>
          </a:prstGeom>
          <a:noFill/>
        </p:spPr>
        <p:txBody>
          <a:bodyPr wrap="square">
            <a:spAutoFit/>
          </a:bodyPr>
          <a:lstStyle/>
          <a:p>
            <a:pPr marL="0" indent="0" algn="l">
              <a:lnSpc>
                <a:spcPts val="3150"/>
              </a:lnSpc>
              <a:buNone/>
            </a:pPr>
            <a:r>
              <a:rPr lang="zh-CN" altLang="en-US" sz="1800" b="1" dirty="0">
                <a:solidFill>
                  <a:srgbClr val="000000"/>
                </a:solidFill>
                <a:latin typeface="Microsoft YaHei" pitchFamily="34" charset="0"/>
                <a:ea typeface="Microsoft YaHei" pitchFamily="34" charset="-122"/>
                <a:cs typeface="Microsoft YaHei" pitchFamily="34" charset="-120"/>
              </a:rPr>
              <a:t>亮点与不足</a:t>
            </a:r>
            <a:endParaRPr lang="en-US" altLang="zh-CN" sz="1800" dirty="0"/>
          </a:p>
        </p:txBody>
      </p:sp>
      <p:sp>
        <p:nvSpPr>
          <p:cNvPr id="5" name="文本框 4">
            <a:extLst>
              <a:ext uri="{FF2B5EF4-FFF2-40B4-BE49-F238E27FC236}">
                <a16:creationId xmlns:a16="http://schemas.microsoft.com/office/drawing/2014/main" id="{7E38CEFD-2782-819A-1DDB-483A09707721}"/>
              </a:ext>
            </a:extLst>
          </p:cNvPr>
          <p:cNvSpPr txBox="1"/>
          <p:nvPr/>
        </p:nvSpPr>
        <p:spPr>
          <a:xfrm>
            <a:off x="442763" y="895149"/>
            <a:ext cx="6097604" cy="2002728"/>
          </a:xfrm>
          <a:prstGeom prst="rect">
            <a:avLst/>
          </a:prstGeom>
          <a:noFill/>
        </p:spPr>
        <p:txBody>
          <a:bodyPr wrap="square" rtlCol="0">
            <a:spAutoFit/>
          </a:bodyPr>
          <a:lstStyle/>
          <a:p>
            <a:pPr>
              <a:lnSpc>
                <a:spcPct val="150000"/>
              </a:lnSpc>
            </a:pPr>
            <a:r>
              <a:rPr lang="zh-CN" altLang="en-US" sz="1200" dirty="0"/>
              <a:t>不足：</a:t>
            </a:r>
            <a:endParaRPr lang="en-US" altLang="zh-CN" sz="1200" dirty="0"/>
          </a:p>
          <a:p>
            <a:pPr>
              <a:lnSpc>
                <a:spcPct val="150000"/>
              </a:lnSpc>
            </a:pPr>
            <a:endParaRPr lang="en-US" altLang="zh-CN" sz="1200" dirty="0"/>
          </a:p>
          <a:p>
            <a:pPr marL="171450" indent="-171450">
              <a:lnSpc>
                <a:spcPct val="150000"/>
              </a:lnSpc>
              <a:buFont typeface="Arial" panose="020B0604020202020204" pitchFamily="34" charset="0"/>
              <a:buChar char="•"/>
            </a:pPr>
            <a:r>
              <a:rPr lang="zh-CN" altLang="en-US" sz="1200" dirty="0"/>
              <a:t>仅支持 </a:t>
            </a:r>
            <a:r>
              <a:rPr lang="en-US" altLang="zh-CN" sz="1200" dirty="0"/>
              <a:t>C </a:t>
            </a:r>
            <a:r>
              <a:rPr lang="zh-CN" altLang="en-US" sz="1200" dirty="0"/>
              <a:t>语言</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zh-CN" altLang="en-US" sz="1200" dirty="0"/>
              <a:t>没有在足够大的项目上进行实验，而是假设处于一个大项目中</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zh-CN" altLang="en-US" sz="1200" dirty="0"/>
              <a:t>测试案例较少</a:t>
            </a:r>
            <a:endParaRPr lang="en-US" altLang="zh-CN" sz="1200" dirty="0"/>
          </a:p>
        </p:txBody>
      </p:sp>
    </p:spTree>
    <p:extLst>
      <p:ext uri="{BB962C8B-B14F-4D97-AF65-F5344CB8AC3E}">
        <p14:creationId xmlns:p14="http://schemas.microsoft.com/office/powerpoint/2010/main" val="12424796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2014538"/>
            <a:ext cx="8001000" cy="666750"/>
          </a:xfrm>
          <a:prstGeom prst="rect">
            <a:avLst/>
          </a:prstGeom>
          <a:noFill/>
          <a:ln/>
        </p:spPr>
        <p:txBody>
          <a:bodyPr vert="horz" wrap="square" lIns="0" tIns="0" rIns="0" bIns="0" rtlCol="0" anchor="ctr"/>
          <a:lstStyle/>
          <a:p>
            <a:pPr marL="0" indent="0" algn="l">
              <a:lnSpc>
                <a:spcPts val="5250"/>
              </a:lnSpc>
              <a:buNone/>
            </a:pPr>
            <a:r>
              <a:rPr lang="zh-CN" altLang="en-US" sz="3750" b="1" dirty="0">
                <a:solidFill>
                  <a:srgbClr val="000000"/>
                </a:solidFill>
                <a:latin typeface="Microsoft YaHei" pitchFamily="34" charset="0"/>
                <a:ea typeface="Microsoft YaHei" pitchFamily="34" charset="-122"/>
                <a:cs typeface="Microsoft YaHei" pitchFamily="34" charset="-120"/>
              </a:rPr>
              <a:t>互动问答环节</a:t>
            </a:r>
            <a:endParaRPr lang="en-US" sz="3750" dirty="0"/>
          </a:p>
        </p:txBody>
      </p:sp>
      <p:sp>
        <p:nvSpPr>
          <p:cNvPr id="4" name="Shape 1"/>
          <p:cNvSpPr/>
          <p:nvPr/>
        </p:nvSpPr>
        <p:spPr>
          <a:xfrm>
            <a:off x="571500" y="3014663"/>
            <a:ext cx="604838" cy="114300"/>
          </a:xfrm>
          <a:prstGeom prst="rect">
            <a:avLst/>
          </a:prstGeom>
          <a:solidFill>
            <a:srgbClr val="4F44FF"/>
          </a:solidFill>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C071185-CF35-6520-6AC7-68701FF1A538}"/>
              </a:ext>
            </a:extLst>
          </p:cNvPr>
          <p:cNvSpPr txBox="1"/>
          <p:nvPr/>
        </p:nvSpPr>
        <p:spPr>
          <a:xfrm>
            <a:off x="303196" y="167171"/>
            <a:ext cx="6405612" cy="466410"/>
          </a:xfrm>
          <a:prstGeom prst="rect">
            <a:avLst/>
          </a:prstGeom>
          <a:noFill/>
        </p:spPr>
        <p:txBody>
          <a:bodyPr wrap="square">
            <a:spAutoFit/>
          </a:bodyPr>
          <a:lstStyle/>
          <a:p>
            <a:pPr marL="0" indent="0" algn="l">
              <a:lnSpc>
                <a:spcPts val="3150"/>
              </a:lnSpc>
              <a:buNone/>
            </a:pPr>
            <a:r>
              <a:rPr lang="en-US" altLang="zh-CN" sz="2000" b="1" dirty="0" err="1">
                <a:solidFill>
                  <a:srgbClr val="000000"/>
                </a:solidFill>
                <a:latin typeface="Microsoft YaHei" pitchFamily="34" charset="0"/>
                <a:ea typeface="Microsoft YaHei" pitchFamily="34" charset="-122"/>
                <a:cs typeface="Microsoft YaHei" pitchFamily="34" charset="-120"/>
              </a:rPr>
              <a:t>研究动机与目标</a:t>
            </a:r>
            <a:r>
              <a:rPr lang="en-US" altLang="zh-CN" sz="2000" b="1" dirty="0">
                <a:solidFill>
                  <a:srgbClr val="000000"/>
                </a:solidFill>
                <a:latin typeface="Microsoft YaHei" pitchFamily="34" charset="0"/>
                <a:ea typeface="Microsoft YaHei" pitchFamily="34" charset="-122"/>
                <a:cs typeface="Microsoft YaHei" pitchFamily="34" charset="-120"/>
              </a:rPr>
              <a:t>——LLM</a:t>
            </a:r>
            <a:r>
              <a:rPr lang="zh-CN" altLang="en-US" sz="2000" b="1" dirty="0">
                <a:solidFill>
                  <a:srgbClr val="000000"/>
                </a:solidFill>
                <a:latin typeface="Microsoft YaHei" pitchFamily="34" charset="0"/>
                <a:ea typeface="Microsoft YaHei" pitchFamily="34" charset="-122"/>
                <a:cs typeface="Microsoft YaHei" pitchFamily="34" charset="-120"/>
              </a:rPr>
              <a:t>与缺陷检测与修复</a:t>
            </a:r>
            <a:endParaRPr lang="en-US" altLang="zh-CN" sz="2000" dirty="0"/>
          </a:p>
        </p:txBody>
      </p:sp>
      <p:sp>
        <p:nvSpPr>
          <p:cNvPr id="5" name="文本框 4">
            <a:extLst>
              <a:ext uri="{FF2B5EF4-FFF2-40B4-BE49-F238E27FC236}">
                <a16:creationId xmlns:a16="http://schemas.microsoft.com/office/drawing/2014/main" id="{C6E493B0-9A14-2AF1-2690-342BD7FF08F1}"/>
              </a:ext>
            </a:extLst>
          </p:cNvPr>
          <p:cNvSpPr txBox="1"/>
          <p:nvPr/>
        </p:nvSpPr>
        <p:spPr>
          <a:xfrm>
            <a:off x="303195" y="820705"/>
            <a:ext cx="7748337" cy="2557047"/>
          </a:xfrm>
          <a:prstGeom prst="rect">
            <a:avLst/>
          </a:prstGeom>
          <a:noFill/>
        </p:spPr>
        <p:txBody>
          <a:bodyPr wrap="square">
            <a:spAutoFit/>
          </a:bodyPr>
          <a:lstStyle/>
          <a:p>
            <a:pPr marL="171450" indent="-171450" algn="l">
              <a:lnSpc>
                <a:spcPct val="150000"/>
              </a:lnSpc>
              <a:buFont typeface="Arial" panose="020B0604020202020204" pitchFamily="34" charset="0"/>
              <a:buChar char="•"/>
            </a:pPr>
            <a:r>
              <a:rPr lang="zh-CN" altLang="en-US" sz="1200" dirty="0"/>
              <a:t>在大模型时代，大规模预训练模型展现出强大的理解和生成能力。它们不仅能够在自然语言处理任务中表现优异，还能够辅助软件开发过程。</a:t>
            </a:r>
            <a:endParaRPr lang="en-US" altLang="zh-CN" sz="1200" dirty="0"/>
          </a:p>
          <a:p>
            <a:pPr marL="171450" indent="-171450" algn="l">
              <a:lnSpc>
                <a:spcPct val="150000"/>
              </a:lnSpc>
              <a:buFont typeface="Arial" panose="020B0604020202020204" pitchFamily="34" charset="0"/>
              <a:buChar char="•"/>
            </a:pPr>
            <a:endParaRPr lang="en-US" altLang="zh-CN" sz="1200" dirty="0"/>
          </a:p>
          <a:p>
            <a:pPr marL="171450" indent="-171450" algn="l">
              <a:lnSpc>
                <a:spcPct val="150000"/>
              </a:lnSpc>
              <a:buFont typeface="Arial" panose="020B0604020202020204" pitchFamily="34" charset="0"/>
              <a:buChar char="•"/>
            </a:pPr>
            <a:r>
              <a:rPr lang="zh-CN" altLang="en-US" sz="1200" dirty="0"/>
              <a:t>它们不仅能够在自然语言处理任务中表现优异，还能够辅助软件开发过程。通过对大量代码和程序相关数据的训练，</a:t>
            </a:r>
            <a:r>
              <a:rPr lang="en-US" altLang="zh-CN" sz="1200" dirty="0"/>
              <a:t>LLM </a:t>
            </a:r>
            <a:r>
              <a:rPr lang="zh-CN" altLang="en-US" sz="1200" dirty="0"/>
              <a:t>可以深入理解编程语言的语法、语义和常见模式，从而有效地识别代码中的潜在缺陷。</a:t>
            </a:r>
            <a:endParaRPr lang="en-US" altLang="zh-CN" sz="1200" dirty="0"/>
          </a:p>
          <a:p>
            <a:pPr marL="171450" indent="-171450" algn="l">
              <a:lnSpc>
                <a:spcPct val="150000"/>
              </a:lnSpc>
              <a:buFont typeface="Arial" panose="020B0604020202020204" pitchFamily="34" charset="0"/>
              <a:buChar char="•"/>
            </a:pPr>
            <a:endParaRPr lang="en-US" altLang="zh-CN" sz="1200" dirty="0"/>
          </a:p>
          <a:p>
            <a:pPr marL="171450" indent="-171450" algn="l">
              <a:lnSpc>
                <a:spcPct val="150000"/>
              </a:lnSpc>
              <a:buFont typeface="Arial" panose="020B0604020202020204" pitchFamily="34" charset="0"/>
              <a:buChar char="•"/>
            </a:pPr>
            <a:r>
              <a:rPr lang="en-US" altLang="zh-CN" sz="1200" dirty="0"/>
              <a:t>LLM </a:t>
            </a:r>
            <a:r>
              <a:rPr lang="zh-CN" altLang="en-US" sz="1200" dirty="0"/>
              <a:t>还可以根据上下文提供合理的修复建议，帮助开发者更快、更准确地解决问题。</a:t>
            </a:r>
            <a:endParaRPr lang="en-US" altLang="zh-CN" sz="1200" dirty="0"/>
          </a:p>
          <a:p>
            <a:pPr marL="171450" indent="-171450" algn="l">
              <a:lnSpc>
                <a:spcPct val="150000"/>
              </a:lnSpc>
              <a:buFont typeface="Arial" panose="020B0604020202020204" pitchFamily="34" charset="0"/>
              <a:buChar char="•"/>
            </a:pPr>
            <a:endParaRPr lang="en-US" altLang="zh-CN" sz="1200" dirty="0"/>
          </a:p>
          <a:p>
            <a:pPr marL="171450" indent="-171450" algn="l">
              <a:lnSpc>
                <a:spcPct val="150000"/>
              </a:lnSpc>
              <a:buFont typeface="Arial" panose="020B0604020202020204" pitchFamily="34" charset="0"/>
              <a:buChar char="•"/>
            </a:pPr>
            <a:r>
              <a:rPr lang="zh-CN" altLang="en-US" sz="1200" dirty="0"/>
              <a:t>总而言之，</a:t>
            </a:r>
            <a:r>
              <a:rPr lang="en-US" altLang="zh-CN" sz="1200" dirty="0"/>
              <a:t>LLM </a:t>
            </a:r>
            <a:r>
              <a:rPr lang="zh-CN" altLang="en-US" sz="1200" dirty="0"/>
              <a:t>在代码理解与生成方面存在着巨大的潜力。</a:t>
            </a:r>
            <a:endParaRPr lang="en-US" altLang="zh-CN" sz="1200" dirty="0"/>
          </a:p>
        </p:txBody>
      </p:sp>
    </p:spTree>
    <p:extLst>
      <p:ext uri="{BB962C8B-B14F-4D97-AF65-F5344CB8AC3E}">
        <p14:creationId xmlns:p14="http://schemas.microsoft.com/office/powerpoint/2010/main" val="3379654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8B8ADF-B7FB-F98A-E260-D70A182E4519}"/>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3080F8B5-74A5-28A3-219C-D2EEB592B805}"/>
              </a:ext>
            </a:extLst>
          </p:cNvPr>
          <p:cNvSpPr txBox="1"/>
          <p:nvPr/>
        </p:nvSpPr>
        <p:spPr>
          <a:xfrm>
            <a:off x="303196" y="167171"/>
            <a:ext cx="4572000" cy="466410"/>
          </a:xfrm>
          <a:prstGeom prst="rect">
            <a:avLst/>
          </a:prstGeom>
          <a:noFill/>
        </p:spPr>
        <p:txBody>
          <a:bodyPr wrap="square">
            <a:spAutoFit/>
          </a:bodyPr>
          <a:lstStyle/>
          <a:p>
            <a:pPr marL="0" indent="0" algn="l">
              <a:lnSpc>
                <a:spcPts val="3150"/>
              </a:lnSpc>
              <a:buNone/>
            </a:pPr>
            <a:r>
              <a:rPr lang="en-US" altLang="zh-CN" sz="2000" b="1" dirty="0" err="1">
                <a:solidFill>
                  <a:srgbClr val="000000"/>
                </a:solidFill>
                <a:latin typeface="Microsoft YaHei" pitchFamily="34" charset="0"/>
                <a:ea typeface="Microsoft YaHei" pitchFamily="34" charset="-122"/>
                <a:cs typeface="Microsoft YaHei" pitchFamily="34" charset="-120"/>
              </a:rPr>
              <a:t>研究动机与目标</a:t>
            </a:r>
            <a:r>
              <a:rPr lang="en-US" altLang="zh-CN" sz="2000" b="1" dirty="0">
                <a:solidFill>
                  <a:srgbClr val="000000"/>
                </a:solidFill>
                <a:latin typeface="Microsoft YaHei" pitchFamily="34" charset="0"/>
                <a:ea typeface="Microsoft YaHei" pitchFamily="34" charset="-122"/>
                <a:cs typeface="Microsoft YaHei" pitchFamily="34" charset="-120"/>
              </a:rPr>
              <a:t>——LLM</a:t>
            </a:r>
            <a:r>
              <a:rPr lang="zh-CN" altLang="en-US" sz="2000" b="1" dirty="0">
                <a:solidFill>
                  <a:srgbClr val="000000"/>
                </a:solidFill>
                <a:latin typeface="Microsoft YaHei" pitchFamily="34" charset="0"/>
                <a:ea typeface="Microsoft YaHei" pitchFamily="34" charset="-122"/>
                <a:cs typeface="Microsoft YaHei" pitchFamily="34" charset="-120"/>
              </a:rPr>
              <a:t>存在的问题</a:t>
            </a:r>
            <a:endParaRPr lang="en-US" altLang="zh-CN" sz="2000" dirty="0"/>
          </a:p>
        </p:txBody>
      </p:sp>
      <p:sp>
        <p:nvSpPr>
          <p:cNvPr id="5" name="文本框 4">
            <a:extLst>
              <a:ext uri="{FF2B5EF4-FFF2-40B4-BE49-F238E27FC236}">
                <a16:creationId xmlns:a16="http://schemas.microsoft.com/office/drawing/2014/main" id="{8FF6418F-2DB8-593B-F002-DF4A3D7E51EE}"/>
              </a:ext>
            </a:extLst>
          </p:cNvPr>
          <p:cNvSpPr txBox="1"/>
          <p:nvPr/>
        </p:nvSpPr>
        <p:spPr>
          <a:xfrm>
            <a:off x="303195" y="820705"/>
            <a:ext cx="7748337" cy="1418273"/>
          </a:xfrm>
          <a:prstGeom prst="rect">
            <a:avLst/>
          </a:prstGeom>
          <a:noFill/>
        </p:spPr>
        <p:txBody>
          <a:bodyPr wrap="square">
            <a:spAutoFit/>
          </a:bodyPr>
          <a:lstStyle/>
          <a:p>
            <a:pPr marL="0" indent="0" algn="l">
              <a:buNone/>
            </a:pPr>
            <a:endParaRPr lang="en-US" altLang="zh-CN" sz="1600" b="1" dirty="0"/>
          </a:p>
          <a:p>
            <a:pPr marL="171450" indent="-171450" algn="l">
              <a:lnSpc>
                <a:spcPct val="150000"/>
              </a:lnSpc>
              <a:buFont typeface="Arial" panose="020B0604020202020204" pitchFamily="34" charset="0"/>
              <a:buChar char="•"/>
            </a:pPr>
            <a:r>
              <a:rPr lang="zh-CN" altLang="en-US" sz="1200" dirty="0"/>
              <a:t>代码上下文感知能力不足。大模型缺乏对未训练仓库的感知，无法获取和当前需求相关的代码信息</a:t>
            </a:r>
            <a:endParaRPr lang="en-US" altLang="zh-CN" sz="1200" dirty="0"/>
          </a:p>
          <a:p>
            <a:pPr marL="171450" indent="-171450" algn="l">
              <a:lnSpc>
                <a:spcPct val="150000"/>
              </a:lnSpc>
              <a:buFont typeface="Arial" panose="020B0604020202020204" pitchFamily="34" charset="0"/>
              <a:buChar char="•"/>
            </a:pPr>
            <a:endParaRPr lang="en-US" altLang="zh-CN" sz="1200" dirty="0"/>
          </a:p>
          <a:p>
            <a:pPr marL="171450" indent="-171450" algn="l">
              <a:lnSpc>
                <a:spcPct val="150000"/>
              </a:lnSpc>
              <a:buFont typeface="Arial" panose="020B0604020202020204" pitchFamily="34" charset="0"/>
              <a:buChar char="•"/>
            </a:pPr>
            <a:r>
              <a:rPr lang="zh-CN" altLang="en-US" sz="1200" dirty="0"/>
              <a:t>代码引用关系等背景信息不足。代码库往往包含大量文件，受限于 </a:t>
            </a:r>
            <a:r>
              <a:rPr lang="en-US" altLang="zh-CN" sz="1200" dirty="0"/>
              <a:t>token </a:t>
            </a:r>
            <a:r>
              <a:rPr lang="zh-CN" altLang="en-US" sz="1200" dirty="0"/>
              <a:t>数量和大模型的长文本理解能力，无法将所有信息作为 </a:t>
            </a:r>
            <a:r>
              <a:rPr lang="en-US" altLang="zh-CN" sz="1200" dirty="0"/>
              <a:t>prompt </a:t>
            </a:r>
            <a:r>
              <a:rPr lang="zh-CN" altLang="en-US" sz="1200" dirty="0"/>
              <a:t>输入。</a:t>
            </a:r>
            <a:endParaRPr lang="en-US" altLang="zh-CN" sz="1200" dirty="0"/>
          </a:p>
        </p:txBody>
      </p:sp>
    </p:spTree>
    <p:extLst>
      <p:ext uri="{BB962C8B-B14F-4D97-AF65-F5344CB8AC3E}">
        <p14:creationId xmlns:p14="http://schemas.microsoft.com/office/powerpoint/2010/main" val="1365095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3C9A99-850E-9526-4CAE-5801DF576A75}"/>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5371CDFA-964D-FCC4-6EC8-49F882B4F0CC}"/>
              </a:ext>
            </a:extLst>
          </p:cNvPr>
          <p:cNvSpPr txBox="1"/>
          <p:nvPr/>
        </p:nvSpPr>
        <p:spPr>
          <a:xfrm>
            <a:off x="303196" y="167171"/>
            <a:ext cx="4572000" cy="466410"/>
          </a:xfrm>
          <a:prstGeom prst="rect">
            <a:avLst/>
          </a:prstGeom>
          <a:noFill/>
        </p:spPr>
        <p:txBody>
          <a:bodyPr wrap="square">
            <a:spAutoFit/>
          </a:bodyPr>
          <a:lstStyle/>
          <a:p>
            <a:pPr marL="0" indent="0" algn="l">
              <a:lnSpc>
                <a:spcPts val="3150"/>
              </a:lnSpc>
              <a:buNone/>
            </a:pPr>
            <a:r>
              <a:rPr lang="en-US" altLang="zh-CN" sz="2000" b="1" dirty="0" err="1">
                <a:solidFill>
                  <a:srgbClr val="000000"/>
                </a:solidFill>
                <a:latin typeface="Microsoft YaHei" pitchFamily="34" charset="0"/>
                <a:ea typeface="Microsoft YaHei" pitchFamily="34" charset="-122"/>
                <a:cs typeface="Microsoft YaHei" pitchFamily="34" charset="-120"/>
              </a:rPr>
              <a:t>研究动机与目标</a:t>
            </a:r>
            <a:r>
              <a:rPr lang="en-US" altLang="zh-CN" sz="2000" b="1" dirty="0">
                <a:solidFill>
                  <a:srgbClr val="000000"/>
                </a:solidFill>
                <a:latin typeface="Microsoft YaHei" pitchFamily="34" charset="0"/>
                <a:ea typeface="Microsoft YaHei" pitchFamily="34" charset="-122"/>
                <a:cs typeface="Microsoft YaHei" pitchFamily="34" charset="-120"/>
              </a:rPr>
              <a:t>——</a:t>
            </a:r>
            <a:r>
              <a:rPr lang="zh-CN" altLang="en-US" sz="2000" b="1" dirty="0">
                <a:solidFill>
                  <a:srgbClr val="000000"/>
                </a:solidFill>
                <a:latin typeface="Microsoft YaHei" pitchFamily="34" charset="0"/>
                <a:ea typeface="Microsoft YaHei" pitchFamily="34" charset="-122"/>
                <a:cs typeface="Microsoft YaHei" pitchFamily="34" charset="-120"/>
              </a:rPr>
              <a:t>研究意义</a:t>
            </a:r>
            <a:endParaRPr lang="en-US" altLang="zh-CN" sz="2000" dirty="0"/>
          </a:p>
        </p:txBody>
      </p:sp>
      <p:sp>
        <p:nvSpPr>
          <p:cNvPr id="5" name="文本框 4">
            <a:extLst>
              <a:ext uri="{FF2B5EF4-FFF2-40B4-BE49-F238E27FC236}">
                <a16:creationId xmlns:a16="http://schemas.microsoft.com/office/drawing/2014/main" id="{F6D88C00-BBEF-494A-F5CF-96F47FCAF09E}"/>
              </a:ext>
            </a:extLst>
          </p:cNvPr>
          <p:cNvSpPr txBox="1"/>
          <p:nvPr/>
        </p:nvSpPr>
        <p:spPr>
          <a:xfrm>
            <a:off x="303196" y="1056524"/>
            <a:ext cx="7243010" cy="2280048"/>
          </a:xfrm>
          <a:prstGeom prst="rect">
            <a:avLst/>
          </a:prstGeom>
          <a:noFill/>
        </p:spPr>
        <p:txBody>
          <a:bodyPr wrap="square">
            <a:spAutoFit/>
          </a:bodyPr>
          <a:lstStyle/>
          <a:p>
            <a:pPr marL="171450" indent="-171450" algn="l">
              <a:lnSpc>
                <a:spcPct val="150000"/>
              </a:lnSpc>
              <a:buFont typeface="Arial" panose="020B0604020202020204" pitchFamily="34" charset="0"/>
              <a:buChar char="•"/>
            </a:pPr>
            <a:r>
              <a:rPr lang="zh-CN" altLang="en-US" sz="1200" dirty="0"/>
              <a:t>提升软件开发效率：传统的缺陷检测和修复流程需要开发者花费大量时间理解上下文并定位问题，通过增强</a:t>
            </a:r>
            <a:r>
              <a:rPr lang="en-US" altLang="zh-CN" sz="1200" dirty="0"/>
              <a:t>LLM</a:t>
            </a:r>
            <a:r>
              <a:rPr lang="zh-CN" altLang="en-US" sz="1200" dirty="0"/>
              <a:t>的感知能力，能够显著减少人工干预，提升开发效率。</a:t>
            </a:r>
            <a:endParaRPr lang="en-US" altLang="zh-CN" sz="1200" dirty="0"/>
          </a:p>
          <a:p>
            <a:pPr marL="171450" indent="-171450" algn="l">
              <a:lnSpc>
                <a:spcPct val="150000"/>
              </a:lnSpc>
              <a:buFont typeface="Arial" panose="020B0604020202020204" pitchFamily="34" charset="0"/>
              <a:buChar char="•"/>
            </a:pPr>
            <a:endParaRPr lang="en-US" altLang="zh-CN" sz="1200" dirty="0"/>
          </a:p>
          <a:p>
            <a:pPr marL="171450" indent="-171450" algn="l">
              <a:lnSpc>
                <a:spcPct val="150000"/>
              </a:lnSpc>
              <a:buFont typeface="Arial" panose="020B0604020202020204" pitchFamily="34" charset="0"/>
              <a:buChar char="•"/>
            </a:pPr>
            <a:r>
              <a:rPr lang="zh-CN" altLang="en-US" sz="1200" dirty="0"/>
              <a:t>降低代码质量风险：当前的软件开发过程对自动化工具的依赖逐渐增加，但高误报率和对上下文的缺乏理解会导致潜在漏洞无法被发现。通过改进</a:t>
            </a:r>
            <a:r>
              <a:rPr lang="en-US" altLang="zh-CN" sz="1200" dirty="0"/>
              <a:t>LLM</a:t>
            </a:r>
            <a:r>
              <a:rPr lang="zh-CN" altLang="en-US" sz="1200" dirty="0"/>
              <a:t>的能力，可以降低这些风险。</a:t>
            </a:r>
            <a:endParaRPr lang="en-US" altLang="zh-CN" sz="1200" dirty="0"/>
          </a:p>
          <a:p>
            <a:pPr marL="285750" indent="-285750" algn="l">
              <a:lnSpc>
                <a:spcPct val="150000"/>
              </a:lnSpc>
              <a:buFont typeface="Wingdings" panose="05000000000000000000" pitchFamily="2" charset="2"/>
              <a:buChar char="l"/>
            </a:pPr>
            <a:endParaRPr lang="en-US" altLang="zh-CN" sz="1200" b="1" dirty="0"/>
          </a:p>
          <a:p>
            <a:pPr marL="171450" indent="-171450" algn="l">
              <a:lnSpc>
                <a:spcPct val="150000"/>
              </a:lnSpc>
              <a:buFont typeface="Arial" panose="020B0604020202020204" pitchFamily="34" charset="0"/>
              <a:buChar char="•"/>
            </a:pPr>
            <a:r>
              <a:rPr lang="zh-CN" altLang="en-US" sz="1200" dirty="0"/>
              <a:t>推动</a:t>
            </a:r>
            <a:r>
              <a:rPr lang="en-US" altLang="zh-CN" sz="1200" dirty="0"/>
              <a:t>LLM</a:t>
            </a:r>
            <a:r>
              <a:rPr lang="zh-CN" altLang="en-US" sz="1200" dirty="0"/>
              <a:t>在软件工程中的广泛应用：解决模型在代码上下文感知和长代码处理上的问题，可以扩展其应用场景，增强其在复杂软件项目中的适用性。</a:t>
            </a:r>
            <a:endParaRPr lang="en-US" altLang="zh-CN" sz="1200" b="1" dirty="0"/>
          </a:p>
        </p:txBody>
      </p:sp>
    </p:spTree>
    <p:extLst>
      <p:ext uri="{BB962C8B-B14F-4D97-AF65-F5344CB8AC3E}">
        <p14:creationId xmlns:p14="http://schemas.microsoft.com/office/powerpoint/2010/main" val="1865949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系统设计与架构</a:t>
            </a:r>
            <a:endParaRPr lang="en-US" sz="3750" dirty="0"/>
          </a:p>
        </p:txBody>
      </p:sp>
      <p:sp>
        <p:nvSpPr>
          <p:cNvPr id="4" name="Shape 1"/>
          <p:cNvSpPr/>
          <p:nvPr/>
        </p:nvSpPr>
        <p:spPr>
          <a:xfrm>
            <a:off x="571500" y="4157662"/>
            <a:ext cx="4762500" cy="14288"/>
          </a:xfrm>
          <a:prstGeom prst="rect">
            <a:avLst/>
          </a:prstGeom>
          <a:solidFill>
            <a:srgbClr val="333333">
              <a:alpha val="30000"/>
            </a:srgbClr>
          </a:solidFill>
          <a:ln/>
        </p:spPr>
      </p:sp>
      <p:sp>
        <p:nvSpPr>
          <p:cNvPr id="5" name="Text 2"/>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4F44FF"/>
                </a:solidFill>
                <a:latin typeface="Microsoft YaHei" pitchFamily="34" charset="0"/>
                <a:ea typeface="Microsoft YaHei" pitchFamily="34" charset="-122"/>
                <a:cs typeface="Microsoft YaHei" pitchFamily="34" charset="-120"/>
              </a:rPr>
              <a:t>02</a:t>
            </a:r>
            <a:endParaRPr lang="en-US" sz="22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a:ln/>
        </p:spPr>
      </p:sp>
      <p:sp>
        <p:nvSpPr>
          <p:cNvPr id="5" name="Text 2"/>
          <p:cNvSpPr/>
          <p:nvPr/>
        </p:nvSpPr>
        <p:spPr>
          <a:xfrm>
            <a:off x="571500" y="742950"/>
            <a:ext cx="8001000" cy="209550"/>
          </a:xfrm>
          <a:prstGeom prst="rect">
            <a:avLst/>
          </a:prstGeom>
          <a:noFill/>
          <a:ln/>
        </p:spPr>
        <p:txBody>
          <a:bodyPr vert="horz" wrap="square" lIns="0" tIns="0" rIns="0" bIns="0" rtlCol="0" anchor="ctr"/>
          <a:lstStyle/>
          <a:p>
            <a:pPr marL="171450" indent="-171450" defTabSz="685800">
              <a:lnSpc>
                <a:spcPts val="1650"/>
              </a:lnSpc>
              <a:buFont typeface="Arial" panose="020B0604020202020204" pitchFamily="34" charset="0"/>
              <a:buChar char="•"/>
            </a:pPr>
            <a:endParaRPr lang="en-US" sz="1200" dirty="0">
              <a:solidFill>
                <a:prstClr val="black"/>
              </a:solidFill>
              <a:latin typeface="等线" panose="020F0502020204030204"/>
            </a:endParaRPr>
          </a:p>
        </p:txBody>
      </p:sp>
      <p:pic>
        <p:nvPicPr>
          <p:cNvPr id="22" name="Image 0" descr="preencoded.png">
            <a:extLst>
              <a:ext uri="{FF2B5EF4-FFF2-40B4-BE49-F238E27FC236}">
                <a16:creationId xmlns:a16="http://schemas.microsoft.com/office/drawing/2014/main" id="{1ED78C09-B5D2-53FA-3474-24C82802A43A}"/>
              </a:ext>
            </a:extLst>
          </p:cNvPr>
          <p:cNvPicPr>
            <a:picLocks noChangeAspect="1"/>
          </p:cNvPicPr>
          <p:nvPr/>
        </p:nvPicPr>
        <p:blipFill>
          <a:blip r:embed="rId3"/>
          <a:srcRect t="3571" b="3571"/>
          <a:stretch/>
        </p:blipFill>
        <p:spPr>
          <a:xfrm>
            <a:off x="0" y="0"/>
            <a:ext cx="9144000" cy="1238250"/>
          </a:xfrm>
          <a:prstGeom prst="rect">
            <a:avLst/>
          </a:prstGeom>
        </p:spPr>
      </p:pic>
      <p:sp>
        <p:nvSpPr>
          <p:cNvPr id="4" name="Text 1"/>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rPr>
              <a:t>基本解决思路</a:t>
            </a:r>
            <a:endParaRPr lang="en-US" sz="2250" b="1" dirty="0">
              <a:solidFill>
                <a:srgbClr val="FFFFFF"/>
              </a:solidFill>
              <a:latin typeface="Microsoft YaHei" pitchFamily="34" charset="0"/>
              <a:ea typeface="Microsoft YaHei" pitchFamily="34" charset="-122"/>
            </a:endParaRPr>
          </a:p>
        </p:txBody>
      </p:sp>
      <p:sp>
        <p:nvSpPr>
          <p:cNvPr id="21" name="文本框 20">
            <a:extLst>
              <a:ext uri="{FF2B5EF4-FFF2-40B4-BE49-F238E27FC236}">
                <a16:creationId xmlns:a16="http://schemas.microsoft.com/office/drawing/2014/main" id="{795BCA18-479B-4C60-7500-6B443556B3DE}"/>
              </a:ext>
            </a:extLst>
          </p:cNvPr>
          <p:cNvSpPr txBox="1"/>
          <p:nvPr/>
        </p:nvSpPr>
        <p:spPr>
          <a:xfrm>
            <a:off x="571500" y="1551675"/>
            <a:ext cx="7523346" cy="2592001"/>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200" dirty="0"/>
              <a:t>大模型缺乏对未训练仓库的感知：那就给他提供当前仓库的信息，作为 </a:t>
            </a:r>
            <a:r>
              <a:rPr lang="en-US" altLang="zh-CN" sz="1200" dirty="0"/>
              <a:t>prompt </a:t>
            </a:r>
            <a:r>
              <a:rPr lang="zh-CN" altLang="en-US" sz="1200" dirty="0"/>
              <a:t>输入</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zh-CN" altLang="en-US" sz="1200" dirty="0"/>
              <a:t>无法将所有信息作为 </a:t>
            </a:r>
            <a:r>
              <a:rPr lang="en-US" altLang="zh-CN" sz="1200" dirty="0"/>
              <a:t>prompt </a:t>
            </a:r>
            <a:r>
              <a:rPr lang="zh-CN" altLang="en-US" sz="1200" dirty="0"/>
              <a:t>输入：那就筛选出所需的信息，只提供需要的信息</a:t>
            </a:r>
            <a:endParaRPr lang="en-US" altLang="zh-CN" sz="1200" dirty="0"/>
          </a:p>
          <a:p>
            <a:pPr marL="171450" indent="-171450">
              <a:lnSpc>
                <a:spcPct val="150000"/>
              </a:lnSpc>
              <a:buFont typeface="Arial" panose="020B0604020202020204" pitchFamily="34" charset="0"/>
              <a:buChar char="•"/>
            </a:pPr>
            <a:endParaRPr lang="en-US" altLang="zh-CN" sz="1200" dirty="0"/>
          </a:p>
          <a:p>
            <a:pPr marL="628650" lvl="1" indent="-171450">
              <a:lnSpc>
                <a:spcPct val="150000"/>
              </a:lnSpc>
              <a:buFont typeface="Arial" panose="020B0604020202020204" pitchFamily="34" charset="0"/>
              <a:buChar char="•"/>
            </a:pPr>
            <a:r>
              <a:rPr lang="zh-CN" altLang="en-US" sz="1200" dirty="0"/>
              <a:t>可以结合函数的调用关系图，自下而上为函数生成文档，包括参数，返回值，实现功能等基本信息，最后将当前函数及其调用的所有函数的文档注入 </a:t>
            </a:r>
            <a:r>
              <a:rPr lang="en-US" altLang="zh-CN" sz="1200" dirty="0"/>
              <a:t>prompt</a:t>
            </a:r>
          </a:p>
          <a:p>
            <a:pPr marL="628650" lvl="1" indent="-171450">
              <a:lnSpc>
                <a:spcPct val="150000"/>
              </a:lnSpc>
              <a:buFont typeface="Arial" panose="020B0604020202020204" pitchFamily="34" charset="0"/>
              <a:buChar char="•"/>
            </a:pPr>
            <a:endParaRPr lang="en-US" altLang="zh-CN" sz="1200" dirty="0"/>
          </a:p>
          <a:p>
            <a:pPr marL="628650" lvl="1" indent="-171450">
              <a:lnSpc>
                <a:spcPct val="150000"/>
              </a:lnSpc>
              <a:buFont typeface="Arial" panose="020B0604020202020204" pitchFamily="34" charset="0"/>
              <a:buChar char="•"/>
            </a:pPr>
            <a:r>
              <a:rPr lang="zh-CN" altLang="en-US" sz="1200" dirty="0"/>
              <a:t>也可以根据函数的调用关系图，采用广度优先搜索或深度优先搜索，将与当前函数相关的所有函数的代码注入 </a:t>
            </a:r>
            <a:r>
              <a:rPr lang="en-US" altLang="zh-CN" sz="1200" dirty="0"/>
              <a:t>prompt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EAE1A-6C88-0FD2-4934-0B856CE87CBC}"/>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32C92273-1B1A-756B-41C8-7D225F52CB12}"/>
              </a:ext>
            </a:extLst>
          </p:cNvPr>
          <p:cNvSpPr/>
          <p:nvPr/>
        </p:nvSpPr>
        <p:spPr>
          <a:xfrm>
            <a:off x="0" y="0"/>
            <a:ext cx="9144000" cy="5143500"/>
          </a:xfrm>
          <a:prstGeom prst="rect">
            <a:avLst/>
          </a:prstGeom>
          <a:solidFill>
            <a:srgbClr val="FFFFFF"/>
          </a:solidFill>
          <a:ln/>
        </p:spPr>
      </p:sp>
      <p:pic>
        <p:nvPicPr>
          <p:cNvPr id="3" name="Image 0" descr="preencoded.png">
            <a:extLst>
              <a:ext uri="{FF2B5EF4-FFF2-40B4-BE49-F238E27FC236}">
                <a16:creationId xmlns:a16="http://schemas.microsoft.com/office/drawing/2014/main" id="{394F3CCE-08B4-7844-1182-712BD87CCC3A}"/>
              </a:ext>
            </a:extLst>
          </p:cNvPr>
          <p:cNvPicPr>
            <a:picLocks noChangeAspect="1"/>
          </p:cNvPicPr>
          <p:nvPr/>
        </p:nvPicPr>
        <p:blipFill>
          <a:blip r:embed="rId3"/>
          <a:srcRect/>
          <a:stretch/>
        </p:blipFill>
        <p:spPr>
          <a:xfrm>
            <a:off x="0" y="0"/>
            <a:ext cx="9144000" cy="5143500"/>
          </a:xfrm>
          <a:prstGeom prst="rect">
            <a:avLst/>
          </a:prstGeom>
        </p:spPr>
      </p:pic>
      <p:sp>
        <p:nvSpPr>
          <p:cNvPr id="5" name="Text 2">
            <a:extLst>
              <a:ext uri="{FF2B5EF4-FFF2-40B4-BE49-F238E27FC236}">
                <a16:creationId xmlns:a16="http://schemas.microsoft.com/office/drawing/2014/main" id="{0735FF76-D17D-8585-2F83-C72786A351DA}"/>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pic>
        <p:nvPicPr>
          <p:cNvPr id="6" name="Image 1" descr="preencoded.png">
            <a:extLst>
              <a:ext uri="{FF2B5EF4-FFF2-40B4-BE49-F238E27FC236}">
                <a16:creationId xmlns:a16="http://schemas.microsoft.com/office/drawing/2014/main" id="{63F621AF-E0FF-A4E1-3A95-6580FDB66F5F}"/>
              </a:ext>
            </a:extLst>
          </p:cNvPr>
          <p:cNvPicPr>
            <a:picLocks noChangeAspect="1"/>
          </p:cNvPicPr>
          <p:nvPr/>
        </p:nvPicPr>
        <p:blipFill>
          <a:blip r:embed="rId4"/>
          <a:srcRect/>
          <a:stretch/>
        </p:blipFill>
        <p:spPr>
          <a:xfrm>
            <a:off x="428625" y="1409700"/>
            <a:ext cx="8286750" cy="3467100"/>
          </a:xfrm>
          <a:prstGeom prst="rect">
            <a:avLst/>
          </a:prstGeom>
        </p:spPr>
      </p:pic>
      <p:sp>
        <p:nvSpPr>
          <p:cNvPr id="7" name="Text 3">
            <a:extLst>
              <a:ext uri="{FF2B5EF4-FFF2-40B4-BE49-F238E27FC236}">
                <a16:creationId xmlns:a16="http://schemas.microsoft.com/office/drawing/2014/main" id="{CF3B05D6-7FDA-C32D-50E2-B1EFB6ADB748}"/>
              </a:ext>
            </a:extLst>
          </p:cNvPr>
          <p:cNvSpPr/>
          <p:nvPr/>
        </p:nvSpPr>
        <p:spPr>
          <a:xfrm>
            <a:off x="3819525" y="3195638"/>
            <a:ext cx="1504950" cy="323850"/>
          </a:xfrm>
          <a:prstGeom prst="rect">
            <a:avLst/>
          </a:prstGeom>
          <a:noFill/>
          <a:ln/>
        </p:spPr>
        <p:txBody>
          <a:bodyPr vert="horz" wrap="square" lIns="0" tIns="0" rIns="0" bIns="0" rtlCol="0" anchor="ctr"/>
          <a:lstStyle/>
          <a:p>
            <a:pPr algn="ctr" defTabSz="685800">
              <a:lnSpc>
                <a:spcPts val="1650"/>
              </a:lnSpc>
            </a:pPr>
            <a:r>
              <a:rPr lang="en-US" sz="1650" b="1" dirty="0">
                <a:solidFill>
                  <a:srgbClr val="3B9DF1"/>
                </a:solidFill>
                <a:latin typeface="Microsoft YaHei" pitchFamily="34" charset="0"/>
                <a:ea typeface="Microsoft YaHei" pitchFamily="34" charset="-122"/>
                <a:cs typeface="Microsoft YaHei" pitchFamily="34" charset="-120"/>
              </a:rPr>
              <a:t>CodeAssistant</a:t>
            </a:r>
            <a:endParaRPr lang="en-US" sz="1650" dirty="0">
              <a:solidFill>
                <a:prstClr val="black"/>
              </a:solidFill>
              <a:latin typeface="等线" panose="020F0502020204030204"/>
            </a:endParaRPr>
          </a:p>
        </p:txBody>
      </p:sp>
      <p:sp>
        <p:nvSpPr>
          <p:cNvPr id="8" name="Text 4">
            <a:extLst>
              <a:ext uri="{FF2B5EF4-FFF2-40B4-BE49-F238E27FC236}">
                <a16:creationId xmlns:a16="http://schemas.microsoft.com/office/drawing/2014/main" id="{7039C0AE-D91A-6BBF-9043-9CC5304C756F}"/>
              </a:ext>
            </a:extLst>
          </p:cNvPr>
          <p:cNvSpPr/>
          <p:nvPr/>
        </p:nvSpPr>
        <p:spPr>
          <a:xfrm>
            <a:off x="2195513" y="1671638"/>
            <a:ext cx="923925" cy="323850"/>
          </a:xfrm>
          <a:prstGeom prst="rect">
            <a:avLst/>
          </a:prstGeom>
          <a:noFill/>
          <a:ln/>
        </p:spPr>
        <p:txBody>
          <a:bodyPr vert="horz" wrap="square" lIns="0" tIns="0" rIns="0" bIns="0" rtlCol="0" anchor="ctr"/>
          <a:lstStyle/>
          <a:p>
            <a:pPr defTabSz="685800">
              <a:lnSpc>
                <a:spcPts val="2250"/>
              </a:lnSpc>
            </a:pPr>
            <a:r>
              <a:rPr lang="en-US" sz="1500" b="1" dirty="0">
                <a:solidFill>
                  <a:srgbClr val="5BB1E1"/>
                </a:solidFill>
                <a:latin typeface="Microsoft YaHei" pitchFamily="34" charset="0"/>
                <a:ea typeface="Microsoft YaHei" pitchFamily="34" charset="-122"/>
                <a:cs typeface="Microsoft YaHei" pitchFamily="34" charset="-120"/>
              </a:rPr>
              <a:t>系统框架</a:t>
            </a:r>
            <a:endParaRPr lang="en-US" sz="1500" dirty="0">
              <a:solidFill>
                <a:prstClr val="black"/>
              </a:solidFill>
              <a:latin typeface="等线" panose="020F0502020204030204"/>
            </a:endParaRPr>
          </a:p>
        </p:txBody>
      </p:sp>
      <p:sp>
        <p:nvSpPr>
          <p:cNvPr id="9" name="Text 5">
            <a:extLst>
              <a:ext uri="{FF2B5EF4-FFF2-40B4-BE49-F238E27FC236}">
                <a16:creationId xmlns:a16="http://schemas.microsoft.com/office/drawing/2014/main" id="{6527BD4D-D2BE-4A2C-FE2B-9325F4D36B30}"/>
              </a:ext>
            </a:extLst>
          </p:cNvPr>
          <p:cNvSpPr/>
          <p:nvPr/>
        </p:nvSpPr>
        <p:spPr>
          <a:xfrm>
            <a:off x="738925" y="2214563"/>
            <a:ext cx="1912514" cy="247650"/>
          </a:xfrm>
          <a:prstGeom prst="rect">
            <a:avLst/>
          </a:prstGeom>
          <a:noFill/>
          <a:ln/>
        </p:spPr>
        <p:txBody>
          <a:bodyPr vert="horz" wrap="square" lIns="0" tIns="0" rIns="0" bIns="0" rtlCol="0" anchor="ctr"/>
          <a:lstStyle/>
          <a:p>
            <a:pPr algn="r" defTabSz="685800">
              <a:lnSpc>
                <a:spcPts val="1650"/>
              </a:lnSpc>
            </a:pPr>
            <a:r>
              <a:rPr lang="en-US" sz="1050" b="1" dirty="0" err="1">
                <a:solidFill>
                  <a:srgbClr val="666666"/>
                </a:solidFill>
                <a:latin typeface="Microsoft YaHei" pitchFamily="34" charset="0"/>
                <a:ea typeface="Microsoft YaHei" pitchFamily="34" charset="-122"/>
                <a:cs typeface="Microsoft YaHei" pitchFamily="34" charset="-120"/>
              </a:rPr>
              <a:t>代码解析</a:t>
            </a:r>
            <a:r>
              <a:rPr lang="en-US" sz="1050" dirty="0" err="1">
                <a:solidFill>
                  <a:srgbClr val="666666"/>
                </a:solidFill>
                <a:latin typeface="Microsoft YaHei" pitchFamily="34" charset="0"/>
                <a:ea typeface="Microsoft YaHei" pitchFamily="34" charset="-122"/>
                <a:cs typeface="Microsoft YaHei" pitchFamily="34" charset="-120"/>
              </a:rPr>
              <a:t>，分析代码结构信息</a:t>
            </a:r>
            <a:endParaRPr lang="en-US" sz="1050" dirty="0">
              <a:solidFill>
                <a:prstClr val="black"/>
              </a:solidFill>
              <a:latin typeface="等线" panose="020F0502020204030204"/>
            </a:endParaRPr>
          </a:p>
        </p:txBody>
      </p:sp>
      <p:sp>
        <p:nvSpPr>
          <p:cNvPr id="10" name="Text 6">
            <a:extLst>
              <a:ext uri="{FF2B5EF4-FFF2-40B4-BE49-F238E27FC236}">
                <a16:creationId xmlns:a16="http://schemas.microsoft.com/office/drawing/2014/main" id="{B2202DC7-BDF7-1C98-FA89-83D0515881D9}"/>
              </a:ext>
            </a:extLst>
          </p:cNvPr>
          <p:cNvSpPr/>
          <p:nvPr/>
        </p:nvSpPr>
        <p:spPr>
          <a:xfrm>
            <a:off x="642334" y="2500313"/>
            <a:ext cx="2009105" cy="247650"/>
          </a:xfrm>
          <a:prstGeom prst="rect">
            <a:avLst/>
          </a:prstGeom>
          <a:noFill/>
          <a:ln/>
        </p:spPr>
        <p:txBody>
          <a:bodyPr vert="horz" wrap="square" lIns="0" tIns="0" rIns="0" bIns="0" rtlCol="0" anchor="ctr"/>
          <a:lstStyle/>
          <a:p>
            <a:pPr algn="r" defTabSz="685800">
              <a:lnSpc>
                <a:spcPts val="1650"/>
              </a:lnSpc>
            </a:pPr>
            <a:r>
              <a:rPr lang="en-US" sz="1050" b="1" dirty="0" err="1">
                <a:solidFill>
                  <a:srgbClr val="666666"/>
                </a:solidFill>
                <a:latin typeface="Microsoft YaHei" pitchFamily="34" charset="0"/>
                <a:ea typeface="Microsoft YaHei" pitchFamily="34" charset="-122"/>
                <a:cs typeface="Microsoft YaHei" pitchFamily="34" charset="-120"/>
              </a:rPr>
              <a:t>文档生成</a:t>
            </a:r>
            <a:r>
              <a:rPr lang="en-US" sz="1050" dirty="0" err="1">
                <a:solidFill>
                  <a:srgbClr val="666666"/>
                </a:solidFill>
                <a:latin typeface="Microsoft YaHei" pitchFamily="34" charset="0"/>
                <a:ea typeface="Microsoft YaHei" pitchFamily="34" charset="-122"/>
                <a:cs typeface="Microsoft YaHei" pitchFamily="34" charset="-120"/>
              </a:rPr>
              <a:t>，基于代码生成辅助文档</a:t>
            </a:r>
            <a:endParaRPr lang="en-US" sz="1050" dirty="0">
              <a:solidFill>
                <a:prstClr val="black"/>
              </a:solidFill>
              <a:latin typeface="等线" panose="020F0502020204030204"/>
            </a:endParaRPr>
          </a:p>
        </p:txBody>
      </p:sp>
      <p:sp>
        <p:nvSpPr>
          <p:cNvPr id="11" name="Text 7">
            <a:extLst>
              <a:ext uri="{FF2B5EF4-FFF2-40B4-BE49-F238E27FC236}">
                <a16:creationId xmlns:a16="http://schemas.microsoft.com/office/drawing/2014/main" id="{151CAA2A-853C-0FF0-B959-F4206F7B0BAF}"/>
              </a:ext>
            </a:extLst>
          </p:cNvPr>
          <p:cNvSpPr/>
          <p:nvPr/>
        </p:nvSpPr>
        <p:spPr>
          <a:xfrm>
            <a:off x="0" y="2786063"/>
            <a:ext cx="2651439" cy="457200"/>
          </a:xfrm>
          <a:prstGeom prst="rect">
            <a:avLst/>
          </a:prstGeom>
          <a:noFill/>
          <a:ln/>
        </p:spPr>
        <p:txBody>
          <a:bodyPr vert="horz" wrap="square" lIns="0" tIns="0" rIns="0" bIns="0" rtlCol="0" anchor="ctr"/>
          <a:lstStyle/>
          <a:p>
            <a:pPr algn="r" defTabSz="685800">
              <a:lnSpc>
                <a:spcPts val="1650"/>
              </a:lnSpc>
            </a:pPr>
            <a:r>
              <a:rPr lang="en-US" sz="1050" b="1" dirty="0" err="1">
                <a:solidFill>
                  <a:srgbClr val="666666"/>
                </a:solidFill>
                <a:latin typeface="Microsoft YaHei" pitchFamily="34" charset="0"/>
                <a:ea typeface="Microsoft YaHei" pitchFamily="34" charset="-122"/>
                <a:cs typeface="Microsoft YaHei" pitchFamily="34" charset="-120"/>
              </a:rPr>
              <a:t>缺陷检测与修复</a:t>
            </a:r>
            <a:r>
              <a:rPr lang="en-US" sz="1050" dirty="0" err="1">
                <a:solidFill>
                  <a:srgbClr val="666666"/>
                </a:solidFill>
                <a:latin typeface="Microsoft YaHei" pitchFamily="34" charset="0"/>
                <a:ea typeface="Microsoft YaHei" pitchFamily="34" charset="-122"/>
                <a:cs typeface="Microsoft YaHei" pitchFamily="34" charset="-120"/>
              </a:rPr>
              <a:t>，自动检测并修复代码错误</a:t>
            </a:r>
            <a:endParaRPr lang="en-US" sz="1050" dirty="0">
              <a:solidFill>
                <a:prstClr val="black"/>
              </a:solidFill>
              <a:latin typeface="等线" panose="020F0502020204030204"/>
            </a:endParaRPr>
          </a:p>
        </p:txBody>
      </p:sp>
      <p:sp>
        <p:nvSpPr>
          <p:cNvPr id="12" name="Text 8">
            <a:extLst>
              <a:ext uri="{FF2B5EF4-FFF2-40B4-BE49-F238E27FC236}">
                <a16:creationId xmlns:a16="http://schemas.microsoft.com/office/drawing/2014/main" id="{FC97A99E-6991-7AF1-6BFB-62B1C7249655}"/>
              </a:ext>
            </a:extLst>
          </p:cNvPr>
          <p:cNvSpPr/>
          <p:nvPr/>
        </p:nvSpPr>
        <p:spPr>
          <a:xfrm>
            <a:off x="2195513" y="3433763"/>
            <a:ext cx="923925" cy="323850"/>
          </a:xfrm>
          <a:prstGeom prst="rect">
            <a:avLst/>
          </a:prstGeom>
          <a:noFill/>
          <a:ln/>
        </p:spPr>
        <p:txBody>
          <a:bodyPr vert="horz" wrap="square" lIns="0" tIns="0" rIns="0" bIns="0" rtlCol="0" anchor="ctr"/>
          <a:lstStyle/>
          <a:p>
            <a:pPr defTabSz="685800">
              <a:lnSpc>
                <a:spcPts val="2250"/>
              </a:lnSpc>
            </a:pPr>
            <a:r>
              <a:rPr lang="en-US" sz="1500" b="1" dirty="0">
                <a:solidFill>
                  <a:srgbClr val="639CFF"/>
                </a:solidFill>
                <a:latin typeface="Microsoft YaHei" pitchFamily="34" charset="0"/>
                <a:ea typeface="Microsoft YaHei" pitchFamily="34" charset="-122"/>
                <a:cs typeface="Microsoft YaHei" pitchFamily="34" charset="-120"/>
              </a:rPr>
              <a:t>技术结合</a:t>
            </a:r>
            <a:endParaRPr lang="en-US" sz="1500" dirty="0">
              <a:solidFill>
                <a:prstClr val="black"/>
              </a:solidFill>
              <a:latin typeface="等线" panose="020F0502020204030204"/>
            </a:endParaRPr>
          </a:p>
        </p:txBody>
      </p:sp>
      <p:sp>
        <p:nvSpPr>
          <p:cNvPr id="13" name="Text 9">
            <a:extLst>
              <a:ext uri="{FF2B5EF4-FFF2-40B4-BE49-F238E27FC236}">
                <a16:creationId xmlns:a16="http://schemas.microsoft.com/office/drawing/2014/main" id="{68B07222-044E-9EF1-92C3-CB197992CFB8}"/>
              </a:ext>
            </a:extLst>
          </p:cNvPr>
          <p:cNvSpPr/>
          <p:nvPr/>
        </p:nvSpPr>
        <p:spPr>
          <a:xfrm>
            <a:off x="355913" y="3967365"/>
            <a:ext cx="2295525" cy="457200"/>
          </a:xfrm>
          <a:prstGeom prst="rect">
            <a:avLst/>
          </a:prstGeom>
          <a:noFill/>
          <a:ln/>
        </p:spPr>
        <p:txBody>
          <a:bodyPr vert="horz" wrap="square" lIns="0" tIns="0" rIns="0" bIns="0" rtlCol="0" anchor="ctr"/>
          <a:lstStyle/>
          <a:p>
            <a:pPr algn="r" defTabSz="685800">
              <a:lnSpc>
                <a:spcPts val="1650"/>
              </a:lnSpc>
            </a:pPr>
            <a:r>
              <a:rPr lang="en-US" sz="1050" b="1" dirty="0" err="1">
                <a:solidFill>
                  <a:srgbClr val="666666"/>
                </a:solidFill>
                <a:latin typeface="Microsoft YaHei" pitchFamily="34" charset="0"/>
                <a:ea typeface="Microsoft YaHei" pitchFamily="34" charset="-122"/>
                <a:cs typeface="Microsoft YaHei" pitchFamily="34" charset="-120"/>
              </a:rPr>
              <a:t>传统程序分析</a:t>
            </a:r>
            <a:r>
              <a:rPr lang="en-US" sz="1050" dirty="0" err="1">
                <a:solidFill>
                  <a:srgbClr val="666666"/>
                </a:solidFill>
                <a:latin typeface="Microsoft YaHei" pitchFamily="34" charset="0"/>
                <a:ea typeface="Microsoft YaHei" pitchFamily="34" charset="-122"/>
                <a:cs typeface="Microsoft YaHei" pitchFamily="34" charset="-120"/>
              </a:rPr>
              <a:t>提供精确代码结构信息</a:t>
            </a:r>
            <a:endParaRPr lang="en-US" sz="1050" dirty="0">
              <a:solidFill>
                <a:prstClr val="black"/>
              </a:solidFill>
              <a:latin typeface="等线" panose="020F0502020204030204"/>
            </a:endParaRPr>
          </a:p>
        </p:txBody>
      </p:sp>
      <p:sp>
        <p:nvSpPr>
          <p:cNvPr id="14" name="Text 10">
            <a:extLst>
              <a:ext uri="{FF2B5EF4-FFF2-40B4-BE49-F238E27FC236}">
                <a16:creationId xmlns:a16="http://schemas.microsoft.com/office/drawing/2014/main" id="{A53D30A9-BAF5-F127-E7AF-52BE140114AF}"/>
              </a:ext>
            </a:extLst>
          </p:cNvPr>
          <p:cNvSpPr/>
          <p:nvPr/>
        </p:nvSpPr>
        <p:spPr>
          <a:xfrm>
            <a:off x="355913" y="4462665"/>
            <a:ext cx="2295525" cy="247650"/>
          </a:xfrm>
          <a:prstGeom prst="rect">
            <a:avLst/>
          </a:prstGeom>
          <a:noFill/>
          <a:ln/>
        </p:spPr>
        <p:txBody>
          <a:bodyPr vert="horz" wrap="square" lIns="0" tIns="0" rIns="0" bIns="0" rtlCol="0" anchor="ctr"/>
          <a:lstStyle/>
          <a:p>
            <a:pPr algn="r" defTabSz="685800">
              <a:lnSpc>
                <a:spcPts val="1650"/>
              </a:lnSpc>
            </a:pPr>
            <a:r>
              <a:rPr lang="en-US" sz="1050" b="1" dirty="0" err="1">
                <a:solidFill>
                  <a:srgbClr val="666666"/>
                </a:solidFill>
                <a:latin typeface="Microsoft YaHei" pitchFamily="34" charset="0"/>
                <a:ea typeface="Microsoft YaHei" pitchFamily="34" charset="-122"/>
                <a:cs typeface="Microsoft YaHei" pitchFamily="34" charset="-120"/>
              </a:rPr>
              <a:t>大型语言模型</a:t>
            </a:r>
            <a:r>
              <a:rPr lang="en-US" sz="1050" dirty="0" err="1">
                <a:solidFill>
                  <a:srgbClr val="666666"/>
                </a:solidFill>
                <a:latin typeface="Microsoft YaHei" pitchFamily="34" charset="0"/>
                <a:ea typeface="Microsoft YaHei" pitchFamily="34" charset="-122"/>
                <a:cs typeface="Microsoft YaHei" pitchFamily="34" charset="-120"/>
              </a:rPr>
              <a:t>补充高层语义理解</a:t>
            </a:r>
            <a:endParaRPr lang="en-US" sz="1050" dirty="0">
              <a:solidFill>
                <a:prstClr val="black"/>
              </a:solidFill>
              <a:latin typeface="等线" panose="020F0502020204030204"/>
            </a:endParaRPr>
          </a:p>
        </p:txBody>
      </p:sp>
      <p:sp>
        <p:nvSpPr>
          <p:cNvPr id="15" name="Text 11">
            <a:extLst>
              <a:ext uri="{FF2B5EF4-FFF2-40B4-BE49-F238E27FC236}">
                <a16:creationId xmlns:a16="http://schemas.microsoft.com/office/drawing/2014/main" id="{091A47CA-78AE-C80D-0414-15B5E32800AC}"/>
              </a:ext>
            </a:extLst>
          </p:cNvPr>
          <p:cNvSpPr/>
          <p:nvPr/>
        </p:nvSpPr>
        <p:spPr>
          <a:xfrm>
            <a:off x="6405563" y="1814513"/>
            <a:ext cx="923925" cy="323850"/>
          </a:xfrm>
          <a:prstGeom prst="rect">
            <a:avLst/>
          </a:prstGeom>
          <a:noFill/>
          <a:ln/>
        </p:spPr>
        <p:txBody>
          <a:bodyPr vert="horz" wrap="square" lIns="0" tIns="0" rIns="0" bIns="0" rtlCol="0" anchor="ctr"/>
          <a:lstStyle/>
          <a:p>
            <a:pPr defTabSz="685800">
              <a:lnSpc>
                <a:spcPts val="2250"/>
              </a:lnSpc>
            </a:pPr>
            <a:r>
              <a:rPr lang="en-US" sz="1500" b="1" dirty="0">
                <a:solidFill>
                  <a:srgbClr val="687EFF"/>
                </a:solidFill>
                <a:latin typeface="Microsoft YaHei" pitchFamily="34" charset="0"/>
                <a:ea typeface="Microsoft YaHei" pitchFamily="34" charset="-122"/>
                <a:cs typeface="Microsoft YaHei" pitchFamily="34" charset="-120"/>
              </a:rPr>
              <a:t>修复策略</a:t>
            </a:r>
            <a:endParaRPr lang="en-US" sz="1500" dirty="0">
              <a:solidFill>
                <a:prstClr val="black"/>
              </a:solidFill>
              <a:latin typeface="等线" panose="020F0502020204030204"/>
            </a:endParaRPr>
          </a:p>
        </p:txBody>
      </p:sp>
      <p:sp>
        <p:nvSpPr>
          <p:cNvPr id="16" name="Text 12">
            <a:extLst>
              <a:ext uri="{FF2B5EF4-FFF2-40B4-BE49-F238E27FC236}">
                <a16:creationId xmlns:a16="http://schemas.microsoft.com/office/drawing/2014/main" id="{14EF20D0-9BE1-DDAB-5C93-515221ABB276}"/>
              </a:ext>
            </a:extLst>
          </p:cNvPr>
          <p:cNvSpPr/>
          <p:nvPr/>
        </p:nvSpPr>
        <p:spPr>
          <a:xfrm>
            <a:off x="6492561" y="2362200"/>
            <a:ext cx="2295525" cy="457200"/>
          </a:xfrm>
          <a:prstGeom prst="rect">
            <a:avLst/>
          </a:prstGeom>
          <a:noFill/>
          <a:ln/>
        </p:spPr>
        <p:txBody>
          <a:bodyPr vert="horz" wrap="square" lIns="0" tIns="0" rIns="0" bIns="0" rtlCol="0" anchor="ctr"/>
          <a:lstStyle/>
          <a:p>
            <a:pPr defTabSz="685800">
              <a:lnSpc>
                <a:spcPts val="1650"/>
              </a:lnSpc>
            </a:pPr>
            <a:r>
              <a:rPr lang="en-US" sz="1050" dirty="0" err="1">
                <a:solidFill>
                  <a:srgbClr val="666666"/>
                </a:solidFill>
                <a:latin typeface="Microsoft YaHei" pitchFamily="34" charset="0"/>
                <a:ea typeface="Microsoft YaHei" pitchFamily="34" charset="-122"/>
                <a:cs typeface="Microsoft YaHei" pitchFamily="34" charset="-120"/>
              </a:rPr>
              <a:t>针对不同问题类型采用特定修复方法</a:t>
            </a:r>
            <a:endParaRPr lang="en-US" sz="1050" dirty="0">
              <a:solidFill>
                <a:prstClr val="black"/>
              </a:solidFill>
              <a:latin typeface="等线" panose="020F0502020204030204"/>
            </a:endParaRPr>
          </a:p>
        </p:txBody>
      </p:sp>
      <p:sp>
        <p:nvSpPr>
          <p:cNvPr id="17" name="Text 13">
            <a:extLst>
              <a:ext uri="{FF2B5EF4-FFF2-40B4-BE49-F238E27FC236}">
                <a16:creationId xmlns:a16="http://schemas.microsoft.com/office/drawing/2014/main" id="{78F36525-E5EE-AED4-E9F8-72E3896E56B0}"/>
              </a:ext>
            </a:extLst>
          </p:cNvPr>
          <p:cNvSpPr/>
          <p:nvPr/>
        </p:nvSpPr>
        <p:spPr>
          <a:xfrm>
            <a:off x="6492561" y="2857500"/>
            <a:ext cx="2295525" cy="247650"/>
          </a:xfrm>
          <a:prstGeom prst="rect">
            <a:avLst/>
          </a:prstGeom>
          <a:noFill/>
          <a:ln/>
        </p:spPr>
        <p:txBody>
          <a:bodyPr vert="horz" wrap="square" lIns="0" tIns="0" rIns="0" bIns="0" rtlCol="0" anchor="ctr"/>
          <a:lstStyle/>
          <a:p>
            <a:pPr defTabSz="685800">
              <a:lnSpc>
                <a:spcPts val="1650"/>
              </a:lnSpc>
            </a:pPr>
            <a:r>
              <a:rPr lang="en-US" sz="1050" dirty="0" err="1">
                <a:solidFill>
                  <a:srgbClr val="666666"/>
                </a:solidFill>
                <a:latin typeface="Microsoft YaHei" pitchFamily="34" charset="0"/>
                <a:ea typeface="Microsoft YaHei" pitchFamily="34" charset="-122"/>
                <a:cs typeface="Microsoft YaHei" pitchFamily="34" charset="-120"/>
              </a:rPr>
              <a:t>确保修复建议的有效性和准确性</a:t>
            </a:r>
            <a:endParaRPr lang="en-US" sz="1050" dirty="0">
              <a:solidFill>
                <a:prstClr val="black"/>
              </a:solidFill>
              <a:latin typeface="等线" panose="020F0502020204030204"/>
            </a:endParaRPr>
          </a:p>
        </p:txBody>
      </p:sp>
      <p:sp>
        <p:nvSpPr>
          <p:cNvPr id="18" name="Text 14">
            <a:extLst>
              <a:ext uri="{FF2B5EF4-FFF2-40B4-BE49-F238E27FC236}">
                <a16:creationId xmlns:a16="http://schemas.microsoft.com/office/drawing/2014/main" id="{41517436-7C6B-C057-BEC2-A977C65218A2}"/>
              </a:ext>
            </a:extLst>
          </p:cNvPr>
          <p:cNvSpPr/>
          <p:nvPr/>
        </p:nvSpPr>
        <p:spPr>
          <a:xfrm>
            <a:off x="6405563" y="3290888"/>
            <a:ext cx="923925" cy="323850"/>
          </a:xfrm>
          <a:prstGeom prst="rect">
            <a:avLst/>
          </a:prstGeom>
          <a:noFill/>
          <a:ln/>
        </p:spPr>
        <p:txBody>
          <a:bodyPr vert="horz" wrap="square" lIns="0" tIns="0" rIns="0" bIns="0" rtlCol="0" anchor="ctr"/>
          <a:lstStyle/>
          <a:p>
            <a:pPr defTabSz="685800">
              <a:lnSpc>
                <a:spcPts val="2250"/>
              </a:lnSpc>
            </a:pPr>
            <a:r>
              <a:rPr lang="en-US" sz="1500" b="1" dirty="0">
                <a:solidFill>
                  <a:srgbClr val="615CED"/>
                </a:solidFill>
                <a:latin typeface="Microsoft YaHei" pitchFamily="34" charset="0"/>
                <a:ea typeface="Microsoft YaHei" pitchFamily="34" charset="-122"/>
                <a:cs typeface="Microsoft YaHei" pitchFamily="34" charset="-120"/>
              </a:rPr>
              <a:t>系统优势</a:t>
            </a:r>
            <a:endParaRPr lang="en-US" sz="1500" dirty="0">
              <a:solidFill>
                <a:prstClr val="black"/>
              </a:solidFill>
              <a:latin typeface="等线" panose="020F0502020204030204"/>
            </a:endParaRPr>
          </a:p>
        </p:txBody>
      </p:sp>
      <p:sp>
        <p:nvSpPr>
          <p:cNvPr id="19" name="Text 15">
            <a:extLst>
              <a:ext uri="{FF2B5EF4-FFF2-40B4-BE49-F238E27FC236}">
                <a16:creationId xmlns:a16="http://schemas.microsoft.com/office/drawing/2014/main" id="{ACF30A38-4D49-793D-88DB-657A0F9F9451}"/>
              </a:ext>
            </a:extLst>
          </p:cNvPr>
          <p:cNvSpPr/>
          <p:nvPr/>
        </p:nvSpPr>
        <p:spPr>
          <a:xfrm>
            <a:off x="6492561" y="3838574"/>
            <a:ext cx="2295525" cy="247650"/>
          </a:xfrm>
          <a:prstGeom prst="rect">
            <a:avLst/>
          </a:prstGeom>
          <a:noFill/>
          <a:ln/>
        </p:spPr>
        <p:txBody>
          <a:bodyPr vert="horz" wrap="square" lIns="0" tIns="0" rIns="0" bIns="0" rtlCol="0" anchor="ctr"/>
          <a:lstStyle/>
          <a:p>
            <a:pPr defTabSz="685800">
              <a:lnSpc>
                <a:spcPts val="1650"/>
              </a:lnSpc>
            </a:pPr>
            <a:r>
              <a:rPr lang="en-US" sz="1050" dirty="0" err="1">
                <a:solidFill>
                  <a:srgbClr val="666666"/>
                </a:solidFill>
                <a:latin typeface="Microsoft YaHei" pitchFamily="34" charset="0"/>
                <a:ea typeface="Microsoft YaHei" pitchFamily="34" charset="-122"/>
                <a:cs typeface="Microsoft YaHei" pitchFamily="34" charset="-120"/>
              </a:rPr>
              <a:t>提升代码缺陷检测与修复的精度</a:t>
            </a:r>
            <a:endParaRPr lang="en-US" sz="1050" dirty="0">
              <a:solidFill>
                <a:prstClr val="black"/>
              </a:solidFill>
              <a:latin typeface="等线" panose="020F0502020204030204"/>
            </a:endParaRPr>
          </a:p>
        </p:txBody>
      </p:sp>
      <p:sp>
        <p:nvSpPr>
          <p:cNvPr id="20" name="Text 16">
            <a:extLst>
              <a:ext uri="{FF2B5EF4-FFF2-40B4-BE49-F238E27FC236}">
                <a16:creationId xmlns:a16="http://schemas.microsoft.com/office/drawing/2014/main" id="{4ABDB832-4B17-8F07-2CA5-E3F40FB7F33F}"/>
              </a:ext>
            </a:extLst>
          </p:cNvPr>
          <p:cNvSpPr/>
          <p:nvPr/>
        </p:nvSpPr>
        <p:spPr>
          <a:xfrm>
            <a:off x="6492561" y="4124324"/>
            <a:ext cx="2456645" cy="457200"/>
          </a:xfrm>
          <a:prstGeom prst="rect">
            <a:avLst/>
          </a:prstGeom>
          <a:noFill/>
          <a:ln/>
        </p:spPr>
        <p:txBody>
          <a:bodyPr vert="horz" wrap="square" lIns="0" tIns="0" rIns="0" bIns="0" rtlCol="0" anchor="ctr"/>
          <a:lstStyle/>
          <a:p>
            <a:pPr defTabSz="685800">
              <a:lnSpc>
                <a:spcPts val="1650"/>
              </a:lnSpc>
            </a:pPr>
            <a:r>
              <a:rPr lang="en-US" sz="1050" dirty="0" err="1">
                <a:solidFill>
                  <a:srgbClr val="666666"/>
                </a:solidFill>
                <a:latin typeface="Microsoft YaHei" pitchFamily="34" charset="0"/>
                <a:ea typeface="Microsoft YaHei" pitchFamily="34" charset="-122"/>
                <a:cs typeface="Microsoft YaHei" pitchFamily="34" charset="-120"/>
              </a:rPr>
              <a:t>实现从代码分析到智能修复的自动化流程</a:t>
            </a:r>
            <a:endParaRPr lang="en-US" sz="1050" dirty="0">
              <a:solidFill>
                <a:prstClr val="black"/>
              </a:solidFill>
              <a:latin typeface="等线" panose="020F0502020204030204"/>
            </a:endParaRPr>
          </a:p>
        </p:txBody>
      </p:sp>
      <p:pic>
        <p:nvPicPr>
          <p:cNvPr id="22" name="Image 0" descr="preencoded.png">
            <a:extLst>
              <a:ext uri="{FF2B5EF4-FFF2-40B4-BE49-F238E27FC236}">
                <a16:creationId xmlns:a16="http://schemas.microsoft.com/office/drawing/2014/main" id="{B89A8CCC-5DC1-8802-5A67-CFDC6C8434B9}"/>
              </a:ext>
            </a:extLst>
          </p:cNvPr>
          <p:cNvPicPr>
            <a:picLocks noChangeAspect="1"/>
          </p:cNvPicPr>
          <p:nvPr/>
        </p:nvPicPr>
        <p:blipFill>
          <a:blip r:embed="rId5"/>
          <a:srcRect t="3571" b="3571"/>
          <a:stretch/>
        </p:blipFill>
        <p:spPr>
          <a:xfrm>
            <a:off x="0" y="0"/>
            <a:ext cx="9144000" cy="1238250"/>
          </a:xfrm>
          <a:prstGeom prst="rect">
            <a:avLst/>
          </a:prstGeom>
        </p:spPr>
      </p:pic>
      <p:sp>
        <p:nvSpPr>
          <p:cNvPr id="4" name="Text 1">
            <a:extLst>
              <a:ext uri="{FF2B5EF4-FFF2-40B4-BE49-F238E27FC236}">
                <a16:creationId xmlns:a16="http://schemas.microsoft.com/office/drawing/2014/main" id="{9B81E9CD-2817-AAE3-97AD-EBBECDE86471}"/>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en-US" sz="2250" b="1" dirty="0" err="1">
                <a:solidFill>
                  <a:srgbClr val="FFFFFF"/>
                </a:solidFill>
                <a:latin typeface="Microsoft YaHei" pitchFamily="34" charset="0"/>
                <a:ea typeface="Microsoft YaHei" pitchFamily="34" charset="-122"/>
              </a:rPr>
              <a:t>设计思路</a:t>
            </a:r>
            <a:endParaRPr lang="en-US" sz="2250" b="1" dirty="0">
              <a:solidFill>
                <a:srgbClr val="FFFFFF"/>
              </a:solidFill>
              <a:latin typeface="Microsoft YaHei" pitchFamily="34" charset="0"/>
              <a:ea typeface="Microsoft YaHei" pitchFamily="34" charset="-122"/>
            </a:endParaRPr>
          </a:p>
        </p:txBody>
      </p:sp>
    </p:spTree>
    <p:extLst>
      <p:ext uri="{BB962C8B-B14F-4D97-AF65-F5344CB8AC3E}">
        <p14:creationId xmlns:p14="http://schemas.microsoft.com/office/powerpoint/2010/main" val="117394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2590</Words>
  <Application>Microsoft Office PowerPoint</Application>
  <PresentationFormat>On-screen Show (16:9)</PresentationFormat>
  <Paragraphs>331</Paragraphs>
  <Slides>37</Slides>
  <Notes>26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37</vt:i4>
      </vt:variant>
    </vt:vector>
  </HeadingPairs>
  <TitlesOfParts>
    <vt:vector size="46" baseType="lpstr">
      <vt:lpstr>微软雅黑</vt:lpstr>
      <vt:lpstr>等线</vt:lpstr>
      <vt:lpstr>等线 Light</vt:lpstr>
      <vt:lpstr>Arial</vt:lpstr>
      <vt:lpstr>Calibri</vt:lpstr>
      <vt:lpstr>Consolas</vt:lpstr>
      <vt:lpstr>Wingdings</vt:lpstr>
      <vt:lpstr>Office Theme</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Hyperhydrochloric Acid</cp:lastModifiedBy>
  <cp:revision>54</cp:revision>
  <dcterms:created xsi:type="dcterms:W3CDTF">2025-01-13T07:36:51Z</dcterms:created>
  <dcterms:modified xsi:type="dcterms:W3CDTF">2025-01-13T14:34:58Z</dcterms:modified>
</cp:coreProperties>
</file>