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0" r:id="rId2"/>
  </p:sldMasterIdLst>
  <p:notesMasterIdLst>
    <p:notesMasterId r:id="rId38"/>
  </p:notesMasterIdLst>
  <p:sldIdLst>
    <p:sldId id="256" r:id="rId3"/>
    <p:sldId id="257" r:id="rId4"/>
    <p:sldId id="258" r:id="rId5"/>
    <p:sldId id="275" r:id="rId6"/>
    <p:sldId id="276" r:id="rId7"/>
    <p:sldId id="277" r:id="rId8"/>
    <p:sldId id="261" r:id="rId9"/>
    <p:sldId id="281" r:id="rId10"/>
    <p:sldId id="282" r:id="rId11"/>
    <p:sldId id="263" r:id="rId12"/>
    <p:sldId id="284" r:id="rId13"/>
    <p:sldId id="289" r:id="rId14"/>
    <p:sldId id="268" r:id="rId15"/>
    <p:sldId id="297" r:id="rId16"/>
    <p:sldId id="269" r:id="rId17"/>
    <p:sldId id="272" r:id="rId18"/>
    <p:sldId id="285" r:id="rId19"/>
    <p:sldId id="290" r:id="rId20"/>
    <p:sldId id="286" r:id="rId21"/>
    <p:sldId id="291" r:id="rId22"/>
    <p:sldId id="299" r:id="rId23"/>
    <p:sldId id="267" r:id="rId24"/>
    <p:sldId id="298" r:id="rId25"/>
    <p:sldId id="264" r:id="rId26"/>
    <p:sldId id="292" r:id="rId27"/>
    <p:sldId id="293" r:id="rId28"/>
    <p:sldId id="294" r:id="rId29"/>
    <p:sldId id="295" r:id="rId30"/>
    <p:sldId id="296" r:id="rId31"/>
    <p:sldId id="270" r:id="rId32"/>
    <p:sldId id="271" r:id="rId33"/>
    <p:sldId id="279" r:id="rId34"/>
    <p:sldId id="280" r:id="rId35"/>
    <p:sldId id="278" r:id="rId36"/>
    <p:sldId id="273" r:id="rId3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perhydrochloric Acid" initials="HA" lastIdx="1" clrIdx="0">
    <p:extLst>
      <p:ext uri="{19B8F6BF-5375-455C-9EA6-DF929625EA0E}">
        <p15:presenceInfo xmlns:p15="http://schemas.microsoft.com/office/powerpoint/2012/main" userId="c160f773f63d6e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9" d="100"/>
          <a:sy n="99" d="100"/>
        </p:scale>
        <p:origin x="33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664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F7974-8511-ABF8-C750-413FCABDB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C92F39-9A2F-D1AB-043E-F46991EBF6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37B65A-1B98-7CC2-27E9-3E3A11FE8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91253-251E-0524-86D9-0A1AAB392D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3670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BF77-5778-F07E-D3D7-BAFCFFC13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3FFFC-012A-86FB-BF60-7F3FCB26A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A368-7F19-C301-4821-AC8DA92AA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A63AD-4027-5E79-AAA0-D8D54B3E3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239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6DC19-F11B-DBE8-214A-2E7CBB5C5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4D3948-1731-D8E6-A14E-37DD656FD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03811-2FB9-C123-F251-E12A9DC37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34F17-33BE-0C22-02F6-309E116D4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852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499D-F994-D0FB-4BB6-3370C560B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649DF-5BC0-0A47-915C-7118DA8EB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2CA78-35A8-8648-A6AB-9330A2C3A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637A8-4D16-870F-A952-8F25EF9DF3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309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8B31A-A034-4220-6D44-0B1E8199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CFED3-C5B0-9D7D-C4D7-0771776E6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894986-3879-7A70-D21A-4CA270526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282CF-2EFD-7609-D8E0-603D746502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6813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3EF95-3F46-F044-DF93-7455F1C0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016E2F-7897-DF3C-AD43-A0036B2673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3AF976-AEDC-7CE5-507D-BB275DFB7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A5E2-5175-92A9-4444-6181B94B81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829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1B778-87A7-50B9-6E8A-DD6F089AE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69EFEF-081A-B6CF-F7FD-0F92D293C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76E70-E499-D6AB-B426-EA8CF9FD7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586D1-DA3A-0518-1578-4DA151124A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899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93EBB-B05D-B332-500E-67246C4FE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4B36D2-C5A3-9C1B-EA6F-389A8CDD9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9BA287-1BFB-569B-C15F-D420F39C2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EB66B-5E35-2B75-3866-89587DFD41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609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FE3BD-A6D2-232F-7F1A-5C3D48D71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587D8-86B0-22EA-4BAD-B3B44D590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FFB85B-EF5D-D2D6-7DC3-BBEEA2288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08BF0-7288-5496-2E12-2F62F77FA8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085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BF77-5778-F07E-D3D7-BAFCFFC13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3FFFC-012A-86FB-BF60-7F3FCB26A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A368-7F19-C301-4821-AC8DA92AA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A63AD-4027-5E79-AAA0-D8D54B3E3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5901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9BF77-5778-F07E-D3D7-BAFCFFC13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C3FFFC-012A-86FB-BF60-7F3FCB26A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3A368-7F19-C301-4821-AC8DA92AA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A63AD-4027-5E79-AAA0-D8D54B3E38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123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47EDC-5476-5F37-1011-05C388E1E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C2727-AB96-600D-85E4-C665C1B93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BDEC93-C305-64D3-F5BC-524231B4C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67F58-0C17-0870-0E7C-8449785B9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18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318A2E-5477-C336-CF7C-D59BC7CC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65F96BB-8981-8BAD-15FC-7A214BF8C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29E07-F797-81E6-988B-B0DB4B0B0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2EBB1-1414-71CB-B0C0-63619AFB1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5F113-8134-4E37-CA90-C3DF8961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4A4C0C-D9E5-BED0-46A3-D2BA903A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71C82-BED1-D493-9EB5-F07F4C26C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EB34CB-BACD-C6BE-D4C7-BBA51626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8E9E3-8749-2C1B-AC37-B6B23C6AF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B3BE8-25A0-4C8B-26C9-D09AEEF15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F672A-AE84-825B-5FD0-5794EDD0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8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0CBCA4-C43F-41A9-4A76-BAB5F1F8F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0A3F3-BBC1-B781-E44D-74C615D13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47A819-3646-D4D4-08D1-AF291372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D3CB7-9D53-388D-C1C4-47513DD3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412C70-ABDA-7A59-BBE3-00A1634D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00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29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ABA5E-34D0-5A11-455D-8DF780EFE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917003-5049-2DFD-303B-DB7B15768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80D5F-45AA-68C7-6808-D8EE73AD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4E18C5-EAE4-F2D6-7731-1A566656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855E2-3F07-38F4-8A6D-45E5C8C8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36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D4928-40B2-FFD7-15E5-8250B4B2A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2E0F0B-CE9D-3135-BDB0-55334A08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FADB36-3E0D-F709-FDD6-7C45A0D7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80CBA9-FC28-FDD9-248A-29853376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22AB9E-B659-4CA9-278C-72A870A70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5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746B8-1EA2-62B6-DFC6-4CD6AC9B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8B8B8-20E6-2333-02BF-60EF6559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3F9D4-C26B-D0F6-8664-19DFF577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FDE6A-A26F-4740-3A75-E64EBBF59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53F26-386B-33F5-6AFE-0DC90112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88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DA3E2-3E90-31EE-8691-BD152214F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AF57F-F4B1-F59D-D705-A786C2EE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128DB-F16E-BC54-39BE-5F2FE56A9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7E2F31-069F-2FD1-9947-451591EE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382BA4-4373-22B7-2585-B790588C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A4B827-3DD4-127A-FD9D-52141C56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75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98752-3BEF-ACF9-3EF9-2AABCAF3F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DF2332-A4D3-A3B7-6A49-8D6EAE6F7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F1A60-1FD9-783F-273D-310B14996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C0E31A-A8F2-D14B-79E4-FB67F5361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BDB436-A296-4CEA-7E31-540FF3F7C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72482D-3E02-B256-7294-F259F4B7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C9FEA24-09FA-FC57-C5A9-83B66D73E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D594A3-2828-3648-0133-4CDB81DC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45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8B172-F448-EBB1-EB04-B7716684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FF1C78-171C-F518-7E90-F994B3A7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AF0BCD-ECEF-807D-1AF9-C0CD3A31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A2CF92-52D2-D398-3C6C-6D6D89D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95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5E9B96-619C-DA2A-6C11-1DDE5822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C10BA0-7C03-39F0-B590-0CDEA115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139C4E-CA00-CB07-4786-6A4EC6C8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01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26C91-F9A0-5AB7-04E1-FB0E7527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8CBC9-2AC5-EEF7-8828-249405BDD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C5D9CE-BE0E-6514-06A8-6AF40FF3F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14F98-11A7-4455-0B3E-E5E0868E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7C124A-EA30-6075-13F8-0E5D7E79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C9CC3-FABB-B886-33E7-28E9415A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63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15B082-95D3-0A07-5B46-1F7CC8B1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6CF8A-062F-4CE2-2559-478785709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96C3A-1B44-080C-4AFD-575620CCD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8E959-221C-4845-8BAE-E48ED4D9CD36}" type="datetimeFigureOut">
              <a:rPr lang="zh-CN" altLang="en-US" smtClean="0"/>
              <a:t>2025/1/14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499EFB-44E5-8B3E-B089-7EC0113EE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A21B23-FAE3-EE68-1CD2-8A122F624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222A-3EFE-4FC1-A4A1-B9EFB28016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6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LLM辅助的程序缺陷检测与修复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5" name="Shape 2"/>
          <p:cNvSpPr/>
          <p:nvPr/>
        </p:nvSpPr>
        <p:spPr>
          <a:xfrm>
            <a:off x="4269581" y="2976563"/>
            <a:ext cx="604838" cy="114300"/>
          </a:xfrm>
          <a:prstGeom prst="rect">
            <a:avLst/>
          </a:prstGeom>
          <a:solidFill>
            <a:srgbClr val="4F44FF"/>
          </a:solidFill>
          <a:ln/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25"/>
              </a:lnSpc>
              <a:buNone/>
            </a:pPr>
            <a:r>
              <a:rPr lang="en-US" sz="12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薄震宇、阎昶澍、郭东昊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t="11728" b="11728"/>
          <a:stretch/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关键模块详解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73969" y="9525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71500" y="15430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Call Graph 构建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571500" y="1790700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遍历C文件，生成调用图，记录函数间调用关系，聚焦自定义函数，忽略标准库调用，保存至 `call_graph.json`。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536156" y="9525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833688" y="15430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文档自动生成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2833688" y="1790700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读取调用图，为每个函数生成简要文档，包括用途描述与参数说明，调用LLM生成函数说明，输出至 `documents.pkl`。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273969" y="281940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71500" y="34099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缺陷检测与修复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571500" y="3657600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`repair.py`与`repair_code.py`结合函数文档或代码上下文，及Clang错误信息，向LLM发送修复请求，返回修复后的代码。</a:t>
            </a:r>
            <a:endParaRPr lang="en-US" sz="105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536156" y="2819400"/>
            <a:ext cx="476250" cy="47625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2833688" y="3409950"/>
            <a:ext cx="1881187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修复策略差异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2833688" y="3657600"/>
            <a:ext cx="1881187" cy="838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`repair.py`仅用文档，适合调用者错误；`repair_code.py`传递源代码，适用于调用者与被调用函数均出错的情况。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85395-8DF8-A114-41BF-45F365B9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82056C8-7FDC-3F3F-2C74-5DF8C94D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7FA8433-9296-8547-EFFB-8139FDF61EBB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调用关系图（</a:t>
            </a:r>
            <a:r>
              <a:rPr lang="en-US" altLang="zh-CN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Call Graph</a:t>
            </a: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CD9A70F-C605-7D8B-0F5B-E79961D771A6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045DCAE-0381-4CCD-27BC-6758AA6BE84C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call_graph.py: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Clang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</a:t>
            </a:r>
            <a:r>
              <a:rPr 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代码调用图，聚焦用户自定义函数间交互。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2E743C-FB57-69DD-8C43-674DC4280BF7}"/>
              </a:ext>
            </a:extLst>
          </p:cNvPr>
          <p:cNvSpPr txBox="1"/>
          <p:nvPr/>
        </p:nvSpPr>
        <p:spPr>
          <a:xfrm>
            <a:off x="431933" y="1325255"/>
            <a:ext cx="8452185" cy="3387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扫描要处理的仓库，提取出所有 </a:t>
            </a:r>
            <a:r>
              <a:rPr lang="en-US" altLang="zh-CN" sz="1200" dirty="0"/>
              <a:t>C </a:t>
            </a:r>
            <a:r>
              <a:rPr lang="zh-CN" altLang="en-US" sz="1200" dirty="0"/>
              <a:t>程序文件路径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根据获得的路径列表扫描所有的 </a:t>
            </a:r>
            <a:r>
              <a:rPr lang="en-US" altLang="zh-CN" sz="1200" dirty="0"/>
              <a:t>C </a:t>
            </a:r>
            <a:r>
              <a:rPr lang="zh-CN" altLang="en-US" sz="1200" dirty="0"/>
              <a:t>程序文件，使用正则表达式匹配提取出用户定义的所有函数，这在后面建立调用关系图和提取函数内容均有用处。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使用 </a:t>
            </a:r>
            <a:r>
              <a:rPr lang="zh-CN" altLang="en-US" sz="1200" b="1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clang -Xclang -analyzer-checker=debug.DumpCallGraph -Xclang -analyze </a:t>
            </a:r>
            <a:r>
              <a:rPr lang="en-US" altLang="zh-CN" sz="1200" b="1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xxx</a:t>
            </a:r>
            <a:r>
              <a:rPr lang="zh-CN" altLang="en-US" sz="1200" b="1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.c </a:t>
            </a:r>
            <a:r>
              <a:rPr lang="zh-CN" altLang="en-US" sz="1200" dirty="0"/>
              <a:t>命令获得获得每个函数调用的函数列表并保存 </a:t>
            </a:r>
            <a:r>
              <a:rPr lang="en-US" altLang="zh-CN" sz="1200" dirty="0"/>
              <a:t>clang </a:t>
            </a:r>
            <a:r>
              <a:rPr lang="zh-CN" altLang="en-US" sz="1200" dirty="0"/>
              <a:t>输出。如果编译失败，该命令不会生成函数调用列表，但是此时我们可以直接将 </a:t>
            </a:r>
            <a:r>
              <a:rPr lang="en-US" altLang="zh-CN" sz="1200" dirty="0"/>
              <a:t>clang </a:t>
            </a:r>
            <a:r>
              <a:rPr lang="zh-CN" altLang="en-US" sz="1200" dirty="0"/>
              <a:t>输出的错误信息注入大模型。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en-US" altLang="zh-CN" sz="1200" dirty="0"/>
              <a:t>        </a:t>
            </a:r>
            <a:r>
              <a:rPr lang="zh-CN" altLang="en-US" sz="1200" dirty="0"/>
              <a:t>另一种方案：手动扫描所有函数，匹配函数调用代码，建立函数调用图。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b="1" dirty="0">
              <a:solidFill>
                <a:srgbClr val="ED7D31">
                  <a:lumMod val="75000"/>
                </a:srgbClr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/>
              <a:t>4.      </a:t>
            </a:r>
            <a:r>
              <a:rPr lang="zh-CN" altLang="en-US" sz="1200" dirty="0"/>
              <a:t>根据命令的输出建立函数调用关系图。对于每一个函数，我们只记录它调用的用户自定义的函数，而对于库函数，我们认为大模型已经了解用法和功能，所以后面不需要注入大模型，也就不需要考虑库函数。</a:t>
            </a:r>
            <a:endParaRPr lang="zh-CN" altLang="en-US" sz="1200" b="1" dirty="0">
              <a:solidFill>
                <a:srgbClr val="ED7D31">
                  <a:lumMod val="75000"/>
                </a:srgbClr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4546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A0262-B848-8A0C-0C4C-104DA3F8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C9A0B3-E3F1-4767-2DD6-89325A8D10BA}"/>
              </a:ext>
            </a:extLst>
          </p:cNvPr>
          <p:cNvSpPr/>
          <p:nvPr/>
        </p:nvSpPr>
        <p:spPr>
          <a:xfrm>
            <a:off x="6737261" y="1809750"/>
            <a:ext cx="1946320" cy="2773519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F46F7B0-6DB7-5718-E3E8-74E25A92388A}"/>
              </a:ext>
            </a:extLst>
          </p:cNvPr>
          <p:cNvSpPr/>
          <p:nvPr/>
        </p:nvSpPr>
        <p:spPr>
          <a:xfrm>
            <a:off x="6915954" y="3198037"/>
            <a:ext cx="1588931" cy="1202513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4FEE363-A28E-5FB3-CA4E-88063D93FA49}"/>
              </a:ext>
            </a:extLst>
          </p:cNvPr>
          <p:cNvSpPr/>
          <p:nvPr/>
        </p:nvSpPr>
        <p:spPr>
          <a:xfrm>
            <a:off x="6915955" y="2105298"/>
            <a:ext cx="1588931" cy="70649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61ED444B-E3D5-DD84-225E-3CBECCB5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6B91CEE8-BF23-AA24-95D1-5EB2631511E8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调用关系图（</a:t>
            </a:r>
            <a:r>
              <a:rPr lang="en-US" altLang="zh-CN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Call Graph</a:t>
            </a: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BE589C98-343B-E57C-9AAF-256BAEBF2260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31073694-0004-6C28-B5E9-DC52F6E1A5F7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call_graph.py: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Clang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</a:t>
            </a:r>
            <a:r>
              <a:rPr 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代码调用图，聚焦用户自定义函数间交互。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B29FA7-B2F0-AE58-05DC-6D2A21D1C756}"/>
              </a:ext>
            </a:extLst>
          </p:cNvPr>
          <p:cNvSpPr txBox="1"/>
          <p:nvPr/>
        </p:nvSpPr>
        <p:spPr>
          <a:xfrm>
            <a:off x="571500" y="1385500"/>
            <a:ext cx="7484638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350" b="1" dirty="0">
                <a:solidFill>
                  <a:srgbClr val="ED7D31">
                    <a:lumMod val="75000"/>
                  </a:srgbClr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clang -Xclang -analyzer-checker=debug.DumpCallGraph -Xclang -analyze code.c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D08EF79-A465-E6CE-C322-4BF95A9C30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4602"/>
          <a:stretch/>
        </p:blipFill>
        <p:spPr>
          <a:xfrm>
            <a:off x="238258" y="1809750"/>
            <a:ext cx="6080299" cy="2773519"/>
          </a:xfrm>
          <a:prstGeom prst="rect">
            <a:avLst/>
          </a:prstGeom>
        </p:spPr>
      </p:pic>
      <p:sp>
        <p:nvSpPr>
          <p:cNvPr id="21" name="右大括号 20">
            <a:extLst>
              <a:ext uri="{FF2B5EF4-FFF2-40B4-BE49-F238E27FC236}">
                <a16:creationId xmlns:a16="http://schemas.microsoft.com/office/drawing/2014/main" id="{0E1A343E-0608-2745-E959-7215F07FDBB7}"/>
              </a:ext>
            </a:extLst>
          </p:cNvPr>
          <p:cNvSpPr/>
          <p:nvPr/>
        </p:nvSpPr>
        <p:spPr>
          <a:xfrm>
            <a:off x="6413680" y="1864218"/>
            <a:ext cx="251138" cy="104801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0E737D-687A-9D92-662F-386613A4341D}"/>
              </a:ext>
            </a:extLst>
          </p:cNvPr>
          <p:cNvSpPr txBox="1"/>
          <p:nvPr/>
        </p:nvSpPr>
        <p:spPr>
          <a:xfrm>
            <a:off x="6949762" y="2317142"/>
            <a:ext cx="158893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CN" altLang="en-US" sz="105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编译器报错信息</a:t>
            </a:r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：重要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074AF97-CC1B-CA64-32E1-8046EF790CAE}"/>
              </a:ext>
            </a:extLst>
          </p:cNvPr>
          <p:cNvSpPr txBox="1"/>
          <p:nvPr/>
        </p:nvSpPr>
        <p:spPr>
          <a:xfrm>
            <a:off x="6790386" y="2876502"/>
            <a:ext cx="1907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--- Call graph Dump --- </a:t>
            </a:r>
            <a:endParaRPr lang="zh-CN" altLang="en-US" sz="10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449E9489-37CF-3541-D069-CDCB3BE129AC}"/>
              </a:ext>
            </a:extLst>
          </p:cNvPr>
          <p:cNvSpPr/>
          <p:nvPr/>
        </p:nvSpPr>
        <p:spPr>
          <a:xfrm>
            <a:off x="6413680" y="3127724"/>
            <a:ext cx="251138" cy="1455545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AD957F-8025-D61E-FFB5-7619D707294B}"/>
              </a:ext>
            </a:extLst>
          </p:cNvPr>
          <p:cNvSpPr txBox="1"/>
          <p:nvPr/>
        </p:nvSpPr>
        <p:spPr>
          <a:xfrm>
            <a:off x="7083522" y="3545379"/>
            <a:ext cx="1246433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105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调用关系</a:t>
            </a:r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：重要</a:t>
            </a:r>
            <a:endParaRPr lang="en-US" altLang="zh-CN" sz="10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 defTabSz="685800"/>
            <a:endParaRPr lang="en-US" altLang="zh-CN" sz="10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  <a:p>
            <a:pPr algn="ctr" defTabSz="685800"/>
            <a:r>
              <a:rPr lang="zh-CN" altLang="en-US" sz="7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然而标准库函数略显多余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E5CB97-15EB-BCCB-20FE-3EC005FF2435}"/>
              </a:ext>
            </a:extLst>
          </p:cNvPr>
          <p:cNvSpPr txBox="1"/>
          <p:nvPr/>
        </p:nvSpPr>
        <p:spPr>
          <a:xfrm>
            <a:off x="7402575" y="1832613"/>
            <a:ext cx="6083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en-US" altLang="zh-CN" sz="105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Output</a:t>
            </a:r>
            <a:endParaRPr lang="zh-CN" altLang="en-US" sz="10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1772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6F51D-9D02-E408-F813-CB42F8E6A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BEA9A2D-DE5D-3FF3-ED3D-B115848B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A84C51E1-CAE8-3D16-7D87-BF9180AB05C6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调用关系图（</a:t>
            </a:r>
            <a:r>
              <a:rPr lang="en-US" altLang="zh-CN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Call Graph</a:t>
            </a: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）生成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37C580A-4E00-3015-1FEF-A85312B08E12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C260C151-CAFC-C8B8-FC7F-944F79E65C9B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call_graph.py: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通过</a:t>
            </a:r>
            <a:r>
              <a:rPr lang="en-US" altLang="zh-CN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Clang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</a:t>
            </a:r>
            <a:r>
              <a:rPr 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</a:t>
            </a:r>
            <a:r>
              <a:rPr lang="zh-CN" altLang="en-US" sz="1200" b="1" dirty="0">
                <a:solidFill>
                  <a:prstClr val="white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代码调用图，聚焦用户自定义函数间交互。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5EC0B85-CF82-3D7F-AD73-C867DCF83EE0}"/>
              </a:ext>
            </a:extLst>
          </p:cNvPr>
          <p:cNvSpPr/>
          <p:nvPr/>
        </p:nvSpPr>
        <p:spPr>
          <a:xfrm>
            <a:off x="571500" y="1867366"/>
            <a:ext cx="916010" cy="328053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code.c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1742559-AF5C-D5DA-2D06-792E2280C2FC}"/>
              </a:ext>
            </a:extLst>
          </p:cNvPr>
          <p:cNvGrpSpPr/>
          <p:nvPr/>
        </p:nvGrpSpPr>
        <p:grpSpPr>
          <a:xfrm>
            <a:off x="2482653" y="1627032"/>
            <a:ext cx="1960808" cy="2773519"/>
            <a:chOff x="8983014" y="2413000"/>
            <a:chExt cx="2614411" cy="3698025"/>
          </a:xfrm>
        </p:grpSpPr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3931C994-BEFE-9745-B859-197FBEB5DBC0}"/>
                </a:ext>
              </a:extLst>
            </p:cNvPr>
            <p:cNvSpPr/>
            <p:nvPr/>
          </p:nvSpPr>
          <p:spPr>
            <a:xfrm>
              <a:off x="8983014" y="2413000"/>
              <a:ext cx="2595093" cy="369802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6E44590-7F10-68D5-0ACD-908F6F4FAC47}"/>
                </a:ext>
              </a:extLst>
            </p:cNvPr>
            <p:cNvSpPr/>
            <p:nvPr/>
          </p:nvSpPr>
          <p:spPr>
            <a:xfrm>
              <a:off x="9221271" y="4264050"/>
              <a:ext cx="2118575" cy="160335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36C7484-05F9-B9DD-00C8-1671291D1308}"/>
                </a:ext>
              </a:extLst>
            </p:cNvPr>
            <p:cNvSpPr/>
            <p:nvPr/>
          </p:nvSpPr>
          <p:spPr>
            <a:xfrm>
              <a:off x="9221272" y="2807063"/>
              <a:ext cx="2118575" cy="9419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1C08B86-5B3C-00A6-7930-2D4A9C07D973}"/>
                </a:ext>
              </a:extLst>
            </p:cNvPr>
            <p:cNvSpPr txBox="1"/>
            <p:nvPr/>
          </p:nvSpPr>
          <p:spPr>
            <a:xfrm>
              <a:off x="9266350" y="3089523"/>
              <a:ext cx="2118574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CN" altLang="en-US" sz="1050" b="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编译器报错信息</a:t>
              </a:r>
              <a:r>
                <a:rPr lang="zh-CN" altLang="en-US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：重要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0F5D98-4F72-AFE7-C7A6-1D578DC2E88F}"/>
                </a:ext>
              </a:extLst>
            </p:cNvPr>
            <p:cNvSpPr txBox="1"/>
            <p:nvPr/>
          </p:nvSpPr>
          <p:spPr>
            <a:xfrm>
              <a:off x="9053847" y="3835336"/>
              <a:ext cx="2543578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zh-CN" sz="10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--- Call graph Dump --- </a:t>
              </a:r>
              <a:endParaRPr lang="zh-CN" altLang="en-US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701C7BB-C6CD-4BAB-307C-4AC56438090C}"/>
                </a:ext>
              </a:extLst>
            </p:cNvPr>
            <p:cNvSpPr txBox="1"/>
            <p:nvPr/>
          </p:nvSpPr>
          <p:spPr>
            <a:xfrm>
              <a:off x="9444695" y="4727170"/>
              <a:ext cx="1661911" cy="707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zh-CN" altLang="en-US" sz="1050" b="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调用关系</a:t>
              </a:r>
              <a:r>
                <a:rPr lang="zh-CN" altLang="en-US" sz="10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：重要</a:t>
              </a:r>
              <a:endPara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  <a:p>
              <a:pPr algn="ctr" defTabSz="685800"/>
              <a:endParaRPr lang="en-US" altLang="zh-CN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  <a:p>
              <a:pPr algn="ctr" defTabSz="685800"/>
              <a:r>
                <a:rPr lang="zh-CN" altLang="en-US" sz="75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然而标准库函数略显多余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364E045-60EA-EC08-BDDD-ADE356CC8FD8}"/>
                </a:ext>
              </a:extLst>
            </p:cNvPr>
            <p:cNvSpPr txBox="1"/>
            <p:nvPr/>
          </p:nvSpPr>
          <p:spPr>
            <a:xfrm>
              <a:off x="9870099" y="2443484"/>
              <a:ext cx="89394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85800"/>
              <a:r>
                <a:rPr lang="en-US" altLang="zh-CN" sz="1050" b="1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rPr>
                <a:t>Output</a:t>
              </a:r>
              <a:endPara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F724C6B-DB0E-6B56-14C2-50A42B037C46}"/>
              </a:ext>
            </a:extLst>
          </p:cNvPr>
          <p:cNvSpPr/>
          <p:nvPr/>
        </p:nvSpPr>
        <p:spPr>
          <a:xfrm>
            <a:off x="318499" y="2910759"/>
            <a:ext cx="1415066" cy="976929"/>
          </a:xfrm>
          <a:prstGeom prst="roundRect">
            <a:avLst/>
          </a:prstGeom>
          <a:solidFill>
            <a:schemeClr val="tx1">
              <a:lumMod val="65000"/>
              <a:lumOff val="35000"/>
              <a:alpha val="31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Clang</a:t>
            </a:r>
            <a:endParaRPr lang="zh-CN" altLang="en-US" sz="13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377FCBD8-6650-6819-F92A-3430DB53E845}"/>
              </a:ext>
            </a:extLst>
          </p:cNvPr>
          <p:cNvSpPr/>
          <p:nvPr/>
        </p:nvSpPr>
        <p:spPr>
          <a:xfrm>
            <a:off x="868351" y="2313003"/>
            <a:ext cx="305897" cy="51749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213D9CAC-047C-642F-903B-9D8593085BFE}"/>
              </a:ext>
            </a:extLst>
          </p:cNvPr>
          <p:cNvSpPr/>
          <p:nvPr/>
        </p:nvSpPr>
        <p:spPr>
          <a:xfrm rot="16200000">
            <a:off x="1955160" y="3180037"/>
            <a:ext cx="305897" cy="517494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4CF7D0BA-5926-94E4-0D76-7919121D40EE}"/>
              </a:ext>
            </a:extLst>
          </p:cNvPr>
          <p:cNvSpPr/>
          <p:nvPr/>
        </p:nvSpPr>
        <p:spPr>
          <a:xfrm rot="16200000">
            <a:off x="4445788" y="2033099"/>
            <a:ext cx="305897" cy="52236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箭头: 下 32">
            <a:extLst>
              <a:ext uri="{FF2B5EF4-FFF2-40B4-BE49-F238E27FC236}">
                <a16:creationId xmlns:a16="http://schemas.microsoft.com/office/drawing/2014/main" id="{FB8973C2-9311-4FE7-1251-BF2DFEE83181}"/>
              </a:ext>
            </a:extLst>
          </p:cNvPr>
          <p:cNvSpPr/>
          <p:nvPr/>
        </p:nvSpPr>
        <p:spPr>
          <a:xfrm rot="16200000">
            <a:off x="4794315" y="3069162"/>
            <a:ext cx="305897" cy="119669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24E2F1D-76E9-64B4-B3E2-CFCD524178F5}"/>
              </a:ext>
            </a:extLst>
          </p:cNvPr>
          <p:cNvSpPr txBox="1"/>
          <p:nvPr/>
        </p:nvSpPr>
        <p:spPr>
          <a:xfrm>
            <a:off x="4407142" y="3383983"/>
            <a:ext cx="1027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/>
            <a:r>
              <a:rPr lang="zh-CN" altLang="en-US" sz="9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去掉标准库函数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8FAD0C2A-E8C7-0FB4-84F3-A9159560A7C2}"/>
              </a:ext>
            </a:extLst>
          </p:cNvPr>
          <p:cNvSpPr/>
          <p:nvPr/>
        </p:nvSpPr>
        <p:spPr>
          <a:xfrm>
            <a:off x="4880020" y="2095791"/>
            <a:ext cx="1797793" cy="3968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b="1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error_output.log</a:t>
            </a:r>
            <a:endParaRPr lang="zh-CN" altLang="en-US" sz="13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9C08FDA-8410-DB67-BA8A-AE1804832951}"/>
              </a:ext>
            </a:extLst>
          </p:cNvPr>
          <p:cNvSpPr/>
          <p:nvPr/>
        </p:nvSpPr>
        <p:spPr>
          <a:xfrm>
            <a:off x="5649470" y="3454722"/>
            <a:ext cx="1645169" cy="3968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b="1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call_graph.json</a:t>
            </a:r>
            <a:endParaRPr lang="zh-CN" altLang="en-US" sz="13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8B01C1B0-5E9C-1D49-1D05-1FB05A9B7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301" y="1887406"/>
            <a:ext cx="2291134" cy="851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C80DC130-D7DB-DF6E-2F7F-CAF870362A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653" y="2910759"/>
            <a:ext cx="1121387" cy="2049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978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85395-8DF8-A114-41BF-45F365B9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82056C8-7FDC-3F3F-2C74-5DF8C94D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7FA8433-9296-8547-EFFB-8139FDF61EBB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函数文档生成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CD9A70F-C605-7D8B-0F5B-E79961D771A6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045DCAE-0381-4CCD-27BC-6758AA6BE84C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altLang="zh-CN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generate_doc.py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提取函数代码，生成简明文档，便于理解和维护。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2E743C-FB57-69DD-8C43-674DC4280BF7}"/>
              </a:ext>
            </a:extLst>
          </p:cNvPr>
          <p:cNvSpPr txBox="1"/>
          <p:nvPr/>
        </p:nvSpPr>
        <p:spPr>
          <a:xfrm>
            <a:off x="431933" y="1325255"/>
            <a:ext cx="8452185" cy="2834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针对上一步中得到的关系图，去除自环（递归）并对图中的环随机删除一条环边，得到有向无环图（</a:t>
            </a:r>
            <a:r>
              <a:rPr lang="en-US" altLang="zh-CN" sz="1200" dirty="0"/>
              <a:t>DAG</a:t>
            </a:r>
            <a:r>
              <a:rPr lang="zh-CN" altLang="en-US" sz="1200" dirty="0"/>
              <a:t>）。对 </a:t>
            </a:r>
            <a:r>
              <a:rPr lang="en-US" altLang="zh-CN" sz="1200" dirty="0"/>
              <a:t>DAG </a:t>
            </a:r>
            <a:r>
              <a:rPr lang="zh-CN" altLang="en-US" sz="1200" dirty="0"/>
              <a:t>上的顶点进行拓扑排序。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对代码进行初步解析，并分离出每个函数的完整定义代码。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按拓扑序从后往前的顺序，依次将函数代码及其调用的函数的文档一并发送至 </a:t>
            </a:r>
            <a:r>
              <a:rPr lang="en-US" altLang="zh-CN" sz="1200" dirty="0"/>
              <a:t>LLM </a:t>
            </a:r>
            <a:r>
              <a:rPr lang="zh-CN" altLang="en-US" sz="1200" dirty="0"/>
              <a:t>并得到该函数的文档，文档内容包括参数、返回值以及函数作用。若该函数本身已经有文档，则也可以考虑直接使用该文档。</a:t>
            </a:r>
            <a:endParaRPr lang="en-US" altLang="zh-CN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发送调用的函数的文档作用是能够使 </a:t>
            </a:r>
            <a:r>
              <a:rPr lang="en-US" altLang="zh-CN" sz="1200" dirty="0"/>
              <a:t>LLM </a:t>
            </a:r>
            <a:r>
              <a:rPr lang="zh-CN" altLang="en-US" sz="1200" dirty="0"/>
              <a:t>更好地理解该函数的具体功能，并生成更准确的文档。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按函数名称存储所得的文档，待下一步 </a:t>
            </a:r>
            <a:r>
              <a:rPr lang="en-US" altLang="zh-CN" sz="1200" dirty="0"/>
              <a:t>RAG </a:t>
            </a:r>
            <a:r>
              <a:rPr lang="zh-CN" altLang="en-US" sz="1200" dirty="0"/>
              <a:t>中使用。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17742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2EE73-354E-8D4F-9814-98D90FB46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73ADECA-4901-E79B-B7A5-2074E6B9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BAC2729-5BEA-B73E-80F4-3F185A8A8372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函数文档生成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E3B114B-8A5C-BA1C-FA25-69156CB39F15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81D9096-3F02-73A8-CFE7-8381BA734602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generate_doc.py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提取函数代码，生成简明文档，便于理解和维护。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296C1FF-DBA2-5DC0-951C-B901AD2A1159}"/>
              </a:ext>
            </a:extLst>
          </p:cNvPr>
          <p:cNvSpPr/>
          <p:nvPr/>
        </p:nvSpPr>
        <p:spPr>
          <a:xfrm>
            <a:off x="259209" y="1609812"/>
            <a:ext cx="1563197" cy="3001557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1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ts val="1069"/>
              </a:lnSpc>
            </a:pPr>
            <a:endParaRPr lang="en-US" altLang="zh-CN" sz="10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algn="ctr" defTabSz="685800">
              <a:lnSpc>
                <a:spcPts val="1069"/>
              </a:lnSpc>
            </a:pPr>
            <a:r>
              <a:rPr lang="en-US" altLang="zh-CN" sz="1050" b="1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code.c</a:t>
            </a:r>
            <a:endParaRPr lang="en-US" altLang="zh-CN" sz="10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685800">
              <a:lnSpc>
                <a:spcPts val="1069"/>
              </a:lnSpc>
            </a:pPr>
            <a:endParaRPr lang="en-US" altLang="zh-CN" sz="10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void add(param a, param b){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...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</a:p>
          <a:p>
            <a:pPr defTabSz="685800">
              <a:lnSpc>
                <a:spcPts val="1069"/>
              </a:lnSpc>
            </a:pPr>
            <a:endParaRPr lang="en-US" altLang="zh-CN" sz="10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void sub(param a, param b){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...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</a:p>
          <a:p>
            <a:pPr defTabSz="685800">
              <a:lnSpc>
                <a:spcPts val="1069"/>
              </a:lnSpc>
            </a:pPr>
            <a:endParaRPr lang="en-US" altLang="zh-CN" sz="10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... ...</a:t>
            </a:r>
          </a:p>
          <a:p>
            <a:pPr defTabSz="685800">
              <a:lnSpc>
                <a:spcPts val="1069"/>
              </a:lnSpc>
            </a:pPr>
            <a:endParaRPr lang="en-US" altLang="zh-CN" sz="10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int main(int </a:t>
            </a:r>
            <a:r>
              <a:rPr lang="en-US" altLang="zh-CN" sz="1050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argc</a:t>
            </a: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, char **</a:t>
            </a:r>
            <a:r>
              <a:rPr lang="en-US" altLang="zh-CN" sz="1050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argv</a:t>
            </a: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){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...</a:t>
            </a:r>
          </a:p>
          <a:p>
            <a:pPr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}</a:t>
            </a:r>
          </a:p>
          <a:p>
            <a:pPr defTabSz="685800">
              <a:lnSpc>
                <a:spcPts val="1069"/>
              </a:lnSpc>
            </a:pPr>
            <a:endParaRPr lang="en-US" altLang="zh-CN" sz="1050" dirty="0">
              <a:solidFill>
                <a:srgbClr val="D4D4D4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EAE9ABFC-71B6-AF59-8373-59B585444FC1}"/>
              </a:ext>
            </a:extLst>
          </p:cNvPr>
          <p:cNvSpPr/>
          <p:nvPr/>
        </p:nvSpPr>
        <p:spPr>
          <a:xfrm rot="16200000">
            <a:off x="1947919" y="2914042"/>
            <a:ext cx="305897" cy="39309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AB69650-9E9B-9EDE-2241-C09493B841FA}"/>
              </a:ext>
            </a:extLst>
          </p:cNvPr>
          <p:cNvGrpSpPr/>
          <p:nvPr/>
        </p:nvGrpSpPr>
        <p:grpSpPr>
          <a:xfrm>
            <a:off x="2297416" y="1377561"/>
            <a:ext cx="2183565" cy="3630385"/>
            <a:chOff x="3833937" y="1727200"/>
            <a:chExt cx="2911420" cy="484051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8DACD88-FDDA-35F3-1568-CD68002AA837}"/>
                </a:ext>
              </a:extLst>
            </p:cNvPr>
            <p:cNvSpPr/>
            <p:nvPr/>
          </p:nvSpPr>
          <p:spPr>
            <a:xfrm>
              <a:off x="3935384" y="1727200"/>
              <a:ext cx="2708526" cy="48405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2CC18430-3F65-34E7-5A59-DB5FD9E95889}"/>
                </a:ext>
              </a:extLst>
            </p:cNvPr>
            <p:cNvSpPr/>
            <p:nvPr/>
          </p:nvSpPr>
          <p:spPr>
            <a:xfrm>
              <a:off x="4128534" y="2268395"/>
              <a:ext cx="2326785" cy="8806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add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“void add(param a, param b){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B18B3685-7C42-4EDA-9891-DFD6B770EC93}"/>
                </a:ext>
              </a:extLst>
            </p:cNvPr>
            <p:cNvSpPr/>
            <p:nvPr/>
          </p:nvSpPr>
          <p:spPr>
            <a:xfrm>
              <a:off x="4128533" y="3377363"/>
              <a:ext cx="2326787" cy="88066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sub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“void sub(param a, param b){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390B829-777E-8D76-E75F-45457CE05E78}"/>
                </a:ext>
              </a:extLst>
            </p:cNvPr>
            <p:cNvSpPr txBox="1"/>
            <p:nvPr/>
          </p:nvSpPr>
          <p:spPr>
            <a:xfrm>
              <a:off x="3833937" y="1836748"/>
              <a:ext cx="2911420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function_contents.json</a:t>
              </a:r>
              <a:endParaRPr lang="en-US" altLang="zh-CN" sz="1050" b="1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70A4E786-8137-9A2F-9BE7-D28C108A27BF}"/>
                </a:ext>
              </a:extLst>
            </p:cNvPr>
            <p:cNvSpPr/>
            <p:nvPr/>
          </p:nvSpPr>
          <p:spPr>
            <a:xfrm>
              <a:off x="4134869" y="5069932"/>
              <a:ext cx="2330552" cy="11024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main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“int main(int </a:t>
              </a:r>
              <a:r>
                <a:rPr lang="en-US" altLang="zh-CN" sz="750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argc</a:t>
              </a: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, char **</a:t>
              </a:r>
              <a:r>
                <a:rPr lang="en-US" altLang="zh-CN" sz="750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argv</a:t>
              </a: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B4A08CE-8489-C32B-8C87-E6017B648033}"/>
                </a:ext>
              </a:extLst>
            </p:cNvPr>
            <p:cNvSpPr txBox="1"/>
            <p:nvPr/>
          </p:nvSpPr>
          <p:spPr>
            <a:xfrm rot="5400000">
              <a:off x="4701362" y="4503396"/>
              <a:ext cx="1176569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 ...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A63947F2-DFE2-7038-4D27-B8ACD4992B8C}"/>
              </a:ext>
            </a:extLst>
          </p:cNvPr>
          <p:cNvGrpSpPr/>
          <p:nvPr/>
        </p:nvGrpSpPr>
        <p:grpSpPr>
          <a:xfrm>
            <a:off x="4966885" y="1377561"/>
            <a:ext cx="1301345" cy="3630385"/>
            <a:chOff x="7053275" y="1727200"/>
            <a:chExt cx="1735126" cy="4840513"/>
          </a:xfrm>
        </p:grpSpPr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72FC0893-ED28-115E-B1B1-B50F9045E1BE}"/>
                </a:ext>
              </a:extLst>
            </p:cNvPr>
            <p:cNvSpPr/>
            <p:nvPr/>
          </p:nvSpPr>
          <p:spPr>
            <a:xfrm>
              <a:off x="7053275" y="1727200"/>
              <a:ext cx="1735126" cy="4840513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endParaRPr lang="en-US" altLang="zh-CN" sz="1050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5CBFCD63-9995-8236-1B5D-6DB6B1C10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722" y="3468953"/>
              <a:ext cx="1545771" cy="1545771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B1F05E4-DA5D-6466-C001-AB8AB5482CC8}"/>
                </a:ext>
              </a:extLst>
            </p:cNvPr>
            <p:cNvSpPr txBox="1"/>
            <p:nvPr/>
          </p:nvSpPr>
          <p:spPr>
            <a:xfrm>
              <a:off x="7324132" y="5442866"/>
              <a:ext cx="1193410" cy="323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3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LLM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E088EAE7-2C45-974B-8FFF-EC1439FA9733}"/>
              </a:ext>
            </a:extLst>
          </p:cNvPr>
          <p:cNvGrpSpPr/>
          <p:nvPr/>
        </p:nvGrpSpPr>
        <p:grpSpPr>
          <a:xfrm>
            <a:off x="6830219" y="1377561"/>
            <a:ext cx="2183565" cy="3630385"/>
            <a:chOff x="3833937" y="1727200"/>
            <a:chExt cx="2911420" cy="4840513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21B051B0-321B-D7D0-3826-770EF9ECD3CB}"/>
                </a:ext>
              </a:extLst>
            </p:cNvPr>
            <p:cNvSpPr/>
            <p:nvPr/>
          </p:nvSpPr>
          <p:spPr>
            <a:xfrm>
              <a:off x="3935384" y="1727200"/>
              <a:ext cx="2708526" cy="48405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2C98BE40-DB81-6752-A8B0-1696E2EB5AD4}"/>
                </a:ext>
              </a:extLst>
            </p:cNvPr>
            <p:cNvSpPr/>
            <p:nvPr/>
          </p:nvSpPr>
          <p:spPr>
            <a:xfrm>
              <a:off x="4171245" y="2268395"/>
              <a:ext cx="2236812" cy="8806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add </a:t>
              </a:r>
              <a:r>
                <a:rPr lang="zh-CN" altLang="en-US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函数摘要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DF65D279-FDD9-DFF6-3F4E-EA21036740E9}"/>
                </a:ext>
              </a:extLst>
            </p:cNvPr>
            <p:cNvSpPr/>
            <p:nvPr/>
          </p:nvSpPr>
          <p:spPr>
            <a:xfrm>
              <a:off x="4171244" y="3367384"/>
              <a:ext cx="2236813" cy="8806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aub</a:t>
              </a: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 </a:t>
              </a:r>
              <a:r>
                <a:rPr lang="zh-CN" altLang="en-US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函数摘要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6FE8673-EB8C-78BA-EDB1-A5D344F308F4}"/>
                </a:ext>
              </a:extLst>
            </p:cNvPr>
            <p:cNvSpPr txBox="1"/>
            <p:nvPr/>
          </p:nvSpPr>
          <p:spPr>
            <a:xfrm>
              <a:off x="3833937" y="1836748"/>
              <a:ext cx="2911420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documents.pkl</a:t>
              </a:r>
              <a:endParaRPr lang="en-US" altLang="zh-CN" sz="1050" b="1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B1855C65-C957-C614-5A5A-C9851C11FBA4}"/>
                </a:ext>
              </a:extLst>
            </p:cNvPr>
            <p:cNvSpPr/>
            <p:nvPr/>
          </p:nvSpPr>
          <p:spPr>
            <a:xfrm>
              <a:off x="4171240" y="5072511"/>
              <a:ext cx="2236813" cy="11024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main </a:t>
              </a:r>
              <a:r>
                <a:rPr lang="zh-CN" altLang="en-US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函数摘要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025EB17-4591-E6AB-7156-DD510784B6DE}"/>
                </a:ext>
              </a:extLst>
            </p:cNvPr>
            <p:cNvSpPr txBox="1"/>
            <p:nvPr/>
          </p:nvSpPr>
          <p:spPr>
            <a:xfrm rot="5400000">
              <a:off x="4701362" y="4503396"/>
              <a:ext cx="1176569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 ...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</p:grpSp>
      <p:sp>
        <p:nvSpPr>
          <p:cNvPr id="45" name="箭头: 下 44">
            <a:extLst>
              <a:ext uri="{FF2B5EF4-FFF2-40B4-BE49-F238E27FC236}">
                <a16:creationId xmlns:a16="http://schemas.microsoft.com/office/drawing/2014/main" id="{C2072A34-8964-1DB9-623B-8D581940A717}"/>
              </a:ext>
            </a:extLst>
          </p:cNvPr>
          <p:cNvSpPr/>
          <p:nvPr/>
        </p:nvSpPr>
        <p:spPr>
          <a:xfrm rot="16200000">
            <a:off x="4433483" y="1850293"/>
            <a:ext cx="305897" cy="553027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7" name="箭头: 下 46">
            <a:extLst>
              <a:ext uri="{FF2B5EF4-FFF2-40B4-BE49-F238E27FC236}">
                <a16:creationId xmlns:a16="http://schemas.microsoft.com/office/drawing/2014/main" id="{F44436CD-F84F-3962-4892-FD259B5F1354}"/>
              </a:ext>
            </a:extLst>
          </p:cNvPr>
          <p:cNvSpPr/>
          <p:nvPr/>
        </p:nvSpPr>
        <p:spPr>
          <a:xfrm rot="16200000">
            <a:off x="6434318" y="2996203"/>
            <a:ext cx="305897" cy="39309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CFD36521-92D3-CBE1-D5DD-CAB33C3E4EDB}"/>
              </a:ext>
            </a:extLst>
          </p:cNvPr>
          <p:cNvSpPr/>
          <p:nvPr/>
        </p:nvSpPr>
        <p:spPr>
          <a:xfrm rot="16200000">
            <a:off x="4421875" y="2668919"/>
            <a:ext cx="305897" cy="55302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CFDC7532-B70D-9D49-8B20-851A8EB87B30}"/>
              </a:ext>
            </a:extLst>
          </p:cNvPr>
          <p:cNvSpPr/>
          <p:nvPr/>
        </p:nvSpPr>
        <p:spPr>
          <a:xfrm rot="16200000">
            <a:off x="4419052" y="4021499"/>
            <a:ext cx="305897" cy="55302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953B688-BB11-E742-9EDE-3A5B95368FCD}"/>
              </a:ext>
            </a:extLst>
          </p:cNvPr>
          <p:cNvSpPr txBox="1"/>
          <p:nvPr/>
        </p:nvSpPr>
        <p:spPr>
          <a:xfrm>
            <a:off x="5144699" y="1670486"/>
            <a:ext cx="10467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en-US" altLang="zh-CN" sz="7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“Please generate a brief document for the following C function </a:t>
            </a:r>
          </a:p>
          <a:p>
            <a:pPr defTabSz="685800"/>
            <a:r>
              <a:rPr lang="en-US" altLang="zh-CN" sz="7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… …</a:t>
            </a:r>
          </a:p>
          <a:p>
            <a:pPr defTabSz="685800"/>
            <a:r>
              <a:rPr lang="en-US" altLang="zh-CN" sz="7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as short as possible.”</a:t>
            </a:r>
            <a:endParaRPr lang="zh-CN" altLang="en-US" sz="750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279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23CEE-7A05-A20F-09D3-94ED75003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605AF48-1794-7859-01A9-5DF782B80F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CAB2478E-51D7-1C42-0A30-AEB59AF4B445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函数文档生成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1085B7A-8F58-D7A9-1A36-279F7817442D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B8A4CFCE-B865-54AF-6C3C-820E173349C7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generate_doc.py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提取函数代码，生成简明文档，便于理解和维护。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0F2661-4CBA-15D1-4F0E-41DB3C550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0287" y="1524000"/>
            <a:ext cx="5087405" cy="3054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7828162C-CFED-947D-F761-4BF8BD490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55" y="1596591"/>
            <a:ext cx="2974289" cy="1238250"/>
          </a:xfrm>
          <a:prstGeom prst="rect">
            <a:avLst/>
          </a:prstGeom>
        </p:spPr>
      </p:pic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36C9D6-0A81-33F2-426E-A442D06B2845}"/>
              </a:ext>
            </a:extLst>
          </p:cNvPr>
          <p:cNvCxnSpPr>
            <a:cxnSpLocks/>
          </p:cNvCxnSpPr>
          <p:nvPr/>
        </p:nvCxnSpPr>
        <p:spPr>
          <a:xfrm>
            <a:off x="1702032" y="2911533"/>
            <a:ext cx="2001289" cy="4488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709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A7A5-85D0-245B-7A85-3CC16E0D5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5703AEA-FE73-02DB-1E5C-EE3910D2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2D78AC4-AEDD-BD18-BBC6-FA1CD16D547F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代码修复模块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62F52D6-362C-CFE7-3EBB-DB2094AFA65D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A12B30C-91FF-9722-171D-A5A87D060F5E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repair.py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使用函数文档修复缺陷。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CC56F5D-D668-BEC0-525E-0BB120DD2F5B}"/>
              </a:ext>
            </a:extLst>
          </p:cNvPr>
          <p:cNvSpPr txBox="1"/>
          <p:nvPr/>
        </p:nvSpPr>
        <p:spPr>
          <a:xfrm>
            <a:off x="500514" y="1405288"/>
            <a:ext cx="7339263" cy="8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方案一</a:t>
            </a:r>
            <a:r>
              <a:rPr lang="zh-CN" altLang="en-US" sz="1200" dirty="0"/>
              <a:t>：假设用户让大模型检测并修复某一个函数的错误，将这个函数的代码以及这个函数调用的函数的文档注入大模型的 </a:t>
            </a:r>
            <a:r>
              <a:rPr lang="en-US" altLang="zh-CN" sz="1200" dirty="0"/>
              <a:t>prompt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b="1" dirty="0"/>
              <a:t>此时我们假定：问题只出现在这一个函数里，这个函数调用的其他函数都是正确的。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82742D-2044-C9FA-25AC-3F0A9011F937}"/>
              </a:ext>
            </a:extLst>
          </p:cNvPr>
          <p:cNvSpPr txBox="1"/>
          <p:nvPr/>
        </p:nvSpPr>
        <p:spPr>
          <a:xfrm>
            <a:off x="500514" y="2382935"/>
            <a:ext cx="7133523" cy="20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具体步骤</a:t>
            </a:r>
            <a:r>
              <a:rPr lang="zh-CN" altLang="en-US" sz="1200" dirty="0"/>
              <a:t>：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根据用户提供的函数名，从函数调用图</a:t>
            </a:r>
            <a:r>
              <a:rPr lang="en-US" altLang="zh-CN" sz="1200" dirty="0"/>
              <a:t> </a:t>
            </a:r>
            <a:r>
              <a:rPr lang="en-US" altLang="zh-CN" sz="1200" b="1" dirty="0" err="1"/>
              <a:t>call_graph.json</a:t>
            </a:r>
            <a:r>
              <a:rPr lang="en-US" altLang="zh-CN" sz="1200" dirty="0"/>
              <a:t> </a:t>
            </a:r>
            <a:r>
              <a:rPr lang="zh-CN" altLang="en-US" sz="1200" dirty="0"/>
              <a:t>中提取出这个函数调用的函数列表，从函数内容表 </a:t>
            </a:r>
            <a:r>
              <a:rPr lang="en-US" altLang="zh-CN" sz="1200" b="1" dirty="0" err="1"/>
              <a:t>function_contents</a:t>
            </a:r>
            <a:r>
              <a:rPr lang="en-US" altLang="zh-CN" sz="1200" dirty="0"/>
              <a:t> </a:t>
            </a:r>
            <a:r>
              <a:rPr lang="zh-CN" altLang="en-US" sz="1200" dirty="0"/>
              <a:t>中提取出这个函数的代码。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根据函数调用的函数列表，依次从函数文档集合 </a:t>
            </a:r>
            <a:r>
              <a:rPr lang="en-US" altLang="zh-CN" sz="1200" b="1" dirty="0" err="1"/>
              <a:t>documents.pkl</a:t>
            </a:r>
            <a:r>
              <a:rPr lang="zh-CN" altLang="en-US" sz="1200" dirty="0"/>
              <a:t> 中提取出调用的函数的文档。</a:t>
            </a: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将函数代码以及它调用的函数的文档注入大模型，让大模型进行检错并修复。</a:t>
            </a:r>
          </a:p>
        </p:txBody>
      </p:sp>
    </p:spTree>
    <p:extLst>
      <p:ext uri="{BB962C8B-B14F-4D97-AF65-F5344CB8AC3E}">
        <p14:creationId xmlns:p14="http://schemas.microsoft.com/office/powerpoint/2010/main" val="77753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2E966-B11D-296B-3A7D-B8289005E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FA3851B-CDC0-DAEE-C4E0-7E49C8B3FF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EB566B3-545C-88BF-E647-CB2F66D909E2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代码修复模块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0A136888-DBE8-4282-DFCC-851F367777B2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2BC50257-E03D-A795-CD97-01408E5548CB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repair.py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使用函数文档修复缺陷。</a:t>
            </a:r>
          </a:p>
        </p:txBody>
      </p: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5F1DC8F2-0E9C-9B73-C30D-C34645B56944}"/>
              </a:ext>
            </a:extLst>
          </p:cNvPr>
          <p:cNvSpPr/>
          <p:nvPr/>
        </p:nvSpPr>
        <p:spPr>
          <a:xfrm>
            <a:off x="3260770" y="1452376"/>
            <a:ext cx="2375259" cy="58008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用户输入：出错函数名</a:t>
            </a:r>
            <a:r>
              <a:rPr lang="en-US" altLang="zh-CN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+</a:t>
            </a:r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问题描述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2F2A81BB-2DA8-E387-1A76-6AECE51E296E}"/>
              </a:ext>
            </a:extLst>
          </p:cNvPr>
          <p:cNvSpPr/>
          <p:nvPr/>
        </p:nvSpPr>
        <p:spPr>
          <a:xfrm rot="16200000">
            <a:off x="4024579" y="2186299"/>
            <a:ext cx="305897" cy="381756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8C7239D-FEF7-3600-E02C-570CF6B478D1}"/>
              </a:ext>
            </a:extLst>
          </p:cNvPr>
          <p:cNvSpPr txBox="1"/>
          <p:nvPr/>
        </p:nvSpPr>
        <p:spPr>
          <a:xfrm>
            <a:off x="1769008" y="1524000"/>
            <a:ext cx="11011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查找该函数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24D2481-6917-F801-A590-E6A1CA9C47FC}"/>
              </a:ext>
            </a:extLst>
          </p:cNvPr>
          <p:cNvSpPr/>
          <p:nvPr/>
        </p:nvSpPr>
        <p:spPr>
          <a:xfrm>
            <a:off x="3355157" y="2633705"/>
            <a:ext cx="1645169" cy="3968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b="1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call_graph.json</a:t>
            </a:r>
            <a:endParaRPr lang="zh-CN" altLang="en-US" sz="13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EF9C63F4-47B2-1F65-0C54-87D9278B1765}"/>
              </a:ext>
            </a:extLst>
          </p:cNvPr>
          <p:cNvSpPr/>
          <p:nvPr/>
        </p:nvSpPr>
        <p:spPr>
          <a:xfrm>
            <a:off x="4007576" y="2071105"/>
            <a:ext cx="340332" cy="52395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E8D1E51-F1E4-0B6E-4B3C-EBDCFD3388F5}"/>
              </a:ext>
            </a:extLst>
          </p:cNvPr>
          <p:cNvSpPr txBox="1"/>
          <p:nvPr/>
        </p:nvSpPr>
        <p:spPr>
          <a:xfrm>
            <a:off x="4229621" y="2162668"/>
            <a:ext cx="12443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查找调用关系</a:t>
            </a:r>
          </a:p>
        </p:txBody>
      </p:sp>
      <p:sp>
        <p:nvSpPr>
          <p:cNvPr id="30" name="箭头: 圆角右 29">
            <a:extLst>
              <a:ext uri="{FF2B5EF4-FFF2-40B4-BE49-F238E27FC236}">
                <a16:creationId xmlns:a16="http://schemas.microsoft.com/office/drawing/2014/main" id="{F2EB959A-7577-6D71-EA73-2ABC88DE9A1C}"/>
              </a:ext>
            </a:extLst>
          </p:cNvPr>
          <p:cNvSpPr/>
          <p:nvPr/>
        </p:nvSpPr>
        <p:spPr>
          <a:xfrm rot="10800000">
            <a:off x="2268748" y="3196306"/>
            <a:ext cx="2001383" cy="580086"/>
          </a:xfrm>
          <a:prstGeom prst="bentArrow">
            <a:avLst>
              <a:gd name="adj1" fmla="val 30374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4BEB65-229E-9BA9-4D64-20D9DEA2712C}"/>
              </a:ext>
            </a:extLst>
          </p:cNvPr>
          <p:cNvSpPr txBox="1"/>
          <p:nvPr/>
        </p:nvSpPr>
        <p:spPr>
          <a:xfrm>
            <a:off x="2425420" y="3280794"/>
            <a:ext cx="178949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出错函数调用的所有函数名</a:t>
            </a: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E2FC1CCD-761B-8B62-999E-8F278735B079}"/>
              </a:ext>
            </a:extLst>
          </p:cNvPr>
          <p:cNvSpPr/>
          <p:nvPr/>
        </p:nvSpPr>
        <p:spPr>
          <a:xfrm rot="5400000">
            <a:off x="2017089" y="920648"/>
            <a:ext cx="305897" cy="188453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E18B5BF-1241-CBC5-388B-511C8E05C510}"/>
              </a:ext>
            </a:extLst>
          </p:cNvPr>
          <p:cNvSpPr txBox="1"/>
          <p:nvPr/>
        </p:nvSpPr>
        <p:spPr>
          <a:xfrm>
            <a:off x="3067138" y="4182356"/>
            <a:ext cx="23507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返回出错函数调用的所有函数的摘要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2876902A-B6AA-DB9B-920A-515DB1C40176}"/>
              </a:ext>
            </a:extLst>
          </p:cNvPr>
          <p:cNvSpPr/>
          <p:nvPr/>
        </p:nvSpPr>
        <p:spPr>
          <a:xfrm rot="16200000">
            <a:off x="5762422" y="1526231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373EA91-7E41-BCD2-5AA4-30E67EC81687}"/>
              </a:ext>
            </a:extLst>
          </p:cNvPr>
          <p:cNvSpPr/>
          <p:nvPr/>
        </p:nvSpPr>
        <p:spPr>
          <a:xfrm>
            <a:off x="4508748" y="3416110"/>
            <a:ext cx="1061350" cy="452138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Prompt</a:t>
            </a: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C42840CA-FBEA-C112-8E9B-B54DD7A445C7}"/>
              </a:ext>
            </a:extLst>
          </p:cNvPr>
          <p:cNvSpPr/>
          <p:nvPr/>
        </p:nvSpPr>
        <p:spPr>
          <a:xfrm rot="16200000">
            <a:off x="5696268" y="3355872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EFE937B5-62B2-183D-110A-EDA302287C46}"/>
              </a:ext>
            </a:extLst>
          </p:cNvPr>
          <p:cNvGrpSpPr/>
          <p:nvPr/>
        </p:nvGrpSpPr>
        <p:grpSpPr>
          <a:xfrm>
            <a:off x="6229857" y="1370214"/>
            <a:ext cx="1301345" cy="3630385"/>
            <a:chOff x="7053275" y="1727200"/>
            <a:chExt cx="1735126" cy="4840513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AFC88E27-95FF-8BD3-B9CF-521863FECF8D}"/>
                </a:ext>
              </a:extLst>
            </p:cNvPr>
            <p:cNvSpPr/>
            <p:nvPr/>
          </p:nvSpPr>
          <p:spPr>
            <a:xfrm>
              <a:off x="7053275" y="1727200"/>
              <a:ext cx="1735126" cy="4840513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endParaRPr lang="en-US" altLang="zh-CN" sz="1050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5CC320A4-ED79-E407-55CB-D27BACEFE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722" y="3468953"/>
              <a:ext cx="1545771" cy="1545771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97BC13B-7D36-E004-2D50-2E92DC14101E}"/>
                </a:ext>
              </a:extLst>
            </p:cNvPr>
            <p:cNvSpPr txBox="1"/>
            <p:nvPr/>
          </p:nvSpPr>
          <p:spPr>
            <a:xfrm>
              <a:off x="7324134" y="2708729"/>
              <a:ext cx="1193410" cy="323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3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LLM</a:t>
              </a:r>
            </a:p>
          </p:txBody>
        </p:sp>
      </p:grpSp>
      <p:sp>
        <p:nvSpPr>
          <p:cNvPr id="59" name="箭头: 下 58">
            <a:extLst>
              <a:ext uri="{FF2B5EF4-FFF2-40B4-BE49-F238E27FC236}">
                <a16:creationId xmlns:a16="http://schemas.microsoft.com/office/drawing/2014/main" id="{CD0E20DF-3135-E2BF-3CAB-CCC98F9E4B9A}"/>
              </a:ext>
            </a:extLst>
          </p:cNvPr>
          <p:cNvSpPr/>
          <p:nvPr/>
        </p:nvSpPr>
        <p:spPr>
          <a:xfrm rot="16200000">
            <a:off x="7699684" y="2914658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平行四边形 59">
            <a:extLst>
              <a:ext uri="{FF2B5EF4-FFF2-40B4-BE49-F238E27FC236}">
                <a16:creationId xmlns:a16="http://schemas.microsoft.com/office/drawing/2014/main" id="{0ADC9E29-7809-1652-9595-F84E6BC5A8AE}"/>
              </a:ext>
            </a:extLst>
          </p:cNvPr>
          <p:cNvSpPr/>
          <p:nvPr/>
        </p:nvSpPr>
        <p:spPr>
          <a:xfrm>
            <a:off x="8099861" y="2937108"/>
            <a:ext cx="920413" cy="397618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输出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E9C0BED-F0FF-7837-6A17-872EE8138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09" y="1493619"/>
            <a:ext cx="1101104" cy="3405374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F0B2C33-7913-0E92-A2C2-12DCC064F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3963" y="2088080"/>
            <a:ext cx="927764" cy="2291040"/>
          </a:xfrm>
          <a:prstGeom prst="rect">
            <a:avLst/>
          </a:prstGeom>
        </p:spPr>
      </p:pic>
      <p:sp>
        <p:nvSpPr>
          <p:cNvPr id="40" name="箭头: 下 39">
            <a:extLst>
              <a:ext uri="{FF2B5EF4-FFF2-40B4-BE49-F238E27FC236}">
                <a16:creationId xmlns:a16="http://schemas.microsoft.com/office/drawing/2014/main" id="{39EF46BE-1461-9268-58E9-723C98A2425A}"/>
              </a:ext>
            </a:extLst>
          </p:cNvPr>
          <p:cNvSpPr/>
          <p:nvPr/>
        </p:nvSpPr>
        <p:spPr>
          <a:xfrm rot="16200000">
            <a:off x="3503268" y="2162991"/>
            <a:ext cx="305897" cy="4860181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FC33D4B-B80D-D6C4-D4D1-0FB931AB58A6}"/>
              </a:ext>
            </a:extLst>
          </p:cNvPr>
          <p:cNvSpPr txBox="1"/>
          <p:nvPr/>
        </p:nvSpPr>
        <p:spPr>
          <a:xfrm>
            <a:off x="2958490" y="4664393"/>
            <a:ext cx="155025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返回出错函数的代码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81A1427-4135-CEEF-5AC1-A11BF19615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811" y="3172530"/>
            <a:ext cx="1060288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6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907E8-716C-C1EC-D247-BCCE658C3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93EE3E8-1DF8-579C-CB46-7EE42F1F9C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A7D8AF9-B637-146E-1EC5-F41F3AED4265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代码修复模块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15A1806-77C6-0EC6-D90E-2783DDB42059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D1EA6049-8DE2-35CD-AB9E-03E3DD577AE4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repair_code.py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使用函数源代码修复缺陷。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C6431A-E371-E643-05C6-903CA68F3CD3}"/>
              </a:ext>
            </a:extLst>
          </p:cNvPr>
          <p:cNvSpPr txBox="1"/>
          <p:nvPr/>
        </p:nvSpPr>
        <p:spPr>
          <a:xfrm>
            <a:off x="571500" y="1304223"/>
            <a:ext cx="7566660" cy="2003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方案一的假定显然在大部分情况下是不成立的，它的好处在于只需要传递调用的函数的文档，占用空间较小。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我们进一步考虑更一般的情况：用户告诉大模型某一个函数未能正确实现期望功能，此时问题可能出现当前函数，也可能出现在它所调用的函数中。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于是可得</a:t>
            </a:r>
            <a:r>
              <a:rPr lang="zh-CN" altLang="en-US" sz="1200" b="1" dirty="0"/>
              <a:t>方案二</a:t>
            </a:r>
            <a:r>
              <a:rPr lang="zh-CN" altLang="en-US" sz="1200" dirty="0"/>
              <a:t>：将当前函数以及它所调用的函数，以及它所调用的函数调用的函数，以及</a:t>
            </a:r>
            <a:r>
              <a:rPr lang="en-US" altLang="zh-CN" sz="1200" dirty="0"/>
              <a:t>……</a:t>
            </a:r>
            <a:r>
              <a:rPr lang="zh-CN" altLang="en-US" sz="1200" dirty="0"/>
              <a:t>，的代码，都注入大模型。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r>
              <a:rPr lang="zh-CN" altLang="en-US" sz="1200" dirty="0"/>
              <a:t>一般来说，函数的调用链不会太长（</a:t>
            </a:r>
            <a:r>
              <a:rPr lang="en-US" altLang="zh-CN" sz="1200" dirty="0"/>
              <a:t>main </a:t>
            </a:r>
            <a:r>
              <a:rPr lang="zh-CN" altLang="en-US" sz="1200" dirty="0"/>
              <a:t>函数除外）。尤其是在大项目中，某一个函数的调用列表，相比于整个项目来说会较小，所以我们的方案仍可以减少需要传递给大模型的信息。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918FA6-8811-0976-D2AE-49ED6A823AC3}"/>
              </a:ext>
            </a:extLst>
          </p:cNvPr>
          <p:cNvSpPr txBox="1"/>
          <p:nvPr/>
        </p:nvSpPr>
        <p:spPr>
          <a:xfrm>
            <a:off x="571500" y="3421782"/>
            <a:ext cx="7566660" cy="618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/>
              <a:t>具体步骤</a:t>
            </a:r>
            <a:r>
              <a:rPr lang="zh-CN" altLang="en-US" sz="1200" dirty="0"/>
              <a:t>：与方案一基本相同，不同的是需要传递的是函数的代码，并且需要使用广度</a:t>
            </a:r>
            <a:r>
              <a:rPr lang="en-US" altLang="zh-CN" sz="1200" dirty="0"/>
              <a:t>/</a:t>
            </a:r>
            <a:r>
              <a:rPr lang="zh-CN" altLang="en-US" sz="1200" dirty="0"/>
              <a:t>深度优先搜索检索与当前函数相关的所有函数。我们使用的是广度优先搜索，因为我们倾向于认为当前函数直接调用的函数更重要。</a:t>
            </a:r>
          </a:p>
        </p:txBody>
      </p:sp>
    </p:spTree>
    <p:extLst>
      <p:ext uri="{BB962C8B-B14F-4D97-AF65-F5344CB8AC3E}">
        <p14:creationId xmlns:p14="http://schemas.microsoft.com/office/powerpoint/2010/main" val="103556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626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98821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105965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研究背景与动机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3073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61686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6883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系统设计与架构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93595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224551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4" y="2950368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效果</a:t>
            </a: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展示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5646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87416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5" y="3579018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总结与Q&amp;A</a:t>
            </a:r>
            <a:endParaRPr lang="en-US" altLang="zh-CN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319325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502819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1875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75" dirty="0"/>
          </a:p>
        </p:txBody>
      </p:sp>
      <p:sp>
        <p:nvSpPr>
          <p:cNvPr id="20" name="Text 17"/>
          <p:cNvSpPr/>
          <p:nvPr/>
        </p:nvSpPr>
        <p:spPr>
          <a:xfrm>
            <a:off x="3990975" y="3821906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A45B3690-B755-69A0-6175-FF4113D7CB6F}"/>
              </a:ext>
            </a:extLst>
          </p:cNvPr>
          <p:cNvSpPr/>
          <p:nvPr/>
        </p:nvSpPr>
        <p:spPr>
          <a:xfrm>
            <a:off x="3990973" y="2322745"/>
            <a:ext cx="4581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解决方案的细节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02BAE-C8F0-FAF7-604D-C50514CE7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797633F-98FC-7589-D89E-A4EC384C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6D837CB-C8B8-8D55-58E2-27E27F3B3BDF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代码修复模块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5558F63-1509-5D46-B13B-CCCC14EEBE6D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07A6910B-8694-CB6F-47EF-819770C39EF4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repair_code.py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使用函数源代码修复缺陷。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AC814F3-536A-0D97-68D2-A95AFEE2AE9E}"/>
              </a:ext>
            </a:extLst>
          </p:cNvPr>
          <p:cNvGrpSpPr/>
          <p:nvPr/>
        </p:nvGrpSpPr>
        <p:grpSpPr>
          <a:xfrm>
            <a:off x="196374" y="1370215"/>
            <a:ext cx="2183565" cy="3630385"/>
            <a:chOff x="3833937" y="1727200"/>
            <a:chExt cx="2911420" cy="484051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A1AC9BA-013C-872C-89A5-C8EB90519ADB}"/>
                </a:ext>
              </a:extLst>
            </p:cNvPr>
            <p:cNvSpPr/>
            <p:nvPr/>
          </p:nvSpPr>
          <p:spPr>
            <a:xfrm>
              <a:off x="3935384" y="1727200"/>
              <a:ext cx="2708526" cy="4840513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41DB3F8-2CDE-35E9-6BB3-4C2B01E1E516}"/>
                </a:ext>
              </a:extLst>
            </p:cNvPr>
            <p:cNvSpPr/>
            <p:nvPr/>
          </p:nvSpPr>
          <p:spPr>
            <a:xfrm>
              <a:off x="4171245" y="2268395"/>
              <a:ext cx="2236812" cy="8806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add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“void add(param a, param b){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3179E069-3C5B-CFB1-C08B-604213AF855B}"/>
                </a:ext>
              </a:extLst>
            </p:cNvPr>
            <p:cNvSpPr/>
            <p:nvPr/>
          </p:nvSpPr>
          <p:spPr>
            <a:xfrm>
              <a:off x="4171244" y="3367384"/>
              <a:ext cx="2236813" cy="880666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sub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“void sub(param a, param b){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6009BC1-7858-5549-770C-E3E65326CCCD}"/>
                </a:ext>
              </a:extLst>
            </p:cNvPr>
            <p:cNvSpPr txBox="1"/>
            <p:nvPr/>
          </p:nvSpPr>
          <p:spPr>
            <a:xfrm>
              <a:off x="3833937" y="1836748"/>
              <a:ext cx="2911420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function_contents.json</a:t>
              </a:r>
              <a:endParaRPr lang="en-US" altLang="zh-CN" sz="1050" b="1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2C19DC5-F327-4DE5-8454-018866783A69}"/>
                </a:ext>
              </a:extLst>
            </p:cNvPr>
            <p:cNvSpPr/>
            <p:nvPr/>
          </p:nvSpPr>
          <p:spPr>
            <a:xfrm>
              <a:off x="4171242" y="5069934"/>
              <a:ext cx="2236813" cy="110240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  <a:alpha val="31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main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“int main(int </a:t>
              </a:r>
              <a:r>
                <a:rPr lang="en-US" altLang="zh-CN" sz="750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argc</a:t>
              </a: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, char **</a:t>
              </a:r>
              <a:r>
                <a:rPr lang="en-US" altLang="zh-CN" sz="750" dirty="0" err="1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argv</a:t>
              </a: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){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</a:t>
              </a:r>
            </a:p>
            <a:p>
              <a:pPr defTabSz="685800">
                <a:lnSpc>
                  <a:spcPts val="1069"/>
                </a:lnSpc>
              </a:pPr>
              <a:r>
                <a:rPr lang="en-US" altLang="zh-CN" sz="750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}”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6755AFA-5418-7EDC-40E0-22B65A0A7A08}"/>
                </a:ext>
              </a:extLst>
            </p:cNvPr>
            <p:cNvSpPr txBox="1"/>
            <p:nvPr/>
          </p:nvSpPr>
          <p:spPr>
            <a:xfrm rot="5400000">
              <a:off x="4701362" y="4503396"/>
              <a:ext cx="1176569" cy="3111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0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... ...</a:t>
              </a: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</p:grpSp>
      <p:sp>
        <p:nvSpPr>
          <p:cNvPr id="20" name="平行四边形 19">
            <a:extLst>
              <a:ext uri="{FF2B5EF4-FFF2-40B4-BE49-F238E27FC236}">
                <a16:creationId xmlns:a16="http://schemas.microsoft.com/office/drawing/2014/main" id="{7F4EE6AB-B36E-FA68-9F19-F1D2C459E2D0}"/>
              </a:ext>
            </a:extLst>
          </p:cNvPr>
          <p:cNvSpPr/>
          <p:nvPr/>
        </p:nvSpPr>
        <p:spPr>
          <a:xfrm>
            <a:off x="3260770" y="1452376"/>
            <a:ext cx="2375259" cy="580086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用户输入：出错函数名</a:t>
            </a:r>
            <a:r>
              <a:rPr lang="en-US" altLang="zh-CN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+</a:t>
            </a:r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问题描述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71FE9F0-29B8-845F-690C-D7EFFA542D15}"/>
              </a:ext>
            </a:extLst>
          </p:cNvPr>
          <p:cNvSpPr/>
          <p:nvPr/>
        </p:nvSpPr>
        <p:spPr>
          <a:xfrm rot="16200000">
            <a:off x="4118924" y="2696812"/>
            <a:ext cx="305897" cy="3713372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15582A7-6F84-24E6-5472-97D874357D88}"/>
              </a:ext>
            </a:extLst>
          </p:cNvPr>
          <p:cNvSpPr txBox="1"/>
          <p:nvPr/>
        </p:nvSpPr>
        <p:spPr>
          <a:xfrm>
            <a:off x="2510967" y="1508585"/>
            <a:ext cx="85888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查找该函数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B3E2A877-88BB-A613-6598-6CD1C11B9EF2}"/>
              </a:ext>
            </a:extLst>
          </p:cNvPr>
          <p:cNvSpPr/>
          <p:nvPr/>
        </p:nvSpPr>
        <p:spPr>
          <a:xfrm>
            <a:off x="3355157" y="2633705"/>
            <a:ext cx="1645169" cy="396863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CN" sz="1350" b="1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call_graph.json</a:t>
            </a:r>
            <a:endParaRPr lang="zh-CN" altLang="en-US" sz="1350" b="1" dirty="0">
              <a:solidFill>
                <a:prstClr val="black"/>
              </a:solidFill>
              <a:latin typeface="Consolas" panose="020B0609020204030204" pitchFamily="49" charset="0"/>
              <a:ea typeface="等线" panose="02010600030101010101" pitchFamily="2" charset="-122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DB1F781-DDEE-631C-4C43-9BD4D6AF31B5}"/>
              </a:ext>
            </a:extLst>
          </p:cNvPr>
          <p:cNvSpPr/>
          <p:nvPr/>
        </p:nvSpPr>
        <p:spPr>
          <a:xfrm>
            <a:off x="4007576" y="2071105"/>
            <a:ext cx="340332" cy="52395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F459D48-0E88-5830-6237-5ACF72A303E4}"/>
              </a:ext>
            </a:extLst>
          </p:cNvPr>
          <p:cNvSpPr txBox="1"/>
          <p:nvPr/>
        </p:nvSpPr>
        <p:spPr>
          <a:xfrm>
            <a:off x="4229621" y="2162668"/>
            <a:ext cx="124431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查找所有调用关系</a:t>
            </a:r>
          </a:p>
        </p:txBody>
      </p:sp>
      <p:sp>
        <p:nvSpPr>
          <p:cNvPr id="30" name="箭头: 圆角右 29">
            <a:extLst>
              <a:ext uri="{FF2B5EF4-FFF2-40B4-BE49-F238E27FC236}">
                <a16:creationId xmlns:a16="http://schemas.microsoft.com/office/drawing/2014/main" id="{5ECD3494-0678-0292-F84F-4793FC1BA800}"/>
              </a:ext>
            </a:extLst>
          </p:cNvPr>
          <p:cNvSpPr/>
          <p:nvPr/>
        </p:nvSpPr>
        <p:spPr>
          <a:xfrm rot="10800000">
            <a:off x="2389214" y="3196306"/>
            <a:ext cx="1880916" cy="580086"/>
          </a:xfrm>
          <a:prstGeom prst="bentArrow">
            <a:avLst>
              <a:gd name="adj1" fmla="val 30374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A0B8F4E-51B8-4D1B-101F-F9543DC476FC}"/>
              </a:ext>
            </a:extLst>
          </p:cNvPr>
          <p:cNvSpPr txBox="1"/>
          <p:nvPr/>
        </p:nvSpPr>
        <p:spPr>
          <a:xfrm>
            <a:off x="2730962" y="3190839"/>
            <a:ext cx="128346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通过广度优先搜索查找所有相关函数</a:t>
            </a:r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B879A167-D865-1F05-A1B9-B48989520B9A}"/>
              </a:ext>
            </a:extLst>
          </p:cNvPr>
          <p:cNvSpPr/>
          <p:nvPr/>
        </p:nvSpPr>
        <p:spPr>
          <a:xfrm rot="5400000">
            <a:off x="2636259" y="1443481"/>
            <a:ext cx="305897" cy="740528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16CF4A5-28FB-B706-1218-25D7D1F9299F}"/>
              </a:ext>
            </a:extLst>
          </p:cNvPr>
          <p:cNvSpPr txBox="1"/>
          <p:nvPr/>
        </p:nvSpPr>
        <p:spPr>
          <a:xfrm>
            <a:off x="3123164" y="4224101"/>
            <a:ext cx="23507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zh-CN" altLang="en-US" sz="10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返回出错函数及所有调用函数的代码</a:t>
            </a:r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ABEE0951-02D1-C05D-FD06-165838E8CBB3}"/>
              </a:ext>
            </a:extLst>
          </p:cNvPr>
          <p:cNvSpPr/>
          <p:nvPr/>
        </p:nvSpPr>
        <p:spPr>
          <a:xfrm rot="16200000">
            <a:off x="5762422" y="1526231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922CC99C-E71D-ECF0-10C5-B61DD022D08C}"/>
              </a:ext>
            </a:extLst>
          </p:cNvPr>
          <p:cNvSpPr/>
          <p:nvPr/>
        </p:nvSpPr>
        <p:spPr>
          <a:xfrm rot="16200000">
            <a:off x="5696268" y="3355872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45820E4B-5013-572D-A802-6587DEE6CA6A}"/>
              </a:ext>
            </a:extLst>
          </p:cNvPr>
          <p:cNvGrpSpPr/>
          <p:nvPr/>
        </p:nvGrpSpPr>
        <p:grpSpPr>
          <a:xfrm>
            <a:off x="6229857" y="1370214"/>
            <a:ext cx="1301345" cy="3630385"/>
            <a:chOff x="7053275" y="1727200"/>
            <a:chExt cx="1735126" cy="4840513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5B5A4F2-A2DA-92A1-3C69-5640652CEB26}"/>
                </a:ext>
              </a:extLst>
            </p:cNvPr>
            <p:cNvSpPr/>
            <p:nvPr/>
          </p:nvSpPr>
          <p:spPr>
            <a:xfrm>
              <a:off x="7053275" y="1727200"/>
              <a:ext cx="1735126" cy="4840513"/>
            </a:xfrm>
            <a:prstGeom prst="roundRect">
              <a:avLst/>
            </a:prstGeom>
            <a:solidFill>
              <a:srgbClr val="7030A0">
                <a:alpha val="14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lnSpc>
                  <a:spcPts val="1069"/>
                </a:lnSpc>
              </a:pPr>
              <a:endPara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  <a:p>
              <a:pPr defTabSz="685800">
                <a:lnSpc>
                  <a:spcPts val="1069"/>
                </a:lnSpc>
              </a:pPr>
              <a:endParaRPr lang="en-US" altLang="zh-CN" sz="1050" dirty="0">
                <a:solidFill>
                  <a:srgbClr val="D4D4D4"/>
                </a:solidFill>
                <a:latin typeface="Consolas" panose="020B0609020204030204" pitchFamily="49" charset="0"/>
                <a:ea typeface="等线" panose="02010600030101010101" pitchFamily="2" charset="-122"/>
              </a:endParaRP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588C49CD-B007-3707-CFE0-0EFABC96D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4722" y="3468953"/>
              <a:ext cx="1545771" cy="1545771"/>
            </a:xfrm>
            <a:prstGeom prst="rect">
              <a:avLst/>
            </a:prstGeom>
          </p:spPr>
        </p:pic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8E328D7-1A0B-D93D-6652-D93A63C2633B}"/>
                </a:ext>
              </a:extLst>
            </p:cNvPr>
            <p:cNvSpPr txBox="1"/>
            <p:nvPr/>
          </p:nvSpPr>
          <p:spPr>
            <a:xfrm>
              <a:off x="7324134" y="2708729"/>
              <a:ext cx="1193410" cy="3235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685800">
                <a:lnSpc>
                  <a:spcPts val="1069"/>
                </a:lnSpc>
              </a:pPr>
              <a:r>
                <a:rPr lang="en-US" altLang="zh-CN" sz="1350" b="1" dirty="0">
                  <a:solidFill>
                    <a:prstClr val="black"/>
                  </a:solidFill>
                  <a:latin typeface="Consolas" panose="020B0609020204030204" pitchFamily="49" charset="0"/>
                  <a:ea typeface="等线" panose="02010600030101010101" pitchFamily="2" charset="-122"/>
                </a:rPr>
                <a:t>LLM</a:t>
              </a:r>
            </a:p>
          </p:txBody>
        </p:sp>
      </p:grpSp>
      <p:sp>
        <p:nvSpPr>
          <p:cNvPr id="59" name="箭头: 下 58">
            <a:extLst>
              <a:ext uri="{FF2B5EF4-FFF2-40B4-BE49-F238E27FC236}">
                <a16:creationId xmlns:a16="http://schemas.microsoft.com/office/drawing/2014/main" id="{E4946009-67E9-4271-926B-156FBE172E61}"/>
              </a:ext>
            </a:extLst>
          </p:cNvPr>
          <p:cNvSpPr/>
          <p:nvPr/>
        </p:nvSpPr>
        <p:spPr>
          <a:xfrm rot="16200000">
            <a:off x="7699684" y="2914658"/>
            <a:ext cx="305897" cy="4263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0" name="平行四边形 59">
            <a:extLst>
              <a:ext uri="{FF2B5EF4-FFF2-40B4-BE49-F238E27FC236}">
                <a16:creationId xmlns:a16="http://schemas.microsoft.com/office/drawing/2014/main" id="{70B92B38-CD2D-5F74-FC36-46157472946D}"/>
              </a:ext>
            </a:extLst>
          </p:cNvPr>
          <p:cNvSpPr/>
          <p:nvPr/>
        </p:nvSpPr>
        <p:spPr>
          <a:xfrm>
            <a:off x="8099861" y="2937108"/>
            <a:ext cx="920413" cy="397618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CN" altLang="en-US" sz="1350" dirty="0">
                <a:solidFill>
                  <a:prstClr val="white"/>
                </a:solidFill>
                <a:latin typeface="等线" panose="020F0502020204030204"/>
                <a:ea typeface="等线" panose="02010600030101010101" pitchFamily="2" charset="-122"/>
              </a:rPr>
              <a:t>输出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CC911F8-D816-CF53-C705-65B272270D2E}"/>
              </a:ext>
            </a:extLst>
          </p:cNvPr>
          <p:cNvSpPr/>
          <p:nvPr/>
        </p:nvSpPr>
        <p:spPr>
          <a:xfrm>
            <a:off x="4508748" y="3416110"/>
            <a:ext cx="1061350" cy="452138"/>
          </a:xfrm>
          <a:prstGeom prst="roundRect">
            <a:avLst/>
          </a:prstGeom>
          <a:solidFill>
            <a:srgbClr val="7030A0">
              <a:alpha val="14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lnSpc>
                <a:spcPts val="1069"/>
              </a:lnSpc>
            </a:pPr>
            <a:r>
              <a:rPr lang="en-US" altLang="zh-CN" sz="1050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Prompt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F9457DC-8213-10C8-EB77-0BCC9E102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9811" y="3172530"/>
            <a:ext cx="1060288" cy="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21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B1497-20F7-119F-020C-C4A71F761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7D82AB10-F778-7560-6E02-286096DA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95CDB3D-C521-B0D0-90FA-E3E4B873EF64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代码补全模块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652019E-674A-A44E-7013-C481C6A2655A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B00ED7-7C05-6282-10D3-B16838877FA2}"/>
              </a:ext>
            </a:extLst>
          </p:cNvPr>
          <p:cNvSpPr txBox="1"/>
          <p:nvPr/>
        </p:nvSpPr>
        <p:spPr>
          <a:xfrm>
            <a:off x="510139" y="1424539"/>
            <a:ext cx="5982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与代码修复模块的实现一样，只需要修改给大模型的任务描述即可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EE4A58-E659-3BE2-1F41-1DBAD41E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2078919"/>
            <a:ext cx="7483642" cy="35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0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解决方案的细节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85395-8DF8-A114-41BF-45F365B9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82056C8-7FDC-3F3F-2C74-5DF8C94DF2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F7FA8433-9296-8547-EFFB-8139FDF61EBB}"/>
              </a:ext>
            </a:extLst>
          </p:cNvPr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函数代码分离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CD9A70F-C605-7D8B-0F5B-E79961D771A6}"/>
              </a:ext>
            </a:extLst>
          </p:cNvPr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045DCAE-0381-4CCD-27BC-6758AA6BE84C}"/>
              </a:ext>
            </a:extLst>
          </p:cNvPr>
          <p:cNvSpPr/>
          <p:nvPr/>
        </p:nvSpPr>
        <p:spPr>
          <a:xfrm>
            <a:off x="571500" y="764381"/>
            <a:ext cx="537854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88"/>
              </a:lnSpc>
            </a:pPr>
            <a:r>
              <a:rPr lang="en-US" altLang="zh-CN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generate_doc.py </a:t>
            </a:r>
            <a:r>
              <a:rPr lang="zh-CN" altLang="en-US" sz="1200" b="1" dirty="0">
                <a:solidFill>
                  <a:prstClr val="white"/>
                </a:solidFill>
                <a:latin typeface="Consolas" panose="020B0609020204030204" pitchFamily="49" charset="0"/>
                <a:ea typeface="Microsoft YaHei" pitchFamily="34" charset="-122"/>
                <a:cs typeface="Microsoft YaHei" pitchFamily="34" charset="-120"/>
              </a:rPr>
              <a:t>提取函数代码的具体实现方式。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2E743C-FB57-69DD-8C43-674DC4280BF7}"/>
              </a:ext>
            </a:extLst>
          </p:cNvPr>
          <p:cNvSpPr txBox="1"/>
          <p:nvPr/>
        </p:nvSpPr>
        <p:spPr>
          <a:xfrm>
            <a:off x="431933" y="1325255"/>
            <a:ext cx="8452185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200" dirty="0"/>
              <a:t>Python </a:t>
            </a:r>
            <a:r>
              <a:rPr lang="zh-CN" altLang="en-US" sz="1200" dirty="0"/>
              <a:t>中现有的 </a:t>
            </a:r>
            <a:r>
              <a:rPr lang="en-US" altLang="zh-CN" sz="1200" dirty="0"/>
              <a:t>C </a:t>
            </a:r>
            <a:r>
              <a:rPr lang="zh-CN" altLang="en-US" sz="1200" dirty="0"/>
              <a:t>语言解析器 </a:t>
            </a:r>
            <a:r>
              <a:rPr lang="en-US" altLang="zh-CN" sz="1200" dirty="0" err="1"/>
              <a:t>pycparser</a:t>
            </a:r>
            <a:r>
              <a:rPr lang="en-US" altLang="zh-CN" sz="1200" dirty="0"/>
              <a:t> </a:t>
            </a:r>
            <a:r>
              <a:rPr lang="zh-CN" altLang="en-US" sz="1200" dirty="0"/>
              <a:t>有大量的局限性，如无法在生成 </a:t>
            </a:r>
            <a:r>
              <a:rPr lang="en-US" altLang="zh-CN" sz="1200" dirty="0"/>
              <a:t>AST </a:t>
            </a:r>
            <a:r>
              <a:rPr lang="zh-CN" altLang="en-US" sz="1200" dirty="0"/>
              <a:t>后提取出每一个语法结构对应的代码，因此，无法使用 </a:t>
            </a:r>
            <a:r>
              <a:rPr lang="en-US" altLang="zh-CN" sz="1200" dirty="0" err="1"/>
              <a:t>pycparser</a:t>
            </a:r>
            <a:r>
              <a:rPr lang="en-US" altLang="zh-CN" sz="1200" dirty="0"/>
              <a:t> </a:t>
            </a:r>
            <a:r>
              <a:rPr lang="zh-CN" altLang="en-US" sz="1200" dirty="0"/>
              <a:t>对函数进行分离。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这里采用代码块解析的方法，即对于一个函数，定位其外层的 </a:t>
            </a:r>
            <a:r>
              <a:rPr lang="en-US" altLang="zh-CN" sz="1200" dirty="0"/>
              <a:t>Block </a:t>
            </a:r>
            <a:r>
              <a:rPr lang="zh-CN" altLang="en-US" sz="1200" dirty="0"/>
              <a:t>的起始与终止位置（该过程仅涉及到大括号的匹配），提取出函数体的内容。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针对函数头，使用正则表达式 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.+</a:t>
            </a:r>
            <a:r>
              <a:rPr lang="en-US" altLang="zh-CN" sz="1200" u="sng" dirty="0">
                <a:solidFill>
                  <a:schemeClr val="accent2"/>
                </a:solidFill>
                <a:latin typeface="Consolas" panose="020B0609020204030204" pitchFamily="49" charset="0"/>
              </a:rPr>
              <a:t>\W</a:t>
            </a:r>
            <a:r>
              <a:rPr lang="en-US" altLang="zh-CN" sz="12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altLang="zh-CN" sz="12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\w+</a:t>
            </a:r>
            <a:r>
              <a:rPr lang="en-US" altLang="zh-CN" sz="1200" dirty="0"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altLang="zh-CN" sz="1200" dirty="0">
                <a:solidFill>
                  <a:schemeClr val="accent5"/>
                </a:solidFill>
                <a:latin typeface="Consolas" panose="020B0609020204030204" pitchFamily="49" charset="0"/>
              </a:rPr>
              <a:t>\(</a:t>
            </a:r>
            <a:r>
              <a:rPr lang="en-US" altLang="zh-C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.*</a:t>
            </a:r>
            <a:r>
              <a:rPr lang="en-US" altLang="zh-CN" sz="1200" dirty="0">
                <a:solidFill>
                  <a:schemeClr val="accent5"/>
                </a:solidFill>
                <a:latin typeface="Consolas" panose="020B0609020204030204" pitchFamily="49" charset="0"/>
              </a:rPr>
              <a:t>\)</a:t>
            </a:r>
            <a:r>
              <a:rPr lang="zh-CN" altLang="en-US" sz="1200" dirty="0"/>
              <a:t> 匹配获取函数名，例如：</a:t>
            </a:r>
            <a:r>
              <a:rPr lang="en-US" altLang="zh-CN" sz="1200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u="sng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add</a:t>
            </a:r>
            <a:r>
              <a:rPr lang="en-US" altLang="zh-CN" sz="1200" dirty="0">
                <a:solidFill>
                  <a:schemeClr val="accent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Bighex</a:t>
            </a:r>
            <a:r>
              <a:rPr lang="en-US" altLang="zh-C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a, </a:t>
            </a:r>
            <a:r>
              <a:rPr lang="en-US" altLang="zh-CN" sz="1200" dirty="0" err="1">
                <a:solidFill>
                  <a:schemeClr val="accent1"/>
                </a:solidFill>
                <a:latin typeface="Consolas" panose="020B0609020204030204" pitchFamily="49" charset="0"/>
              </a:rPr>
              <a:t>Bighex</a:t>
            </a:r>
            <a:r>
              <a:rPr lang="en-US" altLang="zh-CN" sz="1200" dirty="0">
                <a:solidFill>
                  <a:schemeClr val="accent1"/>
                </a:solidFill>
                <a:latin typeface="Consolas" panose="020B0609020204030204" pitchFamily="49" charset="0"/>
              </a:rPr>
              <a:t> b</a:t>
            </a:r>
            <a:r>
              <a:rPr lang="en-US" altLang="zh-CN" sz="1200" dirty="0">
                <a:solidFill>
                  <a:schemeClr val="accent5"/>
                </a:solidFill>
                <a:latin typeface="Consolas" panose="020B0609020204030204" pitchFamily="49" charset="0"/>
              </a:rPr>
              <a:t>)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200" dirty="0"/>
              <a:t>将函数名与</a:t>
            </a:r>
            <a:r>
              <a:rPr lang="en-US" altLang="zh-CN" sz="1200" dirty="0"/>
              <a:t>【</a:t>
            </a:r>
            <a:r>
              <a:rPr lang="zh-CN" altLang="en-US" sz="1200" dirty="0"/>
              <a:t>函数头</a:t>
            </a:r>
            <a:r>
              <a:rPr lang="en-US" altLang="zh-CN" sz="1200" dirty="0"/>
              <a:t>+</a:t>
            </a:r>
            <a:r>
              <a:rPr lang="zh-CN" altLang="en-US" sz="1200" dirty="0"/>
              <a:t>函数体</a:t>
            </a:r>
            <a:r>
              <a:rPr lang="en-US" altLang="zh-CN" sz="1200" dirty="0"/>
              <a:t>】</a:t>
            </a:r>
            <a:r>
              <a:rPr lang="zh-CN" altLang="en-US" sz="1200" dirty="0"/>
              <a:t>存储进一个 </a:t>
            </a:r>
            <a:r>
              <a:rPr lang="en-US" altLang="zh-CN" sz="1200" dirty="0" err="1"/>
              <a:t>dict</a:t>
            </a:r>
            <a:r>
              <a:rPr lang="en-US" altLang="zh-CN" sz="1200" dirty="0"/>
              <a:t> </a:t>
            </a:r>
            <a:r>
              <a:rPr lang="zh-CN" altLang="en-US" sz="1200" dirty="0"/>
              <a:t>中。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539597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效果</a:t>
            </a:r>
            <a:r>
              <a:rPr lang="zh-CN" alt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展示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596D5BA-3B49-4908-2DAB-44DD4FA4DADA}"/>
              </a:ext>
            </a:extLst>
          </p:cNvPr>
          <p:cNvSpPr txBox="1"/>
          <p:nvPr/>
        </p:nvSpPr>
        <p:spPr>
          <a:xfrm>
            <a:off x="404261" y="224923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展示环境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B7C2FE-D83E-7413-92E8-76B11FD6CC6A}"/>
              </a:ext>
            </a:extLst>
          </p:cNvPr>
          <p:cNvSpPr txBox="1"/>
          <p:nvPr/>
        </p:nvSpPr>
        <p:spPr>
          <a:xfrm>
            <a:off x="404261" y="822960"/>
            <a:ext cx="7392202" cy="1518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200" dirty="0"/>
              <a:t>因为现在的大模型能力都非常强大，很难找到大模型无法全部理解的大型项目，而如果专门去找能力很差的大模型，任务执行又会花费太多时间（实测使用本地部署的通义千问</a:t>
            </a:r>
            <a:r>
              <a:rPr lang="en-US" altLang="zh-CN" sz="1200" dirty="0"/>
              <a:t>2-1.5B </a:t>
            </a:r>
            <a:r>
              <a:rPr lang="zh-CN" altLang="en-US" sz="1200" dirty="0"/>
              <a:t>进行检错需要几个小时）。</a:t>
            </a:r>
            <a:endParaRPr lang="en-US" altLang="zh-CN" sz="1200" dirty="0"/>
          </a:p>
          <a:p>
            <a:pPr>
              <a:lnSpc>
                <a:spcPct val="200000"/>
              </a:lnSpc>
            </a:pPr>
            <a:r>
              <a:rPr lang="zh-CN" altLang="en-US" sz="1200" dirty="0"/>
              <a:t>最后我们调用了通义千问</a:t>
            </a:r>
            <a:r>
              <a:rPr lang="en-US" altLang="zh-CN" sz="1200" dirty="0"/>
              <a:t>-Plus</a:t>
            </a:r>
            <a:r>
              <a:rPr lang="zh-CN" altLang="en-US" sz="1200" dirty="0"/>
              <a:t>，并且</a:t>
            </a:r>
            <a:r>
              <a:rPr lang="zh-CN" altLang="en-US" sz="1200" b="1" dirty="0"/>
              <a:t>我们假定一个小型代码库非常大，出错的函数及与其相关的所有函数只占代码库的一小部分，我们无法将整个代码库注入大模型，但是将出错的函数及与其相关的函数注入大模型。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416213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C0D793D-8B31-9F60-53F9-06932A3D1154}"/>
              </a:ext>
            </a:extLst>
          </p:cNvPr>
          <p:cNvSpPr txBox="1"/>
          <p:nvPr/>
        </p:nvSpPr>
        <p:spPr>
          <a:xfrm>
            <a:off x="385010" y="234548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示例一：函数调用出错</a:t>
            </a:r>
            <a:endParaRPr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B30656A-65BE-B6DE-28F1-2A0B885D2C83}"/>
              </a:ext>
            </a:extLst>
          </p:cNvPr>
          <p:cNvSpPr txBox="1"/>
          <p:nvPr/>
        </p:nvSpPr>
        <p:spPr>
          <a:xfrm>
            <a:off x="442762" y="789272"/>
            <a:ext cx="510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错误：</a:t>
            </a:r>
            <a:r>
              <a:rPr lang="en-US" altLang="zh-CN" sz="1200" dirty="0" err="1"/>
              <a:t>mul</a:t>
            </a:r>
            <a:r>
              <a:rPr lang="en-US" altLang="zh-CN" sz="1200" dirty="0"/>
              <a:t> </a:t>
            </a:r>
            <a:r>
              <a:rPr lang="zh-CN" altLang="en-US" sz="1200" dirty="0"/>
              <a:t>函数需要两个参数，调用时只传了一个参数。</a:t>
            </a:r>
            <a:endParaRPr lang="en-US" altLang="zh-CN" sz="1200" dirty="0"/>
          </a:p>
          <a:p>
            <a:endParaRPr lang="en-US" altLang="zh-CN" sz="12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F653CE7-94B1-0DD9-274D-14FB6ABC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3" y="2091763"/>
            <a:ext cx="3863852" cy="19858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E974294-4DCF-0799-4A30-FA6DBC3E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885" y="1614537"/>
            <a:ext cx="3863852" cy="246306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7539794-23B9-96A3-9362-B3936AFC8162}"/>
              </a:ext>
            </a:extLst>
          </p:cNvPr>
          <p:cNvSpPr txBox="1"/>
          <p:nvPr/>
        </p:nvSpPr>
        <p:spPr>
          <a:xfrm>
            <a:off x="1775860" y="4268089"/>
            <a:ext cx="1968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方案一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C986FF1-F322-5741-56A6-B3C517F87F83}"/>
              </a:ext>
            </a:extLst>
          </p:cNvPr>
          <p:cNvSpPr txBox="1"/>
          <p:nvPr/>
        </p:nvSpPr>
        <p:spPr>
          <a:xfrm>
            <a:off x="6407867" y="4268088"/>
            <a:ext cx="6458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/>
              <a:t>方案二</a:t>
            </a:r>
          </a:p>
        </p:txBody>
      </p:sp>
    </p:spTree>
    <p:extLst>
      <p:ext uri="{BB962C8B-B14F-4D97-AF65-F5344CB8AC3E}">
        <p14:creationId xmlns:p14="http://schemas.microsoft.com/office/powerpoint/2010/main" val="1784615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0E198A8-7509-1478-BF24-8E9E8D630C42}"/>
              </a:ext>
            </a:extLst>
          </p:cNvPr>
          <p:cNvSpPr txBox="1"/>
          <p:nvPr/>
        </p:nvSpPr>
        <p:spPr>
          <a:xfrm>
            <a:off x="336884" y="268236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示例二：函数实现</a:t>
            </a:r>
            <a:r>
              <a:rPr lang="zh-CN" altLang="en-US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错误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F65FF7-759E-28E0-5A87-78AEC4CA1D26}"/>
              </a:ext>
            </a:extLst>
          </p:cNvPr>
          <p:cNvSpPr txBox="1"/>
          <p:nvPr/>
        </p:nvSpPr>
        <p:spPr>
          <a:xfrm>
            <a:off x="418699" y="779646"/>
            <a:ext cx="5115827" cy="61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函数实现错误：用户发现 </a:t>
            </a:r>
            <a:r>
              <a:rPr lang="en-US" altLang="zh-CN" sz="1200" dirty="0" err="1"/>
              <a:t>qpow</a:t>
            </a:r>
            <a:r>
              <a:rPr lang="en-US" altLang="zh-CN" sz="1200" dirty="0"/>
              <a:t> </a:t>
            </a:r>
            <a:r>
              <a:rPr lang="zh-CN" altLang="en-US" sz="1200" dirty="0"/>
              <a:t>函数的结果不符合预期，原因是他在 </a:t>
            </a:r>
            <a:r>
              <a:rPr lang="en-US" altLang="zh-CN" sz="1200" dirty="0" err="1"/>
              <a:t>qpow</a:t>
            </a:r>
            <a:r>
              <a:rPr lang="en-US" altLang="zh-CN" sz="1200" dirty="0"/>
              <a:t> </a:t>
            </a:r>
            <a:r>
              <a:rPr lang="zh-CN" altLang="en-US" sz="1200" dirty="0"/>
              <a:t>函数调用的 </a:t>
            </a:r>
            <a:r>
              <a:rPr lang="en-US" altLang="zh-CN" sz="1200" dirty="0" err="1"/>
              <a:t>is_odd</a:t>
            </a:r>
            <a:r>
              <a:rPr lang="en-US" altLang="zh-CN" sz="1200" dirty="0"/>
              <a:t> </a:t>
            </a:r>
            <a:r>
              <a:rPr lang="zh-CN" altLang="en-US" sz="1200" dirty="0"/>
              <a:t>函数实现错误。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FFC39A-78D0-93C1-1B95-3B0240EBA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74" y="858685"/>
            <a:ext cx="2508603" cy="5688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F3E9A2-8564-C0C9-BDD1-5A5D50268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98" y="1449369"/>
            <a:ext cx="4031976" cy="32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76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5CAB-32A3-38E9-7E8B-3A4F337A4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7C0856C-458E-574D-076C-BB4E40DAB796}"/>
              </a:ext>
            </a:extLst>
          </p:cNvPr>
          <p:cNvSpPr txBox="1"/>
          <p:nvPr/>
        </p:nvSpPr>
        <p:spPr>
          <a:xfrm>
            <a:off x="336884" y="268236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示例三：函数使用不合理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B9FA50-D040-B041-1347-9E871D338293}"/>
              </a:ext>
            </a:extLst>
          </p:cNvPr>
          <p:cNvSpPr txBox="1"/>
          <p:nvPr/>
        </p:nvSpPr>
        <p:spPr>
          <a:xfrm>
            <a:off x="418699" y="842210"/>
            <a:ext cx="5828097" cy="61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函数实现错误：用户发现 </a:t>
            </a:r>
            <a:r>
              <a:rPr lang="en-US" altLang="zh-CN" sz="1200" dirty="0" err="1"/>
              <a:t>qpow</a:t>
            </a:r>
            <a:r>
              <a:rPr lang="en-US" altLang="zh-CN" sz="1200" dirty="0"/>
              <a:t> </a:t>
            </a:r>
            <a:r>
              <a:rPr lang="zh-CN" altLang="en-US" sz="1200" dirty="0"/>
              <a:t>函数的结果不符合预期，原因是他在 </a:t>
            </a:r>
            <a:r>
              <a:rPr lang="en-US" altLang="zh-CN" sz="1200" dirty="0" err="1"/>
              <a:t>qpow</a:t>
            </a:r>
            <a:r>
              <a:rPr lang="en-US" altLang="zh-CN" sz="1200" dirty="0"/>
              <a:t> </a:t>
            </a:r>
            <a:r>
              <a:rPr lang="zh-CN" altLang="en-US" sz="1200" dirty="0"/>
              <a:t>函数使用 </a:t>
            </a:r>
            <a:r>
              <a:rPr lang="en-US" altLang="zh-CN" sz="1200" dirty="0"/>
              <a:t>odd = !</a:t>
            </a:r>
            <a:r>
              <a:rPr lang="en-US" altLang="zh-CN" sz="1200" dirty="0" err="1"/>
              <a:t>is_odd</a:t>
            </a:r>
            <a:r>
              <a:rPr lang="en-US" altLang="zh-CN" sz="1200" dirty="0"/>
              <a:t>(b) </a:t>
            </a:r>
            <a:r>
              <a:rPr lang="zh-CN" altLang="en-US" sz="1200" dirty="0"/>
              <a:t>来判断 </a:t>
            </a:r>
            <a:r>
              <a:rPr lang="en-US" altLang="zh-CN" sz="1200" dirty="0"/>
              <a:t>b </a:t>
            </a:r>
            <a:r>
              <a:rPr lang="zh-CN" altLang="en-US" sz="1200" dirty="0"/>
              <a:t>是否为奇数，实际应该使用 </a:t>
            </a:r>
            <a:r>
              <a:rPr lang="en-US" altLang="zh-CN" sz="1200" dirty="0"/>
              <a:t>odd = </a:t>
            </a:r>
            <a:r>
              <a:rPr lang="en-US" altLang="zh-CN" sz="1200" dirty="0" err="1"/>
              <a:t>is_odd</a:t>
            </a:r>
            <a:r>
              <a:rPr lang="en-US" altLang="zh-CN" sz="1200" dirty="0"/>
              <a:t>(b)</a:t>
            </a:r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E80BAA-4F4C-13D8-15A2-2E0470133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1" y="1682822"/>
            <a:ext cx="4692316" cy="26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43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4C77-7CBD-9647-9083-B718CED9E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945E07-34A7-A6A6-6CFB-ADE718E393AD}"/>
              </a:ext>
            </a:extLst>
          </p:cNvPr>
          <p:cNvSpPr txBox="1"/>
          <p:nvPr/>
        </p:nvSpPr>
        <p:spPr>
          <a:xfrm>
            <a:off x="336884" y="268236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对比分析</a:t>
            </a:r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F39295-8855-31D4-648B-39A1CADFC84B}"/>
              </a:ext>
            </a:extLst>
          </p:cNvPr>
          <p:cNvSpPr txBox="1"/>
          <p:nvPr/>
        </p:nvSpPr>
        <p:spPr>
          <a:xfrm>
            <a:off x="418699" y="842210"/>
            <a:ext cx="5828097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直接调用大模型，只提供当前函数的代码，让它检测并修复错误，大模型的输出如下：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A76D14-7DF1-C58B-76BF-88466C67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" y="1388196"/>
            <a:ext cx="5659655" cy="30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1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研究背景与动机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总结与Q&amp;A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项目成果概览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625" y="1504950"/>
            <a:ext cx="8286750" cy="34671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24038" y="1997869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1143000" y="2388394"/>
            <a:ext cx="16287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构建自动化流程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1143000" y="2678906"/>
            <a:ext cx="16287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成功构建基于Clang+LLM的自动化缺陷检测与修复流程。</a:t>
            </a:r>
            <a:endParaRPr lang="en-US" sz="1050" dirty="0"/>
          </a:p>
        </p:txBody>
      </p:sp>
      <p:sp>
        <p:nvSpPr>
          <p:cNvPr id="9" name="Text 5"/>
          <p:cNvSpPr/>
          <p:nvPr/>
        </p:nvSpPr>
        <p:spPr>
          <a:xfrm>
            <a:off x="3567112" y="1997869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2886075" y="2388394"/>
            <a:ext cx="16287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利用调用图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886075" y="2678906"/>
            <a:ext cx="162877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创新性地使用调用图增强代码上下文理解。</a:t>
            </a:r>
            <a:endParaRPr lang="en-US" sz="1050" dirty="0"/>
          </a:p>
        </p:txBody>
      </p:sp>
      <p:sp>
        <p:nvSpPr>
          <p:cNvPr id="12" name="Text 8"/>
          <p:cNvSpPr/>
          <p:nvPr/>
        </p:nvSpPr>
        <p:spPr>
          <a:xfrm>
            <a:off x="5310188" y="1997869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500" dirty="0"/>
          </a:p>
        </p:txBody>
      </p:sp>
      <p:sp>
        <p:nvSpPr>
          <p:cNvPr id="13" name="Text 9"/>
          <p:cNvSpPr/>
          <p:nvPr/>
        </p:nvSpPr>
        <p:spPr>
          <a:xfrm>
            <a:off x="4629150" y="2388394"/>
            <a:ext cx="16287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增强函数文档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4629150" y="2678906"/>
            <a:ext cx="162877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利用函数文档进一步提升代码理解能力。</a:t>
            </a:r>
            <a:endParaRPr lang="en-US" sz="1050" dirty="0"/>
          </a:p>
        </p:txBody>
      </p:sp>
      <p:sp>
        <p:nvSpPr>
          <p:cNvPr id="15" name="Text 11"/>
          <p:cNvSpPr/>
          <p:nvPr/>
        </p:nvSpPr>
        <p:spPr>
          <a:xfrm>
            <a:off x="7053263" y="1997869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500" dirty="0"/>
          </a:p>
        </p:txBody>
      </p:sp>
      <p:sp>
        <p:nvSpPr>
          <p:cNvPr id="16" name="Text 12"/>
          <p:cNvSpPr/>
          <p:nvPr/>
        </p:nvSpPr>
        <p:spPr>
          <a:xfrm>
            <a:off x="6372225" y="2388394"/>
            <a:ext cx="16287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提升质量控制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6372225" y="2678906"/>
            <a:ext cx="1628775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显著提高了软件质量控制的效率。</a:t>
            </a:r>
            <a:endParaRPr lang="en-US" sz="1050" dirty="0"/>
          </a:p>
        </p:txBody>
      </p:sp>
      <p:sp>
        <p:nvSpPr>
          <p:cNvPr id="18" name="Text 14"/>
          <p:cNvSpPr/>
          <p:nvPr/>
        </p:nvSpPr>
        <p:spPr>
          <a:xfrm>
            <a:off x="6124575" y="3431381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615CED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500" dirty="0"/>
          </a:p>
        </p:txBody>
      </p:sp>
      <p:sp>
        <p:nvSpPr>
          <p:cNvPr id="19" name="Text 15"/>
          <p:cNvSpPr/>
          <p:nvPr/>
        </p:nvSpPr>
        <p:spPr>
          <a:xfrm>
            <a:off x="4629150" y="3821906"/>
            <a:ext cx="325755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快速定位错误</a:t>
            </a:r>
            <a:endParaRPr lang="en-US" sz="1200" dirty="0"/>
          </a:p>
        </p:txBody>
      </p:sp>
      <p:sp>
        <p:nvSpPr>
          <p:cNvPr id="20" name="Text 16"/>
          <p:cNvSpPr/>
          <p:nvPr/>
        </p:nvSpPr>
        <p:spPr>
          <a:xfrm>
            <a:off x="4629150" y="4112419"/>
            <a:ext cx="3257550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在实验中表现出优秀的快速定位函数调用错误的能力。</a:t>
            </a:r>
            <a:endParaRPr lang="en-US" sz="1050" dirty="0"/>
          </a:p>
        </p:txBody>
      </p:sp>
      <p:sp>
        <p:nvSpPr>
          <p:cNvPr id="21" name="Text 17"/>
          <p:cNvSpPr/>
          <p:nvPr/>
        </p:nvSpPr>
        <p:spPr>
          <a:xfrm>
            <a:off x="2752725" y="3431381"/>
            <a:ext cx="266700" cy="3048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5BB1E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500" dirty="0"/>
          </a:p>
        </p:txBody>
      </p:sp>
      <p:sp>
        <p:nvSpPr>
          <p:cNvPr id="22" name="Text 18"/>
          <p:cNvSpPr/>
          <p:nvPr/>
        </p:nvSpPr>
        <p:spPr>
          <a:xfrm>
            <a:off x="1257300" y="3821906"/>
            <a:ext cx="3257550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88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有效修复错误</a:t>
            </a:r>
            <a:endParaRPr lang="en-US" sz="1200" dirty="0"/>
          </a:p>
        </p:txBody>
      </p:sp>
      <p:sp>
        <p:nvSpPr>
          <p:cNvPr id="23" name="Text 19"/>
          <p:cNvSpPr/>
          <p:nvPr/>
        </p:nvSpPr>
        <p:spPr>
          <a:xfrm>
            <a:off x="1257300" y="4112419"/>
            <a:ext cx="3257550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证明了其在修复函数实现错误方面的有效性。</a:t>
            </a:r>
            <a:endParaRPr lang="en-US" sz="105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DD4F54-B2F4-3EFD-BCF0-D01A16D57E7D}"/>
              </a:ext>
            </a:extLst>
          </p:cNvPr>
          <p:cNvSpPr txBox="1"/>
          <p:nvPr/>
        </p:nvSpPr>
        <p:spPr>
          <a:xfrm>
            <a:off x="442763" y="229736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亮点与不足</a:t>
            </a:r>
            <a:endParaRPr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6A0785-0434-C634-D80B-E3A92C2DB734}"/>
              </a:ext>
            </a:extLst>
          </p:cNvPr>
          <p:cNvSpPr txBox="1"/>
          <p:nvPr/>
        </p:nvSpPr>
        <p:spPr>
          <a:xfrm>
            <a:off x="486076" y="832585"/>
            <a:ext cx="6097604" cy="22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设计亮点：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使用 </a:t>
            </a:r>
            <a:r>
              <a:rPr lang="en-US" altLang="zh-CN" sz="1200" dirty="0"/>
              <a:t>RAG </a:t>
            </a:r>
            <a:r>
              <a:rPr lang="zh-CN" altLang="en-US" sz="1200" dirty="0"/>
              <a:t>技术，精确地为大模型提供相关信息。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结合静态分析工具生成了函数调用关系图。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实现了提供文档和提供代码两种方案。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00406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594F0-E698-4CF6-40C9-E09CEDF89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195070B-51AA-1BB2-EF29-E085C8AB5307}"/>
              </a:ext>
            </a:extLst>
          </p:cNvPr>
          <p:cNvSpPr txBox="1"/>
          <p:nvPr/>
        </p:nvSpPr>
        <p:spPr>
          <a:xfrm>
            <a:off x="442763" y="229736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亮点与不足</a:t>
            </a:r>
            <a:endParaRPr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38CEFD-2782-819A-1DDB-483A09707721}"/>
              </a:ext>
            </a:extLst>
          </p:cNvPr>
          <p:cNvSpPr txBox="1"/>
          <p:nvPr/>
        </p:nvSpPr>
        <p:spPr>
          <a:xfrm>
            <a:off x="442763" y="895149"/>
            <a:ext cx="6097604" cy="2002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/>
              <a:t>不足：</a:t>
            </a:r>
            <a:endParaRPr lang="en-US" altLang="zh-CN" sz="1200" dirty="0"/>
          </a:p>
          <a:p>
            <a:pPr>
              <a:lnSpc>
                <a:spcPct val="150000"/>
              </a:lnSpc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仅支持 </a:t>
            </a:r>
            <a:r>
              <a:rPr lang="en-US" altLang="zh-CN" sz="1200" dirty="0"/>
              <a:t>C </a:t>
            </a:r>
            <a:r>
              <a:rPr lang="zh-CN" altLang="en-US" sz="1200" dirty="0"/>
              <a:t>语言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没有在足够大的项目上进行实验，而是假设处于一个大项目中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测试案例较少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42479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65C44C5-F4DF-836E-B714-7331706A8BCF}"/>
              </a:ext>
            </a:extLst>
          </p:cNvPr>
          <p:cNvSpPr txBox="1"/>
          <p:nvPr/>
        </p:nvSpPr>
        <p:spPr>
          <a:xfrm>
            <a:off x="351322" y="202618"/>
            <a:ext cx="4572000" cy="459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18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未来展望</a:t>
            </a:r>
            <a:endParaRPr lang="en-US" altLang="zh-CN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ED7008-189E-A0A7-A021-447A8E5590A9}"/>
              </a:ext>
            </a:extLst>
          </p:cNvPr>
          <p:cNvSpPr txBox="1"/>
          <p:nvPr/>
        </p:nvSpPr>
        <p:spPr>
          <a:xfrm>
            <a:off x="433136" y="755583"/>
            <a:ext cx="7401827" cy="3110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多语言支持：因为 </a:t>
            </a:r>
            <a:r>
              <a:rPr lang="en-US" altLang="zh-CN" sz="1200" dirty="0"/>
              <a:t>C </a:t>
            </a:r>
            <a:r>
              <a:rPr lang="zh-CN" altLang="en-US" sz="1200" dirty="0"/>
              <a:t>语言不支持类，模板等特色，所以分析起来较为简单，我们也只针对 </a:t>
            </a:r>
            <a:r>
              <a:rPr lang="en-US" altLang="zh-CN" sz="1200" dirty="0"/>
              <a:t>C </a:t>
            </a:r>
            <a:r>
              <a:rPr lang="zh-CN" altLang="en-US" sz="1200" dirty="0"/>
              <a:t>语言代码做了工作，未来可进一步拓展至 </a:t>
            </a:r>
            <a:r>
              <a:rPr lang="en-US" altLang="zh-CN" sz="1200" dirty="0"/>
              <a:t>C++, Python, Java </a:t>
            </a:r>
            <a:r>
              <a:rPr lang="zh-CN" altLang="en-US" sz="1200" dirty="0"/>
              <a:t>等其他编程语言，增强工具的普适性。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Prompt </a:t>
            </a:r>
            <a:r>
              <a:rPr lang="zh-CN" altLang="en-US" sz="1200" dirty="0"/>
              <a:t>工程优化：我们的工作依赖于向 </a:t>
            </a:r>
            <a:r>
              <a:rPr lang="en-US" altLang="zh-CN" sz="1200" dirty="0"/>
              <a:t>Prompt </a:t>
            </a:r>
            <a:r>
              <a:rPr lang="zh-CN" altLang="en-US" sz="1200" dirty="0"/>
              <a:t>注入精确的辅助信息，所以可进一步深入研究如何更高效地组织上下文信息提供给 </a:t>
            </a:r>
            <a:r>
              <a:rPr lang="en-US" altLang="zh-CN" sz="1200" dirty="0"/>
              <a:t>LLM</a:t>
            </a:r>
            <a:r>
              <a:rPr lang="zh-CN" altLang="en-US" sz="1200" dirty="0"/>
              <a:t>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提升交互功能：我们当前的工作是用户告诉大模型哪里有错误，未来可进一步结合其他静态分析和动态分析工具获得更多信息，直接定位到错误位置。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16333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互动问答环节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4F44FF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C071185-CF35-6520-6AC7-68701FF1A538}"/>
              </a:ext>
            </a:extLst>
          </p:cNvPr>
          <p:cNvSpPr txBox="1"/>
          <p:nvPr/>
        </p:nvSpPr>
        <p:spPr>
          <a:xfrm>
            <a:off x="303196" y="167171"/>
            <a:ext cx="6405612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研究动机与目标</a:t>
            </a:r>
            <a:r>
              <a:rPr lang="en-US" altLang="zh-CN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——LLM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与缺陷检测与修复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E493B0-9A14-2AF1-2690-342BD7FF08F1}"/>
              </a:ext>
            </a:extLst>
          </p:cNvPr>
          <p:cNvSpPr txBox="1"/>
          <p:nvPr/>
        </p:nvSpPr>
        <p:spPr>
          <a:xfrm>
            <a:off x="303195" y="820705"/>
            <a:ext cx="7748337" cy="2003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在大模型时代，大规模预训练模型展现出强大的理解和生成能力。</a:t>
            </a: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它们不仅能够在自然语言处理任务中表现优异，还能够辅助软件开发过程：</a:t>
            </a:r>
            <a:endParaRPr lang="en-US" altLang="zh-CN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LLM </a:t>
            </a:r>
            <a:r>
              <a:rPr lang="zh-CN" altLang="en-US" sz="1200" dirty="0"/>
              <a:t>可以深入理解编程语言的语法、语义和常见模式，从而有效地识别代码中的潜在缺陷。</a:t>
            </a:r>
            <a:endParaRPr lang="en-US" altLang="zh-CN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/>
              <a:t>LLM </a:t>
            </a:r>
            <a:r>
              <a:rPr lang="zh-CN" altLang="en-US" sz="1200" dirty="0"/>
              <a:t>还可以根据上下文提供合理的修复建议，帮助开发者更快、更准确地解决问题。</a:t>
            </a: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总而言之，</a:t>
            </a:r>
            <a:r>
              <a:rPr lang="en-US" altLang="zh-CN" sz="1200" dirty="0"/>
              <a:t>LLM </a:t>
            </a:r>
            <a:r>
              <a:rPr lang="zh-CN" altLang="en-US" sz="1200" dirty="0"/>
              <a:t>在代码理解与生成方面存在着巨大的潜力。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37965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B8ADF-B7FB-F98A-E260-D70A182E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80F8B5-74A5-28A3-219C-D2EEB592B805}"/>
              </a:ext>
            </a:extLst>
          </p:cNvPr>
          <p:cNvSpPr txBox="1"/>
          <p:nvPr/>
        </p:nvSpPr>
        <p:spPr>
          <a:xfrm>
            <a:off x="303196" y="167171"/>
            <a:ext cx="4572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研究动机与目标</a:t>
            </a:r>
            <a:r>
              <a:rPr lang="en-US" altLang="zh-CN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——LLM</a:t>
            </a:r>
            <a:r>
              <a:rPr lang="zh-CN" altLang="en-US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存在的问题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F6418F-2DB8-593B-F002-DF4A3D7E51EE}"/>
              </a:ext>
            </a:extLst>
          </p:cNvPr>
          <p:cNvSpPr txBox="1"/>
          <p:nvPr/>
        </p:nvSpPr>
        <p:spPr>
          <a:xfrm>
            <a:off x="303195" y="820705"/>
            <a:ext cx="7748337" cy="141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en-US" altLang="zh-CN" sz="1600" b="1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代码上下文感知能力不足。大模型缺乏对未训练仓库的感知，无法获取和当前需求相关的代码信息</a:t>
            </a: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代码引用关系等背景信息不足。代码库往往包含大量文件，受限于 </a:t>
            </a:r>
            <a:r>
              <a:rPr lang="en-US" altLang="zh-CN" sz="1200" dirty="0"/>
              <a:t>token </a:t>
            </a:r>
            <a:r>
              <a:rPr lang="zh-CN" altLang="en-US" sz="1200" dirty="0"/>
              <a:t>数量和大模型的长文本理解能力，无法将所有信息作为 </a:t>
            </a:r>
            <a:r>
              <a:rPr lang="en-US" altLang="zh-CN" sz="1200" dirty="0"/>
              <a:t>prompt </a:t>
            </a:r>
            <a:r>
              <a:rPr lang="zh-CN" altLang="en-US" sz="1200" dirty="0"/>
              <a:t>输入。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650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C9A99-850E-9526-4CAE-5801DF576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371CDFA-964D-FCC4-6EC8-49F882B4F0CC}"/>
              </a:ext>
            </a:extLst>
          </p:cNvPr>
          <p:cNvSpPr txBox="1"/>
          <p:nvPr/>
        </p:nvSpPr>
        <p:spPr>
          <a:xfrm>
            <a:off x="303196" y="167171"/>
            <a:ext cx="4572000" cy="466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00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研究动机与目标</a:t>
            </a:r>
            <a:r>
              <a:rPr lang="en-US" altLang="zh-CN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——</a:t>
            </a:r>
            <a:r>
              <a:rPr lang="zh-CN" altLang="en-US" sz="2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研究意义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D88C00-BBEF-494A-F5CF-96F47FCAF09E}"/>
              </a:ext>
            </a:extLst>
          </p:cNvPr>
          <p:cNvSpPr txBox="1"/>
          <p:nvPr/>
        </p:nvSpPr>
        <p:spPr>
          <a:xfrm>
            <a:off x="303196" y="1056524"/>
            <a:ext cx="7243010" cy="1726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提升软件开发效率：通过增强</a:t>
            </a:r>
            <a:r>
              <a:rPr lang="en-US" altLang="zh-CN" sz="1200" dirty="0"/>
              <a:t>LLM</a:t>
            </a:r>
            <a:r>
              <a:rPr lang="zh-CN" altLang="en-US" sz="1200" dirty="0"/>
              <a:t>的感知能力，能够显著减少人工干预，提升开发效率。</a:t>
            </a: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降低代码质量风险：</a:t>
            </a:r>
            <a:r>
              <a:rPr lang="en-US" altLang="zh-CN" sz="1200" dirty="0"/>
              <a:t>LLM </a:t>
            </a:r>
            <a:r>
              <a:rPr lang="zh-CN" altLang="en-US" sz="1200" dirty="0"/>
              <a:t>可以发现一些传统的分析工具难以检测到的错误。</a:t>
            </a:r>
            <a:endParaRPr lang="en-US" altLang="zh-CN" sz="1200" dirty="0"/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1200" b="1" dirty="0"/>
          </a:p>
          <a:p>
            <a:pPr marL="171450" indent="-1714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推动</a:t>
            </a:r>
            <a:r>
              <a:rPr lang="en-US" altLang="zh-CN" sz="1200" dirty="0"/>
              <a:t>LLM</a:t>
            </a:r>
            <a:r>
              <a:rPr lang="zh-CN" altLang="en-US" sz="1200" dirty="0"/>
              <a:t>在软件工程中的广泛应用：解决模型在代码上下文感知和长代码处理上的问题，可以扩展其应用场景，增强其在复杂软件项目中的适用性。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86594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系统设计与架构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4F44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171450" indent="-171450" defTabSz="685800">
              <a:lnSpc>
                <a:spcPts val="1650"/>
              </a:lnSpc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pic>
        <p:nvPicPr>
          <p:cNvPr id="22" name="Image 0" descr="preencoded.png">
            <a:extLst>
              <a:ext uri="{FF2B5EF4-FFF2-40B4-BE49-F238E27FC236}">
                <a16:creationId xmlns:a16="http://schemas.microsoft.com/office/drawing/2014/main" id="{1ED78C09-B5D2-53FA-3474-24C82802A4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zh-CN" alt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</a:rPr>
              <a:t>基本解决思路</a:t>
            </a:r>
            <a:endParaRPr lang="en-US" sz="2250" b="1" dirty="0">
              <a:solidFill>
                <a:srgbClr val="FFFFFF"/>
              </a:solidFill>
              <a:latin typeface="Microsoft YaHei" pitchFamily="34" charset="0"/>
              <a:ea typeface="Microsoft YaHei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BCA18-479B-4C60-7500-6B443556B3DE}"/>
              </a:ext>
            </a:extLst>
          </p:cNvPr>
          <p:cNvSpPr txBox="1"/>
          <p:nvPr/>
        </p:nvSpPr>
        <p:spPr>
          <a:xfrm>
            <a:off x="571500" y="1551675"/>
            <a:ext cx="7523346" cy="2592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大模型缺乏对未训练仓库的感知：那就给他提供当前仓库的信息，作为 </a:t>
            </a:r>
            <a:r>
              <a:rPr lang="en-US" altLang="zh-CN" sz="1200" dirty="0"/>
              <a:t>prompt </a:t>
            </a:r>
            <a:r>
              <a:rPr lang="zh-CN" altLang="en-US" sz="1200" dirty="0"/>
              <a:t>输入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无法将所有信息作为 </a:t>
            </a:r>
            <a:r>
              <a:rPr lang="en-US" altLang="zh-CN" sz="1200" dirty="0"/>
              <a:t>prompt </a:t>
            </a:r>
            <a:r>
              <a:rPr lang="zh-CN" altLang="en-US" sz="1200" dirty="0"/>
              <a:t>输入：那就筛选出所需的信息，只提供有用的信息</a:t>
            </a:r>
            <a:endParaRPr lang="en-US" altLang="zh-CN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可以结合函数的调用关系图，自下而上为函数生成文档，包括参数，返回值，实现功能等基本信息，最后将当前函数及其调用的所有函数的文档注入 </a:t>
            </a:r>
            <a:r>
              <a:rPr lang="en-US" altLang="zh-CN" sz="1200" dirty="0"/>
              <a:t>prompt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200" dirty="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/>
              <a:t>也可以根据函数的调用关系图，采用广度优先搜索或深度优先搜索，将与当前函数相关的所有函数的代码注入 </a:t>
            </a:r>
            <a:r>
              <a:rPr lang="en-US" altLang="zh-CN" sz="1200" dirty="0"/>
              <a:t>prompt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3571" b="3571"/>
          <a:stretch/>
        </p:blipFill>
        <p:spPr>
          <a:xfrm>
            <a:off x="0" y="0"/>
            <a:ext cx="9144000" cy="1238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3150"/>
              </a:lnSpc>
            </a:pPr>
            <a:r>
              <a:rPr lang="en-US" sz="225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整体流程图</a:t>
            </a:r>
            <a:endParaRPr lang="en-US" sz="22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defTabSz="685800">
              <a:lnSpc>
                <a:spcPts val="1650"/>
              </a:lnSpc>
            </a:pP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28625" y="1504950"/>
            <a:ext cx="8286750" cy="34671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2001" y="1824039"/>
            <a:ext cx="1595437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扫描项目目录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7" name="Text 3"/>
          <p:cNvSpPr/>
          <p:nvPr/>
        </p:nvSpPr>
        <p:spPr>
          <a:xfrm>
            <a:off x="762001" y="2505075"/>
            <a:ext cx="1595437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定位所有C文件，准备进行分析。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8" name="Text 4"/>
          <p:cNvSpPr/>
          <p:nvPr/>
        </p:nvSpPr>
        <p:spPr>
          <a:xfrm>
            <a:off x="2738439" y="1824039"/>
            <a:ext cx="1595437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生成调用关系图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9" name="Text 5"/>
          <p:cNvSpPr/>
          <p:nvPr/>
        </p:nvSpPr>
        <p:spPr>
          <a:xfrm>
            <a:off x="2738439" y="2505075"/>
            <a:ext cx="1595437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使用Clang分析工具，为修复工作打下基础。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0" name="Text 6"/>
          <p:cNvSpPr/>
          <p:nvPr/>
        </p:nvSpPr>
        <p:spPr>
          <a:xfrm>
            <a:off x="4714876" y="1824039"/>
            <a:ext cx="1595437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提取函数代码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714876" y="2505075"/>
            <a:ext cx="1595437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从C文件中提取函数代码，准备进一步处理。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2" name="Text 8"/>
          <p:cNvSpPr/>
          <p:nvPr/>
        </p:nvSpPr>
        <p:spPr>
          <a:xfrm>
            <a:off x="6691314" y="1824039"/>
            <a:ext cx="1595437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 err="1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生成</a:t>
            </a:r>
            <a:r>
              <a:rPr lang="zh-CN" alt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函数文档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786562" y="2457453"/>
            <a:ext cx="1595437" cy="4572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调用大模型生成函数</a:t>
            </a:r>
            <a:r>
              <a:rPr lang="zh-CN" alt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文档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762001" y="3343276"/>
            <a:ext cx="35718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定位并修复错误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5" name="Text 11"/>
          <p:cNvSpPr/>
          <p:nvPr/>
        </p:nvSpPr>
        <p:spPr>
          <a:xfrm>
            <a:off x="762001" y="4024313"/>
            <a:ext cx="357187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采用文档或源码驱动方式，精准定位并修复错误。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4714876" y="3343276"/>
            <a:ext cx="3571875" cy="252413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88"/>
              </a:lnSpc>
            </a:pPr>
            <a:r>
              <a:rPr lang="en-US" sz="12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整合修复内容</a:t>
            </a:r>
            <a:endParaRPr lang="en-US" sz="1200" dirty="0">
              <a:solidFill>
                <a:prstClr val="black"/>
              </a:solidFill>
              <a:latin typeface="等线" panose="020F0502020204030204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4714876" y="4024313"/>
            <a:ext cx="3571875" cy="2476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algn="ctr" defTabSz="685800">
              <a:lnSpc>
                <a:spcPts val="1650"/>
              </a:lnSpc>
            </a:pPr>
            <a:r>
              <a:rPr lang="en-US" sz="105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提升代码质量，确保修复效果。</a:t>
            </a:r>
            <a:endParaRPr lang="en-US" sz="1050" dirty="0">
              <a:solidFill>
                <a:prstClr val="black"/>
              </a:solidFill>
              <a:latin typeface="等线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2459</Words>
  <Application>Microsoft Office PowerPoint</Application>
  <PresentationFormat>全屏显示(16:9)</PresentationFormat>
  <Paragraphs>303</Paragraphs>
  <Slides>35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等线</vt:lpstr>
      <vt:lpstr>等线 Light</vt:lpstr>
      <vt:lpstr>Microsoft YaHei</vt:lpstr>
      <vt:lpstr>Arial</vt:lpstr>
      <vt:lpstr>Consolas</vt:lpstr>
      <vt:lpstr>Wingdings</vt:lpstr>
      <vt:lpstr>Office Theme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震宇 薄</cp:lastModifiedBy>
  <cp:revision>66</cp:revision>
  <dcterms:created xsi:type="dcterms:W3CDTF">2025-01-13T07:36:51Z</dcterms:created>
  <dcterms:modified xsi:type="dcterms:W3CDTF">2025-01-14T05:24:52Z</dcterms:modified>
</cp:coreProperties>
</file>