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notesMasterIdLst>
    <p:notesMasterId r:id="rId30"/>
  </p:notesMasterIdLst>
  <p:sldIdLst>
    <p:sldId id="256" r:id="rId3"/>
    <p:sldId id="257" r:id="rId4"/>
    <p:sldId id="258" r:id="rId5"/>
    <p:sldId id="275" r:id="rId6"/>
    <p:sldId id="276" r:id="rId7"/>
    <p:sldId id="277" r:id="rId8"/>
    <p:sldId id="261" r:id="rId9"/>
    <p:sldId id="281" r:id="rId10"/>
    <p:sldId id="287" r:id="rId11"/>
    <p:sldId id="282" r:id="rId12"/>
    <p:sldId id="263" r:id="rId13"/>
    <p:sldId id="284" r:id="rId14"/>
    <p:sldId id="268" r:id="rId15"/>
    <p:sldId id="269" r:id="rId16"/>
    <p:sldId id="272" r:id="rId17"/>
    <p:sldId id="285" r:id="rId18"/>
    <p:sldId id="286" r:id="rId19"/>
    <p:sldId id="267" r:id="rId20"/>
    <p:sldId id="264" r:id="rId21"/>
    <p:sldId id="265" r:id="rId22"/>
    <p:sldId id="274" r:id="rId23"/>
    <p:sldId id="278" r:id="rId24"/>
    <p:sldId id="270" r:id="rId25"/>
    <p:sldId id="271" r:id="rId26"/>
    <p:sldId id="279" r:id="rId27"/>
    <p:sldId id="280" r:id="rId28"/>
    <p:sldId id="273" r:id="rId2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9" d="100"/>
          <a:sy n="99" d="100"/>
        </p:scale>
        <p:origin x="333"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664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F7974-8511-ABF8-C750-413FCABDB9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C92F39-9A2F-D1AB-043E-F46991EBF6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37B65A-1B98-7CC2-27E9-3E3A11FE8B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C91253-251E-0524-86D9-0A1AAB392DD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5936700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6DC19-F11B-DBE8-214A-2E7CBB5C55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4D3948-1731-D8E6-A14E-37DD656FDE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003811-2FB9-C123-F251-E12A9DC37F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934F17-33BE-0C22-02F6-309E116D406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508852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6499D-F994-D0FB-4BB6-3370C560B3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2649DF-5BC0-0A47-915C-7118DA8EB0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A2CA78-35A8-8648-A6AB-9330A2C3AA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4637A8-4D16-870F-A952-8F25EF9DF3E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373309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8B31A-A034-4220-6D44-0B1E8199CF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CCFED3-C5B0-9D7D-C4D7-0771776E6E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894986-3879-7A70-D21A-4CA270526D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C282CF-2EFD-7609-D8E0-603D7465027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456813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1B778-87A7-50B9-6E8A-DD6F089AEB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69EFEF-081A-B6CF-F7FD-0F92D293CC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976E70-E499-D6AB-B426-EA8CF9FD71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A586D1-DA3A-0518-1578-4DA151124A2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298899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A5BAD-5ECC-A1C1-E723-D52748CD84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BA58CD-DCE6-D97B-7E85-A1572449FB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986ACE-D4B3-FEE5-972F-50FF116E42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F941DF-E278-B067-100A-9197CB7F38D4}"/>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757278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37C84-B2DA-44B1-506D-593E41973D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EB62C9-4828-F0E9-62C2-3A4AB4B6E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063AF0-9896-3EA0-5CB3-E676B7B90A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EB146D-B9E5-87AF-0DD4-825709EE8E8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879033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9BF77-5778-F07E-D3D7-BAFCFFC135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C3FFFC-012A-86FB-BF60-7F3FCB26A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3A368-7F19-C301-4821-AC8DA92AA0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EA63AD-4027-5E79-AAA0-D8D54B3E381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82512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8A2E-5477-C336-CF7C-D59BC7CCE6EB}"/>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565F96BB-8981-8BAD-15FC-7A214BF8C33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04729E07-F797-81E6-988B-B0DB4B0B096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F2EBB1-1414-71CB-B0C0-63619AFB1D89}"/>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99B5F113-8134-4E37-CA90-C3DF8961D0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4A4C0C-D9E5-BED0-46A3-D2BA903AAD58}"/>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9126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71C82-BED1-D493-9EB5-F07F4C26C3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EB34CB-BACD-C6BE-D4C7-BBA516261D1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98E9E3-8749-2C1B-AC37-B6B23C6AF325}"/>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F75B3BE8-25A0-4C8B-26C9-D09AEEF15E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7F672A-AE84-825B-5FD0-5794EDD03584}"/>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825485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0CBCA4-C43F-41A9-4A76-BAB5F1F8F351}"/>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F0A3F3-BBC1-B781-E44D-74C615D130B4}"/>
              </a:ext>
            </a:extLst>
          </p:cNvPr>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47A819-3646-D4D4-08D1-AF29137200C5}"/>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84AD3CB7-9D53-388D-C1C4-47513DD35F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412C70-ABDA-7A59-BBE3-00A1634DABAA}"/>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044100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29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ABA5E-34D0-5A11-455D-8DF780EFEAB5}"/>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2917003-5049-2DFD-303B-DB7B15768B7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080D5F-45AA-68C7-6808-D8EE73AD5618}"/>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484E18C5-EAE4-F2D6-7731-1A566656D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3855E2-3F07-38F4-8A6D-45E5C8C897D5}"/>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2293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D4928-40B2-FFD7-15E5-8250B4B2A9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2E0F0B-CE9D-3135-BDB0-55334A083C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FADB36-3E0D-F709-FDD6-7C45A0D736A2}"/>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BF80CBA9-FC28-FDD9-248A-298533769F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2AB9E-B659-4CA9-278C-72A870A708D2}"/>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21385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746B8-1EA2-62B6-DFC6-4CD6AC9B5356}"/>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E7D8B8B8-20E6-2333-02BF-60EF655988A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33F9D4-C26B-D0F6-8664-19DFF577EC7F}"/>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EF3FDE6A-A26F-4740-3A75-E64EBBF598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A53F26-386B-33F5-6AFE-0DC901124B78}"/>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53388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A3E2-3E90-31EE-8691-BD152214F8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9AF57F-F4B1-F59D-D705-A786C2EECD8C}"/>
              </a:ext>
            </a:extLst>
          </p:cNvPr>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23128DB-F16E-BC54-39BE-5F2FE56A9E27}"/>
              </a:ext>
            </a:extLst>
          </p:cNvPr>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77E2F31-069F-2FD1-9947-451591EE050D}"/>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8E382BA4-4373-22B7-2585-B790588C8C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A4B827-3DD4-127A-FD9D-52141C56BC8F}"/>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186075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98752-3BEF-ACF9-3EF9-2AABCAF3FE1C}"/>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DF2332-A4D3-A3B7-6A49-8D6EAE6F793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3FF1A60-1FD9-783F-273D-310B149962A3}"/>
              </a:ext>
            </a:extLst>
          </p:cNvPr>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FC0E31A-A8F2-D14B-79E4-FB67F536172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6BDB436-A296-4CEA-7E31-540FF3F7C6D0}"/>
              </a:ext>
            </a:extLst>
          </p:cNvPr>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72482D-3E02-B256-7294-F259F4B7AAB5}"/>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8" name="页脚占位符 7">
            <a:extLst>
              <a:ext uri="{FF2B5EF4-FFF2-40B4-BE49-F238E27FC236}">
                <a16:creationId xmlns:a16="http://schemas.microsoft.com/office/drawing/2014/main" id="{DC9FEA24-09FA-FC57-C5A9-83B66D73EA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D594A3-2828-3648-0133-4CDB81DC8BE5}"/>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355745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8B172-F448-EBB1-EB04-B7716684B7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FF1C78-171C-F518-7E90-F994B3A77B1F}"/>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4" name="页脚占位符 3">
            <a:extLst>
              <a:ext uri="{FF2B5EF4-FFF2-40B4-BE49-F238E27FC236}">
                <a16:creationId xmlns:a16="http://schemas.microsoft.com/office/drawing/2014/main" id="{C3AF0BCD-ECEF-807D-1AF9-C0CD3A31B6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A2CF92-52D2-D398-3C6C-6D6D89D3BCBA}"/>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32195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5E9B96-619C-DA2A-6C11-1DDE58220013}"/>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3" name="页脚占位符 2">
            <a:extLst>
              <a:ext uri="{FF2B5EF4-FFF2-40B4-BE49-F238E27FC236}">
                <a16:creationId xmlns:a16="http://schemas.microsoft.com/office/drawing/2014/main" id="{A2C10BA0-7C03-39F0-B590-0CDEA11513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9139C4E-CA00-CB07-4786-6A4EC6C879BD}"/>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33090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26C91-F9A0-5AB7-04E1-FB0E75275FB1}"/>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EB88CBC9-2AC5-EEF7-8828-249405BDD92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C5D9CE-BE0E-6514-06A8-6AF40FF3F5C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B14F98-11A7-4455-0B3E-E5E0868E9888}"/>
              </a:ext>
            </a:extLst>
          </p:cNvPr>
          <p:cNvSpPr>
            <a:spLocks noGrp="1"/>
          </p:cNvSpPr>
          <p:nvPr>
            <p:ph type="dt" sz="half" idx="10"/>
          </p:nvPr>
        </p:nvSpPr>
        <p:spPr/>
        <p:txBody>
          <a:bodyPr/>
          <a:lstStyle/>
          <a:p>
            <a:fld id="{29B8E959-221C-4845-8BAE-E48ED4D9CD36}" type="datetimeFigureOut">
              <a:rPr lang="zh-CN" altLang="en-US" smtClean="0"/>
              <a:t>2025/1/13</a:t>
            </a:fld>
            <a:endParaRPr lang="zh-CN" altLang="en-US"/>
          </a:p>
        </p:txBody>
      </p:sp>
      <p:sp>
        <p:nvSpPr>
          <p:cNvPr id="6" name="页脚占位符 5">
            <a:extLst>
              <a:ext uri="{FF2B5EF4-FFF2-40B4-BE49-F238E27FC236}">
                <a16:creationId xmlns:a16="http://schemas.microsoft.com/office/drawing/2014/main" id="{FB7C124A-EA30-6075-13F8-0E5D7E791A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0C9CC3-FABB-B886-33E7-28E9415AFDB6}"/>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74886332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15B082-95D3-0A07-5B46-1F7CC8B1F98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D6CF8A-062F-4CE2-2559-4787857092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596C3A-1B44-080C-4AFD-575620CCDC5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9B8E959-221C-4845-8BAE-E48ED4D9CD36}" type="datetimeFigureOut">
              <a:rPr lang="zh-CN" altLang="en-US" smtClean="0"/>
              <a:t>2025/1/13</a:t>
            </a:fld>
            <a:endParaRPr lang="zh-CN" altLang="en-US"/>
          </a:p>
        </p:txBody>
      </p:sp>
      <p:sp>
        <p:nvSpPr>
          <p:cNvPr id="5" name="页脚占位符 4">
            <a:extLst>
              <a:ext uri="{FF2B5EF4-FFF2-40B4-BE49-F238E27FC236}">
                <a16:creationId xmlns:a16="http://schemas.microsoft.com/office/drawing/2014/main" id="{59499EFB-44E5-8B3E-B089-7EC0113EEC4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8A21B23-FAE3-EE68-1CD2-8A122F6241B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150416460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1500188"/>
            <a:ext cx="8001000" cy="666750"/>
          </a:xfrm>
          <a:prstGeom prst="rect">
            <a:avLst/>
          </a:prstGeom>
          <a:noFill/>
          <a:ln/>
        </p:spPr>
        <p:txBody>
          <a:bodyPr vert="horz" wrap="square" lIns="0" tIns="0" rIns="0" bIns="0" rtlCol="0" anchor="ctr"/>
          <a:lstStyle/>
          <a:p>
            <a:pPr marL="0" indent="0" algn="ctr">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LLM辅助的程序缺陷检测与修复</a:t>
            </a:r>
            <a:endParaRPr lang="en-US" sz="3750" dirty="0"/>
          </a:p>
        </p:txBody>
      </p:sp>
      <p:sp>
        <p:nvSpPr>
          <p:cNvPr id="4" name="Text 1"/>
          <p:cNvSpPr/>
          <p:nvPr/>
        </p:nvSpPr>
        <p:spPr>
          <a:xfrm>
            <a:off x="571500" y="2243138"/>
            <a:ext cx="8001000" cy="400050"/>
          </a:xfrm>
          <a:prstGeom prst="rect">
            <a:avLst/>
          </a:prstGeom>
          <a:noFill/>
          <a:ln/>
        </p:spPr>
        <p:txBody>
          <a:bodyPr vert="horz" wrap="square" lIns="0" tIns="0" rIns="0" bIns="0" rtlCol="0" anchor="ctr"/>
          <a:lstStyle/>
          <a:p>
            <a:pPr marL="0" indent="0" algn="ctr">
              <a:lnSpc>
                <a:spcPts val="3150"/>
              </a:lnSpc>
              <a:buNone/>
            </a:pPr>
            <a:endParaRPr lang="en-US" sz="2250" dirty="0"/>
          </a:p>
        </p:txBody>
      </p:sp>
      <p:sp>
        <p:nvSpPr>
          <p:cNvPr id="5" name="Shape 2"/>
          <p:cNvSpPr/>
          <p:nvPr/>
        </p:nvSpPr>
        <p:spPr>
          <a:xfrm>
            <a:off x="4269581" y="2976563"/>
            <a:ext cx="604838" cy="114300"/>
          </a:xfrm>
          <a:prstGeom prst="rect">
            <a:avLst/>
          </a:prstGeom>
          <a:solidFill>
            <a:srgbClr val="4F44FF"/>
          </a:solidFill>
          <a:ln/>
        </p:spPr>
      </p:sp>
      <p:sp>
        <p:nvSpPr>
          <p:cNvPr id="6" name="Text 3"/>
          <p:cNvSpPr/>
          <p:nvPr/>
        </p:nvSpPr>
        <p:spPr>
          <a:xfrm>
            <a:off x="571500" y="3424238"/>
            <a:ext cx="8001000" cy="219075"/>
          </a:xfrm>
          <a:prstGeom prst="rect">
            <a:avLst/>
          </a:prstGeom>
          <a:noFill/>
          <a:ln/>
        </p:spPr>
        <p:txBody>
          <a:bodyPr vert="horz" wrap="square" lIns="0" tIns="0" rIns="0" bIns="0" rtlCol="0" anchor="ctr"/>
          <a:lstStyle/>
          <a:p>
            <a:pPr marL="0" indent="0" algn="ctr">
              <a:lnSpc>
                <a:spcPts val="1725"/>
              </a:lnSpc>
              <a:buNone/>
            </a:pPr>
            <a:r>
              <a:rPr lang="en-US" sz="1200" dirty="0">
                <a:solidFill>
                  <a:srgbClr val="666666"/>
                </a:solidFill>
                <a:latin typeface="Microsoft YaHei" pitchFamily="34" charset="0"/>
                <a:ea typeface="Microsoft YaHei" pitchFamily="34" charset="-122"/>
                <a:cs typeface="Microsoft YaHei" pitchFamily="34" charset="-120"/>
              </a:rPr>
              <a:t>薄震宇、阎昶澍、郭东昊</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en-US" sz="2250" b="1" dirty="0">
                <a:solidFill>
                  <a:srgbClr val="FFFFFF"/>
                </a:solidFill>
                <a:latin typeface="Microsoft YaHei" pitchFamily="34" charset="0"/>
                <a:ea typeface="Microsoft YaHei" pitchFamily="34" charset="-122"/>
                <a:cs typeface="Microsoft YaHei" pitchFamily="34" charset="-120"/>
              </a:rPr>
              <a:t>整体流程图</a:t>
            </a:r>
            <a:endParaRPr lang="en-US" sz="2250" dirty="0">
              <a:solidFill>
                <a:prstClr val="black"/>
              </a:solidFill>
              <a:latin typeface="等线" panose="020F0502020204030204"/>
            </a:endParaRPr>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pic>
        <p:nvPicPr>
          <p:cNvPr id="5" name="Image 1" descr="preencoded.png"/>
          <p:cNvPicPr>
            <a:picLocks noChangeAspect="1"/>
          </p:cNvPicPr>
          <p:nvPr/>
        </p:nvPicPr>
        <p:blipFill>
          <a:blip r:embed="rId4"/>
          <a:srcRect/>
          <a:stretch/>
        </p:blipFill>
        <p:spPr>
          <a:xfrm>
            <a:off x="428625" y="1504950"/>
            <a:ext cx="8286750" cy="3467100"/>
          </a:xfrm>
          <a:prstGeom prst="rect">
            <a:avLst/>
          </a:prstGeom>
        </p:spPr>
      </p:pic>
      <p:sp>
        <p:nvSpPr>
          <p:cNvPr id="6" name="Text 2"/>
          <p:cNvSpPr/>
          <p:nvPr/>
        </p:nvSpPr>
        <p:spPr>
          <a:xfrm>
            <a:off x="762001"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扫描项目目录</a:t>
            </a:r>
            <a:endParaRPr lang="en-US" sz="1200" dirty="0">
              <a:solidFill>
                <a:prstClr val="black"/>
              </a:solidFill>
              <a:latin typeface="等线" panose="020F0502020204030204"/>
            </a:endParaRPr>
          </a:p>
        </p:txBody>
      </p:sp>
      <p:sp>
        <p:nvSpPr>
          <p:cNvPr id="7" name="Text 3"/>
          <p:cNvSpPr/>
          <p:nvPr/>
        </p:nvSpPr>
        <p:spPr>
          <a:xfrm>
            <a:off x="762001"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定位所有C文件，准备进行分析。</a:t>
            </a:r>
            <a:endParaRPr lang="en-US" sz="1050" dirty="0">
              <a:solidFill>
                <a:prstClr val="black"/>
              </a:solidFill>
              <a:latin typeface="等线" panose="020F0502020204030204"/>
            </a:endParaRPr>
          </a:p>
        </p:txBody>
      </p:sp>
      <p:sp>
        <p:nvSpPr>
          <p:cNvPr id="8" name="Text 4"/>
          <p:cNvSpPr/>
          <p:nvPr/>
        </p:nvSpPr>
        <p:spPr>
          <a:xfrm>
            <a:off x="2738439"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生成调用关系图</a:t>
            </a:r>
            <a:endParaRPr lang="en-US" sz="1200" dirty="0">
              <a:solidFill>
                <a:prstClr val="black"/>
              </a:solidFill>
              <a:latin typeface="等线" panose="020F0502020204030204"/>
            </a:endParaRPr>
          </a:p>
        </p:txBody>
      </p:sp>
      <p:sp>
        <p:nvSpPr>
          <p:cNvPr id="9" name="Text 5"/>
          <p:cNvSpPr/>
          <p:nvPr/>
        </p:nvSpPr>
        <p:spPr>
          <a:xfrm>
            <a:off x="2738439"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使用Clang分析工具，为修复工作打下基础。</a:t>
            </a:r>
            <a:endParaRPr lang="en-US" sz="1050" dirty="0">
              <a:solidFill>
                <a:prstClr val="black"/>
              </a:solidFill>
              <a:latin typeface="等线" panose="020F0502020204030204"/>
            </a:endParaRPr>
          </a:p>
        </p:txBody>
      </p:sp>
      <p:sp>
        <p:nvSpPr>
          <p:cNvPr id="10" name="Text 6"/>
          <p:cNvSpPr/>
          <p:nvPr/>
        </p:nvSpPr>
        <p:spPr>
          <a:xfrm>
            <a:off x="4714876"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提取函数代码</a:t>
            </a:r>
            <a:endParaRPr lang="en-US" sz="1200" dirty="0">
              <a:solidFill>
                <a:prstClr val="black"/>
              </a:solidFill>
              <a:latin typeface="等线" panose="020F0502020204030204"/>
            </a:endParaRPr>
          </a:p>
        </p:txBody>
      </p:sp>
      <p:sp>
        <p:nvSpPr>
          <p:cNvPr id="11" name="Text 7"/>
          <p:cNvSpPr/>
          <p:nvPr/>
        </p:nvSpPr>
        <p:spPr>
          <a:xfrm>
            <a:off x="4714876"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从C文件中提取函数代码，准备进一步处理。</a:t>
            </a:r>
            <a:endParaRPr lang="en-US" sz="1050" dirty="0">
              <a:solidFill>
                <a:prstClr val="black"/>
              </a:solidFill>
              <a:latin typeface="等线" panose="020F0502020204030204"/>
            </a:endParaRPr>
          </a:p>
        </p:txBody>
      </p:sp>
      <p:sp>
        <p:nvSpPr>
          <p:cNvPr id="12" name="Text 8"/>
          <p:cNvSpPr/>
          <p:nvPr/>
        </p:nvSpPr>
        <p:spPr>
          <a:xfrm>
            <a:off x="6691314"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err="1">
                <a:solidFill>
                  <a:srgbClr val="333333"/>
                </a:solidFill>
                <a:latin typeface="Microsoft YaHei" pitchFamily="34" charset="0"/>
                <a:ea typeface="Microsoft YaHei" pitchFamily="34" charset="-122"/>
                <a:cs typeface="Microsoft YaHei" pitchFamily="34" charset="-120"/>
              </a:rPr>
              <a:t>生成</a:t>
            </a:r>
            <a:r>
              <a:rPr lang="zh-CN" altLang="en-US" sz="1200" b="1" dirty="0">
                <a:solidFill>
                  <a:srgbClr val="333333"/>
                </a:solidFill>
                <a:latin typeface="Microsoft YaHei" pitchFamily="34" charset="0"/>
                <a:ea typeface="Microsoft YaHei" pitchFamily="34" charset="-122"/>
                <a:cs typeface="Microsoft YaHei" pitchFamily="34" charset="-120"/>
              </a:rPr>
              <a:t>函数文档</a:t>
            </a:r>
            <a:endParaRPr lang="en-US" sz="1200" dirty="0">
              <a:solidFill>
                <a:prstClr val="black"/>
              </a:solidFill>
              <a:latin typeface="等线" panose="020F0502020204030204"/>
            </a:endParaRPr>
          </a:p>
        </p:txBody>
      </p:sp>
      <p:sp>
        <p:nvSpPr>
          <p:cNvPr id="13" name="Text 9"/>
          <p:cNvSpPr/>
          <p:nvPr/>
        </p:nvSpPr>
        <p:spPr>
          <a:xfrm>
            <a:off x="6786562" y="2457453"/>
            <a:ext cx="1595437" cy="457200"/>
          </a:xfrm>
          <a:prstGeom prst="rect">
            <a:avLst/>
          </a:prstGeom>
          <a:noFill/>
          <a:ln/>
        </p:spPr>
        <p:txBody>
          <a:bodyPr vert="horz" wrap="square" lIns="0" tIns="0" rIns="0" bIns="0" rtlCol="0" anchor="ctr"/>
          <a:lstStyle/>
          <a:p>
            <a:pPr algn="ct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调用大模型生成函数</a:t>
            </a:r>
            <a:r>
              <a:rPr lang="zh-CN" altLang="en-US" sz="1050" dirty="0">
                <a:solidFill>
                  <a:srgbClr val="666666"/>
                </a:solidFill>
                <a:latin typeface="Microsoft YaHei" pitchFamily="34" charset="0"/>
                <a:ea typeface="Microsoft YaHei" pitchFamily="34" charset="-122"/>
                <a:cs typeface="Microsoft YaHei" pitchFamily="34" charset="-120"/>
              </a:rPr>
              <a:t>文档</a:t>
            </a:r>
            <a:endParaRPr lang="en-US" sz="1050" dirty="0">
              <a:solidFill>
                <a:prstClr val="black"/>
              </a:solidFill>
              <a:latin typeface="等线" panose="020F0502020204030204"/>
            </a:endParaRPr>
          </a:p>
        </p:txBody>
      </p:sp>
      <p:sp>
        <p:nvSpPr>
          <p:cNvPr id="14" name="Text 10"/>
          <p:cNvSpPr/>
          <p:nvPr/>
        </p:nvSpPr>
        <p:spPr>
          <a:xfrm>
            <a:off x="762001" y="3343276"/>
            <a:ext cx="3571875"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定位并修复错误</a:t>
            </a:r>
            <a:endParaRPr lang="en-US" sz="1200" dirty="0">
              <a:solidFill>
                <a:prstClr val="black"/>
              </a:solidFill>
              <a:latin typeface="等线" panose="020F0502020204030204"/>
            </a:endParaRPr>
          </a:p>
        </p:txBody>
      </p:sp>
      <p:sp>
        <p:nvSpPr>
          <p:cNvPr id="15" name="Text 11"/>
          <p:cNvSpPr/>
          <p:nvPr/>
        </p:nvSpPr>
        <p:spPr>
          <a:xfrm>
            <a:off x="762001" y="4024313"/>
            <a:ext cx="3571875" cy="24765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采用文档或源码驱动方式，精准定位并修复错误。</a:t>
            </a:r>
            <a:endParaRPr lang="en-US" sz="1050" dirty="0">
              <a:solidFill>
                <a:prstClr val="black"/>
              </a:solidFill>
              <a:latin typeface="等线" panose="020F0502020204030204"/>
            </a:endParaRPr>
          </a:p>
        </p:txBody>
      </p:sp>
      <p:sp>
        <p:nvSpPr>
          <p:cNvPr id="16" name="Text 12"/>
          <p:cNvSpPr/>
          <p:nvPr/>
        </p:nvSpPr>
        <p:spPr>
          <a:xfrm>
            <a:off x="4714876" y="3343276"/>
            <a:ext cx="3571875"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整合修复内容</a:t>
            </a:r>
            <a:endParaRPr lang="en-US" sz="1200" dirty="0">
              <a:solidFill>
                <a:prstClr val="black"/>
              </a:solidFill>
              <a:latin typeface="等线" panose="020F0502020204030204"/>
            </a:endParaRPr>
          </a:p>
        </p:txBody>
      </p:sp>
      <p:sp>
        <p:nvSpPr>
          <p:cNvPr id="17" name="Text 13"/>
          <p:cNvSpPr/>
          <p:nvPr/>
        </p:nvSpPr>
        <p:spPr>
          <a:xfrm>
            <a:off x="4714876" y="4024313"/>
            <a:ext cx="3571875" cy="24765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提升代码质量，确保修复效果。</a:t>
            </a:r>
            <a:endParaRPr lang="en-US" sz="1050" dirty="0">
              <a:solidFill>
                <a:prstClr val="black"/>
              </a:solidFill>
              <a:latin typeface="等线"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9144000" cy="5143500"/>
          </a:xfrm>
          <a:prstGeom prst="rect">
            <a:avLst/>
          </a:prstGeom>
        </p:spPr>
      </p:pic>
      <p:pic>
        <p:nvPicPr>
          <p:cNvPr id="4" name="Image 1" descr="preencoded.png"/>
          <p:cNvPicPr>
            <a:picLocks noChangeAspect="1"/>
          </p:cNvPicPr>
          <p:nvPr/>
        </p:nvPicPr>
        <p:blipFill>
          <a:blip r:embed="rId4"/>
          <a:srcRect t="11728" b="11728"/>
          <a:stretch/>
        </p:blipFill>
        <p:spPr>
          <a:xfrm>
            <a:off x="5286375" y="0"/>
            <a:ext cx="3857625" cy="5143500"/>
          </a:xfrm>
          <a:prstGeom prst="rect">
            <a:avLst/>
          </a:prstGeom>
        </p:spPr>
      </p:pic>
      <p:sp>
        <p:nvSpPr>
          <p:cNvPr id="5" name="Text 1"/>
          <p:cNvSpPr/>
          <p:nvPr/>
        </p:nvSpPr>
        <p:spPr>
          <a:xfrm>
            <a:off x="571500" y="285750"/>
            <a:ext cx="40386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关键模块详解</a:t>
            </a:r>
            <a:endParaRPr lang="en-US" sz="2250" dirty="0"/>
          </a:p>
        </p:txBody>
      </p:sp>
      <p:sp>
        <p:nvSpPr>
          <p:cNvPr id="6" name="Text 2"/>
          <p:cNvSpPr/>
          <p:nvPr/>
        </p:nvSpPr>
        <p:spPr>
          <a:xfrm>
            <a:off x="571500" y="742950"/>
            <a:ext cx="40386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7" name="Image 2" descr="preencoded.png"/>
          <p:cNvPicPr>
            <a:picLocks noChangeAspect="1"/>
          </p:cNvPicPr>
          <p:nvPr/>
        </p:nvPicPr>
        <p:blipFill>
          <a:blip r:embed="rId5"/>
          <a:srcRect/>
          <a:stretch/>
        </p:blipFill>
        <p:spPr>
          <a:xfrm>
            <a:off x="1273969" y="952500"/>
            <a:ext cx="476250" cy="476250"/>
          </a:xfrm>
          <a:prstGeom prst="rect">
            <a:avLst/>
          </a:prstGeom>
        </p:spPr>
      </p:pic>
      <p:sp>
        <p:nvSpPr>
          <p:cNvPr id="8" name="Text 3"/>
          <p:cNvSpPr/>
          <p:nvPr/>
        </p:nvSpPr>
        <p:spPr>
          <a:xfrm>
            <a:off x="571500" y="15430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Call Graph 构建</a:t>
            </a:r>
            <a:endParaRPr lang="en-US" sz="1200" dirty="0"/>
          </a:p>
        </p:txBody>
      </p:sp>
      <p:sp>
        <p:nvSpPr>
          <p:cNvPr id="9" name="Text 4"/>
          <p:cNvSpPr/>
          <p:nvPr/>
        </p:nvSpPr>
        <p:spPr>
          <a:xfrm>
            <a:off x="571500" y="17907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遍历C文件，生成调用图，记录函数间调用关系，聚焦自定义函数，忽略标准库调用，保存至 `call_graph.json`。</a:t>
            </a:r>
            <a:endParaRPr lang="en-US" sz="1050" dirty="0"/>
          </a:p>
        </p:txBody>
      </p:sp>
      <p:pic>
        <p:nvPicPr>
          <p:cNvPr id="10" name="Image 3" descr="preencoded.png"/>
          <p:cNvPicPr>
            <a:picLocks noChangeAspect="1"/>
          </p:cNvPicPr>
          <p:nvPr/>
        </p:nvPicPr>
        <p:blipFill>
          <a:blip r:embed="rId6"/>
          <a:srcRect/>
          <a:stretch/>
        </p:blipFill>
        <p:spPr>
          <a:xfrm>
            <a:off x="3536156" y="952500"/>
            <a:ext cx="476250" cy="476250"/>
          </a:xfrm>
          <a:prstGeom prst="rect">
            <a:avLst/>
          </a:prstGeom>
        </p:spPr>
      </p:pic>
      <p:sp>
        <p:nvSpPr>
          <p:cNvPr id="11" name="Text 5"/>
          <p:cNvSpPr/>
          <p:nvPr/>
        </p:nvSpPr>
        <p:spPr>
          <a:xfrm>
            <a:off x="2833688" y="15430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文档自动生成</a:t>
            </a:r>
            <a:endParaRPr lang="en-US" sz="1200" dirty="0"/>
          </a:p>
        </p:txBody>
      </p:sp>
      <p:sp>
        <p:nvSpPr>
          <p:cNvPr id="12" name="Text 6"/>
          <p:cNvSpPr/>
          <p:nvPr/>
        </p:nvSpPr>
        <p:spPr>
          <a:xfrm>
            <a:off x="2833688" y="17907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读取调用图，为每个函数生成简要文档，包括用途描述与参数说明，调用LLM生成函数说明，输出至 `documents.pkl`。</a:t>
            </a:r>
            <a:endParaRPr lang="en-US" sz="1050" dirty="0"/>
          </a:p>
        </p:txBody>
      </p:sp>
      <p:pic>
        <p:nvPicPr>
          <p:cNvPr id="13" name="Image 4" descr="preencoded.png"/>
          <p:cNvPicPr>
            <a:picLocks noChangeAspect="1"/>
          </p:cNvPicPr>
          <p:nvPr/>
        </p:nvPicPr>
        <p:blipFill>
          <a:blip r:embed="rId7"/>
          <a:srcRect/>
          <a:stretch/>
        </p:blipFill>
        <p:spPr>
          <a:xfrm>
            <a:off x="1273969" y="2819400"/>
            <a:ext cx="476250" cy="476250"/>
          </a:xfrm>
          <a:prstGeom prst="rect">
            <a:avLst/>
          </a:prstGeom>
        </p:spPr>
      </p:pic>
      <p:sp>
        <p:nvSpPr>
          <p:cNvPr id="14" name="Text 7"/>
          <p:cNvSpPr/>
          <p:nvPr/>
        </p:nvSpPr>
        <p:spPr>
          <a:xfrm>
            <a:off x="571500" y="34099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缺陷检测与修复</a:t>
            </a:r>
            <a:endParaRPr lang="en-US" sz="1200" dirty="0"/>
          </a:p>
        </p:txBody>
      </p:sp>
      <p:sp>
        <p:nvSpPr>
          <p:cNvPr id="15" name="Text 8"/>
          <p:cNvSpPr/>
          <p:nvPr/>
        </p:nvSpPr>
        <p:spPr>
          <a:xfrm>
            <a:off x="571500" y="36576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`repair.py`与`repair_code.py`结合函数文档或代码上下文，及Clang错误信息，向LLM发送修复请求，返回修复后的代码。</a:t>
            </a:r>
            <a:endParaRPr lang="en-US" sz="1050" dirty="0"/>
          </a:p>
        </p:txBody>
      </p:sp>
      <p:pic>
        <p:nvPicPr>
          <p:cNvPr id="16" name="Image 5" descr="preencoded.png"/>
          <p:cNvPicPr>
            <a:picLocks noChangeAspect="1"/>
          </p:cNvPicPr>
          <p:nvPr/>
        </p:nvPicPr>
        <p:blipFill>
          <a:blip r:embed="rId8"/>
          <a:srcRect/>
          <a:stretch/>
        </p:blipFill>
        <p:spPr>
          <a:xfrm>
            <a:off x="3536156" y="2819400"/>
            <a:ext cx="476250" cy="476250"/>
          </a:xfrm>
          <a:prstGeom prst="rect">
            <a:avLst/>
          </a:prstGeom>
        </p:spPr>
      </p:pic>
      <p:sp>
        <p:nvSpPr>
          <p:cNvPr id="17" name="Text 9"/>
          <p:cNvSpPr/>
          <p:nvPr/>
        </p:nvSpPr>
        <p:spPr>
          <a:xfrm>
            <a:off x="2833688" y="34099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修复策略差异</a:t>
            </a:r>
            <a:endParaRPr lang="en-US" sz="1200" dirty="0"/>
          </a:p>
        </p:txBody>
      </p:sp>
      <p:sp>
        <p:nvSpPr>
          <p:cNvPr id="18" name="Text 10"/>
          <p:cNvSpPr/>
          <p:nvPr/>
        </p:nvSpPr>
        <p:spPr>
          <a:xfrm>
            <a:off x="2833688" y="36576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`repair.py`仅用文档，适合调用者错误；`repair_code.py`传递源代码，适用于调用者与被调用函数均出错的情况。</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5395-8DF8-A114-41BF-45F365B98CA1}"/>
            </a:ext>
          </a:extLst>
        </p:cNvPr>
        <p:cNvGrpSpPr/>
        <p:nvPr/>
      </p:nvGrpSpPr>
      <p:grpSpPr>
        <a:xfrm>
          <a:off x="0" y="0"/>
          <a:ext cx="0" cy="0"/>
          <a:chOff x="0" y="0"/>
          <a:chExt cx="0" cy="0"/>
        </a:xfrm>
      </p:grpSpPr>
      <p:sp>
        <p:nvSpPr>
          <p:cNvPr id="5" name="矩形: 圆角 4">
            <a:extLst>
              <a:ext uri="{FF2B5EF4-FFF2-40B4-BE49-F238E27FC236}">
                <a16:creationId xmlns:a16="http://schemas.microsoft.com/office/drawing/2014/main" id="{27AA7111-88F1-050A-D5AF-EF393F97889E}"/>
              </a:ext>
            </a:extLst>
          </p:cNvPr>
          <p:cNvSpPr/>
          <p:nvPr/>
        </p:nvSpPr>
        <p:spPr>
          <a:xfrm>
            <a:off x="6737261" y="1809750"/>
            <a:ext cx="1946320" cy="2773519"/>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8" name="矩形: 圆角 7">
            <a:extLst>
              <a:ext uri="{FF2B5EF4-FFF2-40B4-BE49-F238E27FC236}">
                <a16:creationId xmlns:a16="http://schemas.microsoft.com/office/drawing/2014/main" id="{AC009127-31DD-8355-AB73-57EB4FD224DD}"/>
              </a:ext>
            </a:extLst>
          </p:cNvPr>
          <p:cNvSpPr/>
          <p:nvPr/>
        </p:nvSpPr>
        <p:spPr>
          <a:xfrm>
            <a:off x="6915954" y="3198037"/>
            <a:ext cx="1588931" cy="1202513"/>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7" name="矩形: 圆角 6">
            <a:extLst>
              <a:ext uri="{FF2B5EF4-FFF2-40B4-BE49-F238E27FC236}">
                <a16:creationId xmlns:a16="http://schemas.microsoft.com/office/drawing/2014/main" id="{EF78BB14-8A24-7E6C-CE99-72BE41BB5E60}"/>
              </a:ext>
            </a:extLst>
          </p:cNvPr>
          <p:cNvSpPr/>
          <p:nvPr/>
        </p:nvSpPr>
        <p:spPr>
          <a:xfrm>
            <a:off x="6915955" y="2105298"/>
            <a:ext cx="1588931" cy="706490"/>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pic>
        <p:nvPicPr>
          <p:cNvPr id="2" name="Image 0" descr="preencoded.png">
            <a:extLst>
              <a:ext uri="{FF2B5EF4-FFF2-40B4-BE49-F238E27FC236}">
                <a16:creationId xmlns:a16="http://schemas.microsoft.com/office/drawing/2014/main" id="{582056C8-7FDC-3F3F-2C74-5DF8C94DF291}"/>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F7FA8433-9296-8547-EFFB-8139FDF61EBB}"/>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4CD9A70F-C605-7D8B-0F5B-E79961D771A6}"/>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4045DCAE-0381-4CCD-27BC-6758AA6BE84C}"/>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8" name="文本框 17">
            <a:extLst>
              <a:ext uri="{FF2B5EF4-FFF2-40B4-BE49-F238E27FC236}">
                <a16:creationId xmlns:a16="http://schemas.microsoft.com/office/drawing/2014/main" id="{F7163011-EE9B-4E1C-7D4D-54E62007F0D3}"/>
              </a:ext>
            </a:extLst>
          </p:cNvPr>
          <p:cNvSpPr txBox="1"/>
          <p:nvPr/>
        </p:nvSpPr>
        <p:spPr>
          <a:xfrm>
            <a:off x="571500" y="1385500"/>
            <a:ext cx="7484638" cy="300082"/>
          </a:xfrm>
          <a:prstGeom prst="rect">
            <a:avLst/>
          </a:prstGeom>
          <a:noFill/>
        </p:spPr>
        <p:txBody>
          <a:bodyPr wrap="square">
            <a:spAutoFit/>
          </a:bodyPr>
          <a:lstStyle/>
          <a:p>
            <a:pPr defTabSz="685800"/>
            <a:r>
              <a:rPr lang="zh-CN" altLang="en-US" sz="1350" b="1" dirty="0">
                <a:solidFill>
                  <a:srgbClr val="ED7D31">
                    <a:lumMod val="75000"/>
                  </a:srgbClr>
                </a:solidFill>
                <a:latin typeface="Consolas" panose="020B0609020204030204" pitchFamily="49" charset="0"/>
                <a:ea typeface="等线" panose="02010600030101010101" pitchFamily="2" charset="-122"/>
              </a:rPr>
              <a:t>clang -Xclang -analyzer-checker=debug.DumpCallGraph -Xclang -analyze code.c</a:t>
            </a:r>
          </a:p>
        </p:txBody>
      </p:sp>
      <p:pic>
        <p:nvPicPr>
          <p:cNvPr id="20" name="图片 19">
            <a:extLst>
              <a:ext uri="{FF2B5EF4-FFF2-40B4-BE49-F238E27FC236}">
                <a16:creationId xmlns:a16="http://schemas.microsoft.com/office/drawing/2014/main" id="{62EB8A04-FD13-29C1-A991-5990E3E51E66}"/>
              </a:ext>
            </a:extLst>
          </p:cNvPr>
          <p:cNvPicPr>
            <a:picLocks noChangeAspect="1"/>
          </p:cNvPicPr>
          <p:nvPr/>
        </p:nvPicPr>
        <p:blipFill>
          <a:blip r:embed="rId4"/>
          <a:srcRect b="24602"/>
          <a:stretch/>
        </p:blipFill>
        <p:spPr>
          <a:xfrm>
            <a:off x="238258" y="1809750"/>
            <a:ext cx="6080299" cy="2773519"/>
          </a:xfrm>
          <a:prstGeom prst="rect">
            <a:avLst/>
          </a:prstGeom>
        </p:spPr>
      </p:pic>
      <p:sp>
        <p:nvSpPr>
          <p:cNvPr id="21" name="右大括号 20">
            <a:extLst>
              <a:ext uri="{FF2B5EF4-FFF2-40B4-BE49-F238E27FC236}">
                <a16:creationId xmlns:a16="http://schemas.microsoft.com/office/drawing/2014/main" id="{0AC3C7F6-9F26-0F8C-417B-6A5410FF0191}"/>
              </a:ext>
            </a:extLst>
          </p:cNvPr>
          <p:cNvSpPr/>
          <p:nvPr/>
        </p:nvSpPr>
        <p:spPr>
          <a:xfrm>
            <a:off x="6413680" y="1864218"/>
            <a:ext cx="251138" cy="104801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CN" altLang="en-US" sz="1350" dirty="0">
              <a:solidFill>
                <a:prstClr val="black"/>
              </a:solidFill>
              <a:latin typeface="等线" panose="020F0502020204030204"/>
              <a:ea typeface="等线" panose="02010600030101010101" pitchFamily="2" charset="-122"/>
            </a:endParaRPr>
          </a:p>
        </p:txBody>
      </p:sp>
      <p:sp>
        <p:nvSpPr>
          <p:cNvPr id="22" name="文本框 21">
            <a:extLst>
              <a:ext uri="{FF2B5EF4-FFF2-40B4-BE49-F238E27FC236}">
                <a16:creationId xmlns:a16="http://schemas.microsoft.com/office/drawing/2014/main" id="{6ADD2F8A-69EB-AF93-6F88-A78D1161005A}"/>
              </a:ext>
            </a:extLst>
          </p:cNvPr>
          <p:cNvSpPr txBox="1"/>
          <p:nvPr/>
        </p:nvSpPr>
        <p:spPr>
          <a:xfrm>
            <a:off x="6949762" y="2317142"/>
            <a:ext cx="1588931" cy="253916"/>
          </a:xfrm>
          <a:prstGeom prst="rect">
            <a:avLst/>
          </a:prstGeom>
          <a:noFill/>
        </p:spPr>
        <p:txBody>
          <a:bodyPr wrap="square" rtlCol="0">
            <a:spAutoFit/>
          </a:bodyPr>
          <a:lstStyle/>
          <a:p>
            <a:pPr defTabSz="685800"/>
            <a:r>
              <a:rPr lang="zh-CN" altLang="en-US" sz="1050" b="1" dirty="0">
                <a:solidFill>
                  <a:prstClr val="black"/>
                </a:solidFill>
                <a:latin typeface="等线" panose="020F0502020204030204"/>
                <a:ea typeface="等线" panose="02010600030101010101" pitchFamily="2" charset="-122"/>
              </a:rPr>
              <a:t>编译器报错信息</a:t>
            </a:r>
            <a:r>
              <a:rPr lang="zh-CN" altLang="en-US" sz="1050" dirty="0">
                <a:solidFill>
                  <a:prstClr val="black"/>
                </a:solidFill>
                <a:latin typeface="等线" panose="020F0502020204030204"/>
                <a:ea typeface="等线" panose="02010600030101010101" pitchFamily="2" charset="-122"/>
              </a:rPr>
              <a:t>：重要</a:t>
            </a:r>
          </a:p>
        </p:txBody>
      </p:sp>
      <p:sp>
        <p:nvSpPr>
          <p:cNvPr id="23" name="文本框 22">
            <a:extLst>
              <a:ext uri="{FF2B5EF4-FFF2-40B4-BE49-F238E27FC236}">
                <a16:creationId xmlns:a16="http://schemas.microsoft.com/office/drawing/2014/main" id="{B94367BC-D40B-BAFC-D4E7-3433F2F83061}"/>
              </a:ext>
            </a:extLst>
          </p:cNvPr>
          <p:cNvSpPr txBox="1"/>
          <p:nvPr/>
        </p:nvSpPr>
        <p:spPr>
          <a:xfrm>
            <a:off x="6790386" y="2876502"/>
            <a:ext cx="1907683" cy="253916"/>
          </a:xfrm>
          <a:prstGeom prst="rect">
            <a:avLst/>
          </a:prstGeom>
          <a:noFill/>
        </p:spPr>
        <p:txBody>
          <a:bodyPr wrap="square" rtlCol="0">
            <a:spAutoFit/>
          </a:bodyPr>
          <a:lstStyle/>
          <a:p>
            <a:pPr algn="ctr" defTabSz="685800"/>
            <a:r>
              <a:rPr lang="en-US" altLang="zh-CN" sz="1050" dirty="0">
                <a:solidFill>
                  <a:prstClr val="black"/>
                </a:solidFill>
                <a:latin typeface="Consolas" panose="020B0609020204030204" pitchFamily="49" charset="0"/>
                <a:ea typeface="等线" panose="02010600030101010101" pitchFamily="2" charset="-122"/>
              </a:rPr>
              <a:t>--- Call graph Dump --- </a:t>
            </a:r>
            <a:endParaRPr lang="zh-CN" altLang="en-US" sz="1050" dirty="0">
              <a:solidFill>
                <a:prstClr val="black"/>
              </a:solidFill>
              <a:latin typeface="Consolas" panose="020B0609020204030204" pitchFamily="49" charset="0"/>
              <a:ea typeface="等线" panose="02010600030101010101" pitchFamily="2" charset="-122"/>
            </a:endParaRPr>
          </a:p>
        </p:txBody>
      </p:sp>
      <p:sp>
        <p:nvSpPr>
          <p:cNvPr id="24" name="右大括号 23">
            <a:extLst>
              <a:ext uri="{FF2B5EF4-FFF2-40B4-BE49-F238E27FC236}">
                <a16:creationId xmlns:a16="http://schemas.microsoft.com/office/drawing/2014/main" id="{D8EED2CE-0A7D-F6DD-66CE-180373F86E20}"/>
              </a:ext>
            </a:extLst>
          </p:cNvPr>
          <p:cNvSpPr/>
          <p:nvPr/>
        </p:nvSpPr>
        <p:spPr>
          <a:xfrm>
            <a:off x="6413680" y="3127724"/>
            <a:ext cx="251138" cy="14555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CN" altLang="en-US" sz="1350" dirty="0">
              <a:solidFill>
                <a:prstClr val="black"/>
              </a:solidFill>
              <a:latin typeface="等线" panose="020F0502020204030204"/>
              <a:ea typeface="等线" panose="02010600030101010101" pitchFamily="2" charset="-122"/>
            </a:endParaRPr>
          </a:p>
        </p:txBody>
      </p:sp>
      <p:sp>
        <p:nvSpPr>
          <p:cNvPr id="25" name="文本框 24">
            <a:extLst>
              <a:ext uri="{FF2B5EF4-FFF2-40B4-BE49-F238E27FC236}">
                <a16:creationId xmlns:a16="http://schemas.microsoft.com/office/drawing/2014/main" id="{1355FCB6-D130-5091-18DD-1B7903432452}"/>
              </a:ext>
            </a:extLst>
          </p:cNvPr>
          <p:cNvSpPr txBox="1"/>
          <p:nvPr/>
        </p:nvSpPr>
        <p:spPr>
          <a:xfrm>
            <a:off x="7083522" y="3545379"/>
            <a:ext cx="1246433" cy="530915"/>
          </a:xfrm>
          <a:prstGeom prst="rect">
            <a:avLst/>
          </a:prstGeom>
          <a:noFill/>
        </p:spPr>
        <p:txBody>
          <a:bodyPr wrap="square" rtlCol="0">
            <a:spAutoFit/>
          </a:bodyPr>
          <a:lstStyle/>
          <a:p>
            <a:pPr algn="ctr" defTabSz="685800"/>
            <a:r>
              <a:rPr lang="zh-CN" altLang="en-US" sz="1050" b="1" dirty="0">
                <a:solidFill>
                  <a:prstClr val="black"/>
                </a:solidFill>
                <a:latin typeface="等线" panose="020F0502020204030204"/>
                <a:ea typeface="等线" panose="02010600030101010101" pitchFamily="2" charset="-122"/>
              </a:rPr>
              <a:t>调用关系</a:t>
            </a:r>
            <a:r>
              <a:rPr lang="zh-CN" altLang="en-US" sz="1050" dirty="0">
                <a:solidFill>
                  <a:prstClr val="black"/>
                </a:solidFill>
                <a:latin typeface="等线" panose="020F0502020204030204"/>
                <a:ea typeface="等线" panose="02010600030101010101" pitchFamily="2" charset="-122"/>
              </a:rPr>
              <a:t>：重要</a:t>
            </a:r>
            <a:endParaRPr lang="en-US" altLang="zh-CN" sz="1050" dirty="0">
              <a:solidFill>
                <a:prstClr val="black"/>
              </a:solidFill>
              <a:latin typeface="等线" panose="020F0502020204030204"/>
              <a:ea typeface="等线" panose="02010600030101010101" pitchFamily="2" charset="-122"/>
            </a:endParaRPr>
          </a:p>
          <a:p>
            <a:pPr algn="ctr" defTabSz="685800"/>
            <a:endParaRPr lang="en-US" altLang="zh-CN" sz="1050" dirty="0">
              <a:solidFill>
                <a:prstClr val="black"/>
              </a:solidFill>
              <a:latin typeface="等线" panose="020F0502020204030204"/>
              <a:ea typeface="等线" panose="02010600030101010101" pitchFamily="2" charset="-122"/>
            </a:endParaRPr>
          </a:p>
          <a:p>
            <a:pPr algn="ctr" defTabSz="685800"/>
            <a:r>
              <a:rPr lang="zh-CN" altLang="en-US" sz="750" dirty="0">
                <a:solidFill>
                  <a:prstClr val="black"/>
                </a:solidFill>
                <a:latin typeface="等线" panose="020F0502020204030204"/>
                <a:ea typeface="等线" panose="02010600030101010101" pitchFamily="2" charset="-122"/>
              </a:rPr>
              <a:t>然而标准库函数略显多余</a:t>
            </a:r>
          </a:p>
        </p:txBody>
      </p:sp>
      <p:sp>
        <p:nvSpPr>
          <p:cNvPr id="6" name="文本框 5">
            <a:extLst>
              <a:ext uri="{FF2B5EF4-FFF2-40B4-BE49-F238E27FC236}">
                <a16:creationId xmlns:a16="http://schemas.microsoft.com/office/drawing/2014/main" id="{F1683A82-0D99-AE2A-A7B0-E4EB51E303AE}"/>
              </a:ext>
            </a:extLst>
          </p:cNvPr>
          <p:cNvSpPr txBox="1"/>
          <p:nvPr/>
        </p:nvSpPr>
        <p:spPr>
          <a:xfrm>
            <a:off x="7402575" y="1832613"/>
            <a:ext cx="608325" cy="415498"/>
          </a:xfrm>
          <a:prstGeom prst="rect">
            <a:avLst/>
          </a:prstGeom>
          <a:noFill/>
        </p:spPr>
        <p:txBody>
          <a:bodyPr wrap="square" rtlCol="0">
            <a:spAutoFit/>
          </a:bodyPr>
          <a:lstStyle/>
          <a:p>
            <a:pPr algn="ctr" defTabSz="685800"/>
            <a:r>
              <a:rPr lang="en-US" altLang="zh-CN" sz="1050" b="1" dirty="0">
                <a:solidFill>
                  <a:prstClr val="black"/>
                </a:solidFill>
                <a:latin typeface="等线" panose="020F0502020204030204"/>
                <a:ea typeface="等线" panose="02010600030101010101" pitchFamily="2" charset="-122"/>
              </a:rPr>
              <a:t>Output</a:t>
            </a:r>
            <a:endParaRPr lang="zh-CN" altLang="en-US" sz="1050" dirty="0">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064546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6F51D-9D02-E408-F813-CB42F8E6AFF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BEA9A2D-DE5D-3FF3-ED3D-B115848BADFA}"/>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A84C51E1-CAE8-3D16-7D87-BF9180AB05C6}"/>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437C580A-4E00-3015-1FEF-A85312B08E12}"/>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C260C151-CAFC-C8B8-FC7F-944F79E65C9B}"/>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2" name="矩形: 圆角 11">
            <a:extLst>
              <a:ext uri="{FF2B5EF4-FFF2-40B4-BE49-F238E27FC236}">
                <a16:creationId xmlns:a16="http://schemas.microsoft.com/office/drawing/2014/main" id="{A5EC0B85-CF82-3D7F-AD73-C867DCF83EE0}"/>
              </a:ext>
            </a:extLst>
          </p:cNvPr>
          <p:cNvSpPr/>
          <p:nvPr/>
        </p:nvSpPr>
        <p:spPr>
          <a:xfrm>
            <a:off x="571500" y="1867366"/>
            <a:ext cx="916010" cy="328053"/>
          </a:xfrm>
          <a:prstGeom prst="roundRect">
            <a:avLst/>
          </a:prstGeom>
          <a:solidFill>
            <a:schemeClr val="accent4">
              <a:lumMod val="40000"/>
              <a:lumOff val="60000"/>
              <a:alpha val="31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err="1">
                <a:solidFill>
                  <a:prstClr val="black"/>
                </a:solidFill>
                <a:latin typeface="Consolas" panose="020B0609020204030204" pitchFamily="49" charset="0"/>
                <a:ea typeface="等线" panose="02010600030101010101" pitchFamily="2" charset="-122"/>
              </a:rPr>
              <a:t>code.c</a:t>
            </a:r>
            <a:endParaRPr lang="zh-CN" altLang="en-US" sz="1350" dirty="0">
              <a:solidFill>
                <a:prstClr val="black"/>
              </a:solidFill>
              <a:latin typeface="Consolas" panose="020B0609020204030204" pitchFamily="49" charset="0"/>
              <a:ea typeface="等线" panose="02010600030101010101" pitchFamily="2" charset="-122"/>
            </a:endParaRPr>
          </a:p>
        </p:txBody>
      </p:sp>
      <p:grpSp>
        <p:nvGrpSpPr>
          <p:cNvPr id="27" name="组合 26">
            <a:extLst>
              <a:ext uri="{FF2B5EF4-FFF2-40B4-BE49-F238E27FC236}">
                <a16:creationId xmlns:a16="http://schemas.microsoft.com/office/drawing/2014/main" id="{51742559-AF5C-D5DA-2D06-792E2280C2FC}"/>
              </a:ext>
            </a:extLst>
          </p:cNvPr>
          <p:cNvGrpSpPr/>
          <p:nvPr/>
        </p:nvGrpSpPr>
        <p:grpSpPr>
          <a:xfrm>
            <a:off x="2482653" y="1627032"/>
            <a:ext cx="1960808" cy="2773519"/>
            <a:chOff x="8983014" y="2413000"/>
            <a:chExt cx="2614411" cy="3698025"/>
          </a:xfrm>
        </p:grpSpPr>
        <p:sp>
          <p:nvSpPr>
            <p:cNvPr id="13" name="矩形: 圆角 12">
              <a:extLst>
                <a:ext uri="{FF2B5EF4-FFF2-40B4-BE49-F238E27FC236}">
                  <a16:creationId xmlns:a16="http://schemas.microsoft.com/office/drawing/2014/main" id="{3931C994-BEFE-9745-B859-197FBEB5DBC0}"/>
                </a:ext>
              </a:extLst>
            </p:cNvPr>
            <p:cNvSpPr/>
            <p:nvPr/>
          </p:nvSpPr>
          <p:spPr>
            <a:xfrm>
              <a:off x="8983014" y="2413000"/>
              <a:ext cx="2595093" cy="3698025"/>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4" name="矩形: 圆角 13">
              <a:extLst>
                <a:ext uri="{FF2B5EF4-FFF2-40B4-BE49-F238E27FC236}">
                  <a16:creationId xmlns:a16="http://schemas.microsoft.com/office/drawing/2014/main" id="{26E44590-7F10-68D5-0ACD-908F6F4FAC47}"/>
                </a:ext>
              </a:extLst>
            </p:cNvPr>
            <p:cNvSpPr/>
            <p:nvPr/>
          </p:nvSpPr>
          <p:spPr>
            <a:xfrm>
              <a:off x="9221271" y="4264050"/>
              <a:ext cx="2118575" cy="1603350"/>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5" name="矩形: 圆角 14">
              <a:extLst>
                <a:ext uri="{FF2B5EF4-FFF2-40B4-BE49-F238E27FC236}">
                  <a16:creationId xmlns:a16="http://schemas.microsoft.com/office/drawing/2014/main" id="{436C7484-05F9-B9DD-00C8-1671291D1308}"/>
                </a:ext>
              </a:extLst>
            </p:cNvPr>
            <p:cNvSpPr/>
            <p:nvPr/>
          </p:nvSpPr>
          <p:spPr>
            <a:xfrm>
              <a:off x="9221272" y="2807063"/>
              <a:ext cx="2118575" cy="941987"/>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6" name="文本框 15">
              <a:extLst>
                <a:ext uri="{FF2B5EF4-FFF2-40B4-BE49-F238E27FC236}">
                  <a16:creationId xmlns:a16="http://schemas.microsoft.com/office/drawing/2014/main" id="{21C08B86-5B3C-00A6-7930-2D4A9C07D973}"/>
                </a:ext>
              </a:extLst>
            </p:cNvPr>
            <p:cNvSpPr txBox="1"/>
            <p:nvPr/>
          </p:nvSpPr>
          <p:spPr>
            <a:xfrm>
              <a:off x="9266350" y="3089523"/>
              <a:ext cx="2118574" cy="338555"/>
            </a:xfrm>
            <a:prstGeom prst="rect">
              <a:avLst/>
            </a:prstGeom>
            <a:noFill/>
          </p:spPr>
          <p:txBody>
            <a:bodyPr wrap="square" rtlCol="0">
              <a:spAutoFit/>
            </a:bodyPr>
            <a:lstStyle/>
            <a:p>
              <a:pPr defTabSz="685800"/>
              <a:r>
                <a:rPr lang="zh-CN" altLang="en-US" sz="1050" b="1" dirty="0">
                  <a:solidFill>
                    <a:prstClr val="black"/>
                  </a:solidFill>
                  <a:latin typeface="等线" panose="020F0502020204030204"/>
                  <a:ea typeface="等线" panose="02010600030101010101" pitchFamily="2" charset="-122"/>
                </a:rPr>
                <a:t>编译器报错信息</a:t>
              </a:r>
              <a:r>
                <a:rPr lang="zh-CN" altLang="en-US" sz="1050" dirty="0">
                  <a:solidFill>
                    <a:prstClr val="black"/>
                  </a:solidFill>
                  <a:latin typeface="等线" panose="020F0502020204030204"/>
                  <a:ea typeface="等线" panose="02010600030101010101" pitchFamily="2" charset="-122"/>
                </a:rPr>
                <a:t>：重要</a:t>
              </a:r>
            </a:p>
          </p:txBody>
        </p:sp>
        <p:sp>
          <p:nvSpPr>
            <p:cNvPr id="17" name="文本框 16">
              <a:extLst>
                <a:ext uri="{FF2B5EF4-FFF2-40B4-BE49-F238E27FC236}">
                  <a16:creationId xmlns:a16="http://schemas.microsoft.com/office/drawing/2014/main" id="{920F5D98-4F72-AFE7-C7A6-1D578DC2E88F}"/>
                </a:ext>
              </a:extLst>
            </p:cNvPr>
            <p:cNvSpPr txBox="1"/>
            <p:nvPr/>
          </p:nvSpPr>
          <p:spPr>
            <a:xfrm>
              <a:off x="9053847" y="3835336"/>
              <a:ext cx="2543578" cy="338555"/>
            </a:xfrm>
            <a:prstGeom prst="rect">
              <a:avLst/>
            </a:prstGeom>
            <a:noFill/>
          </p:spPr>
          <p:txBody>
            <a:bodyPr wrap="square" rtlCol="0">
              <a:spAutoFit/>
            </a:bodyPr>
            <a:lstStyle/>
            <a:p>
              <a:pPr algn="ctr" defTabSz="685800"/>
              <a:r>
                <a:rPr lang="en-US" altLang="zh-CN" sz="1050" dirty="0">
                  <a:solidFill>
                    <a:prstClr val="black"/>
                  </a:solidFill>
                  <a:latin typeface="Consolas" panose="020B0609020204030204" pitchFamily="49" charset="0"/>
                  <a:ea typeface="等线" panose="02010600030101010101" pitchFamily="2" charset="-122"/>
                </a:rPr>
                <a:t>--- Call graph Dump --- </a:t>
              </a:r>
              <a:endParaRPr lang="zh-CN" altLang="en-US" sz="1050" dirty="0">
                <a:solidFill>
                  <a:prstClr val="black"/>
                </a:solidFill>
                <a:latin typeface="Consolas" panose="020B0609020204030204" pitchFamily="49" charset="0"/>
                <a:ea typeface="等线" panose="02010600030101010101" pitchFamily="2" charset="-122"/>
              </a:endParaRPr>
            </a:p>
          </p:txBody>
        </p:sp>
        <p:sp>
          <p:nvSpPr>
            <p:cNvPr id="19" name="文本框 18">
              <a:extLst>
                <a:ext uri="{FF2B5EF4-FFF2-40B4-BE49-F238E27FC236}">
                  <a16:creationId xmlns:a16="http://schemas.microsoft.com/office/drawing/2014/main" id="{4701C7BB-C6CD-4BAB-307C-4AC56438090C}"/>
                </a:ext>
              </a:extLst>
            </p:cNvPr>
            <p:cNvSpPr txBox="1"/>
            <p:nvPr/>
          </p:nvSpPr>
          <p:spPr>
            <a:xfrm>
              <a:off x="9444695" y="4727170"/>
              <a:ext cx="1661911" cy="707887"/>
            </a:xfrm>
            <a:prstGeom prst="rect">
              <a:avLst/>
            </a:prstGeom>
            <a:noFill/>
          </p:spPr>
          <p:txBody>
            <a:bodyPr wrap="square" rtlCol="0">
              <a:spAutoFit/>
            </a:bodyPr>
            <a:lstStyle/>
            <a:p>
              <a:pPr algn="ctr" defTabSz="685800"/>
              <a:r>
                <a:rPr lang="zh-CN" altLang="en-US" sz="1050" b="1" dirty="0">
                  <a:solidFill>
                    <a:prstClr val="black"/>
                  </a:solidFill>
                  <a:latin typeface="等线" panose="020F0502020204030204"/>
                  <a:ea typeface="等线" panose="02010600030101010101" pitchFamily="2" charset="-122"/>
                </a:rPr>
                <a:t>调用关系</a:t>
              </a:r>
              <a:r>
                <a:rPr lang="zh-CN" altLang="en-US" sz="1050" dirty="0">
                  <a:solidFill>
                    <a:prstClr val="black"/>
                  </a:solidFill>
                  <a:latin typeface="等线" panose="020F0502020204030204"/>
                  <a:ea typeface="等线" panose="02010600030101010101" pitchFamily="2" charset="-122"/>
                </a:rPr>
                <a:t>：重要</a:t>
              </a:r>
              <a:endParaRPr lang="en-US" altLang="zh-CN" sz="1050" dirty="0">
                <a:solidFill>
                  <a:prstClr val="black"/>
                </a:solidFill>
                <a:latin typeface="等线" panose="020F0502020204030204"/>
                <a:ea typeface="等线" panose="02010600030101010101" pitchFamily="2" charset="-122"/>
              </a:endParaRPr>
            </a:p>
            <a:p>
              <a:pPr algn="ctr" defTabSz="685800"/>
              <a:endParaRPr lang="en-US" altLang="zh-CN" sz="1050" dirty="0">
                <a:solidFill>
                  <a:prstClr val="black"/>
                </a:solidFill>
                <a:latin typeface="等线" panose="020F0502020204030204"/>
                <a:ea typeface="等线" panose="02010600030101010101" pitchFamily="2" charset="-122"/>
              </a:endParaRPr>
            </a:p>
            <a:p>
              <a:pPr algn="ctr" defTabSz="685800"/>
              <a:r>
                <a:rPr lang="zh-CN" altLang="en-US" sz="750" dirty="0">
                  <a:solidFill>
                    <a:prstClr val="black"/>
                  </a:solidFill>
                  <a:latin typeface="等线" panose="020F0502020204030204"/>
                  <a:ea typeface="等线" panose="02010600030101010101" pitchFamily="2" charset="-122"/>
                </a:rPr>
                <a:t>然而标准库函数略显多余</a:t>
              </a:r>
            </a:p>
          </p:txBody>
        </p:sp>
        <p:sp>
          <p:nvSpPr>
            <p:cNvPr id="26" name="文本框 25">
              <a:extLst>
                <a:ext uri="{FF2B5EF4-FFF2-40B4-BE49-F238E27FC236}">
                  <a16:creationId xmlns:a16="http://schemas.microsoft.com/office/drawing/2014/main" id="{D364E045-60EA-EC08-BDDD-ADE356CC8FD8}"/>
                </a:ext>
              </a:extLst>
            </p:cNvPr>
            <p:cNvSpPr txBox="1"/>
            <p:nvPr/>
          </p:nvSpPr>
          <p:spPr>
            <a:xfrm>
              <a:off x="9870099" y="2443484"/>
              <a:ext cx="811100" cy="553997"/>
            </a:xfrm>
            <a:prstGeom prst="rect">
              <a:avLst/>
            </a:prstGeom>
            <a:noFill/>
          </p:spPr>
          <p:txBody>
            <a:bodyPr wrap="square" rtlCol="0">
              <a:spAutoFit/>
            </a:bodyPr>
            <a:lstStyle/>
            <a:p>
              <a:pPr algn="ctr" defTabSz="685800"/>
              <a:r>
                <a:rPr lang="en-US" altLang="zh-CN" sz="1050" b="1" dirty="0">
                  <a:solidFill>
                    <a:prstClr val="black"/>
                  </a:solidFill>
                  <a:latin typeface="等线" panose="020F0502020204030204"/>
                  <a:ea typeface="等线" panose="02010600030101010101" pitchFamily="2" charset="-122"/>
                </a:rPr>
                <a:t>Output</a:t>
              </a:r>
              <a:endParaRPr lang="zh-CN" altLang="en-US" sz="1050" dirty="0">
                <a:solidFill>
                  <a:prstClr val="black"/>
                </a:solidFill>
                <a:latin typeface="等线" panose="020F0502020204030204"/>
                <a:ea typeface="等线" panose="02010600030101010101" pitchFamily="2" charset="-122"/>
              </a:endParaRPr>
            </a:p>
          </p:txBody>
        </p:sp>
      </p:grpSp>
      <p:sp>
        <p:nvSpPr>
          <p:cNvPr id="28" name="矩形: 圆角 27">
            <a:extLst>
              <a:ext uri="{FF2B5EF4-FFF2-40B4-BE49-F238E27FC236}">
                <a16:creationId xmlns:a16="http://schemas.microsoft.com/office/drawing/2014/main" id="{1F724C6B-DB0E-6B56-14C2-50A42B037C46}"/>
              </a:ext>
            </a:extLst>
          </p:cNvPr>
          <p:cNvSpPr/>
          <p:nvPr/>
        </p:nvSpPr>
        <p:spPr>
          <a:xfrm>
            <a:off x="318499" y="2910759"/>
            <a:ext cx="1415066" cy="976929"/>
          </a:xfrm>
          <a:prstGeom prst="roundRect">
            <a:avLst/>
          </a:prstGeom>
          <a:solidFill>
            <a:schemeClr val="tx1">
              <a:lumMod val="65000"/>
              <a:lumOff val="35000"/>
              <a:alpha val="31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a:solidFill>
                  <a:prstClr val="black"/>
                </a:solidFill>
                <a:latin typeface="Consolas" panose="020B0609020204030204" pitchFamily="49" charset="0"/>
                <a:ea typeface="等线" panose="02010600030101010101" pitchFamily="2" charset="-122"/>
              </a:rPr>
              <a:t>Clang</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30" name="箭头: 下 29">
            <a:extLst>
              <a:ext uri="{FF2B5EF4-FFF2-40B4-BE49-F238E27FC236}">
                <a16:creationId xmlns:a16="http://schemas.microsoft.com/office/drawing/2014/main" id="{377FCBD8-6650-6819-F92A-3430DB53E845}"/>
              </a:ext>
            </a:extLst>
          </p:cNvPr>
          <p:cNvSpPr/>
          <p:nvPr/>
        </p:nvSpPr>
        <p:spPr>
          <a:xfrm>
            <a:off x="868351" y="2313003"/>
            <a:ext cx="305897" cy="517494"/>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1" name="箭头: 下 30">
            <a:extLst>
              <a:ext uri="{FF2B5EF4-FFF2-40B4-BE49-F238E27FC236}">
                <a16:creationId xmlns:a16="http://schemas.microsoft.com/office/drawing/2014/main" id="{213D9CAC-047C-642F-903B-9D8593085BFE}"/>
              </a:ext>
            </a:extLst>
          </p:cNvPr>
          <p:cNvSpPr/>
          <p:nvPr/>
        </p:nvSpPr>
        <p:spPr>
          <a:xfrm rot="16200000">
            <a:off x="1955160" y="3180037"/>
            <a:ext cx="305897" cy="517494"/>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2" name="箭头: 下 31">
            <a:extLst>
              <a:ext uri="{FF2B5EF4-FFF2-40B4-BE49-F238E27FC236}">
                <a16:creationId xmlns:a16="http://schemas.microsoft.com/office/drawing/2014/main" id="{4CF7D0BA-5926-94E4-0D76-7919121D40EE}"/>
              </a:ext>
            </a:extLst>
          </p:cNvPr>
          <p:cNvSpPr/>
          <p:nvPr/>
        </p:nvSpPr>
        <p:spPr>
          <a:xfrm rot="16200000">
            <a:off x="4445788" y="2033099"/>
            <a:ext cx="305897" cy="52236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箭头: 下 32">
            <a:extLst>
              <a:ext uri="{FF2B5EF4-FFF2-40B4-BE49-F238E27FC236}">
                <a16:creationId xmlns:a16="http://schemas.microsoft.com/office/drawing/2014/main" id="{FB8973C2-9311-4FE7-1251-BF2DFEE83181}"/>
              </a:ext>
            </a:extLst>
          </p:cNvPr>
          <p:cNvSpPr/>
          <p:nvPr/>
        </p:nvSpPr>
        <p:spPr>
          <a:xfrm rot="16200000">
            <a:off x="4794315" y="3069162"/>
            <a:ext cx="305897" cy="1196690"/>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4" name="文本框 33">
            <a:extLst>
              <a:ext uri="{FF2B5EF4-FFF2-40B4-BE49-F238E27FC236}">
                <a16:creationId xmlns:a16="http://schemas.microsoft.com/office/drawing/2014/main" id="{324E2F1D-76E9-64B4-B3E2-CFCD524178F5}"/>
              </a:ext>
            </a:extLst>
          </p:cNvPr>
          <p:cNvSpPr txBox="1"/>
          <p:nvPr/>
        </p:nvSpPr>
        <p:spPr>
          <a:xfrm>
            <a:off x="4407142" y="3383983"/>
            <a:ext cx="1027314" cy="230832"/>
          </a:xfrm>
          <a:prstGeom prst="rect">
            <a:avLst/>
          </a:prstGeom>
          <a:noFill/>
        </p:spPr>
        <p:txBody>
          <a:bodyPr wrap="square" rtlCol="0">
            <a:spAutoFit/>
          </a:bodyPr>
          <a:lstStyle/>
          <a:p>
            <a:pPr algn="ctr" defTabSz="685800"/>
            <a:r>
              <a:rPr lang="zh-CN" altLang="en-US" sz="900" b="1" dirty="0">
                <a:solidFill>
                  <a:prstClr val="black"/>
                </a:solidFill>
                <a:latin typeface="等线" panose="020F0502020204030204"/>
                <a:ea typeface="等线" panose="02010600030101010101" pitchFamily="2" charset="-122"/>
              </a:rPr>
              <a:t>去掉标准库函数</a:t>
            </a:r>
          </a:p>
        </p:txBody>
      </p:sp>
      <p:sp>
        <p:nvSpPr>
          <p:cNvPr id="35" name="矩形: 圆角 34">
            <a:extLst>
              <a:ext uri="{FF2B5EF4-FFF2-40B4-BE49-F238E27FC236}">
                <a16:creationId xmlns:a16="http://schemas.microsoft.com/office/drawing/2014/main" id="{8FAD0C2A-E8C7-0FB4-84F3-A9159560A7C2}"/>
              </a:ext>
            </a:extLst>
          </p:cNvPr>
          <p:cNvSpPr/>
          <p:nvPr/>
        </p:nvSpPr>
        <p:spPr>
          <a:xfrm>
            <a:off x="4880020" y="2095791"/>
            <a:ext cx="1714715"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a:solidFill>
                  <a:prstClr val="black"/>
                </a:solidFill>
                <a:latin typeface="Consolas" panose="020B0609020204030204" pitchFamily="49" charset="0"/>
                <a:ea typeface="等线" panose="02010600030101010101" pitchFamily="2" charset="-122"/>
              </a:rPr>
              <a:t>error_output.log</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36" name="矩形: 圆角 35">
            <a:extLst>
              <a:ext uri="{FF2B5EF4-FFF2-40B4-BE49-F238E27FC236}">
                <a16:creationId xmlns:a16="http://schemas.microsoft.com/office/drawing/2014/main" id="{E9C08FDA-8410-DB67-BA8A-AE1804832951}"/>
              </a:ext>
            </a:extLst>
          </p:cNvPr>
          <p:cNvSpPr/>
          <p:nvPr/>
        </p:nvSpPr>
        <p:spPr>
          <a:xfrm>
            <a:off x="5649470" y="3454722"/>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pic>
        <p:nvPicPr>
          <p:cNvPr id="38" name="图片 37">
            <a:extLst>
              <a:ext uri="{FF2B5EF4-FFF2-40B4-BE49-F238E27FC236}">
                <a16:creationId xmlns:a16="http://schemas.microsoft.com/office/drawing/2014/main" id="{8B01C1B0-5E9C-1D49-1D05-1FB05A9B75EB}"/>
              </a:ext>
            </a:extLst>
          </p:cNvPr>
          <p:cNvPicPr>
            <a:picLocks noChangeAspect="1"/>
          </p:cNvPicPr>
          <p:nvPr/>
        </p:nvPicPr>
        <p:blipFill>
          <a:blip r:embed="rId4"/>
          <a:stretch>
            <a:fillRect/>
          </a:stretch>
        </p:blipFill>
        <p:spPr>
          <a:xfrm>
            <a:off x="6692301" y="1887406"/>
            <a:ext cx="2291134" cy="851195"/>
          </a:xfrm>
          <a:prstGeom prst="rect">
            <a:avLst/>
          </a:prstGeom>
          <a:ln>
            <a:noFill/>
          </a:ln>
          <a:effectLst>
            <a:outerShdw blurRad="292100" dist="139700" dir="2700000" algn="tl" rotWithShape="0">
              <a:srgbClr val="333333">
                <a:alpha val="65000"/>
              </a:srgbClr>
            </a:outerShdw>
          </a:effectLst>
        </p:spPr>
      </p:pic>
      <p:pic>
        <p:nvPicPr>
          <p:cNvPr id="40" name="图片 39">
            <a:extLst>
              <a:ext uri="{FF2B5EF4-FFF2-40B4-BE49-F238E27FC236}">
                <a16:creationId xmlns:a16="http://schemas.microsoft.com/office/drawing/2014/main" id="{C80DC130-D7DB-DF6E-2F7F-CAF870362AC3}"/>
              </a:ext>
            </a:extLst>
          </p:cNvPr>
          <p:cNvPicPr>
            <a:picLocks noChangeAspect="1"/>
          </p:cNvPicPr>
          <p:nvPr/>
        </p:nvPicPr>
        <p:blipFill>
          <a:blip r:embed="rId5"/>
          <a:stretch>
            <a:fillRect/>
          </a:stretch>
        </p:blipFill>
        <p:spPr>
          <a:xfrm>
            <a:off x="7509653" y="2910759"/>
            <a:ext cx="1121387" cy="20493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9781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2EE73-354E-8D4F-9814-98D90FB46A1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73ADECA-4901-E79B-B7A5-2074E6B93BCC}"/>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8BAC2729-5BEA-B73E-80F4-3F185A8A8372}"/>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函数文档生成</a:t>
            </a:r>
          </a:p>
        </p:txBody>
      </p:sp>
      <p:sp>
        <p:nvSpPr>
          <p:cNvPr id="4" name="Text 1">
            <a:extLst>
              <a:ext uri="{FF2B5EF4-FFF2-40B4-BE49-F238E27FC236}">
                <a16:creationId xmlns:a16="http://schemas.microsoft.com/office/drawing/2014/main" id="{3E3B114B-8A5C-BA1C-FA25-69156CB39F15}"/>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681D9096-3F02-73A8-CFE7-8381BA734602}"/>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提取函数代码，生成简明文档，便于理解和维护。</a:t>
            </a:r>
          </a:p>
        </p:txBody>
      </p:sp>
      <p:sp>
        <p:nvSpPr>
          <p:cNvPr id="10" name="矩形: 圆角 9">
            <a:extLst>
              <a:ext uri="{FF2B5EF4-FFF2-40B4-BE49-F238E27FC236}">
                <a16:creationId xmlns:a16="http://schemas.microsoft.com/office/drawing/2014/main" id="{D296C1FF-DBA2-5DC0-951C-B901AD2A1159}"/>
              </a:ext>
            </a:extLst>
          </p:cNvPr>
          <p:cNvSpPr/>
          <p:nvPr/>
        </p:nvSpPr>
        <p:spPr>
          <a:xfrm>
            <a:off x="277587" y="1845934"/>
            <a:ext cx="1563197" cy="2533184"/>
          </a:xfrm>
          <a:prstGeom prst="roundRect">
            <a:avLst/>
          </a:prstGeom>
          <a:solidFill>
            <a:schemeClr val="accent4">
              <a:lumMod val="40000"/>
              <a:lumOff val="60000"/>
              <a:alpha val="31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code.c</a:t>
            </a:r>
            <a:endParaRPr lang="en-US" altLang="zh-CN" sz="1050" b="1"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 ...</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int main(int </a:t>
            </a:r>
            <a:r>
              <a:rPr lang="en-US" altLang="zh-CN" sz="1050" dirty="0" err="1">
                <a:solidFill>
                  <a:prstClr val="black"/>
                </a:solidFill>
                <a:latin typeface="Consolas" panose="020B0609020204030204" pitchFamily="49" charset="0"/>
                <a:ea typeface="等线" panose="02010600030101010101" pitchFamily="2" charset="-122"/>
              </a:rPr>
              <a:t>argc</a:t>
            </a:r>
            <a:r>
              <a:rPr lang="en-US" altLang="zh-CN" sz="1050" dirty="0">
                <a:solidFill>
                  <a:prstClr val="black"/>
                </a:solidFill>
                <a:latin typeface="Consolas" panose="020B0609020204030204" pitchFamily="49" charset="0"/>
                <a:ea typeface="等线" panose="02010600030101010101" pitchFamily="2" charset="-122"/>
              </a:rPr>
              <a:t>, char **</a:t>
            </a:r>
            <a:r>
              <a:rPr lang="en-US" altLang="zh-CN" sz="1050" dirty="0" err="1">
                <a:solidFill>
                  <a:prstClr val="black"/>
                </a:solidFill>
                <a:latin typeface="Consolas" panose="020B0609020204030204" pitchFamily="49" charset="0"/>
                <a:ea typeface="等线" panose="02010600030101010101" pitchFamily="2" charset="-122"/>
              </a:rPr>
              <a:t>argv</a:t>
            </a: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sp>
        <p:nvSpPr>
          <p:cNvPr id="11" name="箭头: 下 10">
            <a:extLst>
              <a:ext uri="{FF2B5EF4-FFF2-40B4-BE49-F238E27FC236}">
                <a16:creationId xmlns:a16="http://schemas.microsoft.com/office/drawing/2014/main" id="{EAE9ABFC-71B6-AF59-8373-59B585444FC1}"/>
              </a:ext>
            </a:extLst>
          </p:cNvPr>
          <p:cNvSpPr/>
          <p:nvPr/>
        </p:nvSpPr>
        <p:spPr>
          <a:xfrm rot="16200000">
            <a:off x="1947919" y="2914042"/>
            <a:ext cx="305897" cy="39309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29" name="组合 28">
            <a:extLst>
              <a:ext uri="{FF2B5EF4-FFF2-40B4-BE49-F238E27FC236}">
                <a16:creationId xmlns:a16="http://schemas.microsoft.com/office/drawing/2014/main" id="{0AB69650-9E9B-9EDE-2241-C09493B841FA}"/>
              </a:ext>
            </a:extLst>
          </p:cNvPr>
          <p:cNvGrpSpPr/>
          <p:nvPr/>
        </p:nvGrpSpPr>
        <p:grpSpPr>
          <a:xfrm>
            <a:off x="2297416" y="1377561"/>
            <a:ext cx="2183565" cy="3630385"/>
            <a:chOff x="3833937" y="1727200"/>
            <a:chExt cx="2911420" cy="4840513"/>
          </a:xfrm>
        </p:grpSpPr>
        <p:sp>
          <p:nvSpPr>
            <p:cNvPr id="12" name="矩形: 圆角 11">
              <a:extLst>
                <a:ext uri="{FF2B5EF4-FFF2-40B4-BE49-F238E27FC236}">
                  <a16:creationId xmlns:a16="http://schemas.microsoft.com/office/drawing/2014/main" id="{08DACD88-FDDA-35F3-1568-CD68002AA837}"/>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13" name="矩形: 圆角 12">
              <a:extLst>
                <a:ext uri="{FF2B5EF4-FFF2-40B4-BE49-F238E27FC236}">
                  <a16:creationId xmlns:a16="http://schemas.microsoft.com/office/drawing/2014/main" id="{2CC18430-3F65-34E7-5A59-DB5FD9E95889}"/>
                </a:ext>
              </a:extLst>
            </p:cNvPr>
            <p:cNvSpPr/>
            <p:nvPr/>
          </p:nvSpPr>
          <p:spPr>
            <a:xfrm>
              <a:off x="4171245" y="2268395"/>
              <a:ext cx="2236812"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5" name="矩形: 圆角 14">
              <a:extLst>
                <a:ext uri="{FF2B5EF4-FFF2-40B4-BE49-F238E27FC236}">
                  <a16:creationId xmlns:a16="http://schemas.microsoft.com/office/drawing/2014/main" id="{B18B3685-7C42-4EDA-9891-DFD6B770EC93}"/>
                </a:ext>
              </a:extLst>
            </p:cNvPr>
            <p:cNvSpPr/>
            <p:nvPr/>
          </p:nvSpPr>
          <p:spPr>
            <a:xfrm>
              <a:off x="4171244" y="3367384"/>
              <a:ext cx="2236813"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sub</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7" name="文本框 16">
              <a:extLst>
                <a:ext uri="{FF2B5EF4-FFF2-40B4-BE49-F238E27FC236}">
                  <a16:creationId xmlns:a16="http://schemas.microsoft.com/office/drawing/2014/main" id="{2390B829-777E-8D76-E75F-45457CE05E78}"/>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function_contents.json</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26" name="矩形: 圆角 25">
              <a:extLst>
                <a:ext uri="{FF2B5EF4-FFF2-40B4-BE49-F238E27FC236}">
                  <a16:creationId xmlns:a16="http://schemas.microsoft.com/office/drawing/2014/main" id="{70A4E786-8137-9A2F-9BE7-D28C108A27BF}"/>
                </a:ext>
              </a:extLst>
            </p:cNvPr>
            <p:cNvSpPr/>
            <p:nvPr/>
          </p:nvSpPr>
          <p:spPr>
            <a:xfrm>
              <a:off x="4171242" y="5069934"/>
              <a:ext cx="2236813"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“int main(int </a:t>
              </a:r>
              <a:r>
                <a:rPr lang="en-US" altLang="zh-CN" sz="750" dirty="0" err="1">
                  <a:solidFill>
                    <a:prstClr val="black"/>
                  </a:solidFill>
                  <a:latin typeface="Consolas" panose="020B0609020204030204" pitchFamily="49" charset="0"/>
                  <a:ea typeface="等线" panose="02010600030101010101" pitchFamily="2" charset="-122"/>
                </a:rPr>
                <a:t>argc</a:t>
              </a:r>
              <a:r>
                <a:rPr lang="en-US" altLang="zh-CN" sz="750" dirty="0">
                  <a:solidFill>
                    <a:prstClr val="black"/>
                  </a:solidFill>
                  <a:latin typeface="Consolas" panose="020B0609020204030204" pitchFamily="49" charset="0"/>
                  <a:ea typeface="等线" panose="02010600030101010101" pitchFamily="2" charset="-122"/>
                </a:rPr>
                <a:t>, char **</a:t>
              </a:r>
              <a:r>
                <a:rPr lang="en-US" altLang="zh-CN" sz="750" dirty="0" err="1">
                  <a:solidFill>
                    <a:prstClr val="black"/>
                  </a:solidFill>
                  <a:latin typeface="Consolas" panose="020B0609020204030204" pitchFamily="49" charset="0"/>
                  <a:ea typeface="等线" panose="02010600030101010101" pitchFamily="2" charset="-122"/>
                </a:rPr>
                <a:t>argv</a:t>
              </a: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28" name="文本框 27">
              <a:extLst>
                <a:ext uri="{FF2B5EF4-FFF2-40B4-BE49-F238E27FC236}">
                  <a16:creationId xmlns:a16="http://schemas.microsoft.com/office/drawing/2014/main" id="{EB4A08CE-8489-C32B-8C87-E6017B648033}"/>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grpSp>
        <p:nvGrpSpPr>
          <p:cNvPr id="46" name="组合 45">
            <a:extLst>
              <a:ext uri="{FF2B5EF4-FFF2-40B4-BE49-F238E27FC236}">
                <a16:creationId xmlns:a16="http://schemas.microsoft.com/office/drawing/2014/main" id="{A63947F2-DFE2-7038-4D27-B8ACD4992B8C}"/>
              </a:ext>
            </a:extLst>
          </p:cNvPr>
          <p:cNvGrpSpPr/>
          <p:nvPr/>
        </p:nvGrpSpPr>
        <p:grpSpPr>
          <a:xfrm>
            <a:off x="4966885" y="1377561"/>
            <a:ext cx="1301345" cy="3630385"/>
            <a:chOff x="7053275" y="1727200"/>
            <a:chExt cx="1735126" cy="4840513"/>
          </a:xfrm>
        </p:grpSpPr>
        <p:sp>
          <p:nvSpPr>
            <p:cNvPr id="34" name="矩形: 圆角 33">
              <a:extLst>
                <a:ext uri="{FF2B5EF4-FFF2-40B4-BE49-F238E27FC236}">
                  <a16:creationId xmlns:a16="http://schemas.microsoft.com/office/drawing/2014/main" id="{72FC0893-ED28-115E-B1B1-B50F9045E1BE}"/>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36" name="图片 35">
              <a:extLst>
                <a:ext uri="{FF2B5EF4-FFF2-40B4-BE49-F238E27FC236}">
                  <a16:creationId xmlns:a16="http://schemas.microsoft.com/office/drawing/2014/main" id="{5CBFCD63-9995-8236-1B5D-6DB6B1C106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37" name="文本框 36">
              <a:extLst>
                <a:ext uri="{FF2B5EF4-FFF2-40B4-BE49-F238E27FC236}">
                  <a16:creationId xmlns:a16="http://schemas.microsoft.com/office/drawing/2014/main" id="{1B1F05E4-DA5D-6466-C001-AB8AB5482CC8}"/>
                </a:ext>
              </a:extLst>
            </p:cNvPr>
            <p:cNvSpPr txBox="1"/>
            <p:nvPr/>
          </p:nvSpPr>
          <p:spPr>
            <a:xfrm>
              <a:off x="7324132" y="5442866"/>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grpSp>
        <p:nvGrpSpPr>
          <p:cNvPr id="38" name="组合 37">
            <a:extLst>
              <a:ext uri="{FF2B5EF4-FFF2-40B4-BE49-F238E27FC236}">
                <a16:creationId xmlns:a16="http://schemas.microsoft.com/office/drawing/2014/main" id="{E088EAE7-2C45-974B-8FFF-EC1439FA9733}"/>
              </a:ext>
            </a:extLst>
          </p:cNvPr>
          <p:cNvGrpSpPr/>
          <p:nvPr/>
        </p:nvGrpSpPr>
        <p:grpSpPr>
          <a:xfrm>
            <a:off x="6830219" y="1377561"/>
            <a:ext cx="2183565" cy="3630385"/>
            <a:chOff x="3833937" y="1727200"/>
            <a:chExt cx="2911420" cy="4840513"/>
          </a:xfrm>
        </p:grpSpPr>
        <p:sp>
          <p:nvSpPr>
            <p:cNvPr id="39" name="矩形: 圆角 38">
              <a:extLst>
                <a:ext uri="{FF2B5EF4-FFF2-40B4-BE49-F238E27FC236}">
                  <a16:creationId xmlns:a16="http://schemas.microsoft.com/office/drawing/2014/main" id="{21B051B0-321B-D7D0-3826-770EF9ECD3CB}"/>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0" name="矩形: 圆角 39">
              <a:extLst>
                <a:ext uri="{FF2B5EF4-FFF2-40B4-BE49-F238E27FC236}">
                  <a16:creationId xmlns:a16="http://schemas.microsoft.com/office/drawing/2014/main" id="{2C98BE40-DB81-6752-A8B0-1696E2EB5AD4}"/>
                </a:ext>
              </a:extLst>
            </p:cNvPr>
            <p:cNvSpPr/>
            <p:nvPr/>
          </p:nvSpPr>
          <p:spPr>
            <a:xfrm>
              <a:off x="4171245" y="2268395"/>
              <a:ext cx="2236812"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1" name="矩形: 圆角 40">
              <a:extLst>
                <a:ext uri="{FF2B5EF4-FFF2-40B4-BE49-F238E27FC236}">
                  <a16:creationId xmlns:a16="http://schemas.microsoft.com/office/drawing/2014/main" id="{DF65D279-FDD9-DFF6-3F4E-EA21036740E9}"/>
                </a:ext>
              </a:extLst>
            </p:cNvPr>
            <p:cNvSpPr/>
            <p:nvPr/>
          </p:nvSpPr>
          <p:spPr>
            <a:xfrm>
              <a:off x="4171244" y="3367384"/>
              <a:ext cx="2236813"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aub</a:t>
              </a:r>
              <a:r>
                <a:rPr lang="en-US" altLang="zh-CN" sz="1050" b="1" dirty="0">
                  <a:solidFill>
                    <a:prstClr val="black"/>
                  </a:solidFill>
                  <a:latin typeface="Consolas" panose="020B0609020204030204" pitchFamily="49" charset="0"/>
                  <a:ea typeface="等线" panose="02010600030101010101" pitchFamily="2" charset="-122"/>
                </a:rPr>
                <a:t>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2" name="文本框 41">
              <a:extLst>
                <a:ext uri="{FF2B5EF4-FFF2-40B4-BE49-F238E27FC236}">
                  <a16:creationId xmlns:a16="http://schemas.microsoft.com/office/drawing/2014/main" id="{06FE8673-EB8C-78BA-EDB1-A5D344F308F4}"/>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documents.pkl</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43" name="矩形: 圆角 42">
              <a:extLst>
                <a:ext uri="{FF2B5EF4-FFF2-40B4-BE49-F238E27FC236}">
                  <a16:creationId xmlns:a16="http://schemas.microsoft.com/office/drawing/2014/main" id="{B1855C65-C957-C614-5A5A-C9851C11FBA4}"/>
                </a:ext>
              </a:extLst>
            </p:cNvPr>
            <p:cNvSpPr/>
            <p:nvPr/>
          </p:nvSpPr>
          <p:spPr>
            <a:xfrm>
              <a:off x="4171240" y="5072511"/>
              <a:ext cx="2236813"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4" name="文本框 43">
              <a:extLst>
                <a:ext uri="{FF2B5EF4-FFF2-40B4-BE49-F238E27FC236}">
                  <a16:creationId xmlns:a16="http://schemas.microsoft.com/office/drawing/2014/main" id="{B025EB17-4591-E6AB-7156-DD510784B6DE}"/>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sp>
        <p:nvSpPr>
          <p:cNvPr id="45" name="箭头: 下 44">
            <a:extLst>
              <a:ext uri="{FF2B5EF4-FFF2-40B4-BE49-F238E27FC236}">
                <a16:creationId xmlns:a16="http://schemas.microsoft.com/office/drawing/2014/main" id="{C2072A34-8964-1DB9-623B-8D581940A717}"/>
              </a:ext>
            </a:extLst>
          </p:cNvPr>
          <p:cNvSpPr/>
          <p:nvPr/>
        </p:nvSpPr>
        <p:spPr>
          <a:xfrm rot="16200000">
            <a:off x="4433483" y="1850293"/>
            <a:ext cx="305897" cy="553027"/>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7" name="箭头: 下 46">
            <a:extLst>
              <a:ext uri="{FF2B5EF4-FFF2-40B4-BE49-F238E27FC236}">
                <a16:creationId xmlns:a16="http://schemas.microsoft.com/office/drawing/2014/main" id="{F44436CD-F84F-3962-4892-FD259B5F1354}"/>
              </a:ext>
            </a:extLst>
          </p:cNvPr>
          <p:cNvSpPr/>
          <p:nvPr/>
        </p:nvSpPr>
        <p:spPr>
          <a:xfrm rot="16200000">
            <a:off x="6434318" y="2996203"/>
            <a:ext cx="305897" cy="39309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8" name="箭头: 下 47">
            <a:extLst>
              <a:ext uri="{FF2B5EF4-FFF2-40B4-BE49-F238E27FC236}">
                <a16:creationId xmlns:a16="http://schemas.microsoft.com/office/drawing/2014/main" id="{CFD36521-92D3-CBE1-D5DD-CAB33C3E4EDB}"/>
              </a:ext>
            </a:extLst>
          </p:cNvPr>
          <p:cNvSpPr/>
          <p:nvPr/>
        </p:nvSpPr>
        <p:spPr>
          <a:xfrm rot="16200000">
            <a:off x="4421875" y="2668919"/>
            <a:ext cx="305897" cy="5530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9" name="箭头: 下 48">
            <a:extLst>
              <a:ext uri="{FF2B5EF4-FFF2-40B4-BE49-F238E27FC236}">
                <a16:creationId xmlns:a16="http://schemas.microsoft.com/office/drawing/2014/main" id="{CFDC7532-B70D-9D49-8B20-851A8EB87B30}"/>
              </a:ext>
            </a:extLst>
          </p:cNvPr>
          <p:cNvSpPr/>
          <p:nvPr/>
        </p:nvSpPr>
        <p:spPr>
          <a:xfrm rot="16200000">
            <a:off x="4419052" y="4021499"/>
            <a:ext cx="305897" cy="5530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3" name="文本框 52">
            <a:extLst>
              <a:ext uri="{FF2B5EF4-FFF2-40B4-BE49-F238E27FC236}">
                <a16:creationId xmlns:a16="http://schemas.microsoft.com/office/drawing/2014/main" id="{A953B688-BB11-E742-9EDE-3A5B95368FCD}"/>
              </a:ext>
            </a:extLst>
          </p:cNvPr>
          <p:cNvSpPr txBox="1"/>
          <p:nvPr/>
        </p:nvSpPr>
        <p:spPr>
          <a:xfrm>
            <a:off x="5144699" y="1670486"/>
            <a:ext cx="1046786" cy="1015663"/>
          </a:xfrm>
          <a:prstGeom prst="rect">
            <a:avLst/>
          </a:prstGeom>
          <a:noFill/>
        </p:spPr>
        <p:txBody>
          <a:bodyPr wrap="square">
            <a:spAutoFit/>
          </a:bodyPr>
          <a:lstStyle/>
          <a:p>
            <a:pPr defTabSz="685800"/>
            <a:r>
              <a:rPr lang="en-US" altLang="zh-CN" sz="750" dirty="0">
                <a:solidFill>
                  <a:prstClr val="black"/>
                </a:solidFill>
                <a:latin typeface="Consolas" panose="020B0609020204030204" pitchFamily="49" charset="0"/>
                <a:ea typeface="等线" panose="02010600030101010101" pitchFamily="2" charset="-122"/>
              </a:rPr>
              <a:t>“Please generate a brief document for the following C function </a:t>
            </a:r>
          </a:p>
          <a:p>
            <a:pPr defTabSz="685800"/>
            <a:r>
              <a:rPr lang="en-US" altLang="zh-CN" sz="750" dirty="0">
                <a:solidFill>
                  <a:prstClr val="black"/>
                </a:solidFill>
                <a:latin typeface="Consolas" panose="020B0609020204030204" pitchFamily="49" charset="0"/>
                <a:ea typeface="等线" panose="02010600030101010101" pitchFamily="2" charset="-122"/>
              </a:rPr>
              <a:t>… …</a:t>
            </a:r>
          </a:p>
          <a:p>
            <a:pPr defTabSz="685800"/>
            <a:r>
              <a:rPr lang="en-US" altLang="zh-CN" sz="750" dirty="0">
                <a:solidFill>
                  <a:prstClr val="black"/>
                </a:solidFill>
                <a:latin typeface="Consolas" panose="020B0609020204030204" pitchFamily="49" charset="0"/>
                <a:ea typeface="等线" panose="02010600030101010101" pitchFamily="2" charset="-122"/>
              </a:rPr>
              <a:t>as short as possible.”</a:t>
            </a:r>
            <a:endParaRPr lang="zh-CN" altLang="en-US" sz="750" dirty="0">
              <a:solidFill>
                <a:prstClr val="black"/>
              </a:solidFill>
              <a:latin typeface="Consolas" panose="020B0609020204030204" pitchFamily="49" charset="0"/>
              <a:ea typeface="等线" panose="02010600030101010101" pitchFamily="2" charset="-122"/>
            </a:endParaRPr>
          </a:p>
        </p:txBody>
      </p:sp>
    </p:spTree>
    <p:extLst>
      <p:ext uri="{BB962C8B-B14F-4D97-AF65-F5344CB8AC3E}">
        <p14:creationId xmlns:p14="http://schemas.microsoft.com/office/powerpoint/2010/main" val="4182279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23CEE-7A05-A20F-09D3-94ED750032A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605AF48-1794-7859-01A9-5DF782B80F85}"/>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CAB2478E-51D7-1C42-0A30-AEB59AF4B445}"/>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函数文档生成</a:t>
            </a:r>
          </a:p>
        </p:txBody>
      </p:sp>
      <p:sp>
        <p:nvSpPr>
          <p:cNvPr id="4" name="Text 1">
            <a:extLst>
              <a:ext uri="{FF2B5EF4-FFF2-40B4-BE49-F238E27FC236}">
                <a16:creationId xmlns:a16="http://schemas.microsoft.com/office/drawing/2014/main" id="{41085B7A-8F58-D7A9-1A36-279F7817442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B8A4CFCE-B865-54AF-6C3C-820E173349C7}"/>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提取函数代码，生成简明文档，便于理解和维护。</a:t>
            </a:r>
          </a:p>
        </p:txBody>
      </p:sp>
      <p:pic>
        <p:nvPicPr>
          <p:cNvPr id="6" name="图片 5">
            <a:extLst>
              <a:ext uri="{FF2B5EF4-FFF2-40B4-BE49-F238E27FC236}">
                <a16:creationId xmlns:a16="http://schemas.microsoft.com/office/drawing/2014/main" id="{3C0F2661-4CBA-15D1-4F0E-41DB3C5507C3}"/>
              </a:ext>
            </a:extLst>
          </p:cNvPr>
          <p:cNvPicPr>
            <a:picLocks noChangeAspect="1"/>
          </p:cNvPicPr>
          <p:nvPr/>
        </p:nvPicPr>
        <p:blipFill>
          <a:blip r:embed="rId4"/>
          <a:stretch>
            <a:fillRect/>
          </a:stretch>
        </p:blipFill>
        <p:spPr>
          <a:xfrm>
            <a:off x="3830287" y="1524000"/>
            <a:ext cx="5087405" cy="3054927"/>
          </a:xfrm>
          <a:prstGeom prst="rect">
            <a:avLst/>
          </a:prstGeom>
          <a:ln>
            <a:noFill/>
          </a:ln>
          <a:effectLst>
            <a:outerShdw blurRad="292100" dist="139700" dir="2700000" algn="tl" rotWithShape="0">
              <a:srgbClr val="333333">
                <a:alpha val="65000"/>
              </a:srgbClr>
            </a:outerShdw>
          </a:effectLst>
        </p:spPr>
      </p:pic>
      <p:pic>
        <p:nvPicPr>
          <p:cNvPr id="58" name="图片 57">
            <a:extLst>
              <a:ext uri="{FF2B5EF4-FFF2-40B4-BE49-F238E27FC236}">
                <a16:creationId xmlns:a16="http://schemas.microsoft.com/office/drawing/2014/main" id="{7828162C-CFED-947D-F761-4BF8BD490402}"/>
              </a:ext>
            </a:extLst>
          </p:cNvPr>
          <p:cNvPicPr>
            <a:picLocks noChangeAspect="1"/>
          </p:cNvPicPr>
          <p:nvPr/>
        </p:nvPicPr>
        <p:blipFill>
          <a:blip r:embed="rId5"/>
          <a:stretch>
            <a:fillRect/>
          </a:stretch>
        </p:blipFill>
        <p:spPr>
          <a:xfrm>
            <a:off x="509155" y="1596591"/>
            <a:ext cx="2974289" cy="1238250"/>
          </a:xfrm>
          <a:prstGeom prst="rect">
            <a:avLst/>
          </a:prstGeom>
        </p:spPr>
      </p:pic>
      <p:cxnSp>
        <p:nvCxnSpPr>
          <p:cNvPr id="60" name="直接箭头连接符 59">
            <a:extLst>
              <a:ext uri="{FF2B5EF4-FFF2-40B4-BE49-F238E27FC236}">
                <a16:creationId xmlns:a16="http://schemas.microsoft.com/office/drawing/2014/main" id="{BE36C9D6-0A81-33F2-426E-A442D06B2845}"/>
              </a:ext>
            </a:extLst>
          </p:cNvPr>
          <p:cNvCxnSpPr>
            <a:cxnSpLocks/>
          </p:cNvCxnSpPr>
          <p:nvPr/>
        </p:nvCxnSpPr>
        <p:spPr>
          <a:xfrm>
            <a:off x="1702032" y="2911533"/>
            <a:ext cx="2001289" cy="4488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709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4A7A5-85D0-245B-7A85-3CC16E0D539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5703AEA-FE73-02DB-1E5C-EE3910D24155}"/>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2D78AC4-AEDD-BD18-BBC6-FA1CD16D547F}"/>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762F52D6-362C-CFE7-3EBB-DB2094AFA65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6A12B30C-91FF-9722-171D-A5A87D060F5E}"/>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使用函数文档修复缺陷。</a:t>
            </a:r>
          </a:p>
        </p:txBody>
      </p:sp>
      <p:sp>
        <p:nvSpPr>
          <p:cNvPr id="20" name="平行四边形 19">
            <a:extLst>
              <a:ext uri="{FF2B5EF4-FFF2-40B4-BE49-F238E27FC236}">
                <a16:creationId xmlns:a16="http://schemas.microsoft.com/office/drawing/2014/main" id="{E24E8DDE-1CCB-7EAC-341D-B05B7E5DBF8A}"/>
              </a:ext>
            </a:extLst>
          </p:cNvPr>
          <p:cNvSpPr/>
          <p:nvPr/>
        </p:nvSpPr>
        <p:spPr>
          <a:xfrm>
            <a:off x="3260770" y="1452376"/>
            <a:ext cx="2375259" cy="580086"/>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用户输入：出错函数名</a:t>
            </a:r>
            <a:r>
              <a:rPr lang="en-US" altLang="zh-CN" sz="1350" dirty="0">
                <a:solidFill>
                  <a:prstClr val="white"/>
                </a:solidFill>
                <a:latin typeface="等线" panose="020F0502020204030204"/>
                <a:ea typeface="等线" panose="02010600030101010101" pitchFamily="2" charset="-122"/>
              </a:rPr>
              <a:t>+</a:t>
            </a:r>
            <a:r>
              <a:rPr lang="zh-CN" altLang="en-US" sz="1350" dirty="0">
                <a:solidFill>
                  <a:prstClr val="white"/>
                </a:solidFill>
                <a:latin typeface="等线" panose="020F0502020204030204"/>
                <a:ea typeface="等线" panose="02010600030101010101" pitchFamily="2" charset="-122"/>
              </a:rPr>
              <a:t>问题描述</a:t>
            </a:r>
          </a:p>
        </p:txBody>
      </p:sp>
      <p:sp>
        <p:nvSpPr>
          <p:cNvPr id="21" name="箭头: 下 20">
            <a:extLst>
              <a:ext uri="{FF2B5EF4-FFF2-40B4-BE49-F238E27FC236}">
                <a16:creationId xmlns:a16="http://schemas.microsoft.com/office/drawing/2014/main" id="{307D2FCD-A67C-100A-CA23-78C5DC4226D1}"/>
              </a:ext>
            </a:extLst>
          </p:cNvPr>
          <p:cNvSpPr/>
          <p:nvPr/>
        </p:nvSpPr>
        <p:spPr>
          <a:xfrm rot="16200000">
            <a:off x="4024579" y="2186299"/>
            <a:ext cx="305897" cy="3817560"/>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3" name="文本框 22">
            <a:extLst>
              <a:ext uri="{FF2B5EF4-FFF2-40B4-BE49-F238E27FC236}">
                <a16:creationId xmlns:a16="http://schemas.microsoft.com/office/drawing/2014/main" id="{DCD9ADB4-B6B7-4DEE-0727-C6D4A88865D9}"/>
              </a:ext>
            </a:extLst>
          </p:cNvPr>
          <p:cNvSpPr txBox="1"/>
          <p:nvPr/>
        </p:nvSpPr>
        <p:spPr>
          <a:xfrm>
            <a:off x="1769008" y="1524000"/>
            <a:ext cx="1101104"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查找该函数</a:t>
            </a:r>
          </a:p>
        </p:txBody>
      </p:sp>
      <p:sp>
        <p:nvSpPr>
          <p:cNvPr id="24" name="矩形: 圆角 23">
            <a:extLst>
              <a:ext uri="{FF2B5EF4-FFF2-40B4-BE49-F238E27FC236}">
                <a16:creationId xmlns:a16="http://schemas.microsoft.com/office/drawing/2014/main" id="{50CAC150-A25D-E994-276A-505A9A6B1DF0}"/>
              </a:ext>
            </a:extLst>
          </p:cNvPr>
          <p:cNvSpPr/>
          <p:nvPr/>
        </p:nvSpPr>
        <p:spPr>
          <a:xfrm>
            <a:off x="3355157" y="2633705"/>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25" name="箭头: 下 24">
            <a:extLst>
              <a:ext uri="{FF2B5EF4-FFF2-40B4-BE49-F238E27FC236}">
                <a16:creationId xmlns:a16="http://schemas.microsoft.com/office/drawing/2014/main" id="{6F451DB8-E4E1-EB06-7BE3-815186BAB913}"/>
              </a:ext>
            </a:extLst>
          </p:cNvPr>
          <p:cNvSpPr/>
          <p:nvPr/>
        </p:nvSpPr>
        <p:spPr>
          <a:xfrm>
            <a:off x="4007576" y="2071105"/>
            <a:ext cx="340332" cy="52395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7" name="文本框 26">
            <a:extLst>
              <a:ext uri="{FF2B5EF4-FFF2-40B4-BE49-F238E27FC236}">
                <a16:creationId xmlns:a16="http://schemas.microsoft.com/office/drawing/2014/main" id="{B5DD461A-17DD-9D6D-55FB-33448E7DF2FA}"/>
              </a:ext>
            </a:extLst>
          </p:cNvPr>
          <p:cNvSpPr txBox="1"/>
          <p:nvPr/>
        </p:nvSpPr>
        <p:spPr>
          <a:xfrm>
            <a:off x="4229621" y="2162668"/>
            <a:ext cx="1244310"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查找调用关系</a:t>
            </a:r>
          </a:p>
        </p:txBody>
      </p:sp>
      <p:sp>
        <p:nvSpPr>
          <p:cNvPr id="30" name="箭头: 圆角右 29">
            <a:extLst>
              <a:ext uri="{FF2B5EF4-FFF2-40B4-BE49-F238E27FC236}">
                <a16:creationId xmlns:a16="http://schemas.microsoft.com/office/drawing/2014/main" id="{0D4D4398-C380-8F48-FD2C-CF47DB57B061}"/>
              </a:ext>
            </a:extLst>
          </p:cNvPr>
          <p:cNvSpPr/>
          <p:nvPr/>
        </p:nvSpPr>
        <p:spPr>
          <a:xfrm rot="10800000">
            <a:off x="2268748" y="3196306"/>
            <a:ext cx="2001383" cy="580086"/>
          </a:xfrm>
          <a:prstGeom prst="bentArrow">
            <a:avLst>
              <a:gd name="adj1" fmla="val 30374"/>
              <a:gd name="adj2" fmla="val 25000"/>
              <a:gd name="adj3" fmla="val 25000"/>
              <a:gd name="adj4" fmla="val 4375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31" name="文本框 30">
            <a:extLst>
              <a:ext uri="{FF2B5EF4-FFF2-40B4-BE49-F238E27FC236}">
                <a16:creationId xmlns:a16="http://schemas.microsoft.com/office/drawing/2014/main" id="{4F977EF4-6885-26D1-E61E-409DDE490FA6}"/>
              </a:ext>
            </a:extLst>
          </p:cNvPr>
          <p:cNvSpPr txBox="1"/>
          <p:nvPr/>
        </p:nvSpPr>
        <p:spPr>
          <a:xfrm>
            <a:off x="2425420" y="3280794"/>
            <a:ext cx="1789493"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出错函数调用的所有函数名</a:t>
            </a:r>
          </a:p>
        </p:txBody>
      </p:sp>
      <p:sp>
        <p:nvSpPr>
          <p:cNvPr id="32" name="箭头: 下 31">
            <a:extLst>
              <a:ext uri="{FF2B5EF4-FFF2-40B4-BE49-F238E27FC236}">
                <a16:creationId xmlns:a16="http://schemas.microsoft.com/office/drawing/2014/main" id="{2098F4BB-1336-557A-DD2B-80D8C60CED46}"/>
              </a:ext>
            </a:extLst>
          </p:cNvPr>
          <p:cNvSpPr/>
          <p:nvPr/>
        </p:nvSpPr>
        <p:spPr>
          <a:xfrm rot="5400000">
            <a:off x="2017089" y="920648"/>
            <a:ext cx="305897" cy="1884531"/>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文本框 32">
            <a:extLst>
              <a:ext uri="{FF2B5EF4-FFF2-40B4-BE49-F238E27FC236}">
                <a16:creationId xmlns:a16="http://schemas.microsoft.com/office/drawing/2014/main" id="{51160F95-33EA-159C-1CA5-BFED81EB3483}"/>
              </a:ext>
            </a:extLst>
          </p:cNvPr>
          <p:cNvSpPr txBox="1"/>
          <p:nvPr/>
        </p:nvSpPr>
        <p:spPr>
          <a:xfrm>
            <a:off x="3067138" y="4182356"/>
            <a:ext cx="2350767"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返回出错函数调用的所有函数的摘要</a:t>
            </a:r>
          </a:p>
        </p:txBody>
      </p:sp>
      <p:sp>
        <p:nvSpPr>
          <p:cNvPr id="35" name="箭头: 下 34">
            <a:extLst>
              <a:ext uri="{FF2B5EF4-FFF2-40B4-BE49-F238E27FC236}">
                <a16:creationId xmlns:a16="http://schemas.microsoft.com/office/drawing/2014/main" id="{8A076EB6-78E2-1B40-4C98-21A1A7CBCDBE}"/>
              </a:ext>
            </a:extLst>
          </p:cNvPr>
          <p:cNvSpPr/>
          <p:nvPr/>
        </p:nvSpPr>
        <p:spPr>
          <a:xfrm rot="16200000">
            <a:off x="5762422" y="1526231"/>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1" name="矩形: 圆角 50">
            <a:extLst>
              <a:ext uri="{FF2B5EF4-FFF2-40B4-BE49-F238E27FC236}">
                <a16:creationId xmlns:a16="http://schemas.microsoft.com/office/drawing/2014/main" id="{836034A0-E3FC-880B-9EC1-CA39E43EB4A0}"/>
              </a:ext>
            </a:extLst>
          </p:cNvPr>
          <p:cNvSpPr/>
          <p:nvPr/>
        </p:nvSpPr>
        <p:spPr>
          <a:xfrm>
            <a:off x="4508748" y="3271283"/>
            <a:ext cx="983155" cy="596965"/>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Prompt</a:t>
            </a:r>
          </a:p>
        </p:txBody>
      </p:sp>
      <p:sp>
        <p:nvSpPr>
          <p:cNvPr id="54" name="箭头: 下 53">
            <a:extLst>
              <a:ext uri="{FF2B5EF4-FFF2-40B4-BE49-F238E27FC236}">
                <a16:creationId xmlns:a16="http://schemas.microsoft.com/office/drawing/2014/main" id="{D60BD70E-2EAA-E8D3-E8F5-07C41F77DC06}"/>
              </a:ext>
            </a:extLst>
          </p:cNvPr>
          <p:cNvSpPr/>
          <p:nvPr/>
        </p:nvSpPr>
        <p:spPr>
          <a:xfrm rot="16200000">
            <a:off x="5696268" y="3355872"/>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55" name="组合 54">
            <a:extLst>
              <a:ext uri="{FF2B5EF4-FFF2-40B4-BE49-F238E27FC236}">
                <a16:creationId xmlns:a16="http://schemas.microsoft.com/office/drawing/2014/main" id="{C205E672-6A2B-B6DD-D54E-5FF2FC740BA0}"/>
              </a:ext>
            </a:extLst>
          </p:cNvPr>
          <p:cNvGrpSpPr/>
          <p:nvPr/>
        </p:nvGrpSpPr>
        <p:grpSpPr>
          <a:xfrm>
            <a:off x="6229857" y="1370214"/>
            <a:ext cx="1301345" cy="3630385"/>
            <a:chOff x="7053275" y="1727200"/>
            <a:chExt cx="1735126" cy="4840513"/>
          </a:xfrm>
        </p:grpSpPr>
        <p:sp>
          <p:nvSpPr>
            <p:cNvPr id="56" name="矩形: 圆角 55">
              <a:extLst>
                <a:ext uri="{FF2B5EF4-FFF2-40B4-BE49-F238E27FC236}">
                  <a16:creationId xmlns:a16="http://schemas.microsoft.com/office/drawing/2014/main" id="{8905711C-3790-6CD1-2AA2-E94DAB57FBE6}"/>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57" name="图片 56">
              <a:extLst>
                <a:ext uri="{FF2B5EF4-FFF2-40B4-BE49-F238E27FC236}">
                  <a16:creationId xmlns:a16="http://schemas.microsoft.com/office/drawing/2014/main" id="{8DF832B1-7DB9-EB53-2F70-CC16DA98D7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58" name="文本框 57">
              <a:extLst>
                <a:ext uri="{FF2B5EF4-FFF2-40B4-BE49-F238E27FC236}">
                  <a16:creationId xmlns:a16="http://schemas.microsoft.com/office/drawing/2014/main" id="{E91B0641-BA5D-9F4A-08C2-5A18D54CF4EC}"/>
                </a:ext>
              </a:extLst>
            </p:cNvPr>
            <p:cNvSpPr txBox="1"/>
            <p:nvPr/>
          </p:nvSpPr>
          <p:spPr>
            <a:xfrm>
              <a:off x="7324134" y="2708729"/>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sp>
        <p:nvSpPr>
          <p:cNvPr id="59" name="箭头: 下 58">
            <a:extLst>
              <a:ext uri="{FF2B5EF4-FFF2-40B4-BE49-F238E27FC236}">
                <a16:creationId xmlns:a16="http://schemas.microsoft.com/office/drawing/2014/main" id="{6D17B483-321D-C664-0F57-7FAF64F62B49}"/>
              </a:ext>
            </a:extLst>
          </p:cNvPr>
          <p:cNvSpPr/>
          <p:nvPr/>
        </p:nvSpPr>
        <p:spPr>
          <a:xfrm rot="16200000">
            <a:off x="7699684" y="2914658"/>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60" name="平行四边形 59">
            <a:extLst>
              <a:ext uri="{FF2B5EF4-FFF2-40B4-BE49-F238E27FC236}">
                <a16:creationId xmlns:a16="http://schemas.microsoft.com/office/drawing/2014/main" id="{54DB9180-128B-8643-CC7F-069BFE39E27D}"/>
              </a:ext>
            </a:extLst>
          </p:cNvPr>
          <p:cNvSpPr/>
          <p:nvPr/>
        </p:nvSpPr>
        <p:spPr>
          <a:xfrm>
            <a:off x="8099861" y="2937108"/>
            <a:ext cx="920413" cy="39761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输出</a:t>
            </a:r>
          </a:p>
        </p:txBody>
      </p:sp>
      <p:pic>
        <p:nvPicPr>
          <p:cNvPr id="22" name="图片 21">
            <a:extLst>
              <a:ext uri="{FF2B5EF4-FFF2-40B4-BE49-F238E27FC236}">
                <a16:creationId xmlns:a16="http://schemas.microsoft.com/office/drawing/2014/main" id="{C9C0E433-75C5-8AA2-5A97-1067E0305FE4}"/>
              </a:ext>
            </a:extLst>
          </p:cNvPr>
          <p:cNvPicPr>
            <a:picLocks noChangeAspect="1"/>
          </p:cNvPicPr>
          <p:nvPr/>
        </p:nvPicPr>
        <p:blipFill>
          <a:blip r:embed="rId5"/>
          <a:stretch>
            <a:fillRect/>
          </a:stretch>
        </p:blipFill>
        <p:spPr>
          <a:xfrm>
            <a:off x="79309" y="1493619"/>
            <a:ext cx="1101104" cy="3405374"/>
          </a:xfrm>
          <a:prstGeom prst="rect">
            <a:avLst/>
          </a:prstGeom>
        </p:spPr>
      </p:pic>
      <p:pic>
        <p:nvPicPr>
          <p:cNvPr id="39" name="图片 38">
            <a:extLst>
              <a:ext uri="{FF2B5EF4-FFF2-40B4-BE49-F238E27FC236}">
                <a16:creationId xmlns:a16="http://schemas.microsoft.com/office/drawing/2014/main" id="{5BBC5AF2-485E-4C7D-8A8C-B0C636D06A4B}"/>
              </a:ext>
            </a:extLst>
          </p:cNvPr>
          <p:cNvPicPr>
            <a:picLocks noChangeAspect="1"/>
          </p:cNvPicPr>
          <p:nvPr/>
        </p:nvPicPr>
        <p:blipFill>
          <a:blip r:embed="rId6"/>
          <a:stretch>
            <a:fillRect/>
          </a:stretch>
        </p:blipFill>
        <p:spPr>
          <a:xfrm>
            <a:off x="1323963" y="2088080"/>
            <a:ext cx="927764" cy="2291040"/>
          </a:xfrm>
          <a:prstGeom prst="rect">
            <a:avLst/>
          </a:prstGeom>
        </p:spPr>
      </p:pic>
      <p:sp>
        <p:nvSpPr>
          <p:cNvPr id="40" name="箭头: 下 39">
            <a:extLst>
              <a:ext uri="{FF2B5EF4-FFF2-40B4-BE49-F238E27FC236}">
                <a16:creationId xmlns:a16="http://schemas.microsoft.com/office/drawing/2014/main" id="{73EE2524-CE34-0A16-386C-FF71C58623A1}"/>
              </a:ext>
            </a:extLst>
          </p:cNvPr>
          <p:cNvSpPr/>
          <p:nvPr/>
        </p:nvSpPr>
        <p:spPr>
          <a:xfrm rot="16200000">
            <a:off x="3503268" y="2162991"/>
            <a:ext cx="305897" cy="4860181"/>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1" name="文本框 40">
            <a:extLst>
              <a:ext uri="{FF2B5EF4-FFF2-40B4-BE49-F238E27FC236}">
                <a16:creationId xmlns:a16="http://schemas.microsoft.com/office/drawing/2014/main" id="{928F8E76-7B80-6D4B-30E8-CE2D3C34EC89}"/>
              </a:ext>
            </a:extLst>
          </p:cNvPr>
          <p:cNvSpPr txBox="1"/>
          <p:nvPr/>
        </p:nvSpPr>
        <p:spPr>
          <a:xfrm>
            <a:off x="2958490" y="4664393"/>
            <a:ext cx="1550258"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返回出错函数的代码</a:t>
            </a:r>
          </a:p>
        </p:txBody>
      </p:sp>
    </p:spTree>
    <p:extLst>
      <p:ext uri="{BB962C8B-B14F-4D97-AF65-F5344CB8AC3E}">
        <p14:creationId xmlns:p14="http://schemas.microsoft.com/office/powerpoint/2010/main" val="777539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907E8-716C-C1EC-D247-BCCE658C3E4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93EE3E8-1DF8-579C-CB46-7EE42F1F9C74}"/>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A7D8AF9-B637-146E-1EC5-F41F3AED4265}"/>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A15A1806-77C6-0EC6-D90E-2783DDB42059}"/>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D1EA6049-8DE2-35CD-AB9E-03E3DD577AE4}"/>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repair_code.py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使用函数源代码修复缺陷。</a:t>
            </a:r>
          </a:p>
        </p:txBody>
      </p:sp>
      <p:grpSp>
        <p:nvGrpSpPr>
          <p:cNvPr id="6" name="组合 5">
            <a:extLst>
              <a:ext uri="{FF2B5EF4-FFF2-40B4-BE49-F238E27FC236}">
                <a16:creationId xmlns:a16="http://schemas.microsoft.com/office/drawing/2014/main" id="{95D25EDE-64A7-CFAD-82A7-FFFD4029C397}"/>
              </a:ext>
            </a:extLst>
          </p:cNvPr>
          <p:cNvGrpSpPr/>
          <p:nvPr/>
        </p:nvGrpSpPr>
        <p:grpSpPr>
          <a:xfrm>
            <a:off x="196374" y="1370215"/>
            <a:ext cx="2183565" cy="3630385"/>
            <a:chOff x="3833937" y="1727200"/>
            <a:chExt cx="2911420" cy="4840513"/>
          </a:xfrm>
        </p:grpSpPr>
        <p:sp>
          <p:nvSpPr>
            <p:cNvPr id="7" name="矩形: 圆角 6">
              <a:extLst>
                <a:ext uri="{FF2B5EF4-FFF2-40B4-BE49-F238E27FC236}">
                  <a16:creationId xmlns:a16="http://schemas.microsoft.com/office/drawing/2014/main" id="{ACA2E477-50DC-1462-0F42-3974FE871896}"/>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8" name="矩形: 圆角 7">
              <a:extLst>
                <a:ext uri="{FF2B5EF4-FFF2-40B4-BE49-F238E27FC236}">
                  <a16:creationId xmlns:a16="http://schemas.microsoft.com/office/drawing/2014/main" id="{0E68113C-9B8C-5E89-33F8-C3F404E9A95D}"/>
                </a:ext>
              </a:extLst>
            </p:cNvPr>
            <p:cNvSpPr/>
            <p:nvPr/>
          </p:nvSpPr>
          <p:spPr>
            <a:xfrm>
              <a:off x="4171245" y="2268395"/>
              <a:ext cx="2236812"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4" name="矩形: 圆角 13">
              <a:extLst>
                <a:ext uri="{FF2B5EF4-FFF2-40B4-BE49-F238E27FC236}">
                  <a16:creationId xmlns:a16="http://schemas.microsoft.com/office/drawing/2014/main" id="{B161A43A-96C2-CE7E-465B-28B29FED8E18}"/>
                </a:ext>
              </a:extLst>
            </p:cNvPr>
            <p:cNvSpPr/>
            <p:nvPr/>
          </p:nvSpPr>
          <p:spPr>
            <a:xfrm>
              <a:off x="4171244" y="3367384"/>
              <a:ext cx="2236813"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sub</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6" name="文本框 15">
              <a:extLst>
                <a:ext uri="{FF2B5EF4-FFF2-40B4-BE49-F238E27FC236}">
                  <a16:creationId xmlns:a16="http://schemas.microsoft.com/office/drawing/2014/main" id="{414A1F6A-4E8B-79B2-49BA-5AA7856E73FB}"/>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function_contents.json</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18" name="矩形: 圆角 17">
              <a:extLst>
                <a:ext uri="{FF2B5EF4-FFF2-40B4-BE49-F238E27FC236}">
                  <a16:creationId xmlns:a16="http://schemas.microsoft.com/office/drawing/2014/main" id="{52D3819B-B5B5-7070-0553-720C793D0927}"/>
                </a:ext>
              </a:extLst>
            </p:cNvPr>
            <p:cNvSpPr/>
            <p:nvPr/>
          </p:nvSpPr>
          <p:spPr>
            <a:xfrm>
              <a:off x="4171242" y="5069934"/>
              <a:ext cx="2236813"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“int main(int </a:t>
              </a:r>
              <a:r>
                <a:rPr lang="en-US" altLang="zh-CN" sz="750" dirty="0" err="1">
                  <a:solidFill>
                    <a:prstClr val="black"/>
                  </a:solidFill>
                  <a:latin typeface="Consolas" panose="020B0609020204030204" pitchFamily="49" charset="0"/>
                  <a:ea typeface="等线" panose="02010600030101010101" pitchFamily="2" charset="-122"/>
                </a:rPr>
                <a:t>argc</a:t>
              </a:r>
              <a:r>
                <a:rPr lang="en-US" altLang="zh-CN" sz="750" dirty="0">
                  <a:solidFill>
                    <a:prstClr val="black"/>
                  </a:solidFill>
                  <a:latin typeface="Consolas" panose="020B0609020204030204" pitchFamily="49" charset="0"/>
                  <a:ea typeface="等线" panose="02010600030101010101" pitchFamily="2" charset="-122"/>
                </a:rPr>
                <a:t>, char **</a:t>
              </a:r>
              <a:r>
                <a:rPr lang="en-US" altLang="zh-CN" sz="750" dirty="0" err="1">
                  <a:solidFill>
                    <a:prstClr val="black"/>
                  </a:solidFill>
                  <a:latin typeface="Consolas" panose="020B0609020204030204" pitchFamily="49" charset="0"/>
                  <a:ea typeface="等线" panose="02010600030101010101" pitchFamily="2" charset="-122"/>
                </a:rPr>
                <a:t>argv</a:t>
              </a: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9" name="文本框 18">
              <a:extLst>
                <a:ext uri="{FF2B5EF4-FFF2-40B4-BE49-F238E27FC236}">
                  <a16:creationId xmlns:a16="http://schemas.microsoft.com/office/drawing/2014/main" id="{9BC2281A-C20F-646E-1DA2-BACDFDEA38ED}"/>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sp>
        <p:nvSpPr>
          <p:cNvPr id="20" name="平行四边形 19">
            <a:extLst>
              <a:ext uri="{FF2B5EF4-FFF2-40B4-BE49-F238E27FC236}">
                <a16:creationId xmlns:a16="http://schemas.microsoft.com/office/drawing/2014/main" id="{607EDF23-9744-A144-FB70-FB5403A1B6E0}"/>
              </a:ext>
            </a:extLst>
          </p:cNvPr>
          <p:cNvSpPr/>
          <p:nvPr/>
        </p:nvSpPr>
        <p:spPr>
          <a:xfrm>
            <a:off x="3260770" y="1452376"/>
            <a:ext cx="2375259" cy="580086"/>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用户输入：出错函数名</a:t>
            </a:r>
            <a:r>
              <a:rPr lang="en-US" altLang="zh-CN" sz="1350" dirty="0">
                <a:solidFill>
                  <a:prstClr val="white"/>
                </a:solidFill>
                <a:latin typeface="等线" panose="020F0502020204030204"/>
                <a:ea typeface="等线" panose="02010600030101010101" pitchFamily="2" charset="-122"/>
              </a:rPr>
              <a:t>+</a:t>
            </a:r>
            <a:r>
              <a:rPr lang="zh-CN" altLang="en-US" sz="1350" dirty="0">
                <a:solidFill>
                  <a:prstClr val="white"/>
                </a:solidFill>
                <a:latin typeface="等线" panose="020F0502020204030204"/>
                <a:ea typeface="等线" panose="02010600030101010101" pitchFamily="2" charset="-122"/>
              </a:rPr>
              <a:t>问题描述</a:t>
            </a:r>
          </a:p>
        </p:txBody>
      </p:sp>
      <p:sp>
        <p:nvSpPr>
          <p:cNvPr id="21" name="箭头: 下 20">
            <a:extLst>
              <a:ext uri="{FF2B5EF4-FFF2-40B4-BE49-F238E27FC236}">
                <a16:creationId xmlns:a16="http://schemas.microsoft.com/office/drawing/2014/main" id="{8E6568CD-BEBC-22B1-2BEC-E1897BBF7B51}"/>
              </a:ext>
            </a:extLst>
          </p:cNvPr>
          <p:cNvSpPr/>
          <p:nvPr/>
        </p:nvSpPr>
        <p:spPr>
          <a:xfrm rot="16200000">
            <a:off x="4118924" y="2696812"/>
            <a:ext cx="305897" cy="3713372"/>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3" name="文本框 22">
            <a:extLst>
              <a:ext uri="{FF2B5EF4-FFF2-40B4-BE49-F238E27FC236}">
                <a16:creationId xmlns:a16="http://schemas.microsoft.com/office/drawing/2014/main" id="{D4E6CE32-2962-35D4-7576-62ACCE9B870C}"/>
              </a:ext>
            </a:extLst>
          </p:cNvPr>
          <p:cNvSpPr txBox="1"/>
          <p:nvPr/>
        </p:nvSpPr>
        <p:spPr>
          <a:xfrm>
            <a:off x="2510967" y="1508585"/>
            <a:ext cx="858885"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查找该函数</a:t>
            </a:r>
          </a:p>
        </p:txBody>
      </p:sp>
      <p:sp>
        <p:nvSpPr>
          <p:cNvPr id="24" name="矩形: 圆角 23">
            <a:extLst>
              <a:ext uri="{FF2B5EF4-FFF2-40B4-BE49-F238E27FC236}">
                <a16:creationId xmlns:a16="http://schemas.microsoft.com/office/drawing/2014/main" id="{DC1D20B5-BCD0-58A7-D954-0EB963AF8B65}"/>
              </a:ext>
            </a:extLst>
          </p:cNvPr>
          <p:cNvSpPr/>
          <p:nvPr/>
        </p:nvSpPr>
        <p:spPr>
          <a:xfrm>
            <a:off x="3355157" y="2633705"/>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25" name="箭头: 下 24">
            <a:extLst>
              <a:ext uri="{FF2B5EF4-FFF2-40B4-BE49-F238E27FC236}">
                <a16:creationId xmlns:a16="http://schemas.microsoft.com/office/drawing/2014/main" id="{B0304A47-327F-EC19-44F9-8D91D0052896}"/>
              </a:ext>
            </a:extLst>
          </p:cNvPr>
          <p:cNvSpPr/>
          <p:nvPr/>
        </p:nvSpPr>
        <p:spPr>
          <a:xfrm>
            <a:off x="4007576" y="2071105"/>
            <a:ext cx="340332" cy="52395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7" name="文本框 26">
            <a:extLst>
              <a:ext uri="{FF2B5EF4-FFF2-40B4-BE49-F238E27FC236}">
                <a16:creationId xmlns:a16="http://schemas.microsoft.com/office/drawing/2014/main" id="{15A190E3-3ABE-05C3-1803-337353AF7A7F}"/>
              </a:ext>
            </a:extLst>
          </p:cNvPr>
          <p:cNvSpPr txBox="1"/>
          <p:nvPr/>
        </p:nvSpPr>
        <p:spPr>
          <a:xfrm>
            <a:off x="4229621" y="2162668"/>
            <a:ext cx="1244310" cy="415498"/>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查找所有调用关系</a:t>
            </a:r>
          </a:p>
        </p:txBody>
      </p:sp>
      <p:sp>
        <p:nvSpPr>
          <p:cNvPr id="30" name="箭头: 圆角右 29">
            <a:extLst>
              <a:ext uri="{FF2B5EF4-FFF2-40B4-BE49-F238E27FC236}">
                <a16:creationId xmlns:a16="http://schemas.microsoft.com/office/drawing/2014/main" id="{5908B1E0-BB87-931F-582E-CC013E55E9F5}"/>
              </a:ext>
            </a:extLst>
          </p:cNvPr>
          <p:cNvSpPr/>
          <p:nvPr/>
        </p:nvSpPr>
        <p:spPr>
          <a:xfrm rot="10800000">
            <a:off x="2389214" y="3196306"/>
            <a:ext cx="1880916" cy="580086"/>
          </a:xfrm>
          <a:prstGeom prst="bentArrow">
            <a:avLst>
              <a:gd name="adj1" fmla="val 30374"/>
              <a:gd name="adj2" fmla="val 25000"/>
              <a:gd name="adj3" fmla="val 25000"/>
              <a:gd name="adj4" fmla="val 4375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31" name="文本框 30">
            <a:extLst>
              <a:ext uri="{FF2B5EF4-FFF2-40B4-BE49-F238E27FC236}">
                <a16:creationId xmlns:a16="http://schemas.microsoft.com/office/drawing/2014/main" id="{3134FAC2-305F-DA46-AA2C-682BC2E54567}"/>
              </a:ext>
            </a:extLst>
          </p:cNvPr>
          <p:cNvSpPr txBox="1"/>
          <p:nvPr/>
        </p:nvSpPr>
        <p:spPr>
          <a:xfrm>
            <a:off x="2840956" y="3281201"/>
            <a:ext cx="1099133" cy="415498"/>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所有调用函数名</a:t>
            </a:r>
          </a:p>
        </p:txBody>
      </p:sp>
      <p:sp>
        <p:nvSpPr>
          <p:cNvPr id="32" name="箭头: 下 31">
            <a:extLst>
              <a:ext uri="{FF2B5EF4-FFF2-40B4-BE49-F238E27FC236}">
                <a16:creationId xmlns:a16="http://schemas.microsoft.com/office/drawing/2014/main" id="{DCBE466C-80B6-0C99-D976-57F1586E680A}"/>
              </a:ext>
            </a:extLst>
          </p:cNvPr>
          <p:cNvSpPr/>
          <p:nvPr/>
        </p:nvSpPr>
        <p:spPr>
          <a:xfrm rot="5400000">
            <a:off x="2636259" y="1443481"/>
            <a:ext cx="305897" cy="7405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文本框 32">
            <a:extLst>
              <a:ext uri="{FF2B5EF4-FFF2-40B4-BE49-F238E27FC236}">
                <a16:creationId xmlns:a16="http://schemas.microsoft.com/office/drawing/2014/main" id="{CC67C3D5-4787-9D0D-E0E7-1C73FBC1F270}"/>
              </a:ext>
            </a:extLst>
          </p:cNvPr>
          <p:cNvSpPr txBox="1"/>
          <p:nvPr/>
        </p:nvSpPr>
        <p:spPr>
          <a:xfrm>
            <a:off x="3123164" y="4224101"/>
            <a:ext cx="2350767"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返回出错函数及所有调用函数的代码</a:t>
            </a:r>
          </a:p>
        </p:txBody>
      </p:sp>
      <p:sp>
        <p:nvSpPr>
          <p:cNvPr id="35" name="箭头: 下 34">
            <a:extLst>
              <a:ext uri="{FF2B5EF4-FFF2-40B4-BE49-F238E27FC236}">
                <a16:creationId xmlns:a16="http://schemas.microsoft.com/office/drawing/2014/main" id="{545F3065-16E8-6C95-6A95-3324AC0460D8}"/>
              </a:ext>
            </a:extLst>
          </p:cNvPr>
          <p:cNvSpPr/>
          <p:nvPr/>
        </p:nvSpPr>
        <p:spPr>
          <a:xfrm rot="16200000">
            <a:off x="5762422" y="1526231"/>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1" name="矩形: 圆角 50">
            <a:extLst>
              <a:ext uri="{FF2B5EF4-FFF2-40B4-BE49-F238E27FC236}">
                <a16:creationId xmlns:a16="http://schemas.microsoft.com/office/drawing/2014/main" id="{CE2E82B8-9DBD-BAE0-C3B0-9507C0629995}"/>
              </a:ext>
            </a:extLst>
          </p:cNvPr>
          <p:cNvSpPr/>
          <p:nvPr/>
        </p:nvSpPr>
        <p:spPr>
          <a:xfrm>
            <a:off x="4508748" y="3271283"/>
            <a:ext cx="983155" cy="596965"/>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Prompt</a:t>
            </a:r>
          </a:p>
        </p:txBody>
      </p:sp>
      <p:sp>
        <p:nvSpPr>
          <p:cNvPr id="54" name="箭头: 下 53">
            <a:extLst>
              <a:ext uri="{FF2B5EF4-FFF2-40B4-BE49-F238E27FC236}">
                <a16:creationId xmlns:a16="http://schemas.microsoft.com/office/drawing/2014/main" id="{65ED3F08-57AB-10BD-F8AC-2037CDC5309C}"/>
              </a:ext>
            </a:extLst>
          </p:cNvPr>
          <p:cNvSpPr/>
          <p:nvPr/>
        </p:nvSpPr>
        <p:spPr>
          <a:xfrm rot="16200000">
            <a:off x="5696268" y="3355872"/>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55" name="组合 54">
            <a:extLst>
              <a:ext uri="{FF2B5EF4-FFF2-40B4-BE49-F238E27FC236}">
                <a16:creationId xmlns:a16="http://schemas.microsoft.com/office/drawing/2014/main" id="{7C8A5B7C-2B56-0591-1BD4-3C96DA5EA9D4}"/>
              </a:ext>
            </a:extLst>
          </p:cNvPr>
          <p:cNvGrpSpPr/>
          <p:nvPr/>
        </p:nvGrpSpPr>
        <p:grpSpPr>
          <a:xfrm>
            <a:off x="6229857" y="1370214"/>
            <a:ext cx="1301345" cy="3630385"/>
            <a:chOff x="7053275" y="1727200"/>
            <a:chExt cx="1735126" cy="4840513"/>
          </a:xfrm>
        </p:grpSpPr>
        <p:sp>
          <p:nvSpPr>
            <p:cNvPr id="56" name="矩形: 圆角 55">
              <a:extLst>
                <a:ext uri="{FF2B5EF4-FFF2-40B4-BE49-F238E27FC236}">
                  <a16:creationId xmlns:a16="http://schemas.microsoft.com/office/drawing/2014/main" id="{3B6313A0-16E7-7070-6A5E-84DB151B1EFF}"/>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57" name="图片 56">
              <a:extLst>
                <a:ext uri="{FF2B5EF4-FFF2-40B4-BE49-F238E27FC236}">
                  <a16:creationId xmlns:a16="http://schemas.microsoft.com/office/drawing/2014/main" id="{CE4DD77A-4344-D59C-3261-A4AC894DED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58" name="文本框 57">
              <a:extLst>
                <a:ext uri="{FF2B5EF4-FFF2-40B4-BE49-F238E27FC236}">
                  <a16:creationId xmlns:a16="http://schemas.microsoft.com/office/drawing/2014/main" id="{446C85E5-D82E-8BED-A1A5-28EA061718A5}"/>
                </a:ext>
              </a:extLst>
            </p:cNvPr>
            <p:cNvSpPr txBox="1"/>
            <p:nvPr/>
          </p:nvSpPr>
          <p:spPr>
            <a:xfrm>
              <a:off x="7324134" y="2708729"/>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sp>
        <p:nvSpPr>
          <p:cNvPr id="59" name="箭头: 下 58">
            <a:extLst>
              <a:ext uri="{FF2B5EF4-FFF2-40B4-BE49-F238E27FC236}">
                <a16:creationId xmlns:a16="http://schemas.microsoft.com/office/drawing/2014/main" id="{84EB6C8E-06C2-4331-0C1A-F6A35CEA07E1}"/>
              </a:ext>
            </a:extLst>
          </p:cNvPr>
          <p:cNvSpPr/>
          <p:nvPr/>
        </p:nvSpPr>
        <p:spPr>
          <a:xfrm rot="16200000">
            <a:off x="7699684" y="2914658"/>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60" name="平行四边形 59">
            <a:extLst>
              <a:ext uri="{FF2B5EF4-FFF2-40B4-BE49-F238E27FC236}">
                <a16:creationId xmlns:a16="http://schemas.microsoft.com/office/drawing/2014/main" id="{55308E54-D991-98AB-E1B1-1A331FB0B450}"/>
              </a:ext>
            </a:extLst>
          </p:cNvPr>
          <p:cNvSpPr/>
          <p:nvPr/>
        </p:nvSpPr>
        <p:spPr>
          <a:xfrm>
            <a:off x="8099861" y="2937108"/>
            <a:ext cx="920413" cy="39761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输出</a:t>
            </a:r>
          </a:p>
        </p:txBody>
      </p:sp>
    </p:spTree>
    <p:extLst>
      <p:ext uri="{BB962C8B-B14F-4D97-AF65-F5344CB8AC3E}">
        <p14:creationId xmlns:p14="http://schemas.microsoft.com/office/powerpoint/2010/main" val="1035561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解决方案的细节</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03</a:t>
            </a:r>
            <a:endParaRPr lang="en-US" sz="22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err="1">
                <a:solidFill>
                  <a:srgbClr val="000000"/>
                </a:solidFill>
                <a:latin typeface="Microsoft YaHei" pitchFamily="34" charset="0"/>
                <a:ea typeface="Microsoft YaHei" pitchFamily="34" charset="-122"/>
                <a:cs typeface="Microsoft YaHei" pitchFamily="34" charset="-120"/>
              </a:rPr>
              <a:t>效果</a:t>
            </a:r>
            <a:r>
              <a:rPr lang="zh-CN" altLang="en-US" sz="3750" b="1" dirty="0">
                <a:solidFill>
                  <a:srgbClr val="000000"/>
                </a:solidFill>
                <a:latin typeface="Microsoft YaHei" pitchFamily="34" charset="0"/>
                <a:ea typeface="Microsoft YaHei" pitchFamily="34" charset="-122"/>
                <a:cs typeface="Microsoft YaHei" pitchFamily="34" charset="-120"/>
              </a:rPr>
              <a:t>展示</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04</a:t>
            </a:r>
            <a:endParaRPr lang="en-US" sz="225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2952750" cy="5143500"/>
          </a:xfrm>
          <a:prstGeom prst="rect">
            <a:avLst/>
          </a:prstGeom>
        </p:spPr>
      </p:pic>
      <p:sp>
        <p:nvSpPr>
          <p:cNvPr id="4" name="Text 1"/>
          <p:cNvSpPr/>
          <p:nvPr/>
        </p:nvSpPr>
        <p:spPr>
          <a:xfrm>
            <a:off x="571500" y="3433763"/>
            <a:ext cx="1857375"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content</a:t>
            </a:r>
            <a:endParaRPr lang="en-US" sz="3750" dirty="0"/>
          </a:p>
        </p:txBody>
      </p:sp>
      <p:sp>
        <p:nvSpPr>
          <p:cNvPr id="5" name="Text 2"/>
          <p:cNvSpPr/>
          <p:nvPr/>
        </p:nvSpPr>
        <p:spPr>
          <a:xfrm>
            <a:off x="571500" y="4176713"/>
            <a:ext cx="1809750" cy="400050"/>
          </a:xfrm>
          <a:prstGeom prst="rect">
            <a:avLst/>
          </a:prstGeom>
          <a:noFill/>
          <a:ln/>
        </p:spPr>
        <p:txBody>
          <a:bodyPr vert="horz" wrap="square" lIns="0" tIns="0" rIns="0" bIns="0" rtlCol="0" anchor="ctr"/>
          <a:lstStyle/>
          <a:p>
            <a:pPr marL="0" indent="0" algn="l">
              <a:lnSpc>
                <a:spcPts val="3150"/>
              </a:lnSpc>
              <a:buNone/>
            </a:pPr>
            <a:r>
              <a:rPr lang="en-US" sz="2250" dirty="0">
                <a:solidFill>
                  <a:srgbClr val="666666"/>
                </a:solidFill>
                <a:latin typeface="Microsoft YaHei" pitchFamily="34" charset="0"/>
                <a:ea typeface="Microsoft YaHei" pitchFamily="34" charset="-122"/>
                <a:cs typeface="Microsoft YaHei" pitchFamily="34" charset="-120"/>
              </a:rPr>
              <a:t>目录</a:t>
            </a:r>
            <a:endParaRPr lang="en-US" sz="2250" dirty="0"/>
          </a:p>
        </p:txBody>
      </p:sp>
      <p:sp>
        <p:nvSpPr>
          <p:cNvPr id="6" name="Text 3"/>
          <p:cNvSpPr/>
          <p:nvPr/>
        </p:nvSpPr>
        <p:spPr>
          <a:xfrm>
            <a:off x="3524250" y="9882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01</a:t>
            </a:r>
            <a:endParaRPr lang="en-US" sz="1875" dirty="0"/>
          </a:p>
        </p:txBody>
      </p:sp>
      <p:sp>
        <p:nvSpPr>
          <p:cNvPr id="7" name="Text 4"/>
          <p:cNvSpPr/>
          <p:nvPr/>
        </p:nvSpPr>
        <p:spPr>
          <a:xfrm>
            <a:off x="3990975" y="1059656"/>
            <a:ext cx="4581525" cy="209550"/>
          </a:xfrm>
          <a:prstGeom prst="rect">
            <a:avLst/>
          </a:prstGeom>
          <a:noFill/>
          <a:ln/>
        </p:spPr>
        <p:txBody>
          <a:bodyPr vert="horz" wrap="square" lIns="0" tIns="0" rIns="0" bIns="0" rtlCol="0" anchor="ctr"/>
          <a:lstStyle/>
          <a:p>
            <a:pPr marL="0" indent="0" algn="l">
              <a:lnSpc>
                <a:spcPts val="1650"/>
              </a:lnSpc>
              <a:buNone/>
            </a:pPr>
            <a:r>
              <a:rPr lang="zh-CN" altLang="en-US" sz="1200" b="1" dirty="0">
                <a:solidFill>
                  <a:srgbClr val="333333"/>
                </a:solidFill>
                <a:latin typeface="Microsoft YaHei" pitchFamily="34" charset="0"/>
                <a:ea typeface="Microsoft YaHei" pitchFamily="34" charset="-122"/>
                <a:cs typeface="Microsoft YaHei" pitchFamily="34" charset="-120"/>
              </a:rPr>
              <a:t>研究背景与动机</a:t>
            </a:r>
            <a:endParaRPr lang="en-US" sz="1200" dirty="0"/>
          </a:p>
        </p:txBody>
      </p:sp>
      <p:sp>
        <p:nvSpPr>
          <p:cNvPr id="8" name="Text 5"/>
          <p:cNvSpPr/>
          <p:nvPr/>
        </p:nvSpPr>
        <p:spPr>
          <a:xfrm>
            <a:off x="3990975" y="13073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9" name="Text 6"/>
          <p:cNvSpPr/>
          <p:nvPr/>
        </p:nvSpPr>
        <p:spPr>
          <a:xfrm>
            <a:off x="3524250" y="161686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02</a:t>
            </a:r>
            <a:endParaRPr lang="en-US" sz="1875" dirty="0"/>
          </a:p>
        </p:txBody>
      </p:sp>
      <p:sp>
        <p:nvSpPr>
          <p:cNvPr id="10" name="Text 7"/>
          <p:cNvSpPr/>
          <p:nvPr/>
        </p:nvSpPr>
        <p:spPr>
          <a:xfrm>
            <a:off x="3990975" y="1688306"/>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系统设计与架构</a:t>
            </a:r>
            <a:endParaRPr lang="en-US" sz="1200" dirty="0"/>
          </a:p>
        </p:txBody>
      </p:sp>
      <p:sp>
        <p:nvSpPr>
          <p:cNvPr id="11" name="Text 8"/>
          <p:cNvSpPr/>
          <p:nvPr/>
        </p:nvSpPr>
        <p:spPr>
          <a:xfrm>
            <a:off x="3990975" y="193595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2" name="Text 9"/>
          <p:cNvSpPr/>
          <p:nvPr/>
        </p:nvSpPr>
        <p:spPr>
          <a:xfrm>
            <a:off x="3524250" y="22455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03</a:t>
            </a:r>
            <a:endParaRPr lang="en-US" sz="1875" dirty="0"/>
          </a:p>
        </p:txBody>
      </p:sp>
      <p:sp>
        <p:nvSpPr>
          <p:cNvPr id="13" name="Text 10"/>
          <p:cNvSpPr/>
          <p:nvPr/>
        </p:nvSpPr>
        <p:spPr>
          <a:xfrm>
            <a:off x="3990974" y="2950368"/>
            <a:ext cx="4581525" cy="209550"/>
          </a:xfrm>
          <a:prstGeom prst="rect">
            <a:avLst/>
          </a:prstGeom>
          <a:noFill/>
          <a:ln/>
        </p:spPr>
        <p:txBody>
          <a:bodyPr vert="horz" wrap="square" lIns="0" tIns="0" rIns="0" bIns="0" rtlCol="0" anchor="ctr"/>
          <a:lstStyle/>
          <a:p>
            <a:pPr marL="0" indent="0" algn="l">
              <a:lnSpc>
                <a:spcPts val="1650"/>
              </a:lnSpc>
              <a:buNone/>
            </a:pPr>
            <a:r>
              <a:rPr lang="en-US" sz="1200" b="1" dirty="0" err="1">
                <a:solidFill>
                  <a:srgbClr val="333333"/>
                </a:solidFill>
                <a:latin typeface="Microsoft YaHei" pitchFamily="34" charset="0"/>
                <a:ea typeface="Microsoft YaHei" pitchFamily="34" charset="-122"/>
                <a:cs typeface="Microsoft YaHei" pitchFamily="34" charset="-120"/>
              </a:rPr>
              <a:t>效果</a:t>
            </a:r>
            <a:r>
              <a:rPr lang="zh-CN" altLang="en-US" sz="1200" b="1" dirty="0">
                <a:solidFill>
                  <a:srgbClr val="333333"/>
                </a:solidFill>
                <a:latin typeface="Microsoft YaHei" pitchFamily="34" charset="0"/>
                <a:ea typeface="Microsoft YaHei" pitchFamily="34" charset="-122"/>
                <a:cs typeface="Microsoft YaHei" pitchFamily="34" charset="-120"/>
              </a:rPr>
              <a:t>展示</a:t>
            </a:r>
            <a:endParaRPr lang="en-US" sz="1200" dirty="0"/>
          </a:p>
        </p:txBody>
      </p:sp>
      <p:sp>
        <p:nvSpPr>
          <p:cNvPr id="14" name="Text 11"/>
          <p:cNvSpPr/>
          <p:nvPr/>
        </p:nvSpPr>
        <p:spPr>
          <a:xfrm>
            <a:off x="3990975" y="25646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5" name="Text 12"/>
          <p:cNvSpPr/>
          <p:nvPr/>
        </p:nvSpPr>
        <p:spPr>
          <a:xfrm>
            <a:off x="3524250" y="287416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04</a:t>
            </a:r>
            <a:endParaRPr lang="en-US" sz="1875" dirty="0"/>
          </a:p>
        </p:txBody>
      </p:sp>
      <p:sp>
        <p:nvSpPr>
          <p:cNvPr id="16" name="Text 13"/>
          <p:cNvSpPr/>
          <p:nvPr/>
        </p:nvSpPr>
        <p:spPr>
          <a:xfrm>
            <a:off x="3990975" y="3579018"/>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未来展望与挑战</a:t>
            </a:r>
            <a:endParaRPr lang="en-US" sz="1200" dirty="0"/>
          </a:p>
        </p:txBody>
      </p:sp>
      <p:sp>
        <p:nvSpPr>
          <p:cNvPr id="17" name="Text 14"/>
          <p:cNvSpPr/>
          <p:nvPr/>
        </p:nvSpPr>
        <p:spPr>
          <a:xfrm>
            <a:off x="3990975" y="319325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8" name="Text 15"/>
          <p:cNvSpPr/>
          <p:nvPr/>
        </p:nvSpPr>
        <p:spPr>
          <a:xfrm>
            <a:off x="3524250" y="35028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05</a:t>
            </a:r>
            <a:endParaRPr lang="en-US" sz="1875" dirty="0"/>
          </a:p>
        </p:txBody>
      </p:sp>
      <p:sp>
        <p:nvSpPr>
          <p:cNvPr id="19" name="Text 16"/>
          <p:cNvSpPr/>
          <p:nvPr/>
        </p:nvSpPr>
        <p:spPr>
          <a:xfrm>
            <a:off x="3990975" y="4162425"/>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总结与Q&amp;A</a:t>
            </a:r>
            <a:endParaRPr lang="en-US" sz="1200" dirty="0"/>
          </a:p>
        </p:txBody>
      </p:sp>
      <p:sp>
        <p:nvSpPr>
          <p:cNvPr id="20" name="Text 17"/>
          <p:cNvSpPr/>
          <p:nvPr/>
        </p:nvSpPr>
        <p:spPr>
          <a:xfrm>
            <a:off x="3990975" y="38219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21" name="Text 15">
            <a:extLst>
              <a:ext uri="{FF2B5EF4-FFF2-40B4-BE49-F238E27FC236}">
                <a16:creationId xmlns:a16="http://schemas.microsoft.com/office/drawing/2014/main" id="{D95B4C20-0761-1FCF-1AC9-7C23D98C077B}"/>
              </a:ext>
            </a:extLst>
          </p:cNvPr>
          <p:cNvSpPr/>
          <p:nvPr/>
        </p:nvSpPr>
        <p:spPr>
          <a:xfrm>
            <a:off x="3524250" y="4100513"/>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06</a:t>
            </a:r>
            <a:endParaRPr lang="en-US" sz="1875" dirty="0"/>
          </a:p>
        </p:txBody>
      </p:sp>
      <p:sp>
        <p:nvSpPr>
          <p:cNvPr id="22" name="Text 10">
            <a:extLst>
              <a:ext uri="{FF2B5EF4-FFF2-40B4-BE49-F238E27FC236}">
                <a16:creationId xmlns:a16="http://schemas.microsoft.com/office/drawing/2014/main" id="{A45B3690-B755-69A0-6175-FF4113D7CB6F}"/>
              </a:ext>
            </a:extLst>
          </p:cNvPr>
          <p:cNvSpPr/>
          <p:nvPr/>
        </p:nvSpPr>
        <p:spPr>
          <a:xfrm>
            <a:off x="3990973" y="2322745"/>
            <a:ext cx="4581525" cy="209550"/>
          </a:xfrm>
          <a:prstGeom prst="rect">
            <a:avLst/>
          </a:prstGeom>
          <a:noFill/>
          <a:ln/>
        </p:spPr>
        <p:txBody>
          <a:bodyPr vert="horz" wrap="square" lIns="0" tIns="0" rIns="0" bIns="0" rtlCol="0" anchor="ctr"/>
          <a:lstStyle/>
          <a:p>
            <a:pPr marL="0" indent="0" algn="l">
              <a:lnSpc>
                <a:spcPts val="1650"/>
              </a:lnSpc>
              <a:buNone/>
            </a:pPr>
            <a:r>
              <a:rPr lang="zh-CN" altLang="en-US" sz="1200" b="1" dirty="0">
                <a:solidFill>
                  <a:srgbClr val="333333"/>
                </a:solidFill>
                <a:latin typeface="Microsoft YaHei" pitchFamily="34" charset="0"/>
                <a:ea typeface="Microsoft YaHei" pitchFamily="34" charset="-122"/>
                <a:cs typeface="Microsoft YaHei" pitchFamily="34" charset="-120"/>
              </a:rPr>
              <a:t>解决方案的细节</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FFFFFF"/>
                </a:solidFill>
                <a:latin typeface="Microsoft YaHei" pitchFamily="34" charset="0"/>
                <a:ea typeface="Microsoft YaHei" pitchFamily="34" charset="-122"/>
                <a:cs typeface="Microsoft YaHei" pitchFamily="34" charset="-120"/>
              </a:rPr>
              <a:t>典型缺陷案例</a:t>
            </a:r>
            <a:endParaRPr lang="en-US" sz="2250" dirty="0"/>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5" name="Image 1" descr="preencoded.png"/>
          <p:cNvPicPr>
            <a:picLocks noChangeAspect="1"/>
          </p:cNvPicPr>
          <p:nvPr/>
        </p:nvPicPr>
        <p:blipFill>
          <a:blip r:embed="rId4"/>
          <a:srcRect/>
          <a:stretch/>
        </p:blipFill>
        <p:spPr>
          <a:xfrm>
            <a:off x="400050" y="1731169"/>
            <a:ext cx="4171950" cy="1414463"/>
          </a:xfrm>
          <a:prstGeom prst="rect">
            <a:avLst/>
          </a:prstGeom>
        </p:spPr>
      </p:pic>
      <p:sp>
        <p:nvSpPr>
          <p:cNvPr id="6" name="Text 2"/>
          <p:cNvSpPr/>
          <p:nvPr/>
        </p:nvSpPr>
        <p:spPr>
          <a:xfrm>
            <a:off x="600075" y="1938337"/>
            <a:ext cx="257175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案例一：参数错误</a:t>
            </a:r>
            <a:endParaRPr lang="en-US" sz="1200" dirty="0"/>
          </a:p>
        </p:txBody>
      </p:sp>
      <p:sp>
        <p:nvSpPr>
          <p:cNvPr id="7" name="Text 3"/>
          <p:cNvSpPr/>
          <p:nvPr/>
        </p:nvSpPr>
        <p:spPr>
          <a:xfrm>
            <a:off x="600075" y="2228850"/>
            <a:ext cx="257175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函数调用时参数类型不符，导致编译错误。LLM分析调用图与文档，识别错误位置，建议正确参数类型，修复效率显著提升。</a:t>
            </a:r>
            <a:endParaRPr lang="en-US" sz="1050" dirty="0"/>
          </a:p>
        </p:txBody>
      </p:sp>
      <p:pic>
        <p:nvPicPr>
          <p:cNvPr id="8" name="Image 2" descr="preencoded.png"/>
          <p:cNvPicPr>
            <a:picLocks noChangeAspect="1"/>
          </p:cNvPicPr>
          <p:nvPr/>
        </p:nvPicPr>
        <p:blipFill>
          <a:blip r:embed="rId5"/>
          <a:srcRect/>
          <a:stretch/>
        </p:blipFill>
        <p:spPr>
          <a:xfrm>
            <a:off x="4572000" y="1731169"/>
            <a:ext cx="4171950" cy="1414463"/>
          </a:xfrm>
          <a:prstGeom prst="rect">
            <a:avLst/>
          </a:prstGeom>
        </p:spPr>
      </p:pic>
      <p:sp>
        <p:nvSpPr>
          <p:cNvPr id="9" name="Text 4"/>
          <p:cNvSpPr/>
          <p:nvPr/>
        </p:nvSpPr>
        <p:spPr>
          <a:xfrm>
            <a:off x="5972175" y="1835944"/>
            <a:ext cx="2571750" cy="252413"/>
          </a:xfrm>
          <a:prstGeom prst="rect">
            <a:avLst/>
          </a:prstGeom>
          <a:noFill/>
          <a:ln/>
        </p:spPr>
        <p:txBody>
          <a:bodyPr vert="horz" wrap="square" lIns="0" tIns="0" rIns="0" bIns="0" rtlCol="0" anchor="ctr"/>
          <a:lstStyle/>
          <a:p>
            <a:pPr marL="0" indent="0">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案例二：逻辑漏洞</a:t>
            </a:r>
            <a:endParaRPr lang="en-US" sz="1200" dirty="0"/>
          </a:p>
        </p:txBody>
      </p:sp>
      <p:sp>
        <p:nvSpPr>
          <p:cNvPr id="10" name="Text 5"/>
          <p:cNvSpPr/>
          <p:nvPr/>
        </p:nvSpPr>
        <p:spPr>
          <a:xfrm>
            <a:off x="5972175" y="2126456"/>
            <a:ext cx="2571750"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被调用函数内部逻辑存在缺陷，影响程序运行。LLM结合函数实现与调用上下文，精确定位问题，生成修复代码，保障程序稳定性。</a:t>
            </a:r>
            <a:endParaRPr lang="en-US" sz="1050" dirty="0"/>
          </a:p>
        </p:txBody>
      </p:sp>
      <p:pic>
        <p:nvPicPr>
          <p:cNvPr id="11" name="Image 3" descr="preencoded.png"/>
          <p:cNvPicPr>
            <a:picLocks noChangeAspect="1"/>
          </p:cNvPicPr>
          <p:nvPr/>
        </p:nvPicPr>
        <p:blipFill>
          <a:blip r:embed="rId6"/>
          <a:srcRect/>
          <a:stretch/>
        </p:blipFill>
        <p:spPr>
          <a:xfrm>
            <a:off x="400050" y="3145631"/>
            <a:ext cx="4171950" cy="1409700"/>
          </a:xfrm>
          <a:prstGeom prst="rect">
            <a:avLst/>
          </a:prstGeom>
        </p:spPr>
      </p:pic>
      <p:sp>
        <p:nvSpPr>
          <p:cNvPr id="12" name="Text 6"/>
          <p:cNvSpPr/>
          <p:nvPr/>
        </p:nvSpPr>
        <p:spPr>
          <a:xfrm>
            <a:off x="600075" y="3352800"/>
            <a:ext cx="257175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案例三：边界条件</a:t>
            </a:r>
            <a:endParaRPr lang="en-US" sz="1200" dirty="0"/>
          </a:p>
        </p:txBody>
      </p:sp>
      <p:sp>
        <p:nvSpPr>
          <p:cNvPr id="13" name="Text 7"/>
          <p:cNvSpPr/>
          <p:nvPr/>
        </p:nvSpPr>
        <p:spPr>
          <a:xfrm>
            <a:off x="600075" y="3643313"/>
            <a:ext cx="257175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忽视边界条件检查，引发运行时异常。LLM通过理解函数意图，补充缺失的边界检查代码，增强程序健壮性。</a:t>
            </a:r>
            <a:endParaRPr lang="en-US" sz="1050" dirty="0"/>
          </a:p>
        </p:txBody>
      </p:sp>
      <p:pic>
        <p:nvPicPr>
          <p:cNvPr id="14" name="Image 4" descr="preencoded.png"/>
          <p:cNvPicPr>
            <a:picLocks noChangeAspect="1"/>
          </p:cNvPicPr>
          <p:nvPr/>
        </p:nvPicPr>
        <p:blipFill>
          <a:blip r:embed="rId7"/>
          <a:srcRect/>
          <a:stretch/>
        </p:blipFill>
        <p:spPr>
          <a:xfrm>
            <a:off x="4572000" y="3145631"/>
            <a:ext cx="4171950" cy="1409700"/>
          </a:xfrm>
          <a:prstGeom prst="rect">
            <a:avLst/>
          </a:prstGeom>
        </p:spPr>
      </p:pic>
      <p:sp>
        <p:nvSpPr>
          <p:cNvPr id="15" name="Text 8"/>
          <p:cNvSpPr/>
          <p:nvPr/>
        </p:nvSpPr>
        <p:spPr>
          <a:xfrm>
            <a:off x="5972175" y="3352800"/>
            <a:ext cx="2571750" cy="252413"/>
          </a:xfrm>
          <a:prstGeom prst="rect">
            <a:avLst/>
          </a:prstGeom>
          <a:noFill/>
          <a:ln/>
        </p:spPr>
        <p:txBody>
          <a:bodyPr vert="horz" wrap="square" lIns="0" tIns="0" rIns="0" bIns="0" rtlCol="0" anchor="ctr"/>
          <a:lstStyle/>
          <a:p>
            <a:pPr marL="0" indent="0">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案例四：资源泄露</a:t>
            </a:r>
            <a:endParaRPr lang="en-US" sz="1200" dirty="0"/>
          </a:p>
        </p:txBody>
      </p:sp>
      <p:sp>
        <p:nvSpPr>
          <p:cNvPr id="16" name="Text 9"/>
          <p:cNvSpPr/>
          <p:nvPr/>
        </p:nvSpPr>
        <p:spPr>
          <a:xfrm>
            <a:off x="5972175" y="3643313"/>
            <a:ext cx="2571750" cy="6667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资源分配后未正确释放，造成内存泄漏。LLM识别资源管理不当，指导修复，优化资源使用，提升程序效率。</a:t>
            </a:r>
            <a:endParaRPr lang="en-US" sz="10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C0E71-5208-0610-ED80-2076A56B21C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B4C5AE1-10A2-9D19-3832-A168DAB2114D}"/>
              </a:ext>
            </a:extLst>
          </p:cNvPr>
          <p:cNvPicPr>
            <a:picLocks noChangeAspect="1"/>
          </p:cNvPicPr>
          <p:nvPr/>
        </p:nvPicPr>
        <p:blipFill>
          <a:blip r:embed="rId3"/>
          <a:srcRect/>
          <a:stretch/>
        </p:blipFill>
        <p:spPr>
          <a:xfrm>
            <a:off x="0" y="0"/>
            <a:ext cx="9144000" cy="5143500"/>
          </a:xfrm>
          <a:prstGeom prst="rect">
            <a:avLst/>
          </a:prstGeom>
        </p:spPr>
      </p:pic>
      <p:sp>
        <p:nvSpPr>
          <p:cNvPr id="3" name="Text 0">
            <a:extLst>
              <a:ext uri="{FF2B5EF4-FFF2-40B4-BE49-F238E27FC236}">
                <a16:creationId xmlns:a16="http://schemas.microsoft.com/office/drawing/2014/main" id="{EBB3329D-6385-7C8F-491F-4A7240097109}"/>
              </a:ext>
            </a:extLst>
          </p:cNvPr>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未来展望与挑战</a:t>
            </a:r>
            <a:endParaRPr lang="en-US" sz="3750" dirty="0"/>
          </a:p>
        </p:txBody>
      </p:sp>
      <p:sp>
        <p:nvSpPr>
          <p:cNvPr id="4" name="Shape 1">
            <a:extLst>
              <a:ext uri="{FF2B5EF4-FFF2-40B4-BE49-F238E27FC236}">
                <a16:creationId xmlns:a16="http://schemas.microsoft.com/office/drawing/2014/main" id="{D33B4FB6-F27B-EED8-D0AC-E852AE465750}"/>
              </a:ext>
            </a:extLst>
          </p:cNvPr>
          <p:cNvSpPr/>
          <p:nvPr/>
        </p:nvSpPr>
        <p:spPr>
          <a:xfrm>
            <a:off x="571500" y="4157662"/>
            <a:ext cx="4762500" cy="14288"/>
          </a:xfrm>
          <a:prstGeom prst="rect">
            <a:avLst/>
          </a:prstGeom>
          <a:solidFill>
            <a:srgbClr val="333333">
              <a:alpha val="30000"/>
            </a:srgbClr>
          </a:solidFill>
          <a:ln/>
        </p:spPr>
      </p:sp>
      <p:sp>
        <p:nvSpPr>
          <p:cNvPr id="5" name="Text 2">
            <a:extLst>
              <a:ext uri="{FF2B5EF4-FFF2-40B4-BE49-F238E27FC236}">
                <a16:creationId xmlns:a16="http://schemas.microsoft.com/office/drawing/2014/main" id="{9CB66F1D-5F13-49DD-82B2-937B4C04FCE9}"/>
              </a:ext>
            </a:extLst>
          </p:cNvPr>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a:extLst>
              <a:ext uri="{FF2B5EF4-FFF2-40B4-BE49-F238E27FC236}">
                <a16:creationId xmlns:a16="http://schemas.microsoft.com/office/drawing/2014/main" id="{B3CCF1DF-FE30-499B-0C7E-79DFF038ED05}"/>
              </a:ext>
            </a:extLst>
          </p:cNvPr>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05</a:t>
            </a:r>
            <a:endParaRPr lang="en-US" sz="22500" dirty="0"/>
          </a:p>
        </p:txBody>
      </p:sp>
    </p:spTree>
    <p:extLst>
      <p:ext uri="{BB962C8B-B14F-4D97-AF65-F5344CB8AC3E}">
        <p14:creationId xmlns:p14="http://schemas.microsoft.com/office/powerpoint/2010/main" val="2134410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5C44C5-F4DF-836E-B714-7331706A8BCF}"/>
              </a:ext>
            </a:extLst>
          </p:cNvPr>
          <p:cNvSpPr txBox="1"/>
          <p:nvPr/>
        </p:nvSpPr>
        <p:spPr>
          <a:xfrm>
            <a:off x="351322" y="202618"/>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未来展望</a:t>
            </a:r>
            <a:endParaRPr lang="en-US" altLang="zh-CN" sz="1800" dirty="0"/>
          </a:p>
        </p:txBody>
      </p:sp>
      <p:sp>
        <p:nvSpPr>
          <p:cNvPr id="5" name="文本框 4">
            <a:extLst>
              <a:ext uri="{FF2B5EF4-FFF2-40B4-BE49-F238E27FC236}">
                <a16:creationId xmlns:a16="http://schemas.microsoft.com/office/drawing/2014/main" id="{82ED7008-189E-A0A7-A021-447A8E5590A9}"/>
              </a:ext>
            </a:extLst>
          </p:cNvPr>
          <p:cNvSpPr txBox="1"/>
          <p:nvPr/>
        </p:nvSpPr>
        <p:spPr>
          <a:xfrm>
            <a:off x="433136" y="755583"/>
            <a:ext cx="7401827" cy="311072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t>多语言支持：因为 </a:t>
            </a:r>
            <a:r>
              <a:rPr lang="en-US" altLang="zh-CN" sz="1200" dirty="0"/>
              <a:t>C </a:t>
            </a:r>
            <a:r>
              <a:rPr lang="zh-CN" altLang="en-US" sz="1200" dirty="0"/>
              <a:t>语言不支持类，模板等特色，所以分析起来较为简单，我们也只针对 </a:t>
            </a:r>
            <a:r>
              <a:rPr lang="en-US" altLang="zh-CN" sz="1200" dirty="0"/>
              <a:t>C </a:t>
            </a:r>
            <a:r>
              <a:rPr lang="zh-CN" altLang="en-US" sz="1200" dirty="0"/>
              <a:t>语言代码做了工作，未来可进一步拓展至 </a:t>
            </a:r>
            <a:r>
              <a:rPr lang="en-US" altLang="zh-CN" sz="1200" dirty="0"/>
              <a:t>C++, Python, Java </a:t>
            </a:r>
            <a:r>
              <a:rPr lang="zh-CN" altLang="en-US" sz="1200" dirty="0"/>
              <a:t>等其他编程语言，增强工具的普适性。</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en-US" altLang="zh-CN" sz="1200" dirty="0"/>
              <a:t>Prompt </a:t>
            </a:r>
            <a:r>
              <a:rPr lang="zh-CN" altLang="en-US" sz="1200" dirty="0"/>
              <a:t>工程优化：我们的工作依赖于向 </a:t>
            </a:r>
            <a:r>
              <a:rPr lang="en-US" altLang="zh-CN" sz="1200" dirty="0"/>
              <a:t>Prompt </a:t>
            </a:r>
            <a:r>
              <a:rPr lang="zh-CN" altLang="en-US" sz="1200" dirty="0"/>
              <a:t>注入精确的辅助信息，所以可进一步深入研究如何更高效地组织上下文信息提供给 </a:t>
            </a:r>
            <a:r>
              <a:rPr lang="en-US" altLang="zh-CN" sz="1200" dirty="0"/>
              <a:t>LLM</a:t>
            </a:r>
            <a:r>
              <a:rPr lang="zh-CN" altLang="en-US" sz="1200" dirty="0"/>
              <a:t>。</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提升交互功能：我们当前的工作是用户告诉大模型哪里有错误，未来可进一步结合其他静态分析和动态分析工具获得更多信息，直接定位到错误位置。</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zh-CN" altLang="en-US" sz="1200" dirty="0"/>
          </a:p>
        </p:txBody>
      </p:sp>
    </p:spTree>
    <p:extLst>
      <p:ext uri="{BB962C8B-B14F-4D97-AF65-F5344CB8AC3E}">
        <p14:creationId xmlns:p14="http://schemas.microsoft.com/office/powerpoint/2010/main" val="816333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总结与Q&amp;A</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06</a:t>
            </a:r>
            <a:endParaRPr lang="en-US" sz="225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FFFFFF"/>
                </a:solidFill>
                <a:latin typeface="Microsoft YaHei" pitchFamily="34" charset="0"/>
                <a:ea typeface="Microsoft YaHei" pitchFamily="34" charset="-122"/>
                <a:cs typeface="Microsoft YaHei" pitchFamily="34" charset="-120"/>
              </a:rPr>
              <a:t>项目成果概览</a:t>
            </a:r>
            <a:endParaRPr lang="en-US" sz="2250" dirty="0"/>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5" name="Image 1" descr="preencoded.png"/>
          <p:cNvPicPr>
            <a:picLocks noChangeAspect="1"/>
          </p:cNvPicPr>
          <p:nvPr/>
        </p:nvPicPr>
        <p:blipFill>
          <a:blip r:embed="rId4"/>
          <a:srcRect/>
          <a:stretch/>
        </p:blipFill>
        <p:spPr>
          <a:xfrm>
            <a:off x="428625" y="1504950"/>
            <a:ext cx="8286750" cy="3467100"/>
          </a:xfrm>
          <a:prstGeom prst="rect">
            <a:avLst/>
          </a:prstGeom>
        </p:spPr>
      </p:pic>
      <p:sp>
        <p:nvSpPr>
          <p:cNvPr id="6" name="Text 2"/>
          <p:cNvSpPr/>
          <p:nvPr/>
        </p:nvSpPr>
        <p:spPr>
          <a:xfrm>
            <a:off x="1824038"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01</a:t>
            </a:r>
            <a:endParaRPr lang="en-US" sz="1500" dirty="0"/>
          </a:p>
        </p:txBody>
      </p:sp>
      <p:sp>
        <p:nvSpPr>
          <p:cNvPr id="7" name="Text 3"/>
          <p:cNvSpPr/>
          <p:nvPr/>
        </p:nvSpPr>
        <p:spPr>
          <a:xfrm>
            <a:off x="1143000"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构建自动化流程</a:t>
            </a:r>
            <a:endParaRPr lang="en-US" sz="1200" dirty="0"/>
          </a:p>
        </p:txBody>
      </p:sp>
      <p:sp>
        <p:nvSpPr>
          <p:cNvPr id="8" name="Text 4"/>
          <p:cNvSpPr/>
          <p:nvPr/>
        </p:nvSpPr>
        <p:spPr>
          <a:xfrm>
            <a:off x="1143000" y="2678906"/>
            <a:ext cx="1628775" cy="6667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成功构建基于Clang+LLM的自动化缺陷检测与修复流程。</a:t>
            </a:r>
            <a:endParaRPr lang="en-US" sz="1050" dirty="0"/>
          </a:p>
        </p:txBody>
      </p:sp>
      <p:sp>
        <p:nvSpPr>
          <p:cNvPr id="9" name="Text 5"/>
          <p:cNvSpPr/>
          <p:nvPr/>
        </p:nvSpPr>
        <p:spPr>
          <a:xfrm>
            <a:off x="3567112"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02</a:t>
            </a:r>
            <a:endParaRPr lang="en-US" sz="1500" dirty="0"/>
          </a:p>
        </p:txBody>
      </p:sp>
      <p:sp>
        <p:nvSpPr>
          <p:cNvPr id="10" name="Text 6"/>
          <p:cNvSpPr/>
          <p:nvPr/>
        </p:nvSpPr>
        <p:spPr>
          <a:xfrm>
            <a:off x="2886075"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利用调用图</a:t>
            </a:r>
            <a:endParaRPr lang="en-US" sz="1200" dirty="0"/>
          </a:p>
        </p:txBody>
      </p:sp>
      <p:sp>
        <p:nvSpPr>
          <p:cNvPr id="11" name="Text 7"/>
          <p:cNvSpPr/>
          <p:nvPr/>
        </p:nvSpPr>
        <p:spPr>
          <a:xfrm>
            <a:off x="2886075"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创新性地使用调用图增强代码上下文理解。</a:t>
            </a:r>
            <a:endParaRPr lang="en-US" sz="1050" dirty="0"/>
          </a:p>
        </p:txBody>
      </p:sp>
      <p:sp>
        <p:nvSpPr>
          <p:cNvPr id="12" name="Text 8"/>
          <p:cNvSpPr/>
          <p:nvPr/>
        </p:nvSpPr>
        <p:spPr>
          <a:xfrm>
            <a:off x="5310188"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03</a:t>
            </a:r>
            <a:endParaRPr lang="en-US" sz="1500" dirty="0"/>
          </a:p>
        </p:txBody>
      </p:sp>
      <p:sp>
        <p:nvSpPr>
          <p:cNvPr id="13" name="Text 9"/>
          <p:cNvSpPr/>
          <p:nvPr/>
        </p:nvSpPr>
        <p:spPr>
          <a:xfrm>
            <a:off x="4629150"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增强函数文档</a:t>
            </a:r>
            <a:endParaRPr lang="en-US" sz="1200" dirty="0"/>
          </a:p>
        </p:txBody>
      </p:sp>
      <p:sp>
        <p:nvSpPr>
          <p:cNvPr id="14" name="Text 10"/>
          <p:cNvSpPr/>
          <p:nvPr/>
        </p:nvSpPr>
        <p:spPr>
          <a:xfrm>
            <a:off x="4629150"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利用函数文档进一步提升代码理解能力。</a:t>
            </a:r>
            <a:endParaRPr lang="en-US" sz="1050" dirty="0"/>
          </a:p>
        </p:txBody>
      </p:sp>
      <p:sp>
        <p:nvSpPr>
          <p:cNvPr id="15" name="Text 11"/>
          <p:cNvSpPr/>
          <p:nvPr/>
        </p:nvSpPr>
        <p:spPr>
          <a:xfrm>
            <a:off x="7053263"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04</a:t>
            </a:r>
            <a:endParaRPr lang="en-US" sz="1500" dirty="0"/>
          </a:p>
        </p:txBody>
      </p:sp>
      <p:sp>
        <p:nvSpPr>
          <p:cNvPr id="16" name="Text 12"/>
          <p:cNvSpPr/>
          <p:nvPr/>
        </p:nvSpPr>
        <p:spPr>
          <a:xfrm>
            <a:off x="6372225"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提升质量控制</a:t>
            </a:r>
            <a:endParaRPr lang="en-US" sz="1200" dirty="0"/>
          </a:p>
        </p:txBody>
      </p:sp>
      <p:sp>
        <p:nvSpPr>
          <p:cNvPr id="17" name="Text 13"/>
          <p:cNvSpPr/>
          <p:nvPr/>
        </p:nvSpPr>
        <p:spPr>
          <a:xfrm>
            <a:off x="6372225"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显著提高了软件质量控制的效率。</a:t>
            </a:r>
            <a:endParaRPr lang="en-US" sz="1050" dirty="0"/>
          </a:p>
        </p:txBody>
      </p:sp>
      <p:sp>
        <p:nvSpPr>
          <p:cNvPr id="18" name="Text 14"/>
          <p:cNvSpPr/>
          <p:nvPr/>
        </p:nvSpPr>
        <p:spPr>
          <a:xfrm>
            <a:off x="6124575" y="3431381"/>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05</a:t>
            </a:r>
            <a:endParaRPr lang="en-US" sz="1500" dirty="0"/>
          </a:p>
        </p:txBody>
      </p:sp>
      <p:sp>
        <p:nvSpPr>
          <p:cNvPr id="19" name="Text 15"/>
          <p:cNvSpPr/>
          <p:nvPr/>
        </p:nvSpPr>
        <p:spPr>
          <a:xfrm>
            <a:off x="4629150" y="3821906"/>
            <a:ext cx="3257550"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快速定位错误</a:t>
            </a:r>
            <a:endParaRPr lang="en-US" sz="1200" dirty="0"/>
          </a:p>
        </p:txBody>
      </p:sp>
      <p:sp>
        <p:nvSpPr>
          <p:cNvPr id="20" name="Text 16"/>
          <p:cNvSpPr/>
          <p:nvPr/>
        </p:nvSpPr>
        <p:spPr>
          <a:xfrm>
            <a:off x="4629150" y="4112419"/>
            <a:ext cx="3257550" cy="247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在实验中表现出优秀的快速定位函数调用错误的能力。</a:t>
            </a:r>
            <a:endParaRPr lang="en-US" sz="1050" dirty="0"/>
          </a:p>
        </p:txBody>
      </p:sp>
      <p:sp>
        <p:nvSpPr>
          <p:cNvPr id="21" name="Text 17"/>
          <p:cNvSpPr/>
          <p:nvPr/>
        </p:nvSpPr>
        <p:spPr>
          <a:xfrm>
            <a:off x="2752725" y="3431381"/>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06</a:t>
            </a:r>
            <a:endParaRPr lang="en-US" sz="1500" dirty="0"/>
          </a:p>
        </p:txBody>
      </p:sp>
      <p:sp>
        <p:nvSpPr>
          <p:cNvPr id="22" name="Text 18"/>
          <p:cNvSpPr/>
          <p:nvPr/>
        </p:nvSpPr>
        <p:spPr>
          <a:xfrm>
            <a:off x="1257300" y="3821906"/>
            <a:ext cx="3257550"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有效修复错误</a:t>
            </a:r>
            <a:endParaRPr lang="en-US" sz="1200" dirty="0"/>
          </a:p>
        </p:txBody>
      </p:sp>
      <p:sp>
        <p:nvSpPr>
          <p:cNvPr id="23" name="Text 19"/>
          <p:cNvSpPr/>
          <p:nvPr/>
        </p:nvSpPr>
        <p:spPr>
          <a:xfrm>
            <a:off x="1257300" y="4112419"/>
            <a:ext cx="3257550" cy="247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证明了其在修复函数实现错误方面的有效性。</a:t>
            </a:r>
            <a:endParaRPr lang="en-US" sz="10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DD4F54-B2F4-3EFD-BCF0-D01A16D57E7D}"/>
              </a:ext>
            </a:extLst>
          </p:cNvPr>
          <p:cNvSpPr txBox="1"/>
          <p:nvPr/>
        </p:nvSpPr>
        <p:spPr>
          <a:xfrm>
            <a:off x="442763" y="2297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亮点与不足</a:t>
            </a:r>
            <a:endParaRPr lang="en-US" altLang="zh-CN" sz="1800" dirty="0"/>
          </a:p>
        </p:txBody>
      </p:sp>
      <p:sp>
        <p:nvSpPr>
          <p:cNvPr id="5" name="文本框 4">
            <a:extLst>
              <a:ext uri="{FF2B5EF4-FFF2-40B4-BE49-F238E27FC236}">
                <a16:creationId xmlns:a16="http://schemas.microsoft.com/office/drawing/2014/main" id="{296A0785-0434-C634-D80B-E3A92C2DB734}"/>
              </a:ext>
            </a:extLst>
          </p:cNvPr>
          <p:cNvSpPr txBox="1"/>
          <p:nvPr/>
        </p:nvSpPr>
        <p:spPr>
          <a:xfrm>
            <a:off x="486076" y="832585"/>
            <a:ext cx="6097604" cy="2279727"/>
          </a:xfrm>
          <a:prstGeom prst="rect">
            <a:avLst/>
          </a:prstGeom>
          <a:noFill/>
        </p:spPr>
        <p:txBody>
          <a:bodyPr wrap="square" rtlCol="0">
            <a:spAutoFit/>
          </a:bodyPr>
          <a:lstStyle/>
          <a:p>
            <a:pPr>
              <a:lnSpc>
                <a:spcPct val="150000"/>
              </a:lnSpc>
            </a:pPr>
            <a:r>
              <a:rPr lang="zh-CN" altLang="en-US" sz="1200" dirty="0"/>
              <a:t>设计亮点：</a:t>
            </a:r>
            <a:endParaRPr lang="en-US" altLang="zh-CN" sz="1200" dirty="0"/>
          </a:p>
          <a:p>
            <a:pPr>
              <a:lnSpc>
                <a:spcPct val="150000"/>
              </a:lnSpc>
            </a:pPr>
            <a:endParaRPr lang="en-US" altLang="zh-CN" sz="1200" dirty="0"/>
          </a:p>
          <a:p>
            <a:pPr marL="171450" indent="-171450">
              <a:lnSpc>
                <a:spcPct val="150000"/>
              </a:lnSpc>
              <a:buFont typeface="Arial" panose="020B0604020202020204" pitchFamily="34" charset="0"/>
              <a:buChar char="•"/>
            </a:pPr>
            <a:r>
              <a:rPr lang="zh-CN" altLang="en-US" sz="1200" dirty="0"/>
              <a:t>使用 </a:t>
            </a:r>
            <a:r>
              <a:rPr lang="en-US" altLang="zh-CN" sz="1200" dirty="0"/>
              <a:t>RAG </a:t>
            </a:r>
            <a:r>
              <a:rPr lang="zh-CN" altLang="en-US" sz="1200" dirty="0"/>
              <a:t>技术，精确地为大模型提供相关信息。</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结合静态分析工具生成了函数调用关系图。</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实现了提供文档和提供代码两种方案。</a:t>
            </a:r>
            <a:endParaRPr lang="en-US" altLang="zh-CN" sz="1200" dirty="0"/>
          </a:p>
          <a:p>
            <a:pPr>
              <a:lnSpc>
                <a:spcPct val="150000"/>
              </a:lnSpc>
            </a:pPr>
            <a:endParaRPr lang="en-US" altLang="zh-CN" sz="1200" dirty="0"/>
          </a:p>
        </p:txBody>
      </p:sp>
    </p:spTree>
    <p:extLst>
      <p:ext uri="{BB962C8B-B14F-4D97-AF65-F5344CB8AC3E}">
        <p14:creationId xmlns:p14="http://schemas.microsoft.com/office/powerpoint/2010/main" val="1400406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594F0-E698-4CF6-40C9-E09CEDF899F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195070B-51AA-1BB2-EF29-E085C8AB5307}"/>
              </a:ext>
            </a:extLst>
          </p:cNvPr>
          <p:cNvSpPr txBox="1"/>
          <p:nvPr/>
        </p:nvSpPr>
        <p:spPr>
          <a:xfrm>
            <a:off x="442763" y="2297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亮点与不足</a:t>
            </a:r>
            <a:endParaRPr lang="en-US" altLang="zh-CN" sz="1800" dirty="0"/>
          </a:p>
        </p:txBody>
      </p:sp>
      <p:sp>
        <p:nvSpPr>
          <p:cNvPr id="5" name="文本框 4">
            <a:extLst>
              <a:ext uri="{FF2B5EF4-FFF2-40B4-BE49-F238E27FC236}">
                <a16:creationId xmlns:a16="http://schemas.microsoft.com/office/drawing/2014/main" id="{7E38CEFD-2782-819A-1DDB-483A09707721}"/>
              </a:ext>
            </a:extLst>
          </p:cNvPr>
          <p:cNvSpPr txBox="1"/>
          <p:nvPr/>
        </p:nvSpPr>
        <p:spPr>
          <a:xfrm>
            <a:off x="486076" y="832585"/>
            <a:ext cx="6097604" cy="2002728"/>
          </a:xfrm>
          <a:prstGeom prst="rect">
            <a:avLst/>
          </a:prstGeom>
          <a:noFill/>
        </p:spPr>
        <p:txBody>
          <a:bodyPr wrap="square" rtlCol="0">
            <a:spAutoFit/>
          </a:bodyPr>
          <a:lstStyle/>
          <a:p>
            <a:pPr>
              <a:lnSpc>
                <a:spcPct val="150000"/>
              </a:lnSpc>
            </a:pPr>
            <a:r>
              <a:rPr lang="zh-CN" altLang="en-US" sz="1200" dirty="0"/>
              <a:t>不足：</a:t>
            </a:r>
            <a:endParaRPr lang="en-US" altLang="zh-CN" sz="1200" dirty="0"/>
          </a:p>
          <a:p>
            <a:pPr>
              <a:lnSpc>
                <a:spcPct val="150000"/>
              </a:lnSpc>
            </a:pPr>
            <a:endParaRPr lang="en-US" altLang="zh-CN" sz="1200" dirty="0"/>
          </a:p>
          <a:p>
            <a:pPr marL="171450" indent="-171450">
              <a:lnSpc>
                <a:spcPct val="150000"/>
              </a:lnSpc>
              <a:buFont typeface="Arial" panose="020B0604020202020204" pitchFamily="34" charset="0"/>
              <a:buChar char="•"/>
            </a:pPr>
            <a:r>
              <a:rPr lang="zh-CN" altLang="en-US" sz="1200" dirty="0"/>
              <a:t>仅支持 </a:t>
            </a:r>
            <a:r>
              <a:rPr lang="en-US" altLang="zh-CN" sz="1200" dirty="0"/>
              <a:t>C </a:t>
            </a:r>
            <a:r>
              <a:rPr lang="zh-CN" altLang="en-US" sz="1200" dirty="0"/>
              <a:t>语言</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没有在足够大的项目上进行实验，而是假设处于一个大项目中</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测试案例较少</a:t>
            </a:r>
            <a:endParaRPr lang="en-US" altLang="zh-CN" sz="1200" dirty="0"/>
          </a:p>
        </p:txBody>
      </p:sp>
    </p:spTree>
    <p:extLst>
      <p:ext uri="{BB962C8B-B14F-4D97-AF65-F5344CB8AC3E}">
        <p14:creationId xmlns:p14="http://schemas.microsoft.com/office/powerpoint/2010/main" val="1242479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2014538"/>
            <a:ext cx="80010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互动问答环节</a:t>
            </a:r>
            <a:endParaRPr lang="en-US" sz="3750" dirty="0"/>
          </a:p>
        </p:txBody>
      </p:sp>
      <p:sp>
        <p:nvSpPr>
          <p:cNvPr id="4" name="Shape 1"/>
          <p:cNvSpPr/>
          <p:nvPr/>
        </p:nvSpPr>
        <p:spPr>
          <a:xfrm>
            <a:off x="571500" y="3014663"/>
            <a:ext cx="604838" cy="114300"/>
          </a:xfrm>
          <a:prstGeom prst="rect">
            <a:avLst/>
          </a:prstGeom>
          <a:solidFill>
            <a:srgbClr val="4F44FF"/>
          </a:solid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研究背景与动机</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01</a:t>
            </a:r>
            <a:endParaRPr lang="en-US" sz="22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C071185-CF35-6520-6AC7-68701FF1A538}"/>
              </a:ext>
            </a:extLst>
          </p:cNvPr>
          <p:cNvSpPr txBox="1"/>
          <p:nvPr/>
        </p:nvSpPr>
        <p:spPr>
          <a:xfrm>
            <a:off x="303196" y="167171"/>
            <a:ext cx="6405612"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——LLM</a:t>
            </a:r>
            <a:r>
              <a:rPr lang="zh-CN" altLang="en-US" sz="2000" b="1" dirty="0">
                <a:solidFill>
                  <a:srgbClr val="000000"/>
                </a:solidFill>
                <a:latin typeface="Microsoft YaHei" pitchFamily="34" charset="0"/>
                <a:ea typeface="Microsoft YaHei" pitchFamily="34" charset="-122"/>
                <a:cs typeface="Microsoft YaHei" pitchFamily="34" charset="-120"/>
              </a:rPr>
              <a:t>与缺陷检测与修复</a:t>
            </a:r>
            <a:endParaRPr lang="en-US" altLang="zh-CN" sz="2000" dirty="0"/>
          </a:p>
        </p:txBody>
      </p:sp>
      <p:sp>
        <p:nvSpPr>
          <p:cNvPr id="5" name="文本框 4">
            <a:extLst>
              <a:ext uri="{FF2B5EF4-FFF2-40B4-BE49-F238E27FC236}">
                <a16:creationId xmlns:a16="http://schemas.microsoft.com/office/drawing/2014/main" id="{C6E493B0-9A14-2AF1-2690-342BD7FF08F1}"/>
              </a:ext>
            </a:extLst>
          </p:cNvPr>
          <p:cNvSpPr txBox="1"/>
          <p:nvPr/>
        </p:nvSpPr>
        <p:spPr>
          <a:xfrm>
            <a:off x="303195" y="820705"/>
            <a:ext cx="7748337" cy="2557047"/>
          </a:xfrm>
          <a:prstGeom prst="rect">
            <a:avLst/>
          </a:prstGeom>
          <a:noFill/>
        </p:spPr>
        <p:txBody>
          <a:bodyPr wrap="square">
            <a:spAutoFit/>
          </a:bodyPr>
          <a:lstStyle/>
          <a:p>
            <a:pPr marL="171450" indent="-171450" algn="l">
              <a:lnSpc>
                <a:spcPct val="150000"/>
              </a:lnSpc>
              <a:buFont typeface="Arial" panose="020B0604020202020204" pitchFamily="34" charset="0"/>
              <a:buChar char="•"/>
            </a:pPr>
            <a:r>
              <a:rPr lang="zh-CN" altLang="en-US" sz="1200" dirty="0"/>
              <a:t>在大模型时代，大规模预训练模型展现出强大的理解和生成能力。它们不仅能够在自然语言处理任务中表现优异，还能够辅助软件开发过程。</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它们不仅能够在自然语言处理任务中表现优异，还能够辅助软件开发过程。通过对大量代码和程序相关数据的训练，</a:t>
            </a:r>
            <a:r>
              <a:rPr lang="en-US" altLang="zh-CN" sz="1200" dirty="0"/>
              <a:t>LLM </a:t>
            </a:r>
            <a:r>
              <a:rPr lang="zh-CN" altLang="en-US" sz="1200" dirty="0"/>
              <a:t>可以深入理解编程语言的语法、语义和常见模式，从而有效地识别代码中的潜在缺陷。</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en-US" altLang="zh-CN" sz="1200" dirty="0"/>
              <a:t>LLM </a:t>
            </a:r>
            <a:r>
              <a:rPr lang="zh-CN" altLang="en-US" sz="1200" dirty="0"/>
              <a:t>还可以根据上下文提供合理的修复建议，帮助开发者更快、更准确地解决问题。</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总而言之，</a:t>
            </a:r>
            <a:r>
              <a:rPr lang="en-US" altLang="zh-CN" sz="1200" dirty="0"/>
              <a:t>LLM </a:t>
            </a:r>
            <a:r>
              <a:rPr lang="zh-CN" altLang="en-US" sz="1200" dirty="0"/>
              <a:t>在代码理解与生成方面存在着巨大的潜力。</a:t>
            </a:r>
            <a:endParaRPr lang="en-US" altLang="zh-CN" sz="1200" dirty="0"/>
          </a:p>
        </p:txBody>
      </p:sp>
    </p:spTree>
    <p:extLst>
      <p:ext uri="{BB962C8B-B14F-4D97-AF65-F5344CB8AC3E}">
        <p14:creationId xmlns:p14="http://schemas.microsoft.com/office/powerpoint/2010/main" val="337965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B8ADF-B7FB-F98A-E260-D70A182E4519}"/>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3080F8B5-74A5-28A3-219C-D2EEB592B805}"/>
              </a:ext>
            </a:extLst>
          </p:cNvPr>
          <p:cNvSpPr txBox="1"/>
          <p:nvPr/>
        </p:nvSpPr>
        <p:spPr>
          <a:xfrm>
            <a:off x="303196" y="167171"/>
            <a:ext cx="4572000"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——LLM</a:t>
            </a:r>
            <a:r>
              <a:rPr lang="zh-CN" altLang="en-US" sz="2000" b="1" dirty="0">
                <a:solidFill>
                  <a:srgbClr val="000000"/>
                </a:solidFill>
                <a:latin typeface="Microsoft YaHei" pitchFamily="34" charset="0"/>
                <a:ea typeface="Microsoft YaHei" pitchFamily="34" charset="-122"/>
                <a:cs typeface="Microsoft YaHei" pitchFamily="34" charset="-120"/>
              </a:rPr>
              <a:t>存在的问题</a:t>
            </a:r>
            <a:endParaRPr lang="en-US" altLang="zh-CN" sz="2000" dirty="0"/>
          </a:p>
        </p:txBody>
      </p:sp>
      <p:sp>
        <p:nvSpPr>
          <p:cNvPr id="5" name="文本框 4">
            <a:extLst>
              <a:ext uri="{FF2B5EF4-FFF2-40B4-BE49-F238E27FC236}">
                <a16:creationId xmlns:a16="http://schemas.microsoft.com/office/drawing/2014/main" id="{8FF6418F-2DB8-593B-F002-DF4A3D7E51EE}"/>
              </a:ext>
            </a:extLst>
          </p:cNvPr>
          <p:cNvSpPr txBox="1"/>
          <p:nvPr/>
        </p:nvSpPr>
        <p:spPr>
          <a:xfrm>
            <a:off x="303195" y="820705"/>
            <a:ext cx="7748337" cy="1418273"/>
          </a:xfrm>
          <a:prstGeom prst="rect">
            <a:avLst/>
          </a:prstGeom>
          <a:noFill/>
        </p:spPr>
        <p:txBody>
          <a:bodyPr wrap="square">
            <a:spAutoFit/>
          </a:bodyPr>
          <a:lstStyle/>
          <a:p>
            <a:pPr marL="0" indent="0" algn="l">
              <a:buNone/>
            </a:pPr>
            <a:endParaRPr lang="en-US" altLang="zh-CN" sz="1600" b="1" dirty="0"/>
          </a:p>
          <a:p>
            <a:pPr marL="171450" indent="-171450" algn="l">
              <a:lnSpc>
                <a:spcPct val="150000"/>
              </a:lnSpc>
              <a:buFont typeface="Arial" panose="020B0604020202020204" pitchFamily="34" charset="0"/>
              <a:buChar char="•"/>
            </a:pPr>
            <a:r>
              <a:rPr lang="zh-CN" altLang="en-US" sz="1200" dirty="0"/>
              <a:t>代码上下文感知能力不足。大模型缺乏对未训练仓库的感知，无法获取和当前需求相关的代码信息</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代码引用关系等背景信息不足。代码库往往包含大量文件，受限于 </a:t>
            </a:r>
            <a:r>
              <a:rPr lang="en-US" altLang="zh-CN" sz="1200" dirty="0"/>
              <a:t>token </a:t>
            </a:r>
            <a:r>
              <a:rPr lang="zh-CN" altLang="en-US" sz="1200" dirty="0"/>
              <a:t>数量和大模型的长文本理解能力，无法将所有信息作为 </a:t>
            </a:r>
            <a:r>
              <a:rPr lang="en-US" altLang="zh-CN" sz="1200" dirty="0"/>
              <a:t>prompt </a:t>
            </a:r>
            <a:r>
              <a:rPr lang="zh-CN" altLang="en-US" sz="1200" dirty="0"/>
              <a:t>输入。</a:t>
            </a:r>
            <a:endParaRPr lang="en-US" altLang="zh-CN" sz="1200" dirty="0"/>
          </a:p>
        </p:txBody>
      </p:sp>
    </p:spTree>
    <p:extLst>
      <p:ext uri="{BB962C8B-B14F-4D97-AF65-F5344CB8AC3E}">
        <p14:creationId xmlns:p14="http://schemas.microsoft.com/office/powerpoint/2010/main" val="136509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C9A99-850E-9526-4CAE-5801DF576A75}"/>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5371CDFA-964D-FCC4-6EC8-49F882B4F0CC}"/>
              </a:ext>
            </a:extLst>
          </p:cNvPr>
          <p:cNvSpPr txBox="1"/>
          <p:nvPr/>
        </p:nvSpPr>
        <p:spPr>
          <a:xfrm>
            <a:off x="303196" y="167171"/>
            <a:ext cx="4572000"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a:t>
            </a:r>
            <a:r>
              <a:rPr lang="zh-CN" altLang="en-US" sz="2000" b="1" dirty="0">
                <a:solidFill>
                  <a:srgbClr val="000000"/>
                </a:solidFill>
                <a:latin typeface="Microsoft YaHei" pitchFamily="34" charset="0"/>
                <a:ea typeface="Microsoft YaHei" pitchFamily="34" charset="-122"/>
                <a:cs typeface="Microsoft YaHei" pitchFamily="34" charset="-120"/>
              </a:rPr>
              <a:t>研究意义</a:t>
            </a:r>
            <a:endParaRPr lang="en-US" altLang="zh-CN" sz="2000" dirty="0"/>
          </a:p>
        </p:txBody>
      </p:sp>
      <p:sp>
        <p:nvSpPr>
          <p:cNvPr id="5" name="文本框 4">
            <a:extLst>
              <a:ext uri="{FF2B5EF4-FFF2-40B4-BE49-F238E27FC236}">
                <a16:creationId xmlns:a16="http://schemas.microsoft.com/office/drawing/2014/main" id="{F6D88C00-BBEF-494A-F5CF-96F47FCAF09E}"/>
              </a:ext>
            </a:extLst>
          </p:cNvPr>
          <p:cNvSpPr txBox="1"/>
          <p:nvPr/>
        </p:nvSpPr>
        <p:spPr>
          <a:xfrm>
            <a:off x="303196" y="1056524"/>
            <a:ext cx="7243010" cy="2280048"/>
          </a:xfrm>
          <a:prstGeom prst="rect">
            <a:avLst/>
          </a:prstGeom>
          <a:noFill/>
        </p:spPr>
        <p:txBody>
          <a:bodyPr wrap="square">
            <a:spAutoFit/>
          </a:bodyPr>
          <a:lstStyle/>
          <a:p>
            <a:pPr marL="171450" indent="-171450" algn="l">
              <a:lnSpc>
                <a:spcPct val="150000"/>
              </a:lnSpc>
              <a:buFont typeface="Arial" panose="020B0604020202020204" pitchFamily="34" charset="0"/>
              <a:buChar char="•"/>
            </a:pPr>
            <a:r>
              <a:rPr lang="zh-CN" altLang="en-US" sz="1200" dirty="0"/>
              <a:t>提升软件开发效率：传统的缺陷检测和修复流程需要开发者花费大量时间理解上下文并定位问题，通过增强</a:t>
            </a:r>
            <a:r>
              <a:rPr lang="en-US" altLang="zh-CN" sz="1200" dirty="0"/>
              <a:t>LLM</a:t>
            </a:r>
            <a:r>
              <a:rPr lang="zh-CN" altLang="en-US" sz="1200" dirty="0"/>
              <a:t>的感知能力，能够显著减少人工干预，提升开发效率。</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降低代码质量风险：当前的软件开发过程对自动化工具的依赖逐渐增加，但高误报率和对上下文的缺乏理解会导致潜在漏洞无法被发现。通过改进</a:t>
            </a:r>
            <a:r>
              <a:rPr lang="en-US" altLang="zh-CN" sz="1200" dirty="0"/>
              <a:t>LLM</a:t>
            </a:r>
            <a:r>
              <a:rPr lang="zh-CN" altLang="en-US" sz="1200" dirty="0"/>
              <a:t>的能力，可以降低这些风险。</a:t>
            </a:r>
            <a:endParaRPr lang="en-US" altLang="zh-CN" sz="1200" dirty="0"/>
          </a:p>
          <a:p>
            <a:pPr marL="285750" indent="-285750" algn="l">
              <a:lnSpc>
                <a:spcPct val="150000"/>
              </a:lnSpc>
              <a:buFont typeface="Wingdings" panose="05000000000000000000" pitchFamily="2" charset="2"/>
              <a:buChar char="l"/>
            </a:pPr>
            <a:endParaRPr lang="en-US" altLang="zh-CN" sz="1200" b="1" dirty="0"/>
          </a:p>
          <a:p>
            <a:pPr marL="171450" indent="-171450" algn="l">
              <a:lnSpc>
                <a:spcPct val="150000"/>
              </a:lnSpc>
              <a:buFont typeface="Arial" panose="020B0604020202020204" pitchFamily="34" charset="0"/>
              <a:buChar char="•"/>
            </a:pPr>
            <a:r>
              <a:rPr lang="zh-CN" altLang="en-US" sz="1200" dirty="0"/>
              <a:t>推动</a:t>
            </a:r>
            <a:r>
              <a:rPr lang="en-US" altLang="zh-CN" sz="1200" dirty="0"/>
              <a:t>LLM</a:t>
            </a:r>
            <a:r>
              <a:rPr lang="zh-CN" altLang="en-US" sz="1200" dirty="0"/>
              <a:t>在软件工程中的广泛应用：解决模型在代码上下文感知和长代码处理上的问题，可以扩展其应用场景，增强其在复杂软件项目中的适用性。</a:t>
            </a:r>
            <a:endParaRPr lang="en-US" altLang="zh-CN" sz="1200" b="1" dirty="0"/>
          </a:p>
        </p:txBody>
      </p:sp>
    </p:spTree>
    <p:extLst>
      <p:ext uri="{BB962C8B-B14F-4D97-AF65-F5344CB8AC3E}">
        <p14:creationId xmlns:p14="http://schemas.microsoft.com/office/powerpoint/2010/main" val="1865949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系统设计与架构</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02</a:t>
            </a:r>
            <a:endParaRPr lang="en-US" sz="22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sp>
        <p:nvSpPr>
          <p:cNvPr id="5" name="Text 2"/>
          <p:cNvSpPr/>
          <p:nvPr/>
        </p:nvSpPr>
        <p:spPr>
          <a:xfrm>
            <a:off x="571500" y="742950"/>
            <a:ext cx="8001000" cy="209550"/>
          </a:xfrm>
          <a:prstGeom prst="rect">
            <a:avLst/>
          </a:prstGeom>
          <a:noFill/>
          <a:ln/>
        </p:spPr>
        <p:txBody>
          <a:bodyPr vert="horz" wrap="square" lIns="0" tIns="0" rIns="0" bIns="0" rtlCol="0" anchor="ctr"/>
          <a:lstStyle/>
          <a:p>
            <a:pPr marL="171450" indent="-171450" defTabSz="685800">
              <a:lnSpc>
                <a:spcPts val="1650"/>
              </a:lnSpc>
              <a:buFont typeface="Arial" panose="020B0604020202020204" pitchFamily="34" charset="0"/>
              <a:buChar char="•"/>
            </a:pPr>
            <a:endParaRPr lang="en-US" sz="1200" dirty="0">
              <a:solidFill>
                <a:prstClr val="black"/>
              </a:solidFill>
              <a:latin typeface="等线" panose="020F0502020204030204"/>
            </a:endParaRPr>
          </a:p>
        </p:txBody>
      </p:sp>
      <p:pic>
        <p:nvPicPr>
          <p:cNvPr id="22" name="Image 0" descr="preencoded.png">
            <a:extLst>
              <a:ext uri="{FF2B5EF4-FFF2-40B4-BE49-F238E27FC236}">
                <a16:creationId xmlns:a16="http://schemas.microsoft.com/office/drawing/2014/main" id="{1ED78C09-B5D2-53FA-3474-24C82802A43A}"/>
              </a:ext>
            </a:extLst>
          </p:cNvPr>
          <p:cNvPicPr>
            <a:picLocks noChangeAspect="1"/>
          </p:cNvPicPr>
          <p:nvPr/>
        </p:nvPicPr>
        <p:blipFill>
          <a:blip r:embed="rId3"/>
          <a:srcRect t="3571" b="3571"/>
          <a:stretch/>
        </p:blipFill>
        <p:spPr>
          <a:xfrm>
            <a:off x="0" y="0"/>
            <a:ext cx="9144000" cy="123825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marL="342900" indent="-342900" defTabSz="685800">
              <a:lnSpc>
                <a:spcPts val="3150"/>
              </a:lnSpc>
              <a:buFont typeface="Arial" panose="020B0604020202020204" pitchFamily="34" charset="0"/>
              <a:buChar char="•"/>
            </a:pPr>
            <a:r>
              <a:rPr lang="zh-CN" altLang="en-US" sz="2250" b="1" dirty="0">
                <a:solidFill>
                  <a:srgbClr val="FFFFFF"/>
                </a:solidFill>
                <a:latin typeface="Microsoft YaHei" pitchFamily="34" charset="0"/>
                <a:ea typeface="Microsoft YaHei" pitchFamily="34" charset="-122"/>
              </a:rPr>
              <a:t>基本解决思路</a:t>
            </a:r>
            <a:endParaRPr lang="en-US" sz="2250" b="1" dirty="0">
              <a:solidFill>
                <a:srgbClr val="FFFFFF"/>
              </a:solidFill>
              <a:latin typeface="Microsoft YaHei" pitchFamily="34" charset="0"/>
              <a:ea typeface="Microsoft YaHei" pitchFamily="34" charset="-122"/>
            </a:endParaRPr>
          </a:p>
        </p:txBody>
      </p:sp>
      <p:sp>
        <p:nvSpPr>
          <p:cNvPr id="21" name="文本框 20">
            <a:extLst>
              <a:ext uri="{FF2B5EF4-FFF2-40B4-BE49-F238E27FC236}">
                <a16:creationId xmlns:a16="http://schemas.microsoft.com/office/drawing/2014/main" id="{795BCA18-479B-4C60-7500-6B443556B3DE}"/>
              </a:ext>
            </a:extLst>
          </p:cNvPr>
          <p:cNvSpPr txBox="1"/>
          <p:nvPr/>
        </p:nvSpPr>
        <p:spPr>
          <a:xfrm>
            <a:off x="571500" y="1551675"/>
            <a:ext cx="7523346" cy="259200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t>大模型缺乏对未训练仓库的感知：那就给他提供当前仓库的信息，作为 </a:t>
            </a:r>
            <a:r>
              <a:rPr lang="en-US" altLang="zh-CN" sz="1200" dirty="0"/>
              <a:t>prompt </a:t>
            </a:r>
            <a:r>
              <a:rPr lang="zh-CN" altLang="en-US" sz="1200" dirty="0"/>
              <a:t>输入</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无法将所有信息作为 </a:t>
            </a:r>
            <a:r>
              <a:rPr lang="en-US" altLang="zh-CN" sz="1200" dirty="0"/>
              <a:t>prompt </a:t>
            </a:r>
            <a:r>
              <a:rPr lang="zh-CN" altLang="en-US" sz="1200" dirty="0"/>
              <a:t>输入：那就筛选出所需的信息，只提供需要的信息</a:t>
            </a:r>
            <a:endParaRPr lang="en-US" altLang="zh-CN" sz="1200" dirty="0"/>
          </a:p>
          <a:p>
            <a:pPr marL="171450" indent="-171450">
              <a:lnSpc>
                <a:spcPct val="150000"/>
              </a:lnSpc>
              <a:buFont typeface="Arial" panose="020B0604020202020204" pitchFamily="34" charset="0"/>
              <a:buChar char="•"/>
            </a:pPr>
            <a:endParaRPr lang="en-US" altLang="zh-CN" sz="1200" dirty="0"/>
          </a:p>
          <a:p>
            <a:pPr marL="628650" lvl="1" indent="-171450">
              <a:lnSpc>
                <a:spcPct val="150000"/>
              </a:lnSpc>
              <a:buFont typeface="Arial" panose="020B0604020202020204" pitchFamily="34" charset="0"/>
              <a:buChar char="•"/>
            </a:pPr>
            <a:r>
              <a:rPr lang="zh-CN" altLang="en-US" sz="1200" dirty="0"/>
              <a:t>可以结合函数的调用关系图，自下而上为函数生成文档，包括参数，返回值，实现功能等基本信息，最后将当前函数及其调用的所有函数的文档注入 </a:t>
            </a:r>
            <a:r>
              <a:rPr lang="en-US" altLang="zh-CN" sz="1200" dirty="0"/>
              <a:t>prompt</a:t>
            </a:r>
          </a:p>
          <a:p>
            <a:pPr marL="628650" lvl="1" indent="-171450">
              <a:lnSpc>
                <a:spcPct val="150000"/>
              </a:lnSpc>
              <a:buFont typeface="Arial" panose="020B0604020202020204" pitchFamily="34" charset="0"/>
              <a:buChar char="•"/>
            </a:pPr>
            <a:endParaRPr lang="en-US" altLang="zh-CN" sz="1200" dirty="0"/>
          </a:p>
          <a:p>
            <a:pPr marL="628650" lvl="1" indent="-171450">
              <a:lnSpc>
                <a:spcPct val="150000"/>
              </a:lnSpc>
              <a:buFont typeface="Arial" panose="020B0604020202020204" pitchFamily="34" charset="0"/>
              <a:buChar char="•"/>
            </a:pPr>
            <a:r>
              <a:rPr lang="zh-CN" altLang="en-US" sz="1200" dirty="0"/>
              <a:t>也可以根据函数的调用关系图，采用广度优先搜索或深度优先搜索，将与当前函数相关的所有函数的代码注入 </a:t>
            </a:r>
            <a:r>
              <a:rPr lang="en-US" altLang="zh-CN" sz="1200" dirty="0"/>
              <a:t>prompt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EAE1A-6C88-0FD2-4934-0B856CE87CBC}"/>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32C92273-1B1A-756B-41C8-7D225F52CB12}"/>
              </a:ext>
            </a:extLst>
          </p:cNvPr>
          <p:cNvSpPr/>
          <p:nvPr/>
        </p:nvSpPr>
        <p:spPr>
          <a:xfrm>
            <a:off x="0" y="0"/>
            <a:ext cx="9144000" cy="5143500"/>
          </a:xfrm>
          <a:prstGeom prst="rect">
            <a:avLst/>
          </a:prstGeom>
          <a:solidFill>
            <a:srgbClr val="FFFFFF"/>
          </a:solidFill>
          <a:ln/>
        </p:spPr>
      </p:sp>
      <p:pic>
        <p:nvPicPr>
          <p:cNvPr id="3" name="Image 0" descr="preencoded.png">
            <a:extLst>
              <a:ext uri="{FF2B5EF4-FFF2-40B4-BE49-F238E27FC236}">
                <a16:creationId xmlns:a16="http://schemas.microsoft.com/office/drawing/2014/main" id="{394F3CCE-08B4-7844-1182-712BD87CCC3A}"/>
              </a:ext>
            </a:extLst>
          </p:cNvPr>
          <p:cNvPicPr>
            <a:picLocks noChangeAspect="1"/>
          </p:cNvPicPr>
          <p:nvPr/>
        </p:nvPicPr>
        <p:blipFill>
          <a:blip r:embed="rId3"/>
          <a:srcRect/>
          <a:stretch/>
        </p:blipFill>
        <p:spPr>
          <a:xfrm>
            <a:off x="0" y="0"/>
            <a:ext cx="9144000" cy="5143500"/>
          </a:xfrm>
          <a:prstGeom prst="rect">
            <a:avLst/>
          </a:prstGeom>
        </p:spPr>
      </p:pic>
      <p:sp>
        <p:nvSpPr>
          <p:cNvPr id="5" name="Text 2">
            <a:extLst>
              <a:ext uri="{FF2B5EF4-FFF2-40B4-BE49-F238E27FC236}">
                <a16:creationId xmlns:a16="http://schemas.microsoft.com/office/drawing/2014/main" id="{0735FF76-D17D-8585-2F83-C72786A351DA}"/>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pic>
        <p:nvPicPr>
          <p:cNvPr id="6" name="Image 1" descr="preencoded.png">
            <a:extLst>
              <a:ext uri="{FF2B5EF4-FFF2-40B4-BE49-F238E27FC236}">
                <a16:creationId xmlns:a16="http://schemas.microsoft.com/office/drawing/2014/main" id="{63F621AF-E0FF-A4E1-3A95-6580FDB66F5F}"/>
              </a:ext>
            </a:extLst>
          </p:cNvPr>
          <p:cNvPicPr>
            <a:picLocks noChangeAspect="1"/>
          </p:cNvPicPr>
          <p:nvPr/>
        </p:nvPicPr>
        <p:blipFill>
          <a:blip r:embed="rId4"/>
          <a:srcRect/>
          <a:stretch/>
        </p:blipFill>
        <p:spPr>
          <a:xfrm>
            <a:off x="428625" y="1409700"/>
            <a:ext cx="8286750" cy="3467100"/>
          </a:xfrm>
          <a:prstGeom prst="rect">
            <a:avLst/>
          </a:prstGeom>
        </p:spPr>
      </p:pic>
      <p:sp>
        <p:nvSpPr>
          <p:cNvPr id="7" name="Text 3">
            <a:extLst>
              <a:ext uri="{FF2B5EF4-FFF2-40B4-BE49-F238E27FC236}">
                <a16:creationId xmlns:a16="http://schemas.microsoft.com/office/drawing/2014/main" id="{CF3B05D6-7FDA-C32D-50E2-B1EFB6ADB748}"/>
              </a:ext>
            </a:extLst>
          </p:cNvPr>
          <p:cNvSpPr/>
          <p:nvPr/>
        </p:nvSpPr>
        <p:spPr>
          <a:xfrm>
            <a:off x="3819525" y="3195638"/>
            <a:ext cx="1504950" cy="323850"/>
          </a:xfrm>
          <a:prstGeom prst="rect">
            <a:avLst/>
          </a:prstGeom>
          <a:noFill/>
          <a:ln/>
        </p:spPr>
        <p:txBody>
          <a:bodyPr vert="horz" wrap="square" lIns="0" tIns="0" rIns="0" bIns="0" rtlCol="0" anchor="ctr"/>
          <a:lstStyle/>
          <a:p>
            <a:pPr algn="ctr" defTabSz="685800">
              <a:lnSpc>
                <a:spcPts val="1650"/>
              </a:lnSpc>
            </a:pPr>
            <a:r>
              <a:rPr lang="en-US" sz="1650" b="1" dirty="0">
                <a:solidFill>
                  <a:srgbClr val="3B9DF1"/>
                </a:solidFill>
                <a:latin typeface="Microsoft YaHei" pitchFamily="34" charset="0"/>
                <a:ea typeface="Microsoft YaHei" pitchFamily="34" charset="-122"/>
                <a:cs typeface="Microsoft YaHei" pitchFamily="34" charset="-120"/>
              </a:rPr>
              <a:t>CodeAssistant</a:t>
            </a:r>
            <a:endParaRPr lang="en-US" sz="1650" dirty="0">
              <a:solidFill>
                <a:prstClr val="black"/>
              </a:solidFill>
              <a:latin typeface="等线" panose="020F0502020204030204"/>
            </a:endParaRPr>
          </a:p>
        </p:txBody>
      </p:sp>
      <p:sp>
        <p:nvSpPr>
          <p:cNvPr id="8" name="Text 4">
            <a:extLst>
              <a:ext uri="{FF2B5EF4-FFF2-40B4-BE49-F238E27FC236}">
                <a16:creationId xmlns:a16="http://schemas.microsoft.com/office/drawing/2014/main" id="{7039C0AE-D91A-6BBF-9043-9CC5304C756F}"/>
              </a:ext>
            </a:extLst>
          </p:cNvPr>
          <p:cNvSpPr/>
          <p:nvPr/>
        </p:nvSpPr>
        <p:spPr>
          <a:xfrm>
            <a:off x="2195513" y="1671638"/>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5BB1E1"/>
                </a:solidFill>
                <a:latin typeface="Microsoft YaHei" pitchFamily="34" charset="0"/>
                <a:ea typeface="Microsoft YaHei" pitchFamily="34" charset="-122"/>
                <a:cs typeface="Microsoft YaHei" pitchFamily="34" charset="-120"/>
              </a:rPr>
              <a:t>系统框架</a:t>
            </a:r>
            <a:endParaRPr lang="en-US" sz="1500" dirty="0">
              <a:solidFill>
                <a:prstClr val="black"/>
              </a:solidFill>
              <a:latin typeface="等线" panose="020F0502020204030204"/>
            </a:endParaRPr>
          </a:p>
        </p:txBody>
      </p:sp>
      <p:sp>
        <p:nvSpPr>
          <p:cNvPr id="9" name="Text 5">
            <a:extLst>
              <a:ext uri="{FF2B5EF4-FFF2-40B4-BE49-F238E27FC236}">
                <a16:creationId xmlns:a16="http://schemas.microsoft.com/office/drawing/2014/main" id="{6527BD4D-D2BE-4A2C-FE2B-9325F4D36B30}"/>
              </a:ext>
            </a:extLst>
          </p:cNvPr>
          <p:cNvSpPr/>
          <p:nvPr/>
        </p:nvSpPr>
        <p:spPr>
          <a:xfrm>
            <a:off x="738925" y="2214563"/>
            <a:ext cx="1912514"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代码解析</a:t>
            </a:r>
            <a:r>
              <a:rPr lang="en-US" sz="1050" dirty="0" err="1">
                <a:solidFill>
                  <a:srgbClr val="666666"/>
                </a:solidFill>
                <a:latin typeface="Microsoft YaHei" pitchFamily="34" charset="0"/>
                <a:ea typeface="Microsoft YaHei" pitchFamily="34" charset="-122"/>
                <a:cs typeface="Microsoft YaHei" pitchFamily="34" charset="-120"/>
              </a:rPr>
              <a:t>，分析代码结构信息</a:t>
            </a:r>
            <a:endParaRPr lang="en-US" sz="1050" dirty="0">
              <a:solidFill>
                <a:prstClr val="black"/>
              </a:solidFill>
              <a:latin typeface="等线" panose="020F0502020204030204"/>
            </a:endParaRPr>
          </a:p>
        </p:txBody>
      </p:sp>
      <p:sp>
        <p:nvSpPr>
          <p:cNvPr id="10" name="Text 6">
            <a:extLst>
              <a:ext uri="{FF2B5EF4-FFF2-40B4-BE49-F238E27FC236}">
                <a16:creationId xmlns:a16="http://schemas.microsoft.com/office/drawing/2014/main" id="{B2202DC7-BDF7-1C98-FA89-83D0515881D9}"/>
              </a:ext>
            </a:extLst>
          </p:cNvPr>
          <p:cNvSpPr/>
          <p:nvPr/>
        </p:nvSpPr>
        <p:spPr>
          <a:xfrm>
            <a:off x="642334" y="2500313"/>
            <a:ext cx="2009105"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文档生成</a:t>
            </a:r>
            <a:r>
              <a:rPr lang="en-US" sz="1050" dirty="0" err="1">
                <a:solidFill>
                  <a:srgbClr val="666666"/>
                </a:solidFill>
                <a:latin typeface="Microsoft YaHei" pitchFamily="34" charset="0"/>
                <a:ea typeface="Microsoft YaHei" pitchFamily="34" charset="-122"/>
                <a:cs typeface="Microsoft YaHei" pitchFamily="34" charset="-120"/>
              </a:rPr>
              <a:t>，基于代码生成辅助文档</a:t>
            </a:r>
            <a:endParaRPr lang="en-US" sz="1050" dirty="0">
              <a:solidFill>
                <a:prstClr val="black"/>
              </a:solidFill>
              <a:latin typeface="等线" panose="020F0502020204030204"/>
            </a:endParaRPr>
          </a:p>
        </p:txBody>
      </p:sp>
      <p:sp>
        <p:nvSpPr>
          <p:cNvPr id="11" name="Text 7">
            <a:extLst>
              <a:ext uri="{FF2B5EF4-FFF2-40B4-BE49-F238E27FC236}">
                <a16:creationId xmlns:a16="http://schemas.microsoft.com/office/drawing/2014/main" id="{151CAA2A-853C-0FF0-B959-F4206F7B0BAF}"/>
              </a:ext>
            </a:extLst>
          </p:cNvPr>
          <p:cNvSpPr/>
          <p:nvPr/>
        </p:nvSpPr>
        <p:spPr>
          <a:xfrm>
            <a:off x="0" y="2786063"/>
            <a:ext cx="2651439" cy="45720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缺陷检测与修复</a:t>
            </a:r>
            <a:r>
              <a:rPr lang="en-US" sz="1050" dirty="0" err="1">
                <a:solidFill>
                  <a:srgbClr val="666666"/>
                </a:solidFill>
                <a:latin typeface="Microsoft YaHei" pitchFamily="34" charset="0"/>
                <a:ea typeface="Microsoft YaHei" pitchFamily="34" charset="-122"/>
                <a:cs typeface="Microsoft YaHei" pitchFamily="34" charset="-120"/>
              </a:rPr>
              <a:t>，自动检测并修复代码错误</a:t>
            </a:r>
            <a:endParaRPr lang="en-US" sz="1050" dirty="0">
              <a:solidFill>
                <a:prstClr val="black"/>
              </a:solidFill>
              <a:latin typeface="等线" panose="020F0502020204030204"/>
            </a:endParaRPr>
          </a:p>
        </p:txBody>
      </p:sp>
      <p:sp>
        <p:nvSpPr>
          <p:cNvPr id="12" name="Text 8">
            <a:extLst>
              <a:ext uri="{FF2B5EF4-FFF2-40B4-BE49-F238E27FC236}">
                <a16:creationId xmlns:a16="http://schemas.microsoft.com/office/drawing/2014/main" id="{FC97A99E-6991-7AF1-6BFB-62B1C7249655}"/>
              </a:ext>
            </a:extLst>
          </p:cNvPr>
          <p:cNvSpPr/>
          <p:nvPr/>
        </p:nvSpPr>
        <p:spPr>
          <a:xfrm>
            <a:off x="2195513" y="3433763"/>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39CFF"/>
                </a:solidFill>
                <a:latin typeface="Microsoft YaHei" pitchFamily="34" charset="0"/>
                <a:ea typeface="Microsoft YaHei" pitchFamily="34" charset="-122"/>
                <a:cs typeface="Microsoft YaHei" pitchFamily="34" charset="-120"/>
              </a:rPr>
              <a:t>技术结合</a:t>
            </a:r>
            <a:endParaRPr lang="en-US" sz="1500" dirty="0">
              <a:solidFill>
                <a:prstClr val="black"/>
              </a:solidFill>
              <a:latin typeface="等线" panose="020F0502020204030204"/>
            </a:endParaRPr>
          </a:p>
        </p:txBody>
      </p:sp>
      <p:sp>
        <p:nvSpPr>
          <p:cNvPr id="13" name="Text 9">
            <a:extLst>
              <a:ext uri="{FF2B5EF4-FFF2-40B4-BE49-F238E27FC236}">
                <a16:creationId xmlns:a16="http://schemas.microsoft.com/office/drawing/2014/main" id="{68B07222-044E-9EF1-92C3-CB197992CFB8}"/>
              </a:ext>
            </a:extLst>
          </p:cNvPr>
          <p:cNvSpPr/>
          <p:nvPr/>
        </p:nvSpPr>
        <p:spPr>
          <a:xfrm>
            <a:off x="355913" y="3967365"/>
            <a:ext cx="2295525" cy="45720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传统程序分析</a:t>
            </a:r>
            <a:r>
              <a:rPr lang="en-US" sz="1050" dirty="0" err="1">
                <a:solidFill>
                  <a:srgbClr val="666666"/>
                </a:solidFill>
                <a:latin typeface="Microsoft YaHei" pitchFamily="34" charset="0"/>
                <a:ea typeface="Microsoft YaHei" pitchFamily="34" charset="-122"/>
                <a:cs typeface="Microsoft YaHei" pitchFamily="34" charset="-120"/>
              </a:rPr>
              <a:t>提供精确代码结构信息</a:t>
            </a:r>
            <a:endParaRPr lang="en-US" sz="1050" dirty="0">
              <a:solidFill>
                <a:prstClr val="black"/>
              </a:solidFill>
              <a:latin typeface="等线" panose="020F0502020204030204"/>
            </a:endParaRPr>
          </a:p>
        </p:txBody>
      </p:sp>
      <p:sp>
        <p:nvSpPr>
          <p:cNvPr id="14" name="Text 10">
            <a:extLst>
              <a:ext uri="{FF2B5EF4-FFF2-40B4-BE49-F238E27FC236}">
                <a16:creationId xmlns:a16="http://schemas.microsoft.com/office/drawing/2014/main" id="{A53D30A9-BAF5-F127-E7AF-52BE140114AF}"/>
              </a:ext>
            </a:extLst>
          </p:cNvPr>
          <p:cNvSpPr/>
          <p:nvPr/>
        </p:nvSpPr>
        <p:spPr>
          <a:xfrm>
            <a:off x="355913" y="4462665"/>
            <a:ext cx="2295525"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大型语言模型</a:t>
            </a:r>
            <a:r>
              <a:rPr lang="en-US" sz="1050" dirty="0" err="1">
                <a:solidFill>
                  <a:srgbClr val="666666"/>
                </a:solidFill>
                <a:latin typeface="Microsoft YaHei" pitchFamily="34" charset="0"/>
                <a:ea typeface="Microsoft YaHei" pitchFamily="34" charset="-122"/>
                <a:cs typeface="Microsoft YaHei" pitchFamily="34" charset="-120"/>
              </a:rPr>
              <a:t>补充高层语义理解</a:t>
            </a:r>
            <a:endParaRPr lang="en-US" sz="1050" dirty="0">
              <a:solidFill>
                <a:prstClr val="black"/>
              </a:solidFill>
              <a:latin typeface="等线" panose="020F0502020204030204"/>
            </a:endParaRPr>
          </a:p>
        </p:txBody>
      </p:sp>
      <p:sp>
        <p:nvSpPr>
          <p:cNvPr id="15" name="Text 11">
            <a:extLst>
              <a:ext uri="{FF2B5EF4-FFF2-40B4-BE49-F238E27FC236}">
                <a16:creationId xmlns:a16="http://schemas.microsoft.com/office/drawing/2014/main" id="{091A47CA-78AE-C80D-0414-15B5E32800AC}"/>
              </a:ext>
            </a:extLst>
          </p:cNvPr>
          <p:cNvSpPr/>
          <p:nvPr/>
        </p:nvSpPr>
        <p:spPr>
          <a:xfrm>
            <a:off x="6405563" y="1814513"/>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87EFF"/>
                </a:solidFill>
                <a:latin typeface="Microsoft YaHei" pitchFamily="34" charset="0"/>
                <a:ea typeface="Microsoft YaHei" pitchFamily="34" charset="-122"/>
                <a:cs typeface="Microsoft YaHei" pitchFamily="34" charset="-120"/>
              </a:rPr>
              <a:t>修复策略</a:t>
            </a:r>
            <a:endParaRPr lang="en-US" sz="1500" dirty="0">
              <a:solidFill>
                <a:prstClr val="black"/>
              </a:solidFill>
              <a:latin typeface="等线" panose="020F0502020204030204"/>
            </a:endParaRPr>
          </a:p>
        </p:txBody>
      </p:sp>
      <p:sp>
        <p:nvSpPr>
          <p:cNvPr id="16" name="Text 12">
            <a:extLst>
              <a:ext uri="{FF2B5EF4-FFF2-40B4-BE49-F238E27FC236}">
                <a16:creationId xmlns:a16="http://schemas.microsoft.com/office/drawing/2014/main" id="{14EF20D0-9BE1-DDAB-5C93-515221ABB276}"/>
              </a:ext>
            </a:extLst>
          </p:cNvPr>
          <p:cNvSpPr/>
          <p:nvPr/>
        </p:nvSpPr>
        <p:spPr>
          <a:xfrm>
            <a:off x="6492561" y="2362200"/>
            <a:ext cx="2295525" cy="45720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针对不同问题类型采用特定修复方法</a:t>
            </a:r>
            <a:endParaRPr lang="en-US" sz="1050" dirty="0">
              <a:solidFill>
                <a:prstClr val="black"/>
              </a:solidFill>
              <a:latin typeface="等线" panose="020F0502020204030204"/>
            </a:endParaRPr>
          </a:p>
        </p:txBody>
      </p:sp>
      <p:sp>
        <p:nvSpPr>
          <p:cNvPr id="17" name="Text 13">
            <a:extLst>
              <a:ext uri="{FF2B5EF4-FFF2-40B4-BE49-F238E27FC236}">
                <a16:creationId xmlns:a16="http://schemas.microsoft.com/office/drawing/2014/main" id="{78F36525-E5EE-AED4-E9F8-72E3896E56B0}"/>
              </a:ext>
            </a:extLst>
          </p:cNvPr>
          <p:cNvSpPr/>
          <p:nvPr/>
        </p:nvSpPr>
        <p:spPr>
          <a:xfrm>
            <a:off x="6492561" y="2857500"/>
            <a:ext cx="2295525" cy="24765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确保修复建议的有效性和准确性</a:t>
            </a:r>
            <a:endParaRPr lang="en-US" sz="1050" dirty="0">
              <a:solidFill>
                <a:prstClr val="black"/>
              </a:solidFill>
              <a:latin typeface="等线" panose="020F0502020204030204"/>
            </a:endParaRPr>
          </a:p>
        </p:txBody>
      </p:sp>
      <p:sp>
        <p:nvSpPr>
          <p:cNvPr id="18" name="Text 14">
            <a:extLst>
              <a:ext uri="{FF2B5EF4-FFF2-40B4-BE49-F238E27FC236}">
                <a16:creationId xmlns:a16="http://schemas.microsoft.com/office/drawing/2014/main" id="{41517436-7C6B-C057-BEC2-A977C65218A2}"/>
              </a:ext>
            </a:extLst>
          </p:cNvPr>
          <p:cNvSpPr/>
          <p:nvPr/>
        </p:nvSpPr>
        <p:spPr>
          <a:xfrm>
            <a:off x="6405563" y="3290888"/>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15CED"/>
                </a:solidFill>
                <a:latin typeface="Microsoft YaHei" pitchFamily="34" charset="0"/>
                <a:ea typeface="Microsoft YaHei" pitchFamily="34" charset="-122"/>
                <a:cs typeface="Microsoft YaHei" pitchFamily="34" charset="-120"/>
              </a:rPr>
              <a:t>系统优势</a:t>
            </a:r>
            <a:endParaRPr lang="en-US" sz="1500" dirty="0">
              <a:solidFill>
                <a:prstClr val="black"/>
              </a:solidFill>
              <a:latin typeface="等线" panose="020F0502020204030204"/>
            </a:endParaRPr>
          </a:p>
        </p:txBody>
      </p:sp>
      <p:sp>
        <p:nvSpPr>
          <p:cNvPr id="19" name="Text 15">
            <a:extLst>
              <a:ext uri="{FF2B5EF4-FFF2-40B4-BE49-F238E27FC236}">
                <a16:creationId xmlns:a16="http://schemas.microsoft.com/office/drawing/2014/main" id="{ACF30A38-4D49-793D-88DB-657A0F9F9451}"/>
              </a:ext>
            </a:extLst>
          </p:cNvPr>
          <p:cNvSpPr/>
          <p:nvPr/>
        </p:nvSpPr>
        <p:spPr>
          <a:xfrm>
            <a:off x="6492561" y="3838574"/>
            <a:ext cx="2295525" cy="24765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提升代码缺陷检测与修复的精度</a:t>
            </a:r>
            <a:endParaRPr lang="en-US" sz="1050" dirty="0">
              <a:solidFill>
                <a:prstClr val="black"/>
              </a:solidFill>
              <a:latin typeface="等线" panose="020F0502020204030204"/>
            </a:endParaRPr>
          </a:p>
        </p:txBody>
      </p:sp>
      <p:sp>
        <p:nvSpPr>
          <p:cNvPr id="20" name="Text 16">
            <a:extLst>
              <a:ext uri="{FF2B5EF4-FFF2-40B4-BE49-F238E27FC236}">
                <a16:creationId xmlns:a16="http://schemas.microsoft.com/office/drawing/2014/main" id="{4ABDB832-4B17-8F07-2CA5-E3F40FB7F33F}"/>
              </a:ext>
            </a:extLst>
          </p:cNvPr>
          <p:cNvSpPr/>
          <p:nvPr/>
        </p:nvSpPr>
        <p:spPr>
          <a:xfrm>
            <a:off x="6492561" y="4124324"/>
            <a:ext cx="2456645" cy="45720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实现从代码分析到智能修复的自动化流程</a:t>
            </a:r>
            <a:endParaRPr lang="en-US" sz="1050" dirty="0">
              <a:solidFill>
                <a:prstClr val="black"/>
              </a:solidFill>
              <a:latin typeface="等线" panose="020F0502020204030204"/>
            </a:endParaRPr>
          </a:p>
        </p:txBody>
      </p:sp>
      <p:pic>
        <p:nvPicPr>
          <p:cNvPr id="22" name="Image 0" descr="preencoded.png">
            <a:extLst>
              <a:ext uri="{FF2B5EF4-FFF2-40B4-BE49-F238E27FC236}">
                <a16:creationId xmlns:a16="http://schemas.microsoft.com/office/drawing/2014/main" id="{B89A8CCC-5DC1-8802-5A67-CFDC6C8434B9}"/>
              </a:ext>
            </a:extLst>
          </p:cNvPr>
          <p:cNvPicPr>
            <a:picLocks noChangeAspect="1"/>
          </p:cNvPicPr>
          <p:nvPr/>
        </p:nvPicPr>
        <p:blipFill>
          <a:blip r:embed="rId5"/>
          <a:srcRect t="3571" b="3571"/>
          <a:stretch/>
        </p:blipFill>
        <p:spPr>
          <a:xfrm>
            <a:off x="0" y="0"/>
            <a:ext cx="9144000" cy="1238250"/>
          </a:xfrm>
          <a:prstGeom prst="rect">
            <a:avLst/>
          </a:prstGeom>
        </p:spPr>
      </p:pic>
      <p:sp>
        <p:nvSpPr>
          <p:cNvPr id="4" name="Text 1">
            <a:extLst>
              <a:ext uri="{FF2B5EF4-FFF2-40B4-BE49-F238E27FC236}">
                <a16:creationId xmlns:a16="http://schemas.microsoft.com/office/drawing/2014/main" id="{9B81E9CD-2817-AAE3-97AD-EBBECDE86471}"/>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en-US" sz="2250" b="1" dirty="0" err="1">
                <a:solidFill>
                  <a:srgbClr val="FFFFFF"/>
                </a:solidFill>
                <a:latin typeface="Microsoft YaHei" pitchFamily="34" charset="0"/>
                <a:ea typeface="Microsoft YaHei" pitchFamily="34" charset="-122"/>
              </a:rPr>
              <a:t>设计思路</a:t>
            </a:r>
            <a:endParaRPr lang="en-US" sz="2250" b="1" dirty="0">
              <a:solidFill>
                <a:srgbClr val="FFFFFF"/>
              </a:solidFill>
              <a:latin typeface="Microsoft YaHei" pitchFamily="34" charset="0"/>
              <a:ea typeface="Microsoft YaHei" pitchFamily="34" charset="-122"/>
            </a:endParaRPr>
          </a:p>
        </p:txBody>
      </p:sp>
    </p:spTree>
    <p:extLst>
      <p:ext uri="{BB962C8B-B14F-4D97-AF65-F5344CB8AC3E}">
        <p14:creationId xmlns:p14="http://schemas.microsoft.com/office/powerpoint/2010/main" val="117394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1389</Words>
  <Application>Microsoft Office PowerPoint</Application>
  <PresentationFormat>全屏显示(16:9)</PresentationFormat>
  <Paragraphs>267</Paragraphs>
  <Slides>27</Slides>
  <Notes>21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27</vt:i4>
      </vt:variant>
    </vt:vector>
  </HeadingPairs>
  <TitlesOfParts>
    <vt:vector size="35" baseType="lpstr">
      <vt:lpstr>等线</vt:lpstr>
      <vt:lpstr>等线 Light</vt:lpstr>
      <vt:lpstr>Microsoft YaHei</vt:lpstr>
      <vt:lpstr>Arial</vt:lpstr>
      <vt:lpstr>Consolas</vt:lpstr>
      <vt:lpstr>Wingdings</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震宇 薄</cp:lastModifiedBy>
  <cp:revision>16</cp:revision>
  <dcterms:created xsi:type="dcterms:W3CDTF">2025-01-13T07:36:51Z</dcterms:created>
  <dcterms:modified xsi:type="dcterms:W3CDTF">2025-01-13T10:12:16Z</dcterms:modified>
</cp:coreProperties>
</file>