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2C3E50"/>
        </a:solidFill>
        <a:effectLst/>
        <a:uFillTx/>
        <a:latin typeface="+mj-lt"/>
        <a:ea typeface="+mj-ea"/>
        <a:cs typeface="+mj-cs"/>
        <a:sym typeface="Lantinghei SC Extra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solidFill>
                <a:srgbClr val="222222"/>
              </a:solidFill>
              <a:prstDash val="solid"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222222"/>
              </a:solidFill>
              <a:prstDash val="solid"/>
              <a:miter lim="400000"/>
            </a:ln>
          </a:right>
          <a:top>
            <a:ln w="127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solidFill>
                <a:srgbClr val="222222"/>
              </a:solidFill>
              <a:prstDash val="solid"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222222"/>
              </a:solidFill>
              <a:prstDash val="solid"/>
              <a:miter lim="400000"/>
            </a:ln>
          </a:bottom>
          <a:insideH>
            <a:ln w="127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solidFill>
                <a:srgbClr val="5F6568"/>
              </a:solidFill>
              <a:prstDash val="solid"/>
              <a:miter lim="400000"/>
            </a:ln>
          </a:left>
          <a:right>
            <a:ln w="127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4477D0"/>
        </a:fontRef>
        <a:srgbClr val="4477D0"/>
      </a:tcTxStyle>
      <a:tcStyle>
        <a:tcBdr>
          <a:left>
            <a:ln w="12700" cap="flat">
              <a:solidFill>
                <a:srgbClr val="5F6568"/>
              </a:solidFill>
              <a:prstDash val="solid"/>
              <a:miter lim="400000"/>
            </a:ln>
          </a:left>
          <a:right>
            <a:ln w="127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F6568"/>
              </a:solidFill>
              <a:prstDash val="solid"/>
              <a:miter lim="400000"/>
            </a:ln>
          </a:bottom>
          <a:insideH>
            <a:ln w="127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27317" indent="-427317">
              <a:buSzPct val="100000"/>
              <a:buAutoNum type="arabicPeriod" startAt="1"/>
            </a:pPr>
            <a:r>
              <a:t>我们组技术栈迁移</a:t>
            </a:r>
          </a:p>
          <a:p>
            <a:pPr marL="427317" indent="-427317">
              <a:buSzPct val="100000"/>
              <a:buAutoNum type="arabicPeriod" startAt="1"/>
            </a:pPr>
            <a:r>
              <a:t>解决方案，光给我们自己用还是追求太低了</a:t>
            </a:r>
          </a:p>
          <a:p>
            <a:pPr marL="427317" indent="-427317">
              <a:buSzPct val="100000"/>
              <a:buAutoNum type="arabicPeriod" startAt="1"/>
            </a:pPr>
            <a:r>
              <a:t>三大特色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技术框架 -&gt; 组件库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algn="l"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1978024" y="2990849"/>
            <a:ext cx="9048751" cy="3921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1"/>
                  <a:pt x="0" y="516"/>
                </a:cubicBezTo>
                <a:lnTo>
                  <a:pt x="0" y="18789"/>
                </a:lnTo>
                <a:cubicBezTo>
                  <a:pt x="0" y="19074"/>
                  <a:pt x="100" y="19305"/>
                  <a:pt x="224" y="19305"/>
                </a:cubicBezTo>
                <a:lnTo>
                  <a:pt x="17229" y="19305"/>
                </a:lnTo>
                <a:lnTo>
                  <a:pt x="17849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4"/>
                  <a:pt x="21600" y="18789"/>
                </a:cubicBezTo>
                <a:lnTo>
                  <a:pt x="21600" y="516"/>
                </a:lnTo>
                <a:cubicBezTo>
                  <a:pt x="21600" y="231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>
            <p:ph type="body" sz="quarter" idx="13"/>
          </p:nvPr>
        </p:nvSpPr>
        <p:spPr>
          <a:xfrm>
            <a:off x="2292349" y="3400425"/>
            <a:ext cx="8420102" cy="1714500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spcBef>
                <a:spcPts val="0"/>
              </a:spcBef>
              <a:defRPr b="1" sz="92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12" name="Shape 112"/>
          <p:cNvSpPr/>
          <p:nvPr>
            <p:ph type="body" sz="quarter" idx="14"/>
          </p:nvPr>
        </p:nvSpPr>
        <p:spPr>
          <a:xfrm>
            <a:off x="1930399" y="7061200"/>
            <a:ext cx="9144002" cy="914401"/>
          </a:xfrm>
          <a:prstGeom prst="rect">
            <a:avLst/>
          </a:prstGeom>
        </p:spPr>
        <p:txBody>
          <a:bodyPr anchor="t">
            <a:spAutoFit/>
          </a:bodyPr>
          <a:lstStyle>
            <a:lvl1pPr algn="r">
              <a:spcBef>
                <a:spcPts val="0"/>
              </a:spcBef>
              <a:defRPr cap="none" sz="58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13" name="Shape 113"/>
          <p:cNvSpPr/>
          <p:nvPr>
            <p:ph type="body" sz="quarter" idx="15"/>
          </p:nvPr>
        </p:nvSpPr>
        <p:spPr>
          <a:xfrm>
            <a:off x="1930399" y="1447799"/>
            <a:ext cx="8382002" cy="4572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b="1" spc="110" sz="22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sz="quarter" idx="13"/>
          </p:nvPr>
        </p:nvSpPr>
        <p:spPr>
          <a:xfrm>
            <a:off x="6045200" y="3200400"/>
            <a:ext cx="5029201" cy="302514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spcBef>
                <a:spcPts val="0"/>
              </a:spcBef>
              <a:defRPr b="1" sz="92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2" name="Shape 122"/>
          <p:cNvSpPr/>
          <p:nvPr>
            <p:ph type="pic" sz="half" idx="14"/>
          </p:nvPr>
        </p:nvSpPr>
        <p:spPr>
          <a:xfrm>
            <a:off x="1625599" y="1219199"/>
            <a:ext cx="4114802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5"/>
          </p:nvPr>
        </p:nvSpPr>
        <p:spPr>
          <a:xfrm>
            <a:off x="6045200" y="6496050"/>
            <a:ext cx="5029201" cy="1778001"/>
          </a:xfrm>
          <a:prstGeom prst="rect">
            <a:avLst/>
          </a:prstGeom>
        </p:spPr>
        <p:txBody>
          <a:bodyPr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b="1" cap="none" sz="58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顶部对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1" y="-19630"/>
            <a:ext cx="13004801" cy="1014829"/>
          </a:xfrm>
          <a:prstGeom prst="rect">
            <a:avLst/>
          </a:prstGeom>
          <a:solidFill>
            <a:srgbClr val="2C3E5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/>
            </a:pPr>
          </a:p>
        </p:txBody>
      </p:sp>
      <p:pic>
        <p:nvPicPr>
          <p:cNvPr id="22" name="logo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5066" y="-702856"/>
            <a:ext cx="4233388" cy="2381281"/>
          </a:xfrm>
          <a:prstGeom prst="rect">
            <a:avLst/>
          </a:prstGeom>
          <a:ln w="3175">
            <a:miter lim="400000"/>
          </a:ln>
        </p:spPr>
      </p:pic>
      <p:sp>
        <p:nvSpPr>
          <p:cNvPr id="23" name="Shape 23"/>
          <p:cNvSpPr/>
          <p:nvPr/>
        </p:nvSpPr>
        <p:spPr>
          <a:xfrm rot="18900000">
            <a:off x="12611100" y="-960016"/>
            <a:ext cx="1270000" cy="1270001"/>
          </a:xfrm>
          <a:prstGeom prst="rect">
            <a:avLst/>
          </a:prstGeom>
          <a:solidFill>
            <a:srgbClr val="1BA67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24" name="Shape 24"/>
          <p:cNvSpPr/>
          <p:nvPr/>
        </p:nvSpPr>
        <p:spPr>
          <a:xfrm rot="18900000">
            <a:off x="12738100" y="-833016"/>
            <a:ext cx="1270000" cy="1270001"/>
          </a:xfrm>
          <a:prstGeom prst="rect">
            <a:avLst/>
          </a:prstGeom>
          <a:solidFill>
            <a:srgbClr val="1BA67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308524" y="230802"/>
            <a:ext cx="12387752" cy="51396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cap="none" sz="3400">
                <a:latin typeface="+mn-lt"/>
                <a:ea typeface="+mn-ea"/>
                <a:cs typeface="+mn-cs"/>
                <a:sym typeface="Lantinghei SC D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项目符号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body" sz="half" idx="1"/>
          </p:nvPr>
        </p:nvSpPr>
        <p:spPr>
          <a:xfrm>
            <a:off x="1930399" y="2881836"/>
            <a:ext cx="9144002" cy="4581526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  <a:lvl2pPr marL="1262474" indent="-500474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cap="none" sz="3800">
                <a:solidFill>
                  <a:srgbClr val="2C3E50"/>
                </a:solidFill>
              </a:defRPr>
            </a:lvl2pPr>
            <a:lvl3pPr marL="1540565" indent="-524565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cap="none" sz="3800">
                <a:solidFill>
                  <a:srgbClr val="2C3E50"/>
                </a:solidFill>
              </a:defRPr>
            </a:lvl3pPr>
            <a:lvl4pPr marL="2048565" indent="-524565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cap="none" sz="3800">
                <a:solidFill>
                  <a:srgbClr val="2C3E50"/>
                </a:solidFill>
              </a:defRPr>
            </a:lvl4pPr>
            <a:lvl5pPr marL="2556565" indent="-524565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cap="none" sz="3800">
                <a:solidFill>
                  <a:srgbClr val="2C3E5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/>
          <p:nvPr/>
        </p:nvSpPr>
        <p:spPr>
          <a:xfrm>
            <a:off x="-1" y="-19286"/>
            <a:ext cx="13004801" cy="1016001"/>
          </a:xfrm>
          <a:prstGeom prst="rect">
            <a:avLst/>
          </a:prstGeom>
          <a:solidFill>
            <a:srgbClr val="2C3E5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chemeClr val="accent1">
                    <a:hueOff val="1010602"/>
                    <a:satOff val="-31532"/>
                    <a:lumOff val="-34705"/>
                  </a:schemeClr>
                </a:solidFill>
              </a:defRPr>
            </a:pPr>
          </a:p>
        </p:txBody>
      </p:sp>
      <p:pic>
        <p:nvPicPr>
          <p:cNvPr id="35" name="logo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8372" y="-700997"/>
            <a:ext cx="4230082" cy="2379422"/>
          </a:xfrm>
          <a:prstGeom prst="rect">
            <a:avLst/>
          </a:prstGeom>
          <a:ln w="3175">
            <a:miter lim="400000"/>
          </a:ln>
        </p:spPr>
      </p:pic>
      <p:sp>
        <p:nvSpPr>
          <p:cNvPr id="36" name="Shape 36"/>
          <p:cNvSpPr/>
          <p:nvPr/>
        </p:nvSpPr>
        <p:spPr>
          <a:xfrm rot="18900000">
            <a:off x="12738100" y="-833016"/>
            <a:ext cx="1270000" cy="1270001"/>
          </a:xfrm>
          <a:prstGeom prst="rect">
            <a:avLst/>
          </a:prstGeom>
          <a:solidFill>
            <a:srgbClr val="1BA67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304800" y="228600"/>
            <a:ext cx="12382500" cy="508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cap="none" sz="3400">
                <a:latin typeface="+mn-lt"/>
                <a:ea typeface="+mn-ea"/>
                <a:cs typeface="+mn-cs"/>
                <a:sym typeface="Lantinghei SC D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rot="18900000">
            <a:off x="-2349366" y="-1514255"/>
            <a:ext cx="17759253" cy="12700001"/>
          </a:xfrm>
          <a:prstGeom prst="rect">
            <a:avLst/>
          </a:prstGeom>
          <a:solidFill>
            <a:srgbClr val="2C3E5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3596470" y="2887676"/>
            <a:ext cx="7602307" cy="3390901"/>
          </a:xfrm>
          <a:prstGeom prst="rect">
            <a:avLst/>
          </a:prstGeom>
        </p:spPr>
        <p:txBody>
          <a:bodyPr/>
          <a:lstStyle>
            <a:lvl1pPr algn="l">
              <a:spcBef>
                <a:spcPts val="2300"/>
              </a:spcBef>
              <a:defRPr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47" name="Shape 47"/>
          <p:cNvSpPr/>
          <p:nvPr/>
        </p:nvSpPr>
        <p:spPr>
          <a:xfrm>
            <a:off x="3100688" y="3188194"/>
            <a:ext cx="215977" cy="215977"/>
          </a:xfrm>
          <a:prstGeom prst="rect">
            <a:avLst/>
          </a:prstGeom>
          <a:solidFill>
            <a:srgbClr val="1BA67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0708302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4"/>
          </p:nvPr>
        </p:nvSpPr>
        <p:spPr>
          <a:xfrm flipV="1">
            <a:off x="1930399" y="5824870"/>
            <a:ext cx="9144002" cy="198"/>
          </a:xfrm>
          <a:prstGeom prst="line">
            <a:avLst/>
          </a:prstGeom>
          <a:ln w="254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1930399" y="6038850"/>
            <a:ext cx="9144002" cy="20288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1930399" y="4419600"/>
            <a:ext cx="9144002" cy="135255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10708302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V="1">
            <a:off x="6045200" y="5824959"/>
            <a:ext cx="5029201" cy="10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algn="l"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7" name="Shape 67"/>
          <p:cNvSpPr/>
          <p:nvPr>
            <p:ph type="pic" sz="half" idx="13"/>
          </p:nvPr>
        </p:nvSpPr>
        <p:spPr>
          <a:xfrm>
            <a:off x="1625599" y="1219199"/>
            <a:ext cx="4114802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6045200" y="6038850"/>
            <a:ext cx="5029201" cy="20288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xfrm>
            <a:off x="6045200" y="4419600"/>
            <a:ext cx="5029201" cy="135255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>
            <a:off x="10708302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algn="l"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>
            <p:ph type="body" sz="quarter" idx="13"/>
          </p:nvPr>
        </p:nvSpPr>
        <p:spPr>
          <a:xfrm>
            <a:off x="1930399" y="1447799"/>
            <a:ext cx="8382002" cy="4572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b="1" spc="110" sz="22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9" name="Shape 79"/>
          <p:cNvSpPr/>
          <p:nvPr>
            <p:ph type="pic" sz="quarter" idx="14"/>
          </p:nvPr>
        </p:nvSpPr>
        <p:spPr>
          <a:xfrm>
            <a:off x="6959600" y="2371724"/>
            <a:ext cx="4114801" cy="58483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930399" y="2371724"/>
            <a:ext cx="4724402" cy="542926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cap="none" sz="3400">
                <a:latin typeface="+mn-lt"/>
                <a:ea typeface="+mn-ea"/>
                <a:cs typeface="+mn-cs"/>
                <a:sym typeface="Lantinghei SC Demibold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1930399" y="3276600"/>
            <a:ext cx="4724402" cy="4581526"/>
          </a:xfrm>
          <a:prstGeom prst="rect">
            <a:avLst/>
          </a:prstGeom>
        </p:spPr>
        <p:txBody>
          <a:bodyPr anchor="t"/>
          <a:lstStyle>
            <a:lvl1pPr marL="412750" indent="-412750">
              <a:lnSpc>
                <a:spcPct val="100000"/>
              </a:lnSpc>
              <a:spcBef>
                <a:spcPts val="28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174750" indent="-412750">
              <a:lnSpc>
                <a:spcPct val="100000"/>
              </a:lnSpc>
              <a:spcBef>
                <a:spcPts val="28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28750" indent="-412750">
              <a:lnSpc>
                <a:spcPct val="100000"/>
              </a:lnSpc>
              <a:spcBef>
                <a:spcPts val="28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412750">
              <a:lnSpc>
                <a:spcPct val="100000"/>
              </a:lnSpc>
              <a:spcBef>
                <a:spcPts val="28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44750" indent="-412750">
              <a:lnSpc>
                <a:spcPct val="100000"/>
              </a:lnSpc>
              <a:spcBef>
                <a:spcPts val="28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26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V="1">
            <a:off x="1930399" y="1964070"/>
            <a:ext cx="9144002" cy="19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38100" tIns="38100" rIns="38100" bIns="38100" anchor="ctr"/>
          <a:lstStyle/>
          <a:p>
            <a:pPr algn="l" defTabSz="457200">
              <a:spcBef>
                <a:spcPts val="0"/>
              </a:spcBef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Shape 90"/>
          <p:cNvSpPr/>
          <p:nvPr>
            <p:ph type="body" sz="quarter" idx="13"/>
          </p:nvPr>
        </p:nvSpPr>
        <p:spPr>
          <a:xfrm>
            <a:off x="1930399" y="1447799"/>
            <a:ext cx="8382002" cy="457201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0"/>
              </a:spcBef>
              <a:defRPr b="1" spc="110" sz="22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1" name="Shape 91"/>
          <p:cNvSpPr/>
          <p:nvPr>
            <p:ph type="body" sz="half" idx="1"/>
          </p:nvPr>
        </p:nvSpPr>
        <p:spPr>
          <a:xfrm>
            <a:off x="1930399" y="3276600"/>
            <a:ext cx="9144002" cy="4581526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3800">
                <a:solidFill>
                  <a:srgbClr val="2C3E50"/>
                </a:solidFill>
              </a:defRPr>
            </a:lvl1pPr>
            <a:lvl2pPr marL="1262474" indent="-500474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3800">
                <a:solidFill>
                  <a:srgbClr val="2C3E50"/>
                </a:solidFill>
              </a:defRPr>
            </a:lvl2pPr>
            <a:lvl3pPr marL="1540565" indent="-524565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3800">
                <a:solidFill>
                  <a:srgbClr val="2C3E50"/>
                </a:solidFill>
              </a:defRPr>
            </a:lvl3pPr>
            <a:lvl4pPr marL="2048565" indent="-524565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3800">
                <a:solidFill>
                  <a:srgbClr val="2C3E50"/>
                </a:solidFill>
              </a:defRPr>
            </a:lvl4pPr>
            <a:lvl5pPr marL="2556565" indent="-524565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04999"/>
              <a:buFont typeface="Avenir Next"/>
              <a:buChar char="▸"/>
              <a:defRPr cap="none" sz="3800">
                <a:solidFill>
                  <a:srgbClr val="2C3E5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pic" sz="quarter" idx="13"/>
          </p:nvPr>
        </p:nvSpPr>
        <p:spPr>
          <a:xfrm>
            <a:off x="6502966" y="1219199"/>
            <a:ext cx="4876801" cy="364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pic" sz="quarter" idx="14"/>
          </p:nvPr>
        </p:nvSpPr>
        <p:spPr>
          <a:xfrm>
            <a:off x="6502400" y="4895850"/>
            <a:ext cx="4876801" cy="36480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Shape 101"/>
          <p:cNvSpPr/>
          <p:nvPr>
            <p:ph type="pic" sz="half" idx="15"/>
          </p:nvPr>
        </p:nvSpPr>
        <p:spPr>
          <a:xfrm>
            <a:off x="1625599" y="1219199"/>
            <a:ext cx="4851402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10702438" y="1543049"/>
            <a:ext cx="368301" cy="393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A6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355190" y="3552302"/>
            <a:ext cx="9144002" cy="9466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43890" y="6381750"/>
            <a:ext cx="9144002" cy="1352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/>
        </p:nvSpPr>
        <p:spPr>
          <a:xfrm rot="18900000">
            <a:off x="837832" y="-2171827"/>
            <a:ext cx="12700001" cy="12700001"/>
          </a:xfrm>
          <a:prstGeom prst="rect">
            <a:avLst/>
          </a:prstGeom>
          <a:solidFill>
            <a:srgbClr val="2C3E5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683867" y="1533524"/>
            <a:ext cx="368301" cy="3937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2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1pPr>
      <a:lvl2pPr marL="0" marR="0" indent="228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2pPr>
      <a:lvl3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3pPr>
      <a:lvl4pPr marL="0" marR="0" indent="685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4pPr>
      <a:lvl5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5pPr>
      <a:lvl6pPr marL="0" marR="0" indent="1143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6pPr>
      <a:lvl7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7pPr>
      <a:lvl8pPr marL="0" marR="0" indent="1600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8pPr>
      <a:lvl9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1pPr>
      <a:lvl2pPr marL="0" marR="0" indent="2286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2pPr>
      <a:lvl3pPr marL="0" marR="0" indent="4572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3pPr>
      <a:lvl4pPr marL="0" marR="0" indent="6858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4pPr>
      <a:lvl5pPr marL="0" marR="0" indent="9144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5pPr>
      <a:lvl6pPr marL="0" marR="0" indent="11430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6pPr>
      <a:lvl7pPr marL="0" marR="0" indent="13716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7pPr>
      <a:lvl8pPr marL="0" marR="0" indent="16002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8pPr>
      <a:lvl9pPr marL="0" marR="0" indent="182880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Extralight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logo-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101" y="2101927"/>
            <a:ext cx="6694219" cy="3765499"/>
          </a:xfrm>
          <a:prstGeom prst="rect">
            <a:avLst/>
          </a:prstGeom>
          <a:ln w="3175">
            <a:miter lim="400000"/>
          </a:ln>
        </p:spPr>
      </p:pic>
      <p:sp>
        <p:nvSpPr>
          <p:cNvPr id="156" name="Shape 156"/>
          <p:cNvSpPr/>
          <p:nvPr>
            <p:ph type="ctrTitle"/>
          </p:nvPr>
        </p:nvSpPr>
        <p:spPr>
          <a:xfrm>
            <a:off x="3877628" y="3670406"/>
            <a:ext cx="9809153" cy="1015535"/>
          </a:xfrm>
          <a:prstGeom prst="rect">
            <a:avLst/>
          </a:prstGeom>
        </p:spPr>
        <p:txBody>
          <a:bodyPr/>
          <a:lstStyle/>
          <a:p>
            <a:pPr/>
            <a:r>
              <a:t>webpack组件开发实践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4537041" y="8761296"/>
            <a:ext cx="3545832" cy="647557"/>
            <a:chOff x="17328" y="0"/>
            <a:chExt cx="3545831" cy="647556"/>
          </a:xfrm>
        </p:grpSpPr>
        <p:sp>
          <p:nvSpPr>
            <p:cNvPr id="157" name="Shape 157"/>
            <p:cNvSpPr/>
            <p:nvPr/>
          </p:nvSpPr>
          <p:spPr>
            <a:xfrm>
              <a:off x="731059" y="44449"/>
              <a:ext cx="2832101" cy="5080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网易云计算前端团队</a:t>
              </a:r>
            </a:p>
          </p:txBody>
        </p:sp>
        <p:pic>
          <p:nvPicPr>
            <p:cNvPr id="158" name="logo-163yun-white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20741" r="62958" b="20741"/>
            <a:stretch>
              <a:fillRect/>
            </a:stretch>
          </p:blipFill>
          <p:spPr>
            <a:xfrm>
              <a:off x="17328" y="0"/>
              <a:ext cx="666085" cy="64755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5 -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227" name="Shape 227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loader的调用时机与方式</a:t>
            </a:r>
          </a:p>
        </p:txBody>
      </p:sp>
      <p:sp>
        <p:nvSpPr>
          <p:cNvPr id="228" name="Shape 228"/>
          <p:cNvSpPr/>
          <p:nvPr/>
        </p:nvSpPr>
        <p:spPr>
          <a:xfrm>
            <a:off x="2168408" y="3436983"/>
            <a:ext cx="8667984" cy="4745774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5865018" y="5306276"/>
            <a:ext cx="1274764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chunk</a:t>
            </a:r>
          </a:p>
        </p:txBody>
      </p:sp>
      <p:sp>
        <p:nvSpPr>
          <p:cNvPr id="230" name="Shape 230"/>
          <p:cNvSpPr/>
          <p:nvPr/>
        </p:nvSpPr>
        <p:spPr>
          <a:xfrm>
            <a:off x="3131634" y="4063380"/>
            <a:ext cx="2023637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5601358" y="4063380"/>
            <a:ext cx="2023637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3131634" y="6034049"/>
            <a:ext cx="2023637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5601358" y="6034049"/>
            <a:ext cx="2023637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8071082" y="4063380"/>
            <a:ext cx="2023638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8071082" y="6042119"/>
            <a:ext cx="2023638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5851176" y="4374530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37" name="Shape 237"/>
          <p:cNvSpPr/>
          <p:nvPr/>
        </p:nvSpPr>
        <p:spPr>
          <a:xfrm>
            <a:off x="8320900" y="4374530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38" name="Shape 238"/>
          <p:cNvSpPr/>
          <p:nvPr/>
        </p:nvSpPr>
        <p:spPr>
          <a:xfrm>
            <a:off x="8320900" y="6345198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39" name="Shape 239"/>
          <p:cNvSpPr/>
          <p:nvPr/>
        </p:nvSpPr>
        <p:spPr>
          <a:xfrm>
            <a:off x="5851176" y="6353268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40" name="Shape 240"/>
          <p:cNvSpPr/>
          <p:nvPr/>
        </p:nvSpPr>
        <p:spPr>
          <a:xfrm>
            <a:off x="3381452" y="4374530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41" name="Shape 241"/>
          <p:cNvSpPr/>
          <p:nvPr/>
        </p:nvSpPr>
        <p:spPr>
          <a:xfrm>
            <a:off x="3381452" y="6345198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42" name="Shape 242"/>
          <p:cNvSpPr/>
          <p:nvPr/>
        </p:nvSpPr>
        <p:spPr>
          <a:xfrm>
            <a:off x="11316319" y="3436983"/>
            <a:ext cx="1665559" cy="4745774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11450598" y="4969262"/>
            <a:ext cx="1397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assets</a:t>
            </a:r>
          </a:p>
        </p:txBody>
      </p:sp>
      <p:pic>
        <p:nvPicPr>
          <p:cNvPr id="244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034912">
            <a:off x="6298186" y="3805279"/>
            <a:ext cx="1454139" cy="299400"/>
          </a:xfrm>
          <a:prstGeom prst="rect">
            <a:avLst/>
          </a:prstGeom>
        </p:spPr>
      </p:pic>
      <p:sp>
        <p:nvSpPr>
          <p:cNvPr id="246" name="Shape 246"/>
          <p:cNvSpPr/>
          <p:nvPr/>
        </p:nvSpPr>
        <p:spPr>
          <a:xfrm>
            <a:off x="4039568" y="2702627"/>
            <a:ext cx="6733633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module build过程中loader会被调用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2"/>
      <p:bldP build="whole" bldLvl="1" animBg="1" rev="0" advAuto="0" spid="241" grpId="12"/>
      <p:bldP build="whole" bldLvl="1" animBg="1" rev="0" advAuto="0" spid="239" grpId="13"/>
      <p:bldP build="whole" bldLvl="1" animBg="1" rev="0" advAuto="0" spid="228" grpId="1"/>
      <p:bldP build="whole" bldLvl="1" animBg="1" rev="0" advAuto="0" spid="242" grpId="15"/>
      <p:bldP build="whole" bldLvl="1" animBg="1" rev="0" advAuto="0" spid="246" grpId="17"/>
      <p:bldP build="whole" bldLvl="1" animBg="1" rev="0" advAuto="0" spid="244" grpId="18"/>
      <p:bldP build="whole" bldLvl="1" animBg="1" rev="0" advAuto="0" spid="233" grpId="6"/>
      <p:bldP build="whole" bldLvl="1" animBg="1" rev="0" advAuto="0" spid="234" grpId="4"/>
      <p:bldP build="whole" bldLvl="1" animBg="1" rev="0" advAuto="0" spid="231" grpId="3"/>
      <p:bldP build="whole" bldLvl="1" animBg="1" rev="0" advAuto="0" spid="238" grpId="8"/>
      <p:bldP build="whole" bldLvl="1" animBg="1" rev="0" advAuto="0" spid="240" grpId="9"/>
      <p:bldP build="whole" bldLvl="1" animBg="1" rev="0" advAuto="0" spid="243" grpId="16"/>
      <p:bldP build="whole" bldLvl="1" animBg="1" rev="0" advAuto="0" spid="229" grpId="14"/>
      <p:bldP build="whole" bldLvl="1" animBg="1" rev="0" advAuto="0" spid="232" grpId="5"/>
      <p:bldP build="whole" bldLvl="1" animBg="1" rev="0" advAuto="0" spid="236" grpId="10"/>
      <p:bldP build="whole" bldLvl="1" animBg="1" rev="0" advAuto="0" spid="237" grpId="11"/>
      <p:bldP build="whole" bldLvl="1" animBg="1" rev="0" advAuto="0" spid="235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249" name="Shape 249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loader的调用时机与方式</a:t>
            </a:r>
          </a:p>
        </p:txBody>
      </p:sp>
      <p:sp>
        <p:nvSpPr>
          <p:cNvPr id="250" name="Shape 250"/>
          <p:cNvSpPr/>
          <p:nvPr/>
        </p:nvSpPr>
        <p:spPr>
          <a:xfrm>
            <a:off x="9312119" y="6175382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51" name="Shape 251"/>
          <p:cNvSpPr/>
          <p:nvPr/>
        </p:nvSpPr>
        <p:spPr>
          <a:xfrm>
            <a:off x="1981819" y="3517599"/>
            <a:ext cx="1820283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2034710" y="3828749"/>
            <a:ext cx="17145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入口地址</a:t>
            </a:r>
          </a:p>
        </p:txBody>
      </p:sp>
      <p:sp>
        <p:nvSpPr>
          <p:cNvPr id="253" name="Shape 253"/>
          <p:cNvSpPr/>
          <p:nvPr/>
        </p:nvSpPr>
        <p:spPr>
          <a:xfrm>
            <a:off x="3895231" y="4071983"/>
            <a:ext cx="1274764" cy="1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5316015" y="3436983"/>
            <a:ext cx="1912977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读取对应文件中的内容</a:t>
            </a:r>
          </a:p>
        </p:txBody>
      </p:sp>
      <p:sp>
        <p:nvSpPr>
          <p:cNvPr id="255" name="Shape 255"/>
          <p:cNvSpPr/>
          <p:nvPr/>
        </p:nvSpPr>
        <p:spPr>
          <a:xfrm>
            <a:off x="7215458" y="4071983"/>
            <a:ext cx="1714501" cy="1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9117631" y="3436983"/>
            <a:ext cx="1912978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loader处理文件中的原数据</a:t>
            </a:r>
          </a:p>
        </p:txBody>
      </p:sp>
      <p:sp>
        <p:nvSpPr>
          <p:cNvPr id="257" name="Shape 257"/>
          <p:cNvSpPr/>
          <p:nvPr/>
        </p:nvSpPr>
        <p:spPr>
          <a:xfrm>
            <a:off x="10074120" y="4723753"/>
            <a:ext cx="1" cy="1655476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9312119" y="6395998"/>
            <a:ext cx="1912978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返回webpack能解析的js模块字符串</a:t>
            </a:r>
          </a:p>
        </p:txBody>
      </p:sp>
      <p:sp>
        <p:nvSpPr>
          <p:cNvPr id="259" name="Shape 259"/>
          <p:cNvSpPr/>
          <p:nvPr/>
        </p:nvSpPr>
        <p:spPr>
          <a:xfrm flipH="1">
            <a:off x="7324570" y="7030998"/>
            <a:ext cx="1912977" cy="1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5316015" y="6395998"/>
            <a:ext cx="1912977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parse解析js字符串返回模块</a:t>
            </a:r>
          </a:p>
        </p:txBody>
      </p:sp>
      <p:sp>
        <p:nvSpPr>
          <p:cNvPr id="261" name="Shape 261"/>
          <p:cNvSpPr/>
          <p:nvPr/>
        </p:nvSpPr>
        <p:spPr>
          <a:xfrm flipH="1">
            <a:off x="3844788" y="7030998"/>
            <a:ext cx="1375649" cy="1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1836234" y="6395998"/>
            <a:ext cx="1912977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真正的webpack模块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6"/>
      <p:bldP build="whole" bldLvl="1" animBg="1" rev="0" advAuto="0" spid="261" grpId="9"/>
      <p:bldP build="whole" bldLvl="1" animBg="1" rev="0" advAuto="0" spid="256" grpId="4"/>
      <p:bldP build="whole" bldLvl="1" animBg="1" rev="0" advAuto="0" spid="254" grpId="2"/>
      <p:bldP build="whole" bldLvl="1" animBg="1" rev="0" advAuto="0" spid="257" grpId="5"/>
      <p:bldP build="whole" bldLvl="1" animBg="1" rev="0" advAuto="0" spid="262" grpId="10"/>
      <p:bldP build="whole" bldLvl="1" animBg="1" rev="0" advAuto="0" spid="255" grpId="3"/>
      <p:bldP build="whole" bldLvl="1" animBg="1" rev="0" advAuto="0" spid="259" grpId="7"/>
      <p:bldP build="whole" bldLvl="1" animBg="1" rev="0" advAuto="0" spid="253" grpId="1"/>
      <p:bldP build="whole" bldLvl="1" animBg="1" rev="0" advAuto="0" spid="260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265" name="Shape 265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loader的组成</a:t>
            </a:r>
          </a:p>
        </p:txBody>
      </p:sp>
      <p:sp>
        <p:nvSpPr>
          <p:cNvPr id="266" name="Shape 266"/>
          <p:cNvSpPr/>
          <p:nvPr/>
        </p:nvSpPr>
        <p:spPr>
          <a:xfrm>
            <a:off x="903752" y="2947174"/>
            <a:ext cx="37433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loader分为两个部分</a:t>
            </a:r>
          </a:p>
        </p:txBody>
      </p:sp>
      <p:sp>
        <p:nvSpPr>
          <p:cNvPr id="267" name="Shape 267"/>
          <p:cNvSpPr/>
          <p:nvPr/>
        </p:nvSpPr>
        <p:spPr>
          <a:xfrm>
            <a:off x="2596627" y="4184340"/>
            <a:ext cx="1008063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pitch</a:t>
            </a:r>
          </a:p>
        </p:txBody>
      </p:sp>
      <p:sp>
        <p:nvSpPr>
          <p:cNvPr id="268" name="Shape 268"/>
          <p:cNvSpPr/>
          <p:nvPr/>
        </p:nvSpPr>
        <p:spPr>
          <a:xfrm>
            <a:off x="8086376" y="4184340"/>
            <a:ext cx="13049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loader</a:t>
            </a:r>
          </a:p>
        </p:txBody>
      </p:sp>
      <p:sp>
        <p:nvSpPr>
          <p:cNvPr id="269" name="Shape 269"/>
          <p:cNvSpPr/>
          <p:nvPr/>
        </p:nvSpPr>
        <p:spPr>
          <a:xfrm>
            <a:off x="1121297" y="4906071"/>
            <a:ext cx="4714528" cy="1219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pitch负责对loader是否执行做一个内容的判断</a:t>
            </a:r>
          </a:p>
        </p:txBody>
      </p:sp>
      <p:sp>
        <p:nvSpPr>
          <p:cNvPr id="270" name="Shape 270"/>
          <p:cNvSpPr/>
          <p:nvPr/>
        </p:nvSpPr>
        <p:spPr>
          <a:xfrm>
            <a:off x="6660356" y="4996985"/>
            <a:ext cx="4714527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loader则是真实负责整个module的source处理的函数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4"/>
      <p:bldP build="whole" bldLvl="1" animBg="1" rev="0" advAuto="0" spid="270" grpId="5"/>
      <p:bldP build="whole" bldLvl="1" animBg="1" rev="0" advAuto="0" spid="269" grpId="3"/>
      <p:bldP build="whole" bldLvl="1" animBg="1" rev="0" advAuto="0" spid="266" grpId="1"/>
      <p:bldP build="whole" bldLvl="1" animBg="1" rev="0" advAuto="0" spid="26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273" name="Shape 273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loader的调用时机与方式</a:t>
            </a:r>
          </a:p>
        </p:txBody>
      </p:sp>
      <p:sp>
        <p:nvSpPr>
          <p:cNvPr id="274" name="Shape 274"/>
          <p:cNvSpPr/>
          <p:nvPr/>
        </p:nvSpPr>
        <p:spPr>
          <a:xfrm>
            <a:off x="9312119" y="6175382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275" name="Shape 275"/>
          <p:cNvSpPr/>
          <p:nvPr/>
        </p:nvSpPr>
        <p:spPr>
          <a:xfrm>
            <a:off x="1014561" y="2977474"/>
            <a:ext cx="10975678" cy="965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/node_moudle/style-loader/index.js!/node_moudle/css-loader/index.js!/node_moudle/icon-font—loader/index.js!index.css</a:t>
            </a:r>
          </a:p>
        </p:txBody>
      </p:sp>
      <p:sp>
        <p:nvSpPr>
          <p:cNvPr id="276" name="Shape 276"/>
          <p:cNvSpPr/>
          <p:nvPr/>
        </p:nvSpPr>
        <p:spPr>
          <a:xfrm>
            <a:off x="1030248" y="5492156"/>
            <a:ext cx="2414008" cy="1270001"/>
          </a:xfrm>
          <a:prstGeom prst="rect">
            <a:avLst/>
          </a:prstGeom>
          <a:solidFill>
            <a:schemeClr val="accent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style-loader</a:t>
            </a:r>
          </a:p>
        </p:txBody>
      </p:sp>
      <p:sp>
        <p:nvSpPr>
          <p:cNvPr id="277" name="Shape 277"/>
          <p:cNvSpPr/>
          <p:nvPr/>
        </p:nvSpPr>
        <p:spPr>
          <a:xfrm>
            <a:off x="3674946" y="5492156"/>
            <a:ext cx="2414007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css-loader</a:t>
            </a:r>
          </a:p>
        </p:txBody>
      </p:sp>
      <p:sp>
        <p:nvSpPr>
          <p:cNvPr id="278" name="Shape 278"/>
          <p:cNvSpPr/>
          <p:nvPr/>
        </p:nvSpPr>
        <p:spPr>
          <a:xfrm>
            <a:off x="6161048" y="5492156"/>
            <a:ext cx="2414008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icon-font-loader</a:t>
            </a:r>
          </a:p>
        </p:txBody>
      </p:sp>
      <p:sp>
        <p:nvSpPr>
          <p:cNvPr id="279" name="Shape 279"/>
          <p:cNvSpPr/>
          <p:nvPr/>
        </p:nvSpPr>
        <p:spPr>
          <a:xfrm>
            <a:off x="8647151" y="5492156"/>
            <a:ext cx="2414007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index.css</a:t>
            </a:r>
          </a:p>
        </p:txBody>
      </p:sp>
      <p:pic>
        <p:nvPicPr>
          <p:cNvPr id="29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417" y="6759677"/>
            <a:ext cx="2800690" cy="674776"/>
          </a:xfrm>
          <a:prstGeom prst="rect">
            <a:avLst/>
          </a:prstGeom>
        </p:spPr>
      </p:pic>
      <p:pic>
        <p:nvPicPr>
          <p:cNvPr id="29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5867" y="6759676"/>
            <a:ext cx="2786595" cy="643240"/>
          </a:xfrm>
          <a:prstGeom prst="rect">
            <a:avLst/>
          </a:prstGeom>
        </p:spPr>
      </p:pic>
      <p:sp>
        <p:nvSpPr>
          <p:cNvPr id="282" name="Shape 282"/>
          <p:cNvSpPr/>
          <p:nvPr/>
        </p:nvSpPr>
        <p:spPr>
          <a:xfrm>
            <a:off x="1941105" y="7675061"/>
            <a:ext cx="588168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pitch从左向右先执行loader模块</a:t>
            </a:r>
          </a:p>
        </p:txBody>
      </p:sp>
      <p:pic>
        <p:nvPicPr>
          <p:cNvPr id="29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20288" y="4867254"/>
            <a:ext cx="2443332" cy="617642"/>
          </a:xfrm>
          <a:prstGeom prst="rect">
            <a:avLst/>
          </a:prstGeom>
        </p:spPr>
      </p:pic>
      <p:pic>
        <p:nvPicPr>
          <p:cNvPr id="29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9649" y="4851978"/>
            <a:ext cx="2443331" cy="617643"/>
          </a:xfrm>
          <a:prstGeom prst="rect">
            <a:avLst/>
          </a:prstGeom>
        </p:spPr>
      </p:pic>
      <p:pic>
        <p:nvPicPr>
          <p:cNvPr id="29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0180" y="4890469"/>
            <a:ext cx="2443332" cy="617642"/>
          </a:xfrm>
          <a:prstGeom prst="rect">
            <a:avLst/>
          </a:prstGeom>
        </p:spPr>
      </p:pic>
      <p:sp>
        <p:nvSpPr>
          <p:cNvPr id="286" name="Shape 286"/>
          <p:cNvSpPr/>
          <p:nvPr/>
        </p:nvSpPr>
        <p:spPr>
          <a:xfrm>
            <a:off x="3160390" y="4430248"/>
            <a:ext cx="57753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从右向左再执行loader处理函数</a:t>
            </a:r>
          </a:p>
        </p:txBody>
      </p:sp>
      <p:pic>
        <p:nvPicPr>
          <p:cNvPr id="28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443240">
            <a:off x="689923" y="6276690"/>
            <a:ext cx="10434382" cy="63501"/>
          </a:xfrm>
          <a:prstGeom prst="rect">
            <a:avLst/>
          </a:prstGeom>
        </p:spPr>
      </p:pic>
      <p:pic>
        <p:nvPicPr>
          <p:cNvPr id="289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199663">
            <a:off x="822553" y="6467482"/>
            <a:ext cx="10451001" cy="63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3"/>
      <p:bldP build="whole" bldLvl="1" animBg="1" rev="0" advAuto="0" spid="278" grpId="4"/>
      <p:bldP build="whole" bldLvl="1" animBg="1" rev="0" advAuto="0" spid="277" grpId="3"/>
      <p:bldP build="whole" bldLvl="1" animBg="1" rev="0" advAuto="0" spid="293" grpId="8"/>
      <p:bldP build="whole" bldLvl="1" animBg="1" rev="0" advAuto="0" spid="276" grpId="2"/>
      <p:bldP build="whole" bldLvl="1" animBg="1" rev="0" advAuto="0" spid="282" grpId="6"/>
      <p:bldP build="whole" bldLvl="1" animBg="1" rev="0" advAuto="0" spid="291" grpId="7"/>
      <p:bldP build="whole" bldLvl="1" animBg="1" rev="0" advAuto="0" spid="295" grpId="10"/>
      <p:bldP build="whole" bldLvl="1" animBg="1" rev="0" advAuto="0" spid="279" grpId="5"/>
      <p:bldP build="whole" bldLvl="1" animBg="1" rev="0" advAuto="0" spid="297" grpId="11"/>
      <p:bldP build="whole" bldLvl="1" animBg="1" rev="0" advAuto="0" spid="299" grpId="12"/>
      <p:bldP build="whole" bldLvl="1" animBg="1" rev="0" advAuto="0" spid="289" grpId="14"/>
      <p:bldP build="whole" bldLvl="1" animBg="1" rev="0" advAuto="0" spid="275" grpId="1"/>
      <p:bldP build="whole" bldLvl="1" animBg="1" rev="0" advAuto="0" spid="286" grpId="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303" name="Shape 303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loader的pitch与多js模块的引入技巧</a:t>
            </a:r>
          </a:p>
        </p:txBody>
      </p:sp>
      <p:sp>
        <p:nvSpPr>
          <p:cNvPr id="304" name="Shape 304"/>
          <p:cNvSpPr/>
          <p:nvPr/>
        </p:nvSpPr>
        <p:spPr>
          <a:xfrm>
            <a:off x="9351768" y="4547736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305" name="Shape 305"/>
          <p:cNvSpPr/>
          <p:nvPr/>
        </p:nvSpPr>
        <p:spPr>
          <a:xfrm>
            <a:off x="1069897" y="3864510"/>
            <a:ext cx="2414008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a-loader</a:t>
            </a:r>
          </a:p>
        </p:txBody>
      </p:sp>
      <p:sp>
        <p:nvSpPr>
          <p:cNvPr id="306" name="Shape 306"/>
          <p:cNvSpPr/>
          <p:nvPr/>
        </p:nvSpPr>
        <p:spPr>
          <a:xfrm>
            <a:off x="3635297" y="3864510"/>
            <a:ext cx="2414008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b-loader</a:t>
            </a:r>
          </a:p>
        </p:txBody>
      </p:sp>
      <p:sp>
        <p:nvSpPr>
          <p:cNvPr id="307" name="Shape 307"/>
          <p:cNvSpPr/>
          <p:nvPr/>
        </p:nvSpPr>
        <p:spPr>
          <a:xfrm>
            <a:off x="6200697" y="3864510"/>
            <a:ext cx="2414008" cy="1270001"/>
          </a:xfrm>
          <a:prstGeom prst="rect">
            <a:avLst/>
          </a:prstGeom>
          <a:solidFill>
            <a:schemeClr val="accent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c-loader</a:t>
            </a:r>
          </a:p>
        </p:txBody>
      </p:sp>
      <p:sp>
        <p:nvSpPr>
          <p:cNvPr id="308" name="Shape 308"/>
          <p:cNvSpPr/>
          <p:nvPr/>
        </p:nvSpPr>
        <p:spPr>
          <a:xfrm>
            <a:off x="8766097" y="3864510"/>
            <a:ext cx="2414008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index.css</a:t>
            </a:r>
          </a:p>
        </p:txBody>
      </p:sp>
      <p:pic>
        <p:nvPicPr>
          <p:cNvPr id="30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624488" y="5616718"/>
            <a:ext cx="1304826" cy="299400"/>
          </a:xfrm>
          <a:prstGeom prst="rect">
            <a:avLst/>
          </a:prstGeom>
        </p:spPr>
      </p:pic>
      <p:pic>
        <p:nvPicPr>
          <p:cNvPr id="31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269185" y="5616718"/>
            <a:ext cx="1304827" cy="299400"/>
          </a:xfrm>
          <a:prstGeom prst="rect">
            <a:avLst/>
          </a:prstGeom>
        </p:spPr>
      </p:pic>
      <p:sp>
        <p:nvSpPr>
          <p:cNvPr id="313" name="Shape 313"/>
          <p:cNvSpPr/>
          <p:nvPr/>
        </p:nvSpPr>
        <p:spPr>
          <a:xfrm>
            <a:off x="1137579" y="6422482"/>
            <a:ext cx="2278644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A模块</a:t>
            </a:r>
          </a:p>
        </p:txBody>
      </p:sp>
      <p:sp>
        <p:nvSpPr>
          <p:cNvPr id="314" name="Shape 314"/>
          <p:cNvSpPr/>
          <p:nvPr/>
        </p:nvSpPr>
        <p:spPr>
          <a:xfrm>
            <a:off x="3782276" y="6422482"/>
            <a:ext cx="2278645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B模块</a:t>
            </a:r>
          </a:p>
        </p:txBody>
      </p:sp>
      <p:sp>
        <p:nvSpPr>
          <p:cNvPr id="315" name="Shape 315"/>
          <p:cNvSpPr/>
          <p:nvPr/>
        </p:nvSpPr>
        <p:spPr>
          <a:xfrm>
            <a:off x="7030311" y="6275516"/>
            <a:ext cx="4370388" cy="152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同时A与B都需要C处理</a:t>
            </a:r>
          </a:p>
          <a:p>
            <a:pPr/>
            <a:r>
              <a:t>过后的source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6"/>
      <p:bldP build="whole" bldLvl="1" animBg="1" rev="0" advAuto="0" spid="306" grpId="2"/>
      <p:bldP build="whole" bldLvl="1" animBg="1" rev="0" advAuto="0" spid="314" grpId="8"/>
      <p:bldP build="whole" bldLvl="1" animBg="1" rev="0" advAuto="0" spid="309" grpId="5"/>
      <p:bldP build="whole" bldLvl="1" animBg="1" rev="0" advAuto="0" spid="307" grpId="3"/>
      <p:bldP build="whole" bldLvl="1" animBg="1" rev="0" advAuto="0" spid="308" grpId="4"/>
      <p:bldP build="whole" bldLvl="1" animBg="1" rev="0" advAuto="0" spid="315" grpId="9"/>
      <p:bldP build="whole" bldLvl="1" animBg="1" rev="0" advAuto="0" spid="311" grpId="7"/>
      <p:bldP build="whole" bldLvl="1" animBg="1" rev="0" advAuto="0" spid="3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318" name="Shape 318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loader的pitch与多js模块的引入技巧</a:t>
            </a:r>
          </a:p>
        </p:txBody>
      </p:sp>
      <p:sp>
        <p:nvSpPr>
          <p:cNvPr id="319" name="Shape 319"/>
          <p:cNvSpPr/>
          <p:nvPr/>
        </p:nvSpPr>
        <p:spPr>
          <a:xfrm>
            <a:off x="801087" y="3042914"/>
            <a:ext cx="11402627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/>
          </a:lstStyle>
          <a:p>
            <a:pPr/>
            <a:r>
              <a:t>pitch意思是跳过，loader模块可以这样子module.exports.pitch提供一个函数，来判断当前loader与之后的loader是否可以跳过，如果有返回值将只执行pich左边的loader</a:t>
            </a:r>
          </a:p>
        </p:txBody>
      </p:sp>
      <p:sp>
        <p:nvSpPr>
          <p:cNvPr id="320" name="Shape 320"/>
          <p:cNvSpPr/>
          <p:nvPr/>
        </p:nvSpPr>
        <p:spPr>
          <a:xfrm>
            <a:off x="801087" y="5390246"/>
            <a:ext cx="11402627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/>
          </a:lstStyle>
          <a:p>
            <a:pPr/>
            <a:r>
              <a:t>pitch的原有作用是用来提升性能，通过前置判断，来选择性加载部分loader，但实际上可以用作多个loader同时引入多个模块，这需要巧妙借助于webpack的路径引用loader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1"/>
      <p:bldP build="whole" bldLvl="1" animBg="1" rev="0" advAuto="0" spid="32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323" name="Shape 323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loader的pitch与多js模块的引入技巧</a:t>
            </a:r>
          </a:p>
        </p:txBody>
      </p:sp>
      <p:sp>
        <p:nvSpPr>
          <p:cNvPr id="324" name="Shape 324"/>
          <p:cNvSpPr/>
          <p:nvPr/>
        </p:nvSpPr>
        <p:spPr>
          <a:xfrm>
            <a:off x="752707" y="2556726"/>
            <a:ext cx="5585523" cy="722297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6648605" y="2556726"/>
            <a:ext cx="5585522" cy="722297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965800" y="2753757"/>
            <a:ext cx="1716088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 loader</a:t>
            </a:r>
          </a:p>
        </p:txBody>
      </p:sp>
      <p:sp>
        <p:nvSpPr>
          <p:cNvPr id="327" name="Shape 327"/>
          <p:cNvSpPr/>
          <p:nvPr/>
        </p:nvSpPr>
        <p:spPr>
          <a:xfrm>
            <a:off x="6862491" y="2753757"/>
            <a:ext cx="17145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 loader</a:t>
            </a:r>
          </a:p>
        </p:txBody>
      </p:sp>
      <p:sp>
        <p:nvSpPr>
          <p:cNvPr id="328" name="Shape 328"/>
          <p:cNvSpPr/>
          <p:nvPr/>
        </p:nvSpPr>
        <p:spPr>
          <a:xfrm>
            <a:off x="7252203" y="4972298"/>
            <a:ext cx="4378326" cy="1524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B loader 正常写法返回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js模块字符串</a:t>
            </a:r>
          </a:p>
        </p:txBody>
      </p:sp>
      <p:sp>
        <p:nvSpPr>
          <p:cNvPr id="329" name="Shape 329"/>
          <p:cNvSpPr/>
          <p:nvPr/>
        </p:nvSpPr>
        <p:spPr>
          <a:xfrm>
            <a:off x="809218" y="3687415"/>
            <a:ext cx="5472501" cy="281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module.exports.pitch = function(request) {</a:t>
            </a:r>
          </a:p>
          <a:p>
            <a:pPr lvl="1" algn="l">
              <a:defRPr sz="2000">
                <a:solidFill>
                  <a:srgbClr val="FFFFFF"/>
                </a:solidFill>
              </a:defRPr>
            </a:pPr>
            <a:r>
              <a:t> return  `const moduleB =  require(/node_moudle/css-loader/index.js!/node_moudle/icon-font—loader/index.js!index.css)})`;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}</a:t>
            </a:r>
          </a:p>
        </p:txBody>
      </p:sp>
      <p:sp>
        <p:nvSpPr>
          <p:cNvPr id="330" name="Shape 330"/>
          <p:cNvSpPr/>
          <p:nvPr/>
        </p:nvSpPr>
        <p:spPr>
          <a:xfrm>
            <a:off x="809218" y="6792773"/>
            <a:ext cx="5472501" cy="1498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这样ModuleB的内容会被以js模块的方式引用进来，如果需要用到C-loader所处理过的source则可以将其作为B的返回值或者是B对象的属性传递给A。</a:t>
            </a:r>
          </a:p>
        </p:txBody>
      </p:sp>
      <p:sp>
        <p:nvSpPr>
          <p:cNvPr id="331" name="Shape 331"/>
          <p:cNvSpPr/>
          <p:nvPr/>
        </p:nvSpPr>
        <p:spPr>
          <a:xfrm>
            <a:off x="809218" y="8399531"/>
            <a:ext cx="5472501" cy="1143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B也可以作为source传进来与A的内容在正常loader流程做拼接最终返回回去作为Module的source解析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2"/>
      <p:bldP build="whole" bldLvl="1" animBg="1" rev="0" advAuto="0" spid="329" grpId="6"/>
      <p:bldP build="whole" bldLvl="1" animBg="1" rev="0" advAuto="0" spid="331" grpId="8"/>
      <p:bldP build="whole" bldLvl="1" animBg="1" rev="0" advAuto="0" spid="327" grpId="4"/>
      <p:bldP build="whole" bldLvl="1" animBg="1" rev="0" advAuto="0" spid="330" grpId="7"/>
      <p:bldP build="whole" bldLvl="1" animBg="1" rev="0" advAuto="0" spid="324" grpId="1"/>
      <p:bldP build="whole" bldLvl="1" animBg="1" rev="0" advAuto="0" spid="328" grpId="5"/>
      <p:bldP build="whole" bldLvl="1" animBg="1" rev="0" advAuto="0" spid="325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334" name="Shape 334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loader的pitch与多js模块的引入技巧</a:t>
            </a:r>
          </a:p>
        </p:txBody>
      </p:sp>
      <p:sp>
        <p:nvSpPr>
          <p:cNvPr id="335" name="Shape 335"/>
          <p:cNvSpPr/>
          <p:nvPr/>
        </p:nvSpPr>
        <p:spPr>
          <a:xfrm>
            <a:off x="10481758" y="5364272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336" name="Shape 336"/>
          <p:cNvSpPr/>
          <p:nvPr/>
        </p:nvSpPr>
        <p:spPr>
          <a:xfrm>
            <a:off x="356219" y="4498891"/>
            <a:ext cx="2414008" cy="1270001"/>
          </a:xfrm>
          <a:prstGeom prst="rect">
            <a:avLst/>
          </a:prstGeom>
          <a:solidFill>
            <a:schemeClr val="accent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style-loader</a:t>
            </a:r>
          </a:p>
        </p:txBody>
      </p:sp>
      <p:sp>
        <p:nvSpPr>
          <p:cNvPr id="337" name="Shape 337"/>
          <p:cNvSpPr/>
          <p:nvPr/>
        </p:nvSpPr>
        <p:spPr>
          <a:xfrm>
            <a:off x="5709188" y="4681046"/>
            <a:ext cx="2414008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css-loader</a:t>
            </a:r>
          </a:p>
        </p:txBody>
      </p:sp>
      <p:sp>
        <p:nvSpPr>
          <p:cNvPr id="338" name="Shape 338"/>
          <p:cNvSpPr/>
          <p:nvPr/>
        </p:nvSpPr>
        <p:spPr>
          <a:xfrm>
            <a:off x="8103838" y="4681046"/>
            <a:ext cx="2414008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icon-font-loader</a:t>
            </a:r>
          </a:p>
        </p:txBody>
      </p:sp>
      <p:sp>
        <p:nvSpPr>
          <p:cNvPr id="339" name="Shape 339"/>
          <p:cNvSpPr/>
          <p:nvPr/>
        </p:nvSpPr>
        <p:spPr>
          <a:xfrm>
            <a:off x="10518313" y="4681046"/>
            <a:ext cx="2414008" cy="1270001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b="1" cap="all" sz="2600">
                <a:solidFill>
                  <a:srgbClr val="232323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index.css</a:t>
            </a:r>
          </a:p>
        </p:txBody>
      </p:sp>
      <p:pic>
        <p:nvPicPr>
          <p:cNvPr id="35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8910" y="5779275"/>
            <a:ext cx="1897905" cy="1371757"/>
          </a:xfrm>
          <a:prstGeom prst="rect">
            <a:avLst/>
          </a:prstGeom>
        </p:spPr>
      </p:pic>
      <p:pic>
        <p:nvPicPr>
          <p:cNvPr id="35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5506" y="5948567"/>
            <a:ext cx="2786595" cy="643240"/>
          </a:xfrm>
          <a:prstGeom prst="rect">
            <a:avLst/>
          </a:prstGeom>
        </p:spPr>
      </p:pic>
      <p:sp>
        <p:nvSpPr>
          <p:cNvPr id="342" name="Shape 342"/>
          <p:cNvSpPr/>
          <p:nvPr/>
        </p:nvSpPr>
        <p:spPr>
          <a:xfrm>
            <a:off x="109150" y="6887085"/>
            <a:ext cx="462915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pitch 直接return了js模块</a:t>
            </a:r>
          </a:p>
        </p:txBody>
      </p:sp>
      <p:pic>
        <p:nvPicPr>
          <p:cNvPr id="36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9927" y="4056145"/>
            <a:ext cx="2443331" cy="617642"/>
          </a:xfrm>
          <a:prstGeom prst="rect">
            <a:avLst/>
          </a:prstGeom>
        </p:spPr>
      </p:pic>
      <p:pic>
        <p:nvPicPr>
          <p:cNvPr id="36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9288" y="4040869"/>
            <a:ext cx="2443331" cy="617642"/>
          </a:xfrm>
          <a:prstGeom prst="rect">
            <a:avLst/>
          </a:prstGeom>
        </p:spPr>
      </p:pic>
      <p:sp>
        <p:nvSpPr>
          <p:cNvPr id="345" name="Shape 345"/>
          <p:cNvSpPr/>
          <p:nvPr/>
        </p:nvSpPr>
        <p:spPr>
          <a:xfrm>
            <a:off x="6976454" y="2535790"/>
            <a:ext cx="57753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从右向左再执行loader处理函数</a:t>
            </a:r>
          </a:p>
        </p:txBody>
      </p:sp>
      <p:sp>
        <p:nvSpPr>
          <p:cNvPr id="346" name="Shape 346"/>
          <p:cNvSpPr/>
          <p:nvPr/>
        </p:nvSpPr>
        <p:spPr>
          <a:xfrm>
            <a:off x="3012687" y="4498891"/>
            <a:ext cx="1897906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style-module</a:t>
            </a:r>
          </a:p>
        </p:txBody>
      </p:sp>
      <p:pic>
        <p:nvPicPr>
          <p:cNvPr id="34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4467212" y="5187800"/>
            <a:ext cx="1582639" cy="299400"/>
          </a:xfrm>
          <a:prstGeom prst="rect">
            <a:avLst/>
          </a:prstGeom>
        </p:spPr>
      </p:pic>
      <p:pic>
        <p:nvPicPr>
          <p:cNvPr id="349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709" y="4802669"/>
            <a:ext cx="1558826" cy="299400"/>
          </a:xfrm>
          <a:prstGeom prst="rect">
            <a:avLst/>
          </a:prstGeom>
        </p:spPr>
      </p:pic>
      <p:sp>
        <p:nvSpPr>
          <p:cNvPr id="351" name="Shape 351"/>
          <p:cNvSpPr/>
          <p:nvPr/>
        </p:nvSpPr>
        <p:spPr>
          <a:xfrm>
            <a:off x="4536858" y="4056133"/>
            <a:ext cx="1547814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content</a:t>
            </a:r>
          </a:p>
        </p:txBody>
      </p:sp>
      <p:sp>
        <p:nvSpPr>
          <p:cNvPr id="352" name="Shape 352"/>
          <p:cNvSpPr/>
          <p:nvPr/>
        </p:nvSpPr>
        <p:spPr>
          <a:xfrm>
            <a:off x="4109879" y="5611649"/>
            <a:ext cx="1452563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require</a:t>
            </a:r>
          </a:p>
        </p:txBody>
      </p:sp>
      <p:sp>
        <p:nvSpPr>
          <p:cNvPr id="353" name="Shape 353"/>
          <p:cNvSpPr/>
          <p:nvPr/>
        </p:nvSpPr>
        <p:spPr>
          <a:xfrm>
            <a:off x="9009384" y="3378425"/>
            <a:ext cx="14319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54" name="Shape 354"/>
          <p:cNvSpPr/>
          <p:nvPr/>
        </p:nvSpPr>
        <p:spPr>
          <a:xfrm>
            <a:off x="6838744" y="3436983"/>
            <a:ext cx="14319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55" name="Shape 355"/>
          <p:cNvSpPr/>
          <p:nvPr/>
        </p:nvSpPr>
        <p:spPr>
          <a:xfrm>
            <a:off x="7050675" y="6621819"/>
            <a:ext cx="1008064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pitch</a:t>
            </a:r>
          </a:p>
        </p:txBody>
      </p:sp>
      <p:sp>
        <p:nvSpPr>
          <p:cNvPr id="356" name="Shape 356"/>
          <p:cNvSpPr/>
          <p:nvPr/>
        </p:nvSpPr>
        <p:spPr>
          <a:xfrm>
            <a:off x="641100" y="8354176"/>
            <a:ext cx="9771063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这个技巧很重要，在之后plugin中会有更多有趣的应用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16"/>
      <p:bldP build="whole" bldLvl="1" animBg="1" rev="0" advAuto="0" spid="361" grpId="13"/>
      <p:bldP build="whole" bldLvl="1" animBg="1" rev="0" advAuto="0" spid="342" grpId="7"/>
      <p:bldP build="whole" bldLvl="1" animBg="1" rev="0" advAuto="0" spid="347" grpId="8"/>
      <p:bldP build="whole" bldLvl="1" animBg="1" rev="0" advAuto="0" spid="351" grpId="17"/>
      <p:bldP build="whole" bldLvl="1" animBg="1" rev="0" advAuto="0" spid="357" grpId="6"/>
      <p:bldP build="whole" bldLvl="1" animBg="1" rev="0" advAuto="0" spid="346" grpId="5"/>
      <p:bldP build="whole" bldLvl="1" animBg="1" rev="0" advAuto="0" spid="338" grpId="3"/>
      <p:bldP build="whole" bldLvl="1" animBg="1" rev="0" advAuto="0" spid="339" grpId="4"/>
      <p:bldP build="whole" bldLvl="1" animBg="1" rev="0" advAuto="0" spid="337" grpId="2"/>
      <p:bldP build="whole" bldLvl="1" animBg="1" rev="0" advAuto="0" spid="359" grpId="10"/>
      <p:bldP build="whole" bldLvl="1" animBg="1" rev="0" advAuto="0" spid="353" grpId="12"/>
      <p:bldP build="whole" bldLvl="1" animBg="1" rev="0" advAuto="0" spid="336" grpId="1"/>
      <p:bldP build="whole" bldLvl="1" animBg="1" rev="0" advAuto="0" spid="352" grpId="9"/>
      <p:bldP build="whole" bldLvl="1" animBg="1" rev="0" advAuto="0" spid="355" grpId="11"/>
      <p:bldP build="whole" bldLvl="1" animBg="1" rev="0" advAuto="0" spid="354" grpId="14"/>
      <p:bldP build="whole" bldLvl="1" animBg="1" rev="0" advAuto="0" spid="345" grpId="15"/>
      <p:bldP build="whole" bldLvl="1" animBg="1" rev="0" advAuto="0" spid="349" grpId="18"/>
      <p:bldP build="whole" bldLvl="1" animBg="1" rev="0" advAuto="0" spid="356" grpId="19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Loader深入了解与使用</a:t>
            </a:r>
          </a:p>
        </p:txBody>
      </p:sp>
      <p:sp>
        <p:nvSpPr>
          <p:cNvPr id="367" name="Shape 367"/>
          <p:cNvSpPr/>
          <p:nvPr>
            <p:ph type="body" sz="quarter" idx="4294967295"/>
          </p:nvPr>
        </p:nvSpPr>
        <p:spPr>
          <a:xfrm>
            <a:off x="694129" y="1649203"/>
            <a:ext cx="5111579" cy="1014829"/>
          </a:xfrm>
          <a:prstGeom prst="rect">
            <a:avLst/>
          </a:prstGeom>
        </p:spPr>
        <p:txBody>
          <a:bodyPr anchor="t"/>
          <a:lstStyle>
            <a:lvl1pPr marL="502919" indent="-502919" defTabSz="578358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762">
                <a:solidFill>
                  <a:srgbClr val="2C3E50"/>
                </a:solidFill>
              </a:defRPr>
            </a:lvl1pPr>
          </a:lstStyle>
          <a:p>
            <a:pPr/>
            <a:r>
              <a:t>Loader开发的注意点</a:t>
            </a:r>
          </a:p>
        </p:txBody>
      </p:sp>
      <p:sp>
        <p:nvSpPr>
          <p:cNvPr id="368" name="Shape 368"/>
          <p:cNvSpPr/>
          <p:nvPr/>
        </p:nvSpPr>
        <p:spPr>
          <a:xfrm>
            <a:off x="299579" y="2837295"/>
            <a:ext cx="11730319" cy="37545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lvl="1" marL="1080135" indent="-462915" algn="l" defTabSz="473201">
              <a:lnSpc>
                <a:spcPct val="80000"/>
              </a:lnSpc>
              <a:spcBef>
                <a:spcPts val="1100"/>
              </a:spcBef>
              <a:buClr>
                <a:srgbClr val="1BA67E"/>
              </a:buClr>
              <a:buSzPct val="100000"/>
              <a:buFont typeface="Avenir Next"/>
              <a:buChar char="‣"/>
              <a:defRPr sz="2268"/>
            </a:pPr>
            <a:r>
              <a:t>无状态</a:t>
            </a:r>
          </a:p>
          <a:p>
            <a:pPr lvl="1" marL="1080135" indent="-462915" algn="l" defTabSz="473201">
              <a:lnSpc>
                <a:spcPct val="80000"/>
              </a:lnSpc>
              <a:spcBef>
                <a:spcPts val="1100"/>
              </a:spcBef>
              <a:buClr>
                <a:srgbClr val="1BA67E"/>
              </a:buClr>
              <a:buSzPct val="100000"/>
              <a:buFont typeface="Avenir Next"/>
              <a:buChar char="‣"/>
              <a:defRPr sz="2268"/>
            </a:pPr>
            <a:r>
              <a:t>loader存在异步的加载，不同module共同处理出来的列表顺序每一次都不会一样并且不可控</a:t>
            </a:r>
          </a:p>
          <a:p>
            <a:pPr lvl="1" marL="1080135" indent="-462915" algn="l" defTabSz="473201">
              <a:lnSpc>
                <a:spcPct val="80000"/>
              </a:lnSpc>
              <a:spcBef>
                <a:spcPts val="1100"/>
              </a:spcBef>
              <a:buClr>
                <a:srgbClr val="1BA67E"/>
              </a:buClr>
              <a:buSzPct val="100000"/>
              <a:buFont typeface="Avenir Next"/>
              <a:buChar char="‣"/>
              <a:defRPr sz="2268"/>
            </a:pPr>
            <a:r>
              <a:t>保证loader处理出来的source不要带有绝对路径与时间戳，这个会影响到chunk的hash值生成</a:t>
            </a:r>
          </a:p>
          <a:p>
            <a:pPr lvl="1" marL="1080135" indent="-462915" algn="l" defTabSz="473201">
              <a:lnSpc>
                <a:spcPct val="80000"/>
              </a:lnSpc>
              <a:spcBef>
                <a:spcPts val="1100"/>
              </a:spcBef>
              <a:buClr>
                <a:srgbClr val="1BA67E"/>
              </a:buClr>
              <a:buSzPct val="100000"/>
              <a:buFont typeface="Avenir Next"/>
              <a:buChar char="‣"/>
              <a:defRPr sz="2268"/>
            </a:pPr>
            <a:r>
              <a:t>不要忘了使用addDependency添加loader处理过程中相关的文件</a:t>
            </a:r>
          </a:p>
          <a:p>
            <a:pPr lvl="1" marL="1080135" indent="-462915" algn="l" defTabSz="473201">
              <a:lnSpc>
                <a:spcPct val="80000"/>
              </a:lnSpc>
              <a:spcBef>
                <a:spcPts val="1100"/>
              </a:spcBef>
              <a:buClr>
                <a:srgbClr val="1BA67E"/>
              </a:buClr>
              <a:buSzPct val="100000"/>
              <a:buFont typeface="Avenir Next"/>
              <a:buChar char="‣"/>
              <a:defRPr sz="2268"/>
            </a:pPr>
            <a:r>
              <a:t>使用loaderUtil这个npm包，从options读取到路径处理。</a:t>
            </a:r>
          </a:p>
          <a:p>
            <a:pPr lvl="1" marL="1080135" indent="-462915" algn="l" defTabSz="473201">
              <a:lnSpc>
                <a:spcPct val="80000"/>
              </a:lnSpc>
              <a:spcBef>
                <a:spcPts val="1100"/>
              </a:spcBef>
              <a:buClr>
                <a:srgbClr val="1BA67E"/>
              </a:buClr>
              <a:buSzPct val="100000"/>
              <a:buFont typeface="Avenir Next"/>
              <a:buChar char="‣"/>
              <a:defRPr sz="2268"/>
            </a:pPr>
            <a:r>
              <a:t>loader能访问到前后的loader以及正在处理的当前module，可以在必要的时候对其进行标记处理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9" fill="hold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99" fill="hold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Plugin深入了解与使用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web pack组件开发基础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Plugin深入了解与使用</a:t>
            </a:r>
          </a:p>
        </p:txBody>
      </p:sp>
      <p:sp>
        <p:nvSpPr>
          <p:cNvPr id="373" name="Shape 373"/>
          <p:cNvSpPr/>
          <p:nvPr/>
        </p:nvSpPr>
        <p:spPr>
          <a:xfrm>
            <a:off x="5876159" y="2887701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374" name="Shape 374"/>
          <p:cNvSpPr/>
          <p:nvPr/>
        </p:nvSpPr>
        <p:spPr>
          <a:xfrm>
            <a:off x="-54934" y="2338658"/>
            <a:ext cx="1287735" cy="866157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entry-option</a:t>
            </a:r>
          </a:p>
        </p:txBody>
      </p:sp>
      <p:sp>
        <p:nvSpPr>
          <p:cNvPr id="375" name="Shape 375"/>
          <p:cNvSpPr/>
          <p:nvPr/>
        </p:nvSpPr>
        <p:spPr>
          <a:xfrm>
            <a:off x="1241705" y="2338658"/>
            <a:ext cx="1287735" cy="866157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376" name="Shape 376"/>
          <p:cNvSpPr/>
          <p:nvPr/>
        </p:nvSpPr>
        <p:spPr>
          <a:xfrm>
            <a:off x="2538402" y="2338658"/>
            <a:ext cx="1714966" cy="866157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compile</a:t>
            </a:r>
          </a:p>
        </p:txBody>
      </p:sp>
      <p:sp>
        <p:nvSpPr>
          <p:cNvPr id="377" name="Shape 377"/>
          <p:cNvSpPr/>
          <p:nvPr/>
        </p:nvSpPr>
        <p:spPr>
          <a:xfrm>
            <a:off x="4271178" y="2338658"/>
            <a:ext cx="1714966" cy="866157"/>
          </a:xfrm>
          <a:prstGeom prst="rect">
            <a:avLst/>
          </a:prstGeom>
          <a:solidFill>
            <a:schemeClr val="accent5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compilation</a:t>
            </a:r>
          </a:p>
        </p:txBody>
      </p:sp>
      <p:sp>
        <p:nvSpPr>
          <p:cNvPr id="378" name="Shape 378"/>
          <p:cNvSpPr/>
          <p:nvPr/>
        </p:nvSpPr>
        <p:spPr>
          <a:xfrm>
            <a:off x="6003954" y="2338658"/>
            <a:ext cx="5323004" cy="866157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make</a:t>
            </a:r>
          </a:p>
        </p:txBody>
      </p:sp>
      <p:sp>
        <p:nvSpPr>
          <p:cNvPr id="379" name="Shape 379"/>
          <p:cNvSpPr/>
          <p:nvPr/>
        </p:nvSpPr>
        <p:spPr>
          <a:xfrm>
            <a:off x="11344768" y="2338658"/>
            <a:ext cx="1714966" cy="866157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emit</a:t>
            </a:r>
          </a:p>
        </p:txBody>
      </p:sp>
      <p:pic>
        <p:nvPicPr>
          <p:cNvPr id="38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195025" y="1605861"/>
            <a:ext cx="5645353" cy="299399"/>
          </a:xfrm>
          <a:prstGeom prst="rect">
            <a:avLst/>
          </a:prstGeom>
        </p:spPr>
      </p:pic>
      <p:sp>
        <p:nvSpPr>
          <p:cNvPr id="382" name="Shape 382"/>
          <p:cNvSpPr/>
          <p:nvPr/>
        </p:nvSpPr>
        <p:spPr>
          <a:xfrm>
            <a:off x="4048715" y="5351877"/>
            <a:ext cx="4332637" cy="127000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plugin</a:t>
            </a:r>
          </a:p>
        </p:txBody>
      </p:sp>
      <p:sp>
        <p:nvSpPr>
          <p:cNvPr id="383" name="Shape 383"/>
          <p:cNvSpPr/>
          <p:nvPr/>
        </p:nvSpPr>
        <p:spPr>
          <a:xfrm flipH="1" flipV="1">
            <a:off x="759880" y="3319525"/>
            <a:ext cx="3506904" cy="2203659"/>
          </a:xfrm>
          <a:prstGeom prst="line">
            <a:avLst/>
          </a:prstGeom>
          <a:ln w="254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 flipH="1" flipV="1">
            <a:off x="1633452" y="3319525"/>
            <a:ext cx="3506905" cy="2203659"/>
          </a:xfrm>
          <a:prstGeom prst="line">
            <a:avLst/>
          </a:prstGeom>
          <a:ln w="254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385" name="Shape 385"/>
          <p:cNvSpPr/>
          <p:nvPr/>
        </p:nvSpPr>
        <p:spPr>
          <a:xfrm flipH="1" flipV="1">
            <a:off x="2989565" y="3168984"/>
            <a:ext cx="2408509" cy="2408509"/>
          </a:xfrm>
          <a:prstGeom prst="line">
            <a:avLst/>
          </a:prstGeom>
          <a:ln w="254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386" name="Shape 386"/>
          <p:cNvSpPr/>
          <p:nvPr/>
        </p:nvSpPr>
        <p:spPr>
          <a:xfrm flipH="1" flipV="1">
            <a:off x="4643043" y="3217100"/>
            <a:ext cx="553844" cy="2312276"/>
          </a:xfrm>
          <a:prstGeom prst="line">
            <a:avLst/>
          </a:prstGeom>
          <a:ln w="254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387" name="Shape 387"/>
          <p:cNvSpPr/>
          <p:nvPr/>
        </p:nvSpPr>
        <p:spPr>
          <a:xfrm flipV="1">
            <a:off x="6887073" y="3166055"/>
            <a:ext cx="74573" cy="2414366"/>
          </a:xfrm>
          <a:prstGeom prst="line">
            <a:avLst/>
          </a:prstGeom>
          <a:ln w="254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388" name="Shape 388"/>
          <p:cNvSpPr/>
          <p:nvPr/>
        </p:nvSpPr>
        <p:spPr>
          <a:xfrm flipV="1">
            <a:off x="7035594" y="3201432"/>
            <a:ext cx="4921637" cy="2351032"/>
          </a:xfrm>
          <a:prstGeom prst="line">
            <a:avLst/>
          </a:prstGeom>
          <a:ln w="25400" cap="rnd">
            <a:solidFill>
              <a:srgbClr val="838787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pic>
        <p:nvPicPr>
          <p:cNvPr id="38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6193471" y="4390222"/>
            <a:ext cx="2859646" cy="299400"/>
          </a:xfrm>
          <a:prstGeom prst="rect">
            <a:avLst/>
          </a:prstGeom>
        </p:spPr>
      </p:pic>
      <p:sp>
        <p:nvSpPr>
          <p:cNvPr id="391" name="Shape 391"/>
          <p:cNvSpPr/>
          <p:nvPr/>
        </p:nvSpPr>
        <p:spPr>
          <a:xfrm>
            <a:off x="5268073" y="3796807"/>
            <a:ext cx="1547814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content</a:t>
            </a:r>
          </a:p>
        </p:txBody>
      </p:sp>
      <p:pic>
        <p:nvPicPr>
          <p:cNvPr id="392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5465734" y="4425048"/>
            <a:ext cx="2599278" cy="299399"/>
          </a:xfrm>
          <a:prstGeom prst="rect">
            <a:avLst/>
          </a:prstGeom>
        </p:spPr>
      </p:pic>
      <p:sp>
        <p:nvSpPr>
          <p:cNvPr id="394" name="Shape 394"/>
          <p:cNvSpPr/>
          <p:nvPr/>
        </p:nvSpPr>
        <p:spPr>
          <a:xfrm>
            <a:off x="7417489" y="3796807"/>
            <a:ext cx="24765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new content</a:t>
            </a:r>
          </a:p>
        </p:txBody>
      </p:sp>
      <p:sp>
        <p:nvSpPr>
          <p:cNvPr id="395" name="Shape 395"/>
          <p:cNvSpPr/>
          <p:nvPr/>
        </p:nvSpPr>
        <p:spPr>
          <a:xfrm>
            <a:off x="301653" y="7496549"/>
            <a:ext cx="12673014" cy="1219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当然这是最简单的plugin，很多功能强大的plugin会处理到webpack最终文件的生成模板，会监听处理模块parse的过程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6"/>
      <p:bldP build="whole" bldLvl="1" animBg="1" rev="0" advAuto="0" spid="382" grpId="8"/>
      <p:bldP build="whole" bldLvl="1" animBg="1" rev="0" advAuto="0" spid="376" grpId="3"/>
      <p:bldP build="whole" bldLvl="1" animBg="1" rev="0" advAuto="0" spid="391" grpId="15"/>
      <p:bldP build="whole" bldLvl="1" animBg="1" rev="0" advAuto="0" spid="394" grpId="17"/>
      <p:bldP build="whole" bldLvl="1" animBg="1" rev="0" advAuto="0" spid="389" grpId="18"/>
      <p:bldP build="whole" bldLvl="1" animBg="1" rev="0" advAuto="0" spid="395" grpId="19"/>
      <p:bldP build="whole" bldLvl="1" animBg="1" rev="0" advAuto="0" spid="392" grpId="16"/>
      <p:bldP build="whole" bldLvl="1" animBg="1" rev="0" advAuto="0" spid="380" grpId="7"/>
      <p:bldP build="whole" bldLvl="1" animBg="1" rev="0" advAuto="0" spid="383" grpId="13"/>
      <p:bldP build="whole" bldLvl="1" animBg="1" rev="0" advAuto="0" spid="378" grpId="5"/>
      <p:bldP build="whole" bldLvl="1" animBg="1" rev="0" advAuto="0" spid="375" grpId="2"/>
      <p:bldP build="whole" bldLvl="1" animBg="1" rev="0" advAuto="0" spid="385" grpId="9"/>
      <p:bldP build="whole" bldLvl="1" animBg="1" rev="0" advAuto="0" spid="386" grpId="10"/>
      <p:bldP build="whole" bldLvl="1" animBg="1" rev="0" advAuto="0" spid="377" grpId="4"/>
      <p:bldP build="whole" bldLvl="1" animBg="1" rev="0" advAuto="0" spid="384" grpId="14"/>
      <p:bldP build="whole" bldLvl="1" animBg="1" rev="0" advAuto="0" spid="387" grpId="11"/>
      <p:bldP build="whole" bldLvl="1" animBg="1" rev="0" advAuto="0" spid="388" grpId="12"/>
      <p:bldP build="whole" bldLvl="1" animBg="1" rev="0" advAuto="0" spid="37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Plugin深入了解与使用</a:t>
            </a:r>
          </a:p>
        </p:txBody>
      </p:sp>
      <p:sp>
        <p:nvSpPr>
          <p:cNvPr id="398" name="Shape 398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 静态资源的生成</a:t>
            </a:r>
          </a:p>
        </p:txBody>
      </p:sp>
      <p:sp>
        <p:nvSpPr>
          <p:cNvPr id="399" name="Shape 399"/>
          <p:cNvSpPr/>
          <p:nvPr/>
        </p:nvSpPr>
        <p:spPr>
          <a:xfrm>
            <a:off x="1248317" y="2826563"/>
            <a:ext cx="2804145" cy="4100474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Compilation</a:t>
            </a:r>
          </a:p>
        </p:txBody>
      </p:sp>
      <p:sp>
        <p:nvSpPr>
          <p:cNvPr id="400" name="Shape 400"/>
          <p:cNvSpPr/>
          <p:nvPr/>
        </p:nvSpPr>
        <p:spPr>
          <a:xfrm>
            <a:off x="1248317" y="2715321"/>
            <a:ext cx="2804145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asset</a:t>
            </a:r>
          </a:p>
        </p:txBody>
      </p:sp>
      <p:pic>
        <p:nvPicPr>
          <p:cNvPr id="40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4026639" y="3172565"/>
            <a:ext cx="4055715" cy="299400"/>
          </a:xfrm>
          <a:prstGeom prst="rect">
            <a:avLst/>
          </a:prstGeom>
        </p:spPr>
      </p:pic>
      <p:sp>
        <p:nvSpPr>
          <p:cNvPr id="403" name="Shape 403"/>
          <p:cNvSpPr/>
          <p:nvPr/>
        </p:nvSpPr>
        <p:spPr>
          <a:xfrm>
            <a:off x="5171896" y="2590335"/>
            <a:ext cx="173037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compiler</a:t>
            </a:r>
          </a:p>
        </p:txBody>
      </p:sp>
      <p:sp>
        <p:nvSpPr>
          <p:cNvPr id="404" name="Shape 404"/>
          <p:cNvSpPr/>
          <p:nvPr/>
        </p:nvSpPr>
        <p:spPr>
          <a:xfrm>
            <a:off x="8021705" y="2753757"/>
            <a:ext cx="2804146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真实文件</a:t>
            </a:r>
          </a:p>
        </p:txBody>
      </p:sp>
      <p:sp>
        <p:nvSpPr>
          <p:cNvPr id="405" name="Shape 405"/>
          <p:cNvSpPr/>
          <p:nvPr/>
        </p:nvSpPr>
        <p:spPr>
          <a:xfrm>
            <a:off x="5710798" y="4833172"/>
            <a:ext cx="518241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webpack中生成静态资源文件很简单只需要将文件加到compilation.assets对象中即可</a:t>
            </a:r>
          </a:p>
        </p:txBody>
      </p:sp>
      <p:pic>
        <p:nvPicPr>
          <p:cNvPr id="40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7325" y="2930752"/>
            <a:ext cx="16517674" cy="3892096"/>
          </a:xfrm>
          <a:prstGeom prst="rect">
            <a:avLst/>
          </a:prstGeom>
          <a:ln w="3175">
            <a:miter lim="400000"/>
          </a:ln>
        </p:spPr>
      </p:pic>
      <p:sp>
        <p:nvSpPr>
          <p:cNvPr id="407" name="Shape 407"/>
          <p:cNvSpPr/>
          <p:nvPr/>
        </p:nvSpPr>
        <p:spPr>
          <a:xfrm>
            <a:off x="1075883" y="7752004"/>
            <a:ext cx="10853034" cy="1219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具体在什么时候生成取决于你的业务，建议可以在官方推荐的additional-assets阶段生成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7"/>
      <p:bldP build="whole" bldLvl="1" animBg="1" rev="0" advAuto="0" spid="401" grpId="4"/>
      <p:bldP build="whole" bldLvl="1" animBg="1" rev="0" advAuto="0" spid="405" grpId="6"/>
      <p:bldP build="whole" bldLvl="1" animBg="1" rev="0" advAuto="0" spid="403" grpId="3"/>
      <p:bldP build="whole" bldLvl="1" animBg="1" rev="0" advAuto="0" spid="407" grpId="8"/>
      <p:bldP build="whole" bldLvl="1" animBg="1" rev="0" advAuto="0" spid="404" grpId="5"/>
      <p:bldP build="whole" bldLvl="1" animBg="1" rev="0" advAuto="0" spid="400" grpId="2"/>
      <p:bldP build="whole" bldLvl="1" animBg="1" rev="0" advAuto="0" spid="39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Plugin深入了解与使用</a:t>
            </a:r>
          </a:p>
        </p:txBody>
      </p:sp>
      <p:sp>
        <p:nvSpPr>
          <p:cNvPr id="410" name="Shape 410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plugin生成chunk</a:t>
            </a:r>
          </a:p>
        </p:txBody>
      </p:sp>
      <p:sp>
        <p:nvSpPr>
          <p:cNvPr id="411" name="Shape 411"/>
          <p:cNvSpPr/>
          <p:nvPr/>
        </p:nvSpPr>
        <p:spPr>
          <a:xfrm>
            <a:off x="801087" y="3687415"/>
            <a:ext cx="11402627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/>
          </a:lstStyle>
          <a:p>
            <a:pPr/>
            <a:r>
              <a:t>这个很简单，实际上webpack中有一个chunk对象，引用chunk构造函数，new chunk()便能够创建出一个chunk出来。或者直接调用compilation.addChunk(name)创建一个空的chunk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Plugin深入了解与使用</a:t>
            </a:r>
          </a:p>
        </p:txBody>
      </p:sp>
      <p:sp>
        <p:nvSpPr>
          <p:cNvPr id="414" name="Shape 414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plugin生成Module</a:t>
            </a:r>
          </a:p>
        </p:txBody>
      </p:sp>
      <p:sp>
        <p:nvSpPr>
          <p:cNvPr id="415" name="Shape 415"/>
          <p:cNvSpPr/>
          <p:nvPr/>
        </p:nvSpPr>
        <p:spPr>
          <a:xfrm>
            <a:off x="702344" y="2694943"/>
            <a:ext cx="11402627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/>
          </a:lstStyle>
          <a:p>
            <a:pPr/>
            <a:r>
              <a:t>在此之前我们先来了解一下webpac Module的生成过程</a:t>
            </a:r>
          </a:p>
        </p:txBody>
      </p:sp>
      <p:sp>
        <p:nvSpPr>
          <p:cNvPr id="416" name="Shape 416"/>
          <p:cNvSpPr/>
          <p:nvPr/>
        </p:nvSpPr>
        <p:spPr>
          <a:xfrm>
            <a:off x="2480285" y="5292820"/>
            <a:ext cx="1270001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Dependency</a:t>
            </a:r>
          </a:p>
        </p:txBody>
      </p:sp>
      <p:sp>
        <p:nvSpPr>
          <p:cNvPr id="417" name="Shape 417"/>
          <p:cNvSpPr/>
          <p:nvPr/>
        </p:nvSpPr>
        <p:spPr>
          <a:xfrm>
            <a:off x="5350142" y="5292820"/>
            <a:ext cx="1270001" cy="1270001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factory</a:t>
            </a:r>
          </a:p>
        </p:txBody>
      </p:sp>
      <p:sp>
        <p:nvSpPr>
          <p:cNvPr id="418" name="Shape 418"/>
          <p:cNvSpPr/>
          <p:nvPr/>
        </p:nvSpPr>
        <p:spPr>
          <a:xfrm>
            <a:off x="8428456" y="5207585"/>
            <a:ext cx="1270001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pic>
        <p:nvPicPr>
          <p:cNvPr id="43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3536" y="3544641"/>
            <a:ext cx="2934912" cy="1736036"/>
          </a:xfrm>
          <a:prstGeom prst="rect">
            <a:avLst/>
          </a:prstGeom>
        </p:spPr>
      </p:pic>
      <p:pic>
        <p:nvPicPr>
          <p:cNvPr id="43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0790" y="3637402"/>
            <a:ext cx="2803529" cy="1646373"/>
          </a:xfrm>
          <a:prstGeom prst="rect">
            <a:avLst/>
          </a:prstGeom>
        </p:spPr>
      </p:pic>
      <p:sp>
        <p:nvSpPr>
          <p:cNvPr id="421" name="Shape 421"/>
          <p:cNvSpPr/>
          <p:nvPr/>
        </p:nvSpPr>
        <p:spPr>
          <a:xfrm>
            <a:off x="10035816" y="4897392"/>
            <a:ext cx="293491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300"/>
            </a:lvl1pPr>
          </a:lstStyle>
          <a:p>
            <a:pPr/>
            <a:r>
              <a:t>module包含所有module基础方法与属性</a:t>
            </a:r>
          </a:p>
        </p:txBody>
      </p:sp>
      <p:sp>
        <p:nvSpPr>
          <p:cNvPr id="422" name="Shape 422"/>
          <p:cNvSpPr/>
          <p:nvPr/>
        </p:nvSpPr>
        <p:spPr>
          <a:xfrm>
            <a:off x="167845" y="4694192"/>
            <a:ext cx="2198755" cy="170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300"/>
            </a:lvl1pPr>
          </a:lstStyle>
          <a:p>
            <a:pPr/>
            <a:r>
              <a:t>dependency则包含了模块构建打包过程中特殊方法或者是模板</a:t>
            </a:r>
          </a:p>
        </p:txBody>
      </p:sp>
      <p:pic>
        <p:nvPicPr>
          <p:cNvPr id="423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5415282" y="6938361"/>
            <a:ext cx="1139722" cy="299399"/>
          </a:xfrm>
          <a:prstGeom prst="rect">
            <a:avLst/>
          </a:prstGeom>
        </p:spPr>
      </p:pic>
      <p:sp>
        <p:nvSpPr>
          <p:cNvPr id="425" name="Shape 425"/>
          <p:cNvSpPr/>
          <p:nvPr/>
        </p:nvSpPr>
        <p:spPr>
          <a:xfrm>
            <a:off x="5143100" y="7605671"/>
            <a:ext cx="1684086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  <a:r>
              <a:t>MOdule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  <a:r>
              <a:t>实例</a:t>
            </a:r>
          </a:p>
        </p:txBody>
      </p:sp>
      <p:pic>
        <p:nvPicPr>
          <p:cNvPr id="42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6808263" y="8076656"/>
            <a:ext cx="2640843" cy="299399"/>
          </a:xfrm>
          <a:prstGeom prst="rect">
            <a:avLst/>
          </a:prstGeom>
        </p:spPr>
      </p:pic>
      <p:sp>
        <p:nvSpPr>
          <p:cNvPr id="428" name="Shape 428"/>
          <p:cNvSpPr/>
          <p:nvPr/>
        </p:nvSpPr>
        <p:spPr>
          <a:xfrm>
            <a:off x="9680614" y="7441656"/>
            <a:ext cx="1684087" cy="1270001"/>
          </a:xfrm>
          <a:prstGeom prst="rect">
            <a:avLst/>
          </a:prstGeom>
          <a:solidFill>
            <a:srgbClr val="8ABE5E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chunk文件中模块</a:t>
            </a:r>
          </a:p>
        </p:txBody>
      </p:sp>
      <p:sp>
        <p:nvSpPr>
          <p:cNvPr id="429" name="Shape 429"/>
          <p:cNvSpPr/>
          <p:nvPr/>
        </p:nvSpPr>
        <p:spPr>
          <a:xfrm>
            <a:off x="6728759" y="7605671"/>
            <a:ext cx="2934912" cy="482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300"/>
            </a:lvl1pPr>
          </a:lstStyle>
          <a:p>
            <a:pPr/>
            <a:r>
              <a:t>各种处理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13"/>
      <p:bldP build="whole" bldLvl="1" animBg="1" rev="0" advAuto="0" spid="422" grpId="6"/>
      <p:bldP build="whole" bldLvl="1" animBg="1" rev="0" advAuto="0" spid="415" grpId="1"/>
      <p:bldP build="whole" bldLvl="1" animBg="1" rev="0" advAuto="0" spid="425" grpId="5"/>
      <p:bldP build="whole" bldLvl="1" animBg="1" rev="0" advAuto="0" spid="417" grpId="2"/>
      <p:bldP build="whole" bldLvl="1" animBg="1" rev="0" advAuto="0" spid="421" grpId="7"/>
      <p:bldP build="whole" bldLvl="1" animBg="1" rev="0" advAuto="0" spid="423" grpId="10"/>
      <p:bldP build="whole" bldLvl="1" animBg="1" rev="0" advAuto="0" spid="416" grpId="3"/>
      <p:bldP build="whole" bldLvl="1" animBg="1" rev="0" advAuto="0" spid="429" grpId="11"/>
      <p:bldP build="whole" bldLvl="1" animBg="1" rev="0" advAuto="0" spid="418" grpId="4"/>
      <p:bldP build="whole" bldLvl="1" animBg="1" rev="0" advAuto="0" spid="432" grpId="9"/>
      <p:bldP build="whole" bldLvl="1" animBg="1" rev="0" advAuto="0" spid="430" grpId="8"/>
      <p:bldP build="whole" bldLvl="1" animBg="1" rev="0" advAuto="0" spid="426" grpId="1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Plugin深入了解与使用</a:t>
            </a:r>
          </a:p>
        </p:txBody>
      </p:sp>
      <p:sp>
        <p:nvSpPr>
          <p:cNvPr id="436" name="Shape 436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plugin生成Module</a:t>
            </a:r>
          </a:p>
        </p:txBody>
      </p:sp>
      <p:sp>
        <p:nvSpPr>
          <p:cNvPr id="437" name="Shape 437"/>
          <p:cNvSpPr/>
          <p:nvPr/>
        </p:nvSpPr>
        <p:spPr>
          <a:xfrm>
            <a:off x="702344" y="2694943"/>
            <a:ext cx="11402627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/>
          </a:lstStyle>
          <a:p>
            <a:pPr/>
            <a:r>
              <a:t>我们自主创建module就需要，dependency与factory</a:t>
            </a:r>
          </a:p>
        </p:txBody>
      </p:sp>
      <p:sp>
        <p:nvSpPr>
          <p:cNvPr id="438" name="Shape 438"/>
          <p:cNvSpPr/>
          <p:nvPr/>
        </p:nvSpPr>
        <p:spPr>
          <a:xfrm>
            <a:off x="277636" y="3912495"/>
            <a:ext cx="11730320" cy="41839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lvl="1" marL="1240155" indent="-531494" algn="l" defTabSz="543305">
              <a:lnSpc>
                <a:spcPct val="80000"/>
              </a:lnSpc>
              <a:spcBef>
                <a:spcPts val="1300"/>
              </a:spcBef>
              <a:buClr>
                <a:srgbClr val="1BA67E"/>
              </a:buClr>
              <a:buSzPct val="100000"/>
              <a:buFont typeface="Avenir Next"/>
              <a:buChar char="‣"/>
              <a:defRPr sz="2604"/>
            </a:pPr>
            <a:r>
              <a:t>创建集成ModuleDependency自定义的MyModuleDependency</a:t>
            </a:r>
          </a:p>
          <a:p>
            <a:pPr lvl="1" marL="1240155" indent="-531494" algn="l" defTabSz="543305">
              <a:lnSpc>
                <a:spcPct val="80000"/>
              </a:lnSpc>
              <a:spcBef>
                <a:spcPts val="1300"/>
              </a:spcBef>
              <a:buClr>
                <a:srgbClr val="1BA67E"/>
              </a:buClr>
              <a:buSzPct val="100000"/>
              <a:buFont typeface="Avenir Next"/>
              <a:buChar char="‣"/>
              <a:defRPr sz="2604"/>
            </a:pPr>
            <a:r>
              <a:t>compilation阶段调用dependencyFactories.set为MyModuleDependency设置对应的factory</a:t>
            </a:r>
          </a:p>
          <a:p>
            <a:pPr lvl="1" marL="1240155" indent="-531494" algn="l" defTabSz="543305">
              <a:lnSpc>
                <a:spcPct val="80000"/>
              </a:lnSpc>
              <a:spcBef>
                <a:spcPts val="1300"/>
              </a:spcBef>
              <a:buClr>
                <a:srgbClr val="1BA67E"/>
              </a:buClr>
              <a:buSzPct val="100000"/>
              <a:buFont typeface="Avenir Next"/>
              <a:buChar char="‣"/>
              <a:defRPr sz="2604"/>
            </a:pPr>
            <a:r>
              <a:t>make阶段实例化MyModuleDependency并调用compilation._addModuleChain生成Module实例</a:t>
            </a:r>
          </a:p>
          <a:p>
            <a:pPr lvl="1" marL="1240155" indent="-531494" algn="l" defTabSz="543305">
              <a:lnSpc>
                <a:spcPct val="80000"/>
              </a:lnSpc>
              <a:spcBef>
                <a:spcPts val="1300"/>
              </a:spcBef>
              <a:buClr>
                <a:srgbClr val="1BA67E"/>
              </a:buClr>
              <a:buSzPct val="100000"/>
              <a:buFont typeface="Avenir Next"/>
              <a:buChar char="‣"/>
              <a:defRPr sz="2604"/>
            </a:pPr>
            <a:r>
              <a:t>一般继承ModuleDependency，调用NormalModuleFactory与NormalModule，当然如果你有特殊需求的话。。。。。。</a:t>
            </a:r>
          </a:p>
          <a:p>
            <a:pPr lvl="1" marL="1240155" indent="-531494" algn="l" defTabSz="543305">
              <a:lnSpc>
                <a:spcPct val="80000"/>
              </a:lnSpc>
              <a:spcBef>
                <a:spcPts val="1300"/>
              </a:spcBef>
              <a:buClr>
                <a:srgbClr val="1BA67E"/>
              </a:buClr>
              <a:buSzPct val="100000"/>
              <a:buFont typeface="Avenir Next"/>
              <a:buChar char="‣"/>
              <a:defRPr sz="2604"/>
            </a:pPr>
            <a:r>
              <a:t>可以参照MultiModuleFactory和MultiModule去写一个自己的，这个大概是webpack中最简单的Factory与Module了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4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4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9" fill="hold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Plugin深入了解与使用</a:t>
            </a:r>
          </a:p>
        </p:txBody>
      </p:sp>
      <p:sp>
        <p:nvSpPr>
          <p:cNvPr id="441" name="Shape 441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在已有的chunk中插入entry module</a:t>
            </a:r>
          </a:p>
        </p:txBody>
      </p:sp>
      <p:sp>
        <p:nvSpPr>
          <p:cNvPr id="442" name="Shape 442"/>
          <p:cNvSpPr/>
          <p:nvPr/>
        </p:nvSpPr>
        <p:spPr>
          <a:xfrm>
            <a:off x="233751" y="3012838"/>
            <a:ext cx="11730319" cy="41839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想在webpack打包过程插入运行module很难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webpack虽然比较开放，但是其chunk与module调用与依赖处理一般根据用户代码进行生成，plugin比较难介入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但是实际上webpack entry module就是用户配置中entry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而plugin很容易接触处理用户传入的配置参数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通过在environment阶段处理用户配置entry，在其中插入我们的模块地址，就能够实现Module的插入。</a:t>
            </a:r>
          </a:p>
        </p:txBody>
      </p:sp>
      <p:sp>
        <p:nvSpPr>
          <p:cNvPr id="443" name="Shape 443"/>
          <p:cNvSpPr/>
          <p:nvPr/>
        </p:nvSpPr>
        <p:spPr>
          <a:xfrm>
            <a:off x="1287677" y="7690778"/>
            <a:ext cx="261778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“./index.js”</a:t>
            </a:r>
          </a:p>
        </p:txBody>
      </p:sp>
      <p:sp>
        <p:nvSpPr>
          <p:cNvPr id="444" name="Shape 444"/>
          <p:cNvSpPr/>
          <p:nvPr/>
        </p:nvSpPr>
        <p:spPr>
          <a:xfrm>
            <a:off x="4098546" y="737962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5475473" y="7690778"/>
            <a:ext cx="72104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[“../our_module.js”，“./index.js”]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9" fill="hold"/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2" grpId="1"/>
      <p:bldP build="whole" bldLvl="1" animBg="1" rev="0" advAuto="0" spid="444" grpId="3"/>
      <p:bldP build="whole" bldLvl="1" animBg="1" rev="0" advAuto="0" spid="443" grpId="2"/>
      <p:bldP build="whole" bldLvl="1" animBg="1" rev="0" advAuto="0" spid="445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Plugin深入了解与使用</a:t>
            </a:r>
          </a:p>
        </p:txBody>
      </p:sp>
      <p:sp>
        <p:nvSpPr>
          <p:cNvPr id="448" name="Shape 448"/>
          <p:cNvSpPr/>
          <p:nvPr>
            <p:ph type="body" sz="quarter" idx="4294967295"/>
          </p:nvPr>
        </p:nvSpPr>
        <p:spPr>
          <a:xfrm>
            <a:off x="694129" y="1708676"/>
            <a:ext cx="9351520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最终成形source的处理</a:t>
            </a:r>
          </a:p>
        </p:txBody>
      </p:sp>
      <p:sp>
        <p:nvSpPr>
          <p:cNvPr id="449" name="Shape 449"/>
          <p:cNvSpPr/>
          <p:nvPr/>
        </p:nvSpPr>
        <p:spPr>
          <a:xfrm>
            <a:off x="1684453" y="4241800"/>
            <a:ext cx="1270001" cy="1270000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chunk</a:t>
            </a:r>
          </a:p>
        </p:txBody>
      </p:sp>
      <p:pic>
        <p:nvPicPr>
          <p:cNvPr id="45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731871">
            <a:off x="2627183" y="3945226"/>
            <a:ext cx="4158477" cy="299399"/>
          </a:xfrm>
          <a:prstGeom prst="rect">
            <a:avLst/>
          </a:prstGeom>
        </p:spPr>
      </p:pic>
      <p:pic>
        <p:nvPicPr>
          <p:cNvPr id="45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101514">
            <a:off x="2824633" y="5090165"/>
            <a:ext cx="4077021" cy="299399"/>
          </a:xfrm>
          <a:prstGeom prst="rect">
            <a:avLst/>
          </a:prstGeom>
        </p:spPr>
      </p:pic>
      <p:sp>
        <p:nvSpPr>
          <p:cNvPr id="454" name="Shape 454"/>
          <p:cNvSpPr/>
          <p:nvPr/>
        </p:nvSpPr>
        <p:spPr>
          <a:xfrm>
            <a:off x="6739673" y="2753757"/>
            <a:ext cx="1270001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module</a:t>
            </a:r>
          </a:p>
        </p:txBody>
      </p:sp>
      <p:sp>
        <p:nvSpPr>
          <p:cNvPr id="455" name="Shape 455"/>
          <p:cNvSpPr/>
          <p:nvPr/>
        </p:nvSpPr>
        <p:spPr>
          <a:xfrm>
            <a:off x="6739673" y="4555152"/>
            <a:ext cx="1270001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chunk本身</a:t>
            </a:r>
          </a:p>
        </p:txBody>
      </p:sp>
      <p:sp>
        <p:nvSpPr>
          <p:cNvPr id="456" name="Shape 456"/>
          <p:cNvSpPr/>
          <p:nvPr/>
        </p:nvSpPr>
        <p:spPr>
          <a:xfrm>
            <a:off x="8061780" y="2753757"/>
            <a:ext cx="1270001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静态资源编码</a:t>
            </a:r>
          </a:p>
        </p:txBody>
      </p:sp>
      <p:sp>
        <p:nvSpPr>
          <p:cNvPr id="457" name="Shape 457"/>
          <p:cNvSpPr/>
          <p:nvPr/>
        </p:nvSpPr>
        <p:spPr>
          <a:xfrm>
            <a:off x="9383889" y="2753757"/>
            <a:ext cx="1270001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本身业务逻辑</a:t>
            </a:r>
          </a:p>
        </p:txBody>
      </p:sp>
      <p:sp>
        <p:nvSpPr>
          <p:cNvPr id="458" name="Shape 458"/>
          <p:cNvSpPr/>
          <p:nvPr/>
        </p:nvSpPr>
        <p:spPr>
          <a:xfrm>
            <a:off x="8061780" y="4555152"/>
            <a:ext cx="1270001" cy="1270001"/>
          </a:xfrm>
          <a:prstGeom prst="rect">
            <a:avLst/>
          </a:prstGeom>
          <a:solidFill>
            <a:schemeClr val="accent1">
              <a:hueOff val="1018784"/>
              <a:satOff val="10112"/>
              <a:lumOff val="3529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lnSpc>
                <a:spcPct val="80000"/>
              </a:lnSpc>
              <a:spcBef>
                <a:spcPts val="0"/>
              </a:spcBef>
              <a:defRPr cap="all" sz="2000">
                <a:solidFill>
                  <a:srgbClr val="FFFFFF"/>
                </a:solidFill>
              </a:defRPr>
            </a:lvl1pPr>
          </a:lstStyle>
          <a:p>
            <a:pPr/>
            <a:r>
              <a:t>入口</a:t>
            </a:r>
          </a:p>
        </p:txBody>
      </p:sp>
      <p:sp>
        <p:nvSpPr>
          <p:cNvPr id="459" name="Shape 459"/>
          <p:cNvSpPr/>
          <p:nvPr/>
        </p:nvSpPr>
        <p:spPr>
          <a:xfrm>
            <a:off x="1174382" y="7030094"/>
            <a:ext cx="10378495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一般source的处理可以是处理成型chunk中的source，也可以处理刚刚打包完毕还未进行chunk静态文件生成的module中的source。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5"/>
      <p:bldP build="whole" bldLvl="1" animBg="1" rev="0" advAuto="0" spid="454" grpId="4"/>
      <p:bldP build="whole" bldLvl="1" animBg="1" rev="0" advAuto="0" spid="458" grpId="8"/>
      <p:bldP build="whole" bldLvl="1" animBg="1" rev="0" advAuto="0" spid="459" grpId="9"/>
      <p:bldP build="whole" bldLvl="1" animBg="1" rev="0" advAuto="0" spid="452" grpId="3"/>
      <p:bldP build="whole" bldLvl="1" animBg="1" rev="0" advAuto="0" spid="457" grpId="6"/>
      <p:bldP build="whole" bldLvl="1" animBg="1" rev="0" advAuto="0" spid="450" grpId="2"/>
      <p:bldP build="whole" bldLvl="1" animBg="1" rev="0" advAuto="0" spid="455" grpId="7"/>
      <p:bldP build="whole" bldLvl="1" animBg="1" rev="0" advAuto="0" spid="44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4543524" y="3536823"/>
            <a:ext cx="3917752" cy="1282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623755">
              <a:lnSpc>
                <a:spcPct val="80000"/>
              </a:lnSpc>
              <a:spcBef>
                <a:spcPts val="0"/>
              </a:spcBef>
              <a:defRPr cap="all" sz="68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webpack组件开发基础</a:t>
            </a:r>
          </a:p>
        </p:txBody>
      </p:sp>
      <p:sp>
        <p:nvSpPr>
          <p:cNvPr id="166" name="Shape 166"/>
          <p:cNvSpPr/>
          <p:nvPr>
            <p:ph type="body" sz="quarter" idx="4294967295"/>
          </p:nvPr>
        </p:nvSpPr>
        <p:spPr>
          <a:xfrm>
            <a:off x="694129" y="1649203"/>
            <a:ext cx="5111579" cy="1014829"/>
          </a:xfrm>
          <a:prstGeom prst="rect">
            <a:avLst/>
          </a:prstGeom>
        </p:spPr>
        <p:txBody>
          <a:bodyPr anchor="t"/>
          <a:lstStyle>
            <a:lvl1pPr marL="497840" indent="-497840" defTabSz="572516">
              <a:lnSpc>
                <a:spcPct val="100000"/>
              </a:lnSpc>
              <a:spcBef>
                <a:spcPts val="13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724">
                <a:solidFill>
                  <a:srgbClr val="2C3E50"/>
                </a:solidFill>
              </a:defRPr>
            </a:lvl1pPr>
          </a:lstStyle>
          <a:p>
            <a:pPr/>
            <a:r>
              <a:t>Webpack的基本构成</a:t>
            </a:r>
          </a:p>
        </p:txBody>
      </p:sp>
      <p:sp>
        <p:nvSpPr>
          <p:cNvPr id="167" name="Shape 167"/>
          <p:cNvSpPr/>
          <p:nvPr/>
        </p:nvSpPr>
        <p:spPr>
          <a:xfrm>
            <a:off x="339228" y="3947461"/>
            <a:ext cx="7445850" cy="2381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入口webpack文件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Tapable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Complier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Compilation</a:t>
            </a:r>
          </a:p>
        </p:txBody>
      </p:sp>
      <p:sp>
        <p:nvSpPr>
          <p:cNvPr id="168" name="Shape 168"/>
          <p:cNvSpPr/>
          <p:nvPr/>
        </p:nvSpPr>
        <p:spPr>
          <a:xfrm>
            <a:off x="5977409" y="3904227"/>
            <a:ext cx="6628404" cy="59929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plugin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module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factory(normal and context)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dependency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loader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parser</a:t>
            </a:r>
          </a:p>
        </p:txBody>
      </p:sp>
      <p:sp>
        <p:nvSpPr>
          <p:cNvPr id="169" name="Shape 169"/>
          <p:cNvSpPr/>
          <p:nvPr/>
        </p:nvSpPr>
        <p:spPr>
          <a:xfrm>
            <a:off x="2541351" y="2835063"/>
            <a:ext cx="9017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流程</a:t>
            </a:r>
          </a:p>
        </p:txBody>
      </p:sp>
      <p:sp>
        <p:nvSpPr>
          <p:cNvPr id="170" name="Shape 170"/>
          <p:cNvSpPr/>
          <p:nvPr/>
        </p:nvSpPr>
        <p:spPr>
          <a:xfrm>
            <a:off x="7396468" y="2960279"/>
            <a:ext cx="17145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实际构建</a:t>
            </a:r>
          </a:p>
        </p:txBody>
      </p:sp>
      <p:sp>
        <p:nvSpPr>
          <p:cNvPr id="171" name="Shape 171"/>
          <p:cNvSpPr/>
          <p:nvPr/>
        </p:nvSpPr>
        <p:spPr>
          <a:xfrm>
            <a:off x="177006" y="7855414"/>
            <a:ext cx="12650788" cy="1219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在开发之前还请通读一下webpack 官网开发指南，webpack的官方文档关于组件的开发说明比较完善，认真阅读能规避很多问题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99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9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99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99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99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99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9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99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9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99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9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99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9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2"/>
      <p:bldP build="whole" bldLvl="1" animBg="1" rev="0" advAuto="0" spid="171" grpId="3"/>
      <p:bldP build="p" bldLvl="5" animBg="1" rev="0" advAuto="0" spid="16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webpack组件开发基础</a:t>
            </a:r>
          </a:p>
        </p:txBody>
      </p:sp>
      <p:sp>
        <p:nvSpPr>
          <p:cNvPr id="176" name="Shape 176"/>
          <p:cNvSpPr/>
          <p:nvPr>
            <p:ph type="body" sz="quarter" idx="4294967295"/>
          </p:nvPr>
        </p:nvSpPr>
        <p:spPr>
          <a:xfrm>
            <a:off x="694129" y="1649203"/>
            <a:ext cx="5111579" cy="1014829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Tapable</a:t>
            </a:r>
          </a:p>
        </p:txBody>
      </p:sp>
      <p:sp>
        <p:nvSpPr>
          <p:cNvPr id="177" name="Shape 177"/>
          <p:cNvSpPr/>
          <p:nvPr/>
        </p:nvSpPr>
        <p:spPr>
          <a:xfrm>
            <a:off x="299579" y="2837295"/>
            <a:ext cx="7445851" cy="23812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观察者模式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维护调用各个事件的event loop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webpack中最基础部分</a:t>
            </a:r>
          </a:p>
        </p:txBody>
      </p:sp>
      <p:sp>
        <p:nvSpPr>
          <p:cNvPr id="178" name="Shape 178"/>
          <p:cNvSpPr/>
          <p:nvPr/>
        </p:nvSpPr>
        <p:spPr>
          <a:xfrm>
            <a:off x="6473018" y="2837295"/>
            <a:ext cx="7445851" cy="23812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compiler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compilation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parse</a:t>
            </a:r>
          </a:p>
          <a:p>
            <a:pPr lvl="1" marL="1333500" indent="-571500" algn="l">
              <a:lnSpc>
                <a:spcPct val="80000"/>
              </a:lnSpc>
              <a:spcBef>
                <a:spcPts val="1400"/>
              </a:spcBef>
              <a:buClr>
                <a:srgbClr val="1BA67E"/>
              </a:buClr>
              <a:buSzPct val="100000"/>
              <a:buFont typeface="Avenir Next"/>
              <a:buChar char="‣"/>
              <a:defRPr sz="2800"/>
            </a:pPr>
            <a:r>
              <a:t>factory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99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9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99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9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9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99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99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99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99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9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2"/>
      <p:bldP build="p" bldLvl="5" animBg="1" rev="0" advAuto="0" spid="17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webpack组件开发基础</a:t>
            </a:r>
          </a:p>
        </p:txBody>
      </p:sp>
      <p:sp>
        <p:nvSpPr>
          <p:cNvPr id="181" name="Shape 181"/>
          <p:cNvSpPr/>
          <p:nvPr>
            <p:ph type="body" sz="quarter" idx="4294967295"/>
          </p:nvPr>
        </p:nvSpPr>
        <p:spPr>
          <a:xfrm>
            <a:off x="694129" y="1649203"/>
            <a:ext cx="5111579" cy="1014829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Tapable</a:t>
            </a:r>
          </a:p>
        </p:txBody>
      </p:sp>
      <p:sp>
        <p:nvSpPr>
          <p:cNvPr id="182" name="Shape 182"/>
          <p:cNvSpPr/>
          <p:nvPr/>
        </p:nvSpPr>
        <p:spPr>
          <a:xfrm>
            <a:off x="1045891" y="2669632"/>
            <a:ext cx="17145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事件注册</a:t>
            </a:r>
          </a:p>
        </p:txBody>
      </p:sp>
      <p:sp>
        <p:nvSpPr>
          <p:cNvPr id="183" name="Shape 183"/>
          <p:cNvSpPr/>
          <p:nvPr/>
        </p:nvSpPr>
        <p:spPr>
          <a:xfrm>
            <a:off x="80400" y="3568469"/>
            <a:ext cx="995234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4"/>
            <a:r>
              <a:t>Tapable.plugin(name:string, handler:function)</a:t>
            </a:r>
          </a:p>
        </p:txBody>
      </p:sp>
      <p:sp>
        <p:nvSpPr>
          <p:cNvPr id="184" name="Shape 184"/>
          <p:cNvSpPr/>
          <p:nvPr/>
        </p:nvSpPr>
        <p:spPr>
          <a:xfrm>
            <a:off x="1076286" y="5702764"/>
            <a:ext cx="768032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Tapable.applyPlugins*(name:string, …)</a:t>
            </a:r>
          </a:p>
        </p:txBody>
      </p:sp>
      <p:sp>
        <p:nvSpPr>
          <p:cNvPr id="185" name="Shape 185"/>
          <p:cNvSpPr/>
          <p:nvPr/>
        </p:nvSpPr>
        <p:spPr>
          <a:xfrm>
            <a:off x="1045891" y="4635617"/>
            <a:ext cx="17145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事件抛出</a:t>
            </a:r>
          </a:p>
        </p:txBody>
      </p:sp>
      <p:sp>
        <p:nvSpPr>
          <p:cNvPr id="186" name="Shape 186"/>
          <p:cNvSpPr/>
          <p:nvPr/>
        </p:nvSpPr>
        <p:spPr>
          <a:xfrm>
            <a:off x="986941" y="6789439"/>
            <a:ext cx="10396538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这里要注意webpack4.0以上tapable调用方式，有所改变</a:t>
            </a:r>
          </a:p>
        </p:txBody>
      </p:sp>
      <p:sp>
        <p:nvSpPr>
          <p:cNvPr id="187" name="Shape 187"/>
          <p:cNvSpPr/>
          <p:nvPr/>
        </p:nvSpPr>
        <p:spPr>
          <a:xfrm>
            <a:off x="-78195" y="7638815"/>
            <a:ext cx="11903425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4"/>
            <a:r>
              <a:t>Tapable.hooks.compilation.tap(pluginName:string, …);</a:t>
            </a:r>
          </a:p>
        </p:txBody>
      </p:sp>
      <p:sp>
        <p:nvSpPr>
          <p:cNvPr id="188" name="Shape 188"/>
          <p:cNvSpPr/>
          <p:nvPr/>
        </p:nvSpPr>
        <p:spPr>
          <a:xfrm>
            <a:off x="-276439" y="8329597"/>
            <a:ext cx="11903425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4"/>
            <a:r>
              <a:t>Tapable.hooks.beforeCompile.call*(name:string, …);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7"/>
      <p:bldP build="whole" bldLvl="1" animBg="1" rev="0" advAuto="0" spid="182" grpId="1"/>
      <p:bldP build="whole" bldLvl="1" animBg="1" rev="0" advAuto="0" spid="187" grpId="6"/>
      <p:bldP build="whole" bldLvl="1" animBg="1" rev="0" advAuto="0" spid="186" grpId="5"/>
      <p:bldP build="whole" bldLvl="1" animBg="1" rev="0" advAuto="0" spid="184" grpId="4"/>
      <p:bldP build="whole" bldLvl="1" animBg="1" rev="0" advAuto="0" spid="185" grpId="3"/>
      <p:bldP build="whole" bldLvl="1" animBg="1" rev="0" advAuto="0" spid="18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webpack组件开发基础</a:t>
            </a:r>
          </a:p>
        </p:txBody>
      </p:sp>
      <p:sp>
        <p:nvSpPr>
          <p:cNvPr id="191" name="Shape 191"/>
          <p:cNvSpPr/>
          <p:nvPr/>
        </p:nvSpPr>
        <p:spPr>
          <a:xfrm>
            <a:off x="839710" y="4552950"/>
            <a:ext cx="173037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compiler</a:t>
            </a:r>
          </a:p>
        </p:txBody>
      </p:sp>
      <p:sp>
        <p:nvSpPr>
          <p:cNvPr id="192" name="Shape 192"/>
          <p:cNvSpPr/>
          <p:nvPr/>
        </p:nvSpPr>
        <p:spPr>
          <a:xfrm>
            <a:off x="2756430" y="4864139"/>
            <a:ext cx="1433099" cy="13372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4177570" y="4552950"/>
            <a:ext cx="228123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compilation</a:t>
            </a:r>
          </a:p>
        </p:txBody>
      </p:sp>
      <p:sp>
        <p:nvSpPr>
          <p:cNvPr id="194" name="Shape 194"/>
          <p:cNvSpPr/>
          <p:nvPr/>
        </p:nvSpPr>
        <p:spPr>
          <a:xfrm flipV="1">
            <a:off x="6204414" y="3748877"/>
            <a:ext cx="1273599" cy="1009597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7504770" y="3383310"/>
            <a:ext cx="15240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module</a:t>
            </a:r>
          </a:p>
        </p:txBody>
      </p:sp>
      <p:sp>
        <p:nvSpPr>
          <p:cNvPr id="196" name="Shape 196"/>
          <p:cNvSpPr/>
          <p:nvPr/>
        </p:nvSpPr>
        <p:spPr>
          <a:xfrm>
            <a:off x="7470794" y="5841535"/>
            <a:ext cx="1274763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chunk</a:t>
            </a:r>
          </a:p>
        </p:txBody>
      </p:sp>
      <p:sp>
        <p:nvSpPr>
          <p:cNvPr id="197" name="Shape 197"/>
          <p:cNvSpPr/>
          <p:nvPr/>
        </p:nvSpPr>
        <p:spPr>
          <a:xfrm>
            <a:off x="6127061" y="5252138"/>
            <a:ext cx="1271103" cy="861258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8069917" y="4102625"/>
            <a:ext cx="1" cy="1667296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9055528" y="3717413"/>
            <a:ext cx="1081991" cy="1081991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 flipV="1">
            <a:off x="8711304" y="5042893"/>
            <a:ext cx="1520220" cy="1269389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0357370" y="4552950"/>
            <a:ext cx="1704976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optimize</a:t>
            </a:r>
          </a:p>
        </p:txBody>
      </p:sp>
      <p:sp>
        <p:nvSpPr>
          <p:cNvPr id="202" name="Shape 202"/>
          <p:cNvSpPr/>
          <p:nvPr/>
        </p:nvSpPr>
        <p:spPr>
          <a:xfrm flipH="1" flipV="1">
            <a:off x="8219828" y="2001885"/>
            <a:ext cx="2578170" cy="2578169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5575591" y="1446796"/>
            <a:ext cx="25273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生成静态资源</a:t>
            </a:r>
          </a:p>
        </p:txBody>
      </p:sp>
      <p:sp>
        <p:nvSpPr>
          <p:cNvPr id="204" name="Shape 204"/>
          <p:cNvSpPr/>
          <p:nvPr/>
        </p:nvSpPr>
        <p:spPr>
          <a:xfrm flipH="1">
            <a:off x="1604750" y="1853502"/>
            <a:ext cx="4038263" cy="2884592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699322" y="5196388"/>
            <a:ext cx="2879572" cy="1943312"/>
          </a:xfrm>
          <a:prstGeom prst="line">
            <a:avLst/>
          </a:prstGeom>
          <a:ln w="12700">
            <a:solidFill>
              <a:schemeClr val="accent1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2400">
                <a:solidFill>
                  <a:schemeClr val="accent1">
                    <a:hueOff val="1018784"/>
                    <a:satOff val="10112"/>
                    <a:lumOff val="3529"/>
                  </a:schemeClr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4762964" y="6846303"/>
            <a:ext cx="25273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生成真实文件</a:t>
            </a:r>
          </a:p>
        </p:txBody>
      </p:sp>
      <p:sp>
        <p:nvSpPr>
          <p:cNvPr id="207" name="Shape 207"/>
          <p:cNvSpPr/>
          <p:nvPr/>
        </p:nvSpPr>
        <p:spPr>
          <a:xfrm>
            <a:off x="876532" y="7659103"/>
            <a:ext cx="11251736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整个过程大部分的功能与实现都是通过plugin监听complier，compilation，parse的事件进行处理，包括了入口文件的读取，pase过程中的js语法解析。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1"/>
      <p:bldP build="whole" bldLvl="1" animBg="1" rev="0" advAuto="0" spid="196" grpId="7"/>
      <p:bldP build="whole" bldLvl="1" animBg="1" rev="0" advAuto="0" spid="194" grpId="4"/>
      <p:bldP build="whole" bldLvl="1" animBg="1" rev="0" advAuto="0" spid="193" grpId="3"/>
      <p:bldP build="whole" bldLvl="1" animBg="1" rev="0" advAuto="0" spid="195" grpId="5"/>
      <p:bldP build="whole" bldLvl="1" animBg="1" rev="0" advAuto="0" spid="202" grpId="12"/>
      <p:bldP build="whole" bldLvl="1" animBg="1" rev="0" advAuto="0" spid="207" grpId="17"/>
      <p:bldP build="whole" bldLvl="1" animBg="1" rev="0" advAuto="0" spid="200" grpId="9"/>
      <p:bldP build="whole" bldLvl="1" animBg="1" rev="0" advAuto="0" spid="198" grpId="8"/>
      <p:bldP build="whole" bldLvl="1" animBg="1" rev="0" advAuto="0" spid="191" grpId="1"/>
      <p:bldP build="whole" bldLvl="1" animBg="1" rev="0" advAuto="0" spid="199" grpId="10"/>
      <p:bldP build="whole" bldLvl="1" animBg="1" rev="0" advAuto="0" spid="197" grpId="6"/>
      <p:bldP build="whole" bldLvl="1" animBg="1" rev="0" advAuto="0" spid="206" grpId="16"/>
      <p:bldP build="whole" bldLvl="1" animBg="1" rev="0" advAuto="0" spid="205" grpId="15"/>
      <p:bldP build="whole" bldLvl="1" animBg="1" rev="0" advAuto="0" spid="204" grpId="14"/>
      <p:bldP build="whole" bldLvl="1" animBg="1" rev="0" advAuto="0" spid="203" grpId="13"/>
      <p:bldP build="whole" bldLvl="1" animBg="1" rev="0" advAuto="0" spid="19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webpack组件开发基础</a:t>
            </a:r>
          </a:p>
        </p:txBody>
      </p:sp>
      <p:sp>
        <p:nvSpPr>
          <p:cNvPr id="210" name="Shape 210"/>
          <p:cNvSpPr/>
          <p:nvPr>
            <p:ph type="body" sz="quarter" idx="4294967295"/>
          </p:nvPr>
        </p:nvSpPr>
        <p:spPr>
          <a:xfrm>
            <a:off x="694129" y="1708676"/>
            <a:ext cx="5111579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plugin基础写法</a:t>
            </a:r>
          </a:p>
        </p:txBody>
      </p:sp>
      <p:sp>
        <p:nvSpPr>
          <p:cNvPr id="211" name="Shape 211"/>
          <p:cNvSpPr/>
          <p:nvPr/>
        </p:nvSpPr>
        <p:spPr>
          <a:xfrm>
            <a:off x="655076" y="3314377"/>
            <a:ext cx="6511257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plugin本身是带有apply方法的对象</a:t>
            </a:r>
          </a:p>
        </p:txBody>
      </p:sp>
      <p:sp>
        <p:nvSpPr>
          <p:cNvPr id="212" name="Shape 212"/>
          <p:cNvSpPr/>
          <p:nvPr/>
        </p:nvSpPr>
        <p:spPr>
          <a:xfrm>
            <a:off x="158615" y="4315057"/>
            <a:ext cx="6643601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 new Plugin().apply(compiler)</a:t>
            </a:r>
          </a:p>
        </p:txBody>
      </p:sp>
      <p:sp>
        <p:nvSpPr>
          <p:cNvPr id="213" name="Shape 213"/>
          <p:cNvSpPr/>
          <p:nvPr/>
        </p:nvSpPr>
        <p:spPr>
          <a:xfrm>
            <a:off x="655076" y="5096262"/>
            <a:ext cx="12051487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compiler能够提供整个webpack打包的流程上的钩子函数，并能通过这些钩子函数访问到compilation，透过compilation，访问到整个构建细节</a:t>
            </a:r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087" y="3167929"/>
            <a:ext cx="13113465" cy="341774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3"/>
      <p:bldP build="whole" bldLvl="1" animBg="1" rev="0" advAuto="0" spid="214" grpId="4"/>
      <p:bldP build="whole" bldLvl="1" animBg="1" rev="0" advAuto="0" spid="212" grpId="2"/>
      <p:bldP build="whole" bldLvl="1" animBg="1" rev="0" advAuto="0" spid="2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2482"/>
            </a:lvl1pPr>
          </a:lstStyle>
          <a:p>
            <a:pPr/>
            <a:r>
              <a:t>webpack组件开发基础</a:t>
            </a:r>
          </a:p>
        </p:txBody>
      </p:sp>
      <p:sp>
        <p:nvSpPr>
          <p:cNvPr id="217" name="Shape 217"/>
          <p:cNvSpPr/>
          <p:nvPr>
            <p:ph type="body" sz="quarter" idx="4294967295"/>
          </p:nvPr>
        </p:nvSpPr>
        <p:spPr>
          <a:xfrm>
            <a:off x="694129" y="1708676"/>
            <a:ext cx="5111579" cy="1014830"/>
          </a:xfrm>
          <a:prstGeom prst="rect">
            <a:avLst/>
          </a:prstGeom>
        </p:spPr>
        <p:txBody>
          <a:bodyPr anchor="t"/>
          <a:lstStyle>
            <a:lvl1pPr marL="508000" indent="-508000">
              <a:lnSpc>
                <a:spcPct val="100000"/>
              </a:lnSpc>
              <a:spcBef>
                <a:spcPts val="1400"/>
              </a:spcBef>
              <a:buClr>
                <a:srgbClr val="1BA67E"/>
              </a:buClr>
              <a:buSzPct val="130000"/>
              <a:buFont typeface="Avenir Next"/>
              <a:buChar char="■"/>
              <a:defRPr cap="none" sz="3800">
                <a:solidFill>
                  <a:srgbClr val="2C3E50"/>
                </a:solidFill>
              </a:defRPr>
            </a:lvl1pPr>
          </a:lstStyle>
          <a:p>
            <a:pPr/>
            <a:r>
              <a:t>loader基础写法</a:t>
            </a:r>
          </a:p>
        </p:txBody>
      </p:sp>
      <p:sp>
        <p:nvSpPr>
          <p:cNvPr id="218" name="Shape 218"/>
          <p:cNvSpPr/>
          <p:nvPr/>
        </p:nvSpPr>
        <p:spPr>
          <a:xfrm>
            <a:off x="536129" y="3042712"/>
            <a:ext cx="8103869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loader本身是一个用于处理文件内容的函数</a:t>
            </a:r>
          </a:p>
        </p:txBody>
      </p:sp>
      <p:sp>
        <p:nvSpPr>
          <p:cNvPr id="219" name="Shape 219"/>
          <p:cNvSpPr/>
          <p:nvPr/>
        </p:nvSpPr>
        <p:spPr>
          <a:xfrm>
            <a:off x="634401" y="5289997"/>
            <a:ext cx="11735998" cy="1790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/>
          </a:lstStyle>
          <a:p>
            <a:pPr/>
            <a:r>
              <a:t>loader与gulp的插件比较相似，大致的写法与gulp的pipe有点相似，webpack会在构建module的时候用来处理请求文件的原数据</a:t>
            </a:r>
          </a:p>
        </p:txBody>
      </p:sp>
      <p:sp>
        <p:nvSpPr>
          <p:cNvPr id="220" name="Shape 220"/>
          <p:cNvSpPr/>
          <p:nvPr/>
        </p:nvSpPr>
        <p:spPr>
          <a:xfrm>
            <a:off x="278412" y="4067233"/>
            <a:ext cx="6722667" cy="64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/>
            <a:r>
              <a:t>loade处理流最终应当是js代码块</a:t>
            </a:r>
          </a:p>
        </p:txBody>
      </p:sp>
      <p:pic>
        <p:nvPicPr>
          <p:cNvPr id="2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596" y="3090160"/>
            <a:ext cx="13004801" cy="1833182"/>
          </a:xfrm>
          <a:prstGeom prst="rect">
            <a:avLst/>
          </a:prstGeom>
          <a:ln w="3175">
            <a:miter lim="400000"/>
          </a:ln>
        </p:spPr>
      </p:pic>
      <p:pic>
        <p:nvPicPr>
          <p:cNvPr id="22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11222" y="5430158"/>
            <a:ext cx="13227244" cy="151037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  <p:bldP build="whole" bldLvl="1" animBg="1" rev="0" advAuto="0" spid="222" grpId="5"/>
      <p:bldP build="whole" bldLvl="1" animBg="1" rev="0" advAuto="0" spid="219" grpId="3"/>
      <p:bldP build="whole" bldLvl="1" animBg="1" rev="0" advAuto="0" spid="221" grpId="4"/>
      <p:bldP build="whole" bldLvl="1" animBg="1" rev="0" advAuto="0" spid="22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LOader深入了解与使用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C3E50"/>
      </a:dk1>
      <a:lt1>
        <a:srgbClr val="503A24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3AD0AF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Lantinghei SC Extralight"/>
        <a:ea typeface="Lantinghei SC Extralight"/>
        <a:cs typeface="Lantinghei SC Extralight"/>
      </a:majorFont>
      <a:minorFont>
        <a:latin typeface="Lantinghei SC Demibold"/>
        <a:ea typeface="Lantinghei SC Demibold"/>
        <a:cs typeface="Lantinghei SC D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1018784"/>
            <a:satOff val="10112"/>
            <a:lumOff val="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Lantinghei SC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2C3E50"/>
            </a:solidFill>
            <a:effectLst/>
            <a:uFillTx/>
            <a:latin typeface="+mj-lt"/>
            <a:ea typeface="+mj-ea"/>
            <a:cs typeface="+mj-cs"/>
            <a:sym typeface="Lantinghei SC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3AD0AF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Lantinghei SC Extralight"/>
        <a:ea typeface="Lantinghei SC Extralight"/>
        <a:cs typeface="Lantinghei SC Extralight"/>
      </a:majorFont>
      <a:minorFont>
        <a:latin typeface="Lantinghei SC Demibold"/>
        <a:ea typeface="Lantinghei SC Demibold"/>
        <a:cs typeface="Lantinghei SC D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1018784"/>
            <a:satOff val="10112"/>
            <a:lumOff val="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Lantinghei SC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2C3E50"/>
            </a:solidFill>
            <a:effectLst/>
            <a:uFillTx/>
            <a:latin typeface="+mj-lt"/>
            <a:ea typeface="+mj-ea"/>
            <a:cs typeface="+mj-cs"/>
            <a:sym typeface="Lantinghei SC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