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matic SC"/>
      <p:regular r:id="rId19"/>
      <p:bold r:id="rId20"/>
    </p:embeddedFont>
    <p:embeddedFont>
      <p:font typeface="Source Code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24" Type="http://schemas.openxmlformats.org/officeDocument/2006/relationships/font" Target="fonts/SourceCodePro-boldItalic.fntdata"/><Relationship Id="rId12" Type="http://schemas.openxmlformats.org/officeDocument/2006/relationships/slide" Target="slides/slide7.xml"/><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03aec86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03aec86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In this article, the author explores the performance of technical trading rules in financial markets, employing White's Reality Check Bootstrap method to address data snooping bias while applying 26 trading rules to a century's worth of daily data for the Dow Jones Industrial Average. Despite concerns about data snooping, some trading rules exhibit consistent strong performance. This research underscores the crucial importance of accounting for data exploration effects when evaluating financial performance, with adjusted p-values often differing significantly from their unadjusted counterparts. When using the Sharpe ratio as a benchmark, the impact of data snooping on performance evaluations becomes even more apparent. Furthermore, out-of-sample testing reveals that cumulative wealth rules, a specific trading strategy, do not always perform as expected and may even result in negative returns. Intriguingly, the best-performing rule for the DJIA had only a few trades, each with significantly longer holding periods compared to the full sample. This article serves as a reminder that historical performance does not guarantee future success, emphasizing the need for rigorous evaluation and testing in financial decision-making.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03aec86e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03aec86e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03aec86e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03aec86e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03aec86e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03aec86e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03aec86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03aec86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03aec86e8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03aec86e8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03aec86e8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03aec86e8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03aec86e8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03aec86e8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0"/>
              </a:spcBef>
              <a:spcAft>
                <a:spcPts val="0"/>
              </a:spcAft>
              <a:buClr>
                <a:schemeClr val="accent1"/>
              </a:buClr>
              <a:buSzPts val="1400"/>
              <a:buChar char="○"/>
              <a:defRPr>
                <a:solidFill>
                  <a:schemeClr val="accent1"/>
                </a:solidFill>
                <a:highlight>
                  <a:schemeClr val="lt1"/>
                </a:highlight>
              </a:defRPr>
            </a:lvl2pPr>
            <a:lvl3pPr indent="-317500" lvl="2" marL="1371600" rtl="0">
              <a:spcBef>
                <a:spcPts val="0"/>
              </a:spcBef>
              <a:spcAft>
                <a:spcPts val="0"/>
              </a:spcAft>
              <a:buClr>
                <a:schemeClr val="accent1"/>
              </a:buClr>
              <a:buSzPts val="1400"/>
              <a:buChar char="■"/>
              <a:defRPr>
                <a:solidFill>
                  <a:schemeClr val="accent1"/>
                </a:solidFill>
                <a:highlight>
                  <a:schemeClr val="lt1"/>
                </a:highlight>
              </a:defRPr>
            </a:lvl3pPr>
            <a:lvl4pPr indent="-317500" lvl="3" marL="1828800" rtl="0">
              <a:spcBef>
                <a:spcPts val="0"/>
              </a:spcBef>
              <a:spcAft>
                <a:spcPts val="0"/>
              </a:spcAft>
              <a:buClr>
                <a:schemeClr val="accent1"/>
              </a:buClr>
              <a:buSzPts val="1400"/>
              <a:buChar char="●"/>
              <a:defRPr>
                <a:solidFill>
                  <a:schemeClr val="accent1"/>
                </a:solidFill>
                <a:highlight>
                  <a:schemeClr val="lt1"/>
                </a:highlight>
              </a:defRPr>
            </a:lvl4pPr>
            <a:lvl5pPr indent="-317500" lvl="4" marL="2286000" rtl="0">
              <a:spcBef>
                <a:spcPts val="0"/>
              </a:spcBef>
              <a:spcAft>
                <a:spcPts val="0"/>
              </a:spcAft>
              <a:buClr>
                <a:schemeClr val="accent1"/>
              </a:buClr>
              <a:buSzPts val="1400"/>
              <a:buChar char="○"/>
              <a:defRPr>
                <a:solidFill>
                  <a:schemeClr val="accent1"/>
                </a:solidFill>
                <a:highlight>
                  <a:schemeClr val="lt1"/>
                </a:highlight>
              </a:defRPr>
            </a:lvl5pPr>
            <a:lvl6pPr indent="-317500" lvl="5" marL="2743200" rtl="0">
              <a:spcBef>
                <a:spcPts val="0"/>
              </a:spcBef>
              <a:spcAft>
                <a:spcPts val="0"/>
              </a:spcAft>
              <a:buClr>
                <a:schemeClr val="accent1"/>
              </a:buClr>
              <a:buSzPts val="1400"/>
              <a:buChar char="■"/>
              <a:defRPr>
                <a:solidFill>
                  <a:schemeClr val="accent1"/>
                </a:solidFill>
                <a:highlight>
                  <a:schemeClr val="lt1"/>
                </a:highlight>
              </a:defRPr>
            </a:lvl6pPr>
            <a:lvl7pPr indent="-317500" lvl="6" marL="3200400" rtl="0">
              <a:spcBef>
                <a:spcPts val="0"/>
              </a:spcBef>
              <a:spcAft>
                <a:spcPts val="0"/>
              </a:spcAft>
              <a:buClr>
                <a:schemeClr val="accent1"/>
              </a:buClr>
              <a:buSzPts val="1400"/>
              <a:buChar char="●"/>
              <a:defRPr>
                <a:solidFill>
                  <a:schemeClr val="accent1"/>
                </a:solidFill>
                <a:highlight>
                  <a:schemeClr val="lt1"/>
                </a:highlight>
              </a:defRPr>
            </a:lvl7pPr>
            <a:lvl8pPr indent="-317500" lvl="7" marL="3657600" rtl="0">
              <a:spcBef>
                <a:spcPts val="0"/>
              </a:spcBef>
              <a:spcAft>
                <a:spcPts val="0"/>
              </a:spcAft>
              <a:buClr>
                <a:schemeClr val="accent1"/>
              </a:buClr>
              <a:buSzPts val="1400"/>
              <a:buChar char="○"/>
              <a:defRPr>
                <a:solidFill>
                  <a:schemeClr val="accent1"/>
                </a:solidFill>
                <a:highlight>
                  <a:schemeClr val="lt1"/>
                </a:highlight>
              </a:defRPr>
            </a:lvl8pPr>
            <a:lvl9pPr indent="-317500" lvl="8" marL="4114800" rtl="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kannan1314/amazon-stock-price-all-time"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t>Feature Engineering (FE) &amp; EDA </a:t>
            </a:r>
            <a:r>
              <a:rPr lang="en" sz="5300"/>
              <a:t>- Financial Markets Assignment</a:t>
            </a:r>
            <a:endParaRPr sz="5300"/>
          </a:p>
        </p:txBody>
      </p:sp>
      <p:sp>
        <p:nvSpPr>
          <p:cNvPr id="57" name="Google Shape;57;p13"/>
          <p:cNvSpPr txBox="1"/>
          <p:nvPr>
            <p:ph idx="1" type="subTitle"/>
          </p:nvPr>
        </p:nvSpPr>
        <p:spPr>
          <a:xfrm>
            <a:off x="311700" y="3680125"/>
            <a:ext cx="8520600" cy="118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APAN5420 - Anomaly Detection HW1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Zhenyu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 </a:t>
            </a:r>
            <a:r>
              <a:rPr lang="en"/>
              <a:t>summary of paper reading</a:t>
            </a:r>
            <a:endParaRPr/>
          </a:p>
        </p:txBody>
      </p:sp>
      <p:sp>
        <p:nvSpPr>
          <p:cNvPr id="63" name="Google Shape;63;p14"/>
          <p:cNvSpPr txBox="1"/>
          <p:nvPr>
            <p:ph idx="1" type="body"/>
          </p:nvPr>
        </p:nvSpPr>
        <p:spPr>
          <a:xfrm>
            <a:off x="311700" y="943850"/>
            <a:ext cx="8520600" cy="4104300"/>
          </a:xfrm>
          <a:prstGeom prst="rect">
            <a:avLst/>
          </a:prstGeom>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None/>
            </a:pPr>
            <a:r>
              <a:rPr lang="en" sz="1200"/>
              <a:t>The paper that I selected was </a:t>
            </a:r>
            <a:r>
              <a:rPr b="1" lang="en" sz="1200"/>
              <a:t>"Data-snooping, technical trading rule performance and the bootstrap"</a:t>
            </a:r>
            <a:r>
              <a:rPr lang="en" sz="1200"/>
              <a:t>.</a:t>
            </a:r>
            <a:endParaRPr sz="1200"/>
          </a:p>
          <a:p>
            <a:pPr indent="-293370" lvl="0" marL="457200" rtl="0" algn="l">
              <a:lnSpc>
                <a:spcPct val="150000"/>
              </a:lnSpc>
              <a:spcBef>
                <a:spcPts val="1200"/>
              </a:spcBef>
              <a:spcAft>
                <a:spcPts val="0"/>
              </a:spcAft>
              <a:buSzPct val="100000"/>
              <a:buChar char="●"/>
            </a:pPr>
            <a:r>
              <a:rPr lang="en" sz="1200"/>
              <a:t>The article examines the performance of technical trading rules.</a:t>
            </a:r>
            <a:endParaRPr sz="1200"/>
          </a:p>
          <a:p>
            <a:pPr indent="-293370" lvl="0" marL="457200" rtl="0" algn="l">
              <a:lnSpc>
                <a:spcPct val="150000"/>
              </a:lnSpc>
              <a:spcBef>
                <a:spcPts val="0"/>
              </a:spcBef>
              <a:spcAft>
                <a:spcPts val="0"/>
              </a:spcAft>
              <a:buSzPct val="100000"/>
              <a:buChar char="●"/>
            </a:pPr>
            <a:r>
              <a:rPr lang="en" sz="1200"/>
              <a:t>It utilizes White's Reality Check Bootstrap method to evaluate rule performance and correct for data snooping bias.</a:t>
            </a:r>
            <a:endParaRPr sz="1200"/>
          </a:p>
          <a:p>
            <a:pPr indent="-293370" lvl="0" marL="457200" rtl="0" algn="l">
              <a:lnSpc>
                <a:spcPct val="150000"/>
              </a:lnSpc>
              <a:spcBef>
                <a:spcPts val="0"/>
              </a:spcBef>
              <a:spcAft>
                <a:spcPts val="0"/>
              </a:spcAft>
              <a:buSzPct val="100000"/>
              <a:buChar char="●"/>
            </a:pPr>
            <a:r>
              <a:rPr lang="en" sz="1200"/>
              <a:t>26 trading rules were applied to 100 years of daily data for the Dow Jones Industrial Average.</a:t>
            </a:r>
            <a:endParaRPr sz="1200"/>
          </a:p>
          <a:p>
            <a:pPr indent="-293370" lvl="0" marL="457200" rtl="0" algn="l">
              <a:lnSpc>
                <a:spcPct val="150000"/>
              </a:lnSpc>
              <a:spcBef>
                <a:spcPts val="0"/>
              </a:spcBef>
              <a:spcAft>
                <a:spcPts val="0"/>
              </a:spcAft>
              <a:buSzPct val="100000"/>
              <a:buChar char="●"/>
            </a:pPr>
            <a:r>
              <a:rPr lang="en" sz="1200"/>
              <a:t>Data snooping bias, or the impact of exploring multiple rules, is considered in the analysis.</a:t>
            </a:r>
            <a:endParaRPr sz="1200"/>
          </a:p>
          <a:p>
            <a:pPr indent="-293370" lvl="0" marL="457200" rtl="0" algn="l">
              <a:lnSpc>
                <a:spcPct val="150000"/>
              </a:lnSpc>
              <a:spcBef>
                <a:spcPts val="0"/>
              </a:spcBef>
              <a:spcAft>
                <a:spcPts val="0"/>
              </a:spcAft>
              <a:buSzPct val="100000"/>
              <a:buChar char="●"/>
            </a:pPr>
            <a:r>
              <a:rPr lang="en" sz="1200"/>
              <a:t>Despite data snooping, some trading rules demonstrate strong performance during the research period.</a:t>
            </a:r>
            <a:endParaRPr sz="1200"/>
          </a:p>
          <a:p>
            <a:pPr indent="-293370" lvl="0" marL="457200" rtl="0" algn="l">
              <a:lnSpc>
                <a:spcPct val="150000"/>
              </a:lnSpc>
              <a:spcBef>
                <a:spcPts val="0"/>
              </a:spcBef>
              <a:spcAft>
                <a:spcPts val="0"/>
              </a:spcAft>
              <a:buSzPct val="100000"/>
              <a:buChar char="●"/>
            </a:pPr>
            <a:r>
              <a:rPr lang="en" sz="1200"/>
              <a:t>The article emphasizes the importance of addressing data exploration effects when assessing financial performance.</a:t>
            </a:r>
            <a:endParaRPr sz="1200"/>
          </a:p>
          <a:p>
            <a:pPr indent="-293370" lvl="0" marL="457200" rtl="0" algn="l">
              <a:lnSpc>
                <a:spcPct val="150000"/>
              </a:lnSpc>
              <a:spcBef>
                <a:spcPts val="0"/>
              </a:spcBef>
              <a:spcAft>
                <a:spcPts val="0"/>
              </a:spcAft>
              <a:buSzPct val="100000"/>
              <a:buChar char="●"/>
            </a:pPr>
            <a:r>
              <a:rPr lang="en" sz="1200"/>
              <a:t>Adjusted p-values, considering data exploration, can significantly differ from unadjusted p-values.</a:t>
            </a:r>
            <a:endParaRPr sz="1200"/>
          </a:p>
          <a:p>
            <a:pPr indent="-293370" lvl="0" marL="457200" rtl="0" algn="l">
              <a:lnSpc>
                <a:spcPct val="150000"/>
              </a:lnSpc>
              <a:spcBef>
                <a:spcPts val="0"/>
              </a:spcBef>
              <a:spcAft>
                <a:spcPts val="0"/>
              </a:spcAft>
              <a:buSzPct val="100000"/>
              <a:buChar char="●"/>
            </a:pPr>
            <a:r>
              <a:rPr lang="en" sz="1200"/>
              <a:t>The Sharpe ratio criterion is used to contrast performance, revealing substantial differences.</a:t>
            </a:r>
            <a:endParaRPr sz="1200"/>
          </a:p>
          <a:p>
            <a:pPr indent="-293370" lvl="0" marL="457200" rtl="0" algn="l">
              <a:lnSpc>
                <a:spcPct val="150000"/>
              </a:lnSpc>
              <a:spcBef>
                <a:spcPts val="0"/>
              </a:spcBef>
              <a:spcAft>
                <a:spcPts val="0"/>
              </a:spcAft>
              <a:buSzPct val="100000"/>
              <a:buChar char="●"/>
            </a:pPr>
            <a:r>
              <a:rPr lang="en" sz="1200"/>
              <a:t>Out-of-sample performance is also assessed using recursive decision rules.</a:t>
            </a:r>
            <a:endParaRPr sz="1200"/>
          </a:p>
          <a:p>
            <a:pPr indent="-293370" lvl="0" marL="457200" rtl="0" algn="l">
              <a:lnSpc>
                <a:spcPct val="150000"/>
              </a:lnSpc>
              <a:spcBef>
                <a:spcPts val="0"/>
              </a:spcBef>
              <a:spcAft>
                <a:spcPts val="0"/>
              </a:spcAft>
              <a:buSzPct val="100000"/>
              <a:buChar char="●"/>
            </a:pPr>
            <a:r>
              <a:rPr lang="en" sz="1200"/>
              <a:t>Interestingly, cumulative wealth rules did not perform well in out-of-sample testing, and some resulted in negative returns.</a:t>
            </a:r>
            <a:endParaRPr sz="1200"/>
          </a:p>
          <a:p>
            <a:pPr indent="-293370" lvl="0" marL="457200" rtl="0" algn="l">
              <a:lnSpc>
                <a:spcPct val="150000"/>
              </a:lnSpc>
              <a:spcBef>
                <a:spcPts val="0"/>
              </a:spcBef>
              <a:spcAft>
                <a:spcPts val="0"/>
              </a:spcAft>
              <a:buSzPct val="100000"/>
              <a:buChar char="●"/>
            </a:pPr>
            <a:r>
              <a:rPr lang="en" sz="1200"/>
              <a:t>The best rule for DJIA had only six trades with long average holding periods compared to the full sample.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Time-series Data Analysis</a:t>
            </a:r>
            <a:endParaRPr/>
          </a:p>
        </p:txBody>
      </p:sp>
      <p:sp>
        <p:nvSpPr>
          <p:cNvPr id="69" name="Google Shape;69;p15"/>
          <p:cNvSpPr txBox="1"/>
          <p:nvPr>
            <p:ph idx="1" type="body"/>
          </p:nvPr>
        </p:nvSpPr>
        <p:spPr>
          <a:xfrm>
            <a:off x="0" y="943850"/>
            <a:ext cx="8832300" cy="558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Dataset: Amazon Stock Price (ALL-TIME)</a:t>
            </a:r>
            <a:endParaRPr sz="1200"/>
          </a:p>
          <a:p>
            <a:pPr indent="-304800" lvl="0" marL="457200" rtl="0" algn="l">
              <a:spcBef>
                <a:spcPts val="0"/>
              </a:spcBef>
              <a:spcAft>
                <a:spcPts val="0"/>
              </a:spcAft>
              <a:buSzPts val="1200"/>
              <a:buChar char="●"/>
            </a:pPr>
            <a:r>
              <a:rPr lang="en" sz="1200"/>
              <a:t>Reference: </a:t>
            </a:r>
            <a:r>
              <a:rPr lang="en" sz="1200" u="sng">
                <a:solidFill>
                  <a:schemeClr val="hlink"/>
                </a:solidFill>
                <a:hlinkClick r:id="rId3"/>
              </a:rPr>
              <a:t>https://www.kaggle.com/datasets/kannan1314/amazon-stock-price-all-time</a:t>
            </a:r>
            <a:endParaRPr sz="1200"/>
          </a:p>
        </p:txBody>
      </p:sp>
      <p:pic>
        <p:nvPicPr>
          <p:cNvPr id="70" name="Google Shape;70;p15"/>
          <p:cNvPicPr preferRelativeResize="0"/>
          <p:nvPr/>
        </p:nvPicPr>
        <p:blipFill>
          <a:blip r:embed="rId4">
            <a:alphaModFix/>
          </a:blip>
          <a:stretch>
            <a:fillRect/>
          </a:stretch>
        </p:blipFill>
        <p:spPr>
          <a:xfrm>
            <a:off x="523700" y="1502450"/>
            <a:ext cx="2022925" cy="3466474"/>
          </a:xfrm>
          <a:prstGeom prst="rect">
            <a:avLst/>
          </a:prstGeom>
          <a:noFill/>
          <a:ln>
            <a:noFill/>
          </a:ln>
        </p:spPr>
      </p:pic>
      <p:pic>
        <p:nvPicPr>
          <p:cNvPr id="71" name="Google Shape;71;p15"/>
          <p:cNvPicPr preferRelativeResize="0"/>
          <p:nvPr/>
        </p:nvPicPr>
        <p:blipFill>
          <a:blip r:embed="rId5">
            <a:alphaModFix/>
          </a:blip>
          <a:stretch>
            <a:fillRect/>
          </a:stretch>
        </p:blipFill>
        <p:spPr>
          <a:xfrm>
            <a:off x="2699025" y="1654850"/>
            <a:ext cx="6292576" cy="32701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Moving Average (SMA Method)</a:t>
            </a:r>
            <a:endParaRPr/>
          </a:p>
        </p:txBody>
      </p:sp>
      <p:pic>
        <p:nvPicPr>
          <p:cNvPr id="77" name="Google Shape;77;p16"/>
          <p:cNvPicPr preferRelativeResize="0"/>
          <p:nvPr/>
        </p:nvPicPr>
        <p:blipFill>
          <a:blip r:embed="rId3">
            <a:alphaModFix/>
          </a:blip>
          <a:stretch>
            <a:fillRect/>
          </a:stretch>
        </p:blipFill>
        <p:spPr>
          <a:xfrm>
            <a:off x="0" y="943850"/>
            <a:ext cx="3742400" cy="2110849"/>
          </a:xfrm>
          <a:prstGeom prst="rect">
            <a:avLst/>
          </a:prstGeom>
          <a:noFill/>
          <a:ln>
            <a:noFill/>
          </a:ln>
        </p:spPr>
      </p:pic>
      <p:pic>
        <p:nvPicPr>
          <p:cNvPr id="78" name="Google Shape;78;p16"/>
          <p:cNvPicPr preferRelativeResize="0"/>
          <p:nvPr/>
        </p:nvPicPr>
        <p:blipFill>
          <a:blip r:embed="rId4">
            <a:alphaModFix/>
          </a:blip>
          <a:stretch>
            <a:fillRect/>
          </a:stretch>
        </p:blipFill>
        <p:spPr>
          <a:xfrm>
            <a:off x="69138" y="3054700"/>
            <a:ext cx="3604124" cy="2110849"/>
          </a:xfrm>
          <a:prstGeom prst="rect">
            <a:avLst/>
          </a:prstGeom>
          <a:noFill/>
          <a:ln>
            <a:noFill/>
          </a:ln>
        </p:spPr>
      </p:pic>
      <p:pic>
        <p:nvPicPr>
          <p:cNvPr id="79" name="Google Shape;79;p16"/>
          <p:cNvPicPr preferRelativeResize="0"/>
          <p:nvPr/>
        </p:nvPicPr>
        <p:blipFill>
          <a:blip r:embed="rId5">
            <a:alphaModFix/>
          </a:blip>
          <a:stretch>
            <a:fillRect/>
          </a:stretch>
        </p:blipFill>
        <p:spPr>
          <a:xfrm>
            <a:off x="3604125" y="943850"/>
            <a:ext cx="5426701" cy="39966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Exponential Smoothing Method</a:t>
            </a:r>
            <a:endParaRPr/>
          </a:p>
        </p:txBody>
      </p:sp>
      <p:pic>
        <p:nvPicPr>
          <p:cNvPr id="85" name="Google Shape;85;p17"/>
          <p:cNvPicPr preferRelativeResize="0"/>
          <p:nvPr/>
        </p:nvPicPr>
        <p:blipFill>
          <a:blip r:embed="rId3">
            <a:alphaModFix/>
          </a:blip>
          <a:stretch>
            <a:fillRect/>
          </a:stretch>
        </p:blipFill>
        <p:spPr>
          <a:xfrm>
            <a:off x="0" y="1007677"/>
            <a:ext cx="3451725" cy="2006099"/>
          </a:xfrm>
          <a:prstGeom prst="rect">
            <a:avLst/>
          </a:prstGeom>
          <a:noFill/>
          <a:ln>
            <a:noFill/>
          </a:ln>
        </p:spPr>
      </p:pic>
      <p:pic>
        <p:nvPicPr>
          <p:cNvPr id="86" name="Google Shape;86;p17"/>
          <p:cNvPicPr preferRelativeResize="0"/>
          <p:nvPr/>
        </p:nvPicPr>
        <p:blipFill>
          <a:blip r:embed="rId4">
            <a:alphaModFix/>
          </a:blip>
          <a:stretch>
            <a:fillRect/>
          </a:stretch>
        </p:blipFill>
        <p:spPr>
          <a:xfrm>
            <a:off x="0" y="3013775"/>
            <a:ext cx="3511951" cy="2129725"/>
          </a:xfrm>
          <a:prstGeom prst="rect">
            <a:avLst/>
          </a:prstGeom>
          <a:noFill/>
          <a:ln>
            <a:noFill/>
          </a:ln>
        </p:spPr>
      </p:pic>
      <p:pic>
        <p:nvPicPr>
          <p:cNvPr id="87" name="Google Shape;87;p17"/>
          <p:cNvPicPr preferRelativeResize="0"/>
          <p:nvPr/>
        </p:nvPicPr>
        <p:blipFill>
          <a:blip r:embed="rId5">
            <a:alphaModFix/>
          </a:blip>
          <a:stretch>
            <a:fillRect/>
          </a:stretch>
        </p:blipFill>
        <p:spPr>
          <a:xfrm>
            <a:off x="3511950" y="1078475"/>
            <a:ext cx="5595175" cy="3920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Seasonal-Trend Decomposition (STD Method)</a:t>
            </a:r>
            <a:endParaRPr/>
          </a:p>
        </p:txBody>
      </p:sp>
      <p:pic>
        <p:nvPicPr>
          <p:cNvPr id="93" name="Google Shape;93;p18"/>
          <p:cNvPicPr preferRelativeResize="0"/>
          <p:nvPr/>
        </p:nvPicPr>
        <p:blipFill>
          <a:blip r:embed="rId3">
            <a:alphaModFix/>
          </a:blip>
          <a:stretch>
            <a:fillRect/>
          </a:stretch>
        </p:blipFill>
        <p:spPr>
          <a:xfrm>
            <a:off x="0" y="1096250"/>
            <a:ext cx="4390400" cy="1982475"/>
          </a:xfrm>
          <a:prstGeom prst="rect">
            <a:avLst/>
          </a:prstGeom>
          <a:noFill/>
          <a:ln>
            <a:noFill/>
          </a:ln>
        </p:spPr>
      </p:pic>
      <p:pic>
        <p:nvPicPr>
          <p:cNvPr id="94" name="Google Shape;94;p18"/>
          <p:cNvPicPr preferRelativeResize="0"/>
          <p:nvPr/>
        </p:nvPicPr>
        <p:blipFill>
          <a:blip r:embed="rId4">
            <a:alphaModFix/>
          </a:blip>
          <a:stretch>
            <a:fillRect/>
          </a:stretch>
        </p:blipFill>
        <p:spPr>
          <a:xfrm>
            <a:off x="4323125" y="1096250"/>
            <a:ext cx="4639273" cy="2118025"/>
          </a:xfrm>
          <a:prstGeom prst="rect">
            <a:avLst/>
          </a:prstGeom>
          <a:noFill/>
          <a:ln>
            <a:noFill/>
          </a:ln>
        </p:spPr>
      </p:pic>
      <p:pic>
        <p:nvPicPr>
          <p:cNvPr id="95" name="Google Shape;95;p18"/>
          <p:cNvPicPr preferRelativeResize="0"/>
          <p:nvPr/>
        </p:nvPicPr>
        <p:blipFill>
          <a:blip r:embed="rId5">
            <a:alphaModFix/>
          </a:blip>
          <a:stretch>
            <a:fillRect/>
          </a:stretch>
        </p:blipFill>
        <p:spPr>
          <a:xfrm>
            <a:off x="108900" y="3161025"/>
            <a:ext cx="8520602" cy="198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92850"/>
            <a:ext cx="8520600" cy="65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Prophet Module</a:t>
            </a:r>
            <a:endParaRPr/>
          </a:p>
        </p:txBody>
      </p:sp>
      <p:pic>
        <p:nvPicPr>
          <p:cNvPr id="101" name="Google Shape;101;p19"/>
          <p:cNvPicPr preferRelativeResize="0"/>
          <p:nvPr/>
        </p:nvPicPr>
        <p:blipFill>
          <a:blip r:embed="rId3">
            <a:alphaModFix/>
          </a:blip>
          <a:stretch>
            <a:fillRect/>
          </a:stretch>
        </p:blipFill>
        <p:spPr>
          <a:xfrm>
            <a:off x="0" y="943850"/>
            <a:ext cx="5687350" cy="4199650"/>
          </a:xfrm>
          <a:prstGeom prst="rect">
            <a:avLst/>
          </a:prstGeom>
          <a:noFill/>
          <a:ln>
            <a:noFill/>
          </a:ln>
        </p:spPr>
      </p:pic>
      <p:pic>
        <p:nvPicPr>
          <p:cNvPr id="102" name="Google Shape;102;p19"/>
          <p:cNvPicPr preferRelativeResize="0"/>
          <p:nvPr/>
        </p:nvPicPr>
        <p:blipFill>
          <a:blip r:embed="rId4">
            <a:alphaModFix/>
          </a:blip>
          <a:stretch>
            <a:fillRect/>
          </a:stretch>
        </p:blipFill>
        <p:spPr>
          <a:xfrm>
            <a:off x="5578125" y="1023802"/>
            <a:ext cx="3565875" cy="1160799"/>
          </a:xfrm>
          <a:prstGeom prst="rect">
            <a:avLst/>
          </a:prstGeom>
          <a:noFill/>
          <a:ln>
            <a:noFill/>
          </a:ln>
        </p:spPr>
      </p:pic>
      <p:pic>
        <p:nvPicPr>
          <p:cNvPr id="103" name="Google Shape;103;p19"/>
          <p:cNvPicPr preferRelativeResize="0"/>
          <p:nvPr/>
        </p:nvPicPr>
        <p:blipFill>
          <a:blip r:embed="rId5">
            <a:alphaModFix/>
          </a:blip>
          <a:stretch>
            <a:fillRect/>
          </a:stretch>
        </p:blipFill>
        <p:spPr>
          <a:xfrm>
            <a:off x="5609923" y="2264550"/>
            <a:ext cx="3502279" cy="1160799"/>
          </a:xfrm>
          <a:prstGeom prst="rect">
            <a:avLst/>
          </a:prstGeom>
          <a:noFill/>
          <a:ln>
            <a:noFill/>
          </a:ln>
        </p:spPr>
      </p:pic>
      <p:pic>
        <p:nvPicPr>
          <p:cNvPr id="104" name="Google Shape;104;p19"/>
          <p:cNvPicPr preferRelativeResize="0"/>
          <p:nvPr/>
        </p:nvPicPr>
        <p:blipFill>
          <a:blip r:embed="rId6">
            <a:alphaModFix/>
          </a:blip>
          <a:stretch>
            <a:fillRect/>
          </a:stretch>
        </p:blipFill>
        <p:spPr>
          <a:xfrm>
            <a:off x="5609925" y="3609725"/>
            <a:ext cx="3502277" cy="11713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2850"/>
            <a:ext cx="8520600" cy="71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0"/>
          <p:cNvSpPr txBox="1"/>
          <p:nvPr>
            <p:ph idx="1" type="body"/>
          </p:nvPr>
        </p:nvSpPr>
        <p:spPr>
          <a:xfrm>
            <a:off x="82950" y="1004750"/>
            <a:ext cx="8849100" cy="4083300"/>
          </a:xfrm>
          <a:prstGeom prst="rect">
            <a:avLst/>
          </a:prstGeom>
        </p:spPr>
        <p:txBody>
          <a:bodyPr anchorCtr="0" anchor="t" bIns="91425" lIns="91425" spcFirstLastPara="1" rIns="91425" wrap="square" tIns="91425">
            <a:noAutofit/>
          </a:bodyPr>
          <a:lstStyle/>
          <a:p>
            <a:pPr indent="-300037" lvl="0" marL="457200" rtl="0" algn="l">
              <a:lnSpc>
                <a:spcPct val="150000"/>
              </a:lnSpc>
              <a:spcBef>
                <a:spcPts val="0"/>
              </a:spcBef>
              <a:spcAft>
                <a:spcPts val="0"/>
              </a:spcAft>
              <a:buSzPts val="1125"/>
              <a:buChar char="●"/>
            </a:pPr>
            <a:r>
              <a:rPr b="1" lang="en" sz="1125"/>
              <a:t>Simple Moving Average (SMA):</a:t>
            </a:r>
            <a:r>
              <a:rPr lang="en" sz="1125"/>
              <a:t> SMA is effective at identifying short-term fluctuations and highlights the underlying trend. By comparing each data point to the moving average, SMA can readily flag periods when the stock price significantly deviates from the smoothed trend, making it a robust tool for identifying short-term anomalies.</a:t>
            </a:r>
            <a:endParaRPr sz="1125"/>
          </a:p>
          <a:p>
            <a:pPr indent="-300037" lvl="0" marL="457200" rtl="0" algn="l">
              <a:lnSpc>
                <a:spcPct val="150000"/>
              </a:lnSpc>
              <a:spcBef>
                <a:spcPts val="0"/>
              </a:spcBef>
              <a:spcAft>
                <a:spcPts val="0"/>
              </a:spcAft>
              <a:buSzPts val="1125"/>
              <a:buChar char="●"/>
            </a:pPr>
            <a:r>
              <a:rPr b="1" lang="en" sz="1125"/>
              <a:t>Exponential Smoothing: </a:t>
            </a:r>
            <a:r>
              <a:rPr lang="en" sz="1125"/>
              <a:t>Exponential smoothing generates a smoothed forecast by giving more weight to recent data points. This model's sensitivity to long-term trends and gradual shifts makes it effective at spotting anomalies associated with sustained changes.</a:t>
            </a:r>
            <a:endParaRPr sz="1125"/>
          </a:p>
          <a:p>
            <a:pPr indent="-300037" lvl="0" marL="457200" rtl="0" algn="l">
              <a:lnSpc>
                <a:spcPct val="150000"/>
              </a:lnSpc>
              <a:spcBef>
                <a:spcPts val="0"/>
              </a:spcBef>
              <a:spcAft>
                <a:spcPts val="0"/>
              </a:spcAft>
              <a:buSzPts val="1125"/>
              <a:buChar char="●"/>
            </a:pPr>
            <a:r>
              <a:rPr b="1" lang="en" sz="1125"/>
              <a:t>Seasonal-Trend Decomposition (STL):</a:t>
            </a:r>
            <a:r>
              <a:rPr lang="en" sz="1125"/>
              <a:t> STL decomposes the time series data into seasonal, trend, and residual components. It is effective at identifying anomalies because it explicitly separates seasonality and trend from the remainder (residuals). Unusual patterns changes that do not conform to the expected seasonality or trend can be considered anomalies.</a:t>
            </a:r>
            <a:endParaRPr sz="1125"/>
          </a:p>
          <a:p>
            <a:pPr indent="-300037" lvl="0" marL="457200" rtl="0" algn="l">
              <a:lnSpc>
                <a:spcPct val="150000"/>
              </a:lnSpc>
              <a:spcBef>
                <a:spcPts val="0"/>
              </a:spcBef>
              <a:spcAft>
                <a:spcPts val="0"/>
              </a:spcAft>
              <a:buSzPts val="1125"/>
              <a:buChar char="●"/>
            </a:pPr>
            <a:r>
              <a:rPr b="1" lang="en" sz="1125"/>
              <a:t>Prophet Module: </a:t>
            </a:r>
            <a:r>
              <a:rPr lang="en" sz="1125"/>
              <a:t>Prophet is designed to handle time series data with complex components like trends, seasonality, and holidays. It identifies anomalies by comparing observed stock prices to forecasted values and their associated prediction intervals. Anomalies are detected when observed values fall outside these intervals. </a:t>
            </a:r>
            <a:endParaRPr sz="11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1712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980"/>
              <a:t>THANK YOU FOR LISTENING !</a:t>
            </a:r>
            <a:endParaRPr sz="498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