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Thin"/>
      <p:regular r:id="rId14"/>
      <p:bold r:id="rId15"/>
      <p:italic r:id="rId16"/>
      <p:boldItalic r:id="rId17"/>
    </p:embeddedFont>
    <p:embeddedFont>
      <p:font typeface="Proxima Nova"/>
      <p:regular r:id="rId18"/>
      <p:bold r:id="rId19"/>
      <p:italic r:id="rId20"/>
      <p:boldItalic r:id="rId21"/>
    </p:embeddedFont>
    <p:embeddedFont>
      <p:font typeface="Roboto Medium"/>
      <p:regular r:id="rId22"/>
      <p:bold r:id="rId23"/>
      <p:italic r:id="rId24"/>
      <p:boldItalic r:id="rId25"/>
    </p:embeddedFont>
    <p:embeddedFont>
      <p:font typeface="Roboto"/>
      <p:regular r:id="rId26"/>
      <p:bold r:id="rId27"/>
      <p:italic r:id="rId28"/>
      <p:boldItalic r:id="rId29"/>
    </p:embeddedFont>
    <p:embeddedFont>
      <p:font typeface="Alfa Slab One"/>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22" Type="http://schemas.openxmlformats.org/officeDocument/2006/relationships/font" Target="fonts/RobotoMedium-regular.fntdata"/><Relationship Id="rId21" Type="http://schemas.openxmlformats.org/officeDocument/2006/relationships/font" Target="fonts/ProximaNova-boldItalic.fntdata"/><Relationship Id="rId24" Type="http://schemas.openxmlformats.org/officeDocument/2006/relationships/font" Target="fonts/RobotoMedium-italic.fntdata"/><Relationship Id="rId23" Type="http://schemas.openxmlformats.org/officeDocument/2006/relationships/font" Target="fonts/Roboto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RobotoMedium-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AlfaSlabOne-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Thin-bold.fntdata"/><Relationship Id="rId14" Type="http://schemas.openxmlformats.org/officeDocument/2006/relationships/font" Target="fonts/RobotoThin-regular.fntdata"/><Relationship Id="rId17" Type="http://schemas.openxmlformats.org/officeDocument/2006/relationships/font" Target="fonts/RobotoThin-boldItalic.fntdata"/><Relationship Id="rId16" Type="http://schemas.openxmlformats.org/officeDocument/2006/relationships/font" Target="fonts/RobotoThin-italic.fntdata"/><Relationship Id="rId19" Type="http://schemas.openxmlformats.org/officeDocument/2006/relationships/font" Target="fonts/ProximaNova-bold.fntdata"/><Relationship Id="rId18" Type="http://schemas.openxmlformats.org/officeDocument/2006/relationships/font" Target="fonts/ProximaNov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862779020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862779020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862779020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862779020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8627790207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8627790207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8627790207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8627790207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8627790207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8627790207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627790207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8627790207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8627790207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8627790207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560"/>
              <a:t>HW2</a:t>
            </a:r>
            <a:endParaRPr sz="4560"/>
          </a:p>
          <a:p>
            <a:pPr indent="0" lvl="0" marL="0" rtl="0" algn="ctr">
              <a:spcBef>
                <a:spcPts val="0"/>
              </a:spcBef>
              <a:spcAft>
                <a:spcPts val="0"/>
              </a:spcAft>
              <a:buSzPts val="990"/>
              <a:buNone/>
            </a:pPr>
            <a:r>
              <a:rPr lang="en" sz="4560"/>
              <a:t>FE &amp; EDA Assignment</a:t>
            </a:r>
            <a:endParaRPr sz="4560"/>
          </a:p>
        </p:txBody>
      </p:sp>
      <p:sp>
        <p:nvSpPr>
          <p:cNvPr id="57" name="Google Shape;57;p13"/>
          <p:cNvSpPr txBox="1"/>
          <p:nvPr>
            <p:ph idx="1" type="subTitle"/>
          </p:nvPr>
        </p:nvSpPr>
        <p:spPr>
          <a:xfrm>
            <a:off x="311700" y="3165827"/>
            <a:ext cx="8520600" cy="1489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APANPS5420 Anomaly Detection</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Zhenyu Wang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92175"/>
            <a:ext cx="8520600" cy="107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00"/>
              <a:t>Part 1: </a:t>
            </a:r>
            <a:r>
              <a:rPr lang="en" sz="2300"/>
              <a:t>Summary of "Data mining for credit card fraud:  A comparative study" </a:t>
            </a:r>
            <a:endParaRPr sz="2300"/>
          </a:p>
          <a:p>
            <a:pPr indent="0" lvl="0" marL="0" rtl="0" algn="l">
              <a:spcBef>
                <a:spcPts val="0"/>
              </a:spcBef>
              <a:spcAft>
                <a:spcPts val="0"/>
              </a:spcAft>
              <a:buSzPts val="990"/>
              <a:buNone/>
            </a:pPr>
            <a:r>
              <a:rPr lang="en" sz="1800"/>
              <a:t>                                                       — by Siddhartha Bhattacharyya et al.</a:t>
            </a:r>
            <a:endParaRPr sz="1800"/>
          </a:p>
          <a:p>
            <a:pPr indent="0" lvl="0" marL="0" rtl="0" algn="l">
              <a:spcBef>
                <a:spcPts val="0"/>
              </a:spcBef>
              <a:spcAft>
                <a:spcPts val="0"/>
              </a:spcAft>
              <a:buSzPts val="990"/>
              <a:buNone/>
            </a:pPr>
            <a:r>
              <a:t/>
            </a:r>
            <a:endParaRPr sz="1800"/>
          </a:p>
        </p:txBody>
      </p:sp>
      <p:sp>
        <p:nvSpPr>
          <p:cNvPr id="63" name="Google Shape;63;p14"/>
          <p:cNvSpPr txBox="1"/>
          <p:nvPr>
            <p:ph idx="1" type="body"/>
          </p:nvPr>
        </p:nvSpPr>
        <p:spPr>
          <a:xfrm>
            <a:off x="311700" y="1017725"/>
            <a:ext cx="8520600" cy="39909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Support Vector Machines (SVMs) and Random Forests are effective techniques for credit card fraud detection.</a:t>
            </a:r>
            <a:endParaRPr sz="1600"/>
          </a:p>
          <a:p>
            <a:pPr indent="-330200" lvl="0" marL="457200" rtl="0" algn="l">
              <a:lnSpc>
                <a:spcPct val="115000"/>
              </a:lnSpc>
              <a:spcBef>
                <a:spcPts val="0"/>
              </a:spcBef>
              <a:spcAft>
                <a:spcPts val="0"/>
              </a:spcAft>
              <a:buSzPts val="1600"/>
              <a:buChar char="●"/>
            </a:pPr>
            <a:r>
              <a:rPr lang="en" sz="1600"/>
              <a:t>Random undersampling of the majority class can help deal with imbalanced data.</a:t>
            </a:r>
            <a:endParaRPr sz="1600"/>
          </a:p>
          <a:p>
            <a:pPr indent="-330200" lvl="0" marL="457200" rtl="0" algn="l">
              <a:lnSpc>
                <a:spcPct val="115000"/>
              </a:lnSpc>
              <a:spcBef>
                <a:spcPts val="0"/>
              </a:spcBef>
              <a:spcAft>
                <a:spcPts val="0"/>
              </a:spcAft>
              <a:buSzPts val="1600"/>
              <a:buChar char="●"/>
            </a:pPr>
            <a:r>
              <a:rPr lang="en" sz="1600"/>
              <a:t>Parameter tuning, such as the cost parameter in SVMs, is important for optimal performance.</a:t>
            </a:r>
            <a:endParaRPr sz="1600"/>
          </a:p>
          <a:p>
            <a:pPr indent="-330200" lvl="0" marL="457200" rtl="0" algn="l">
              <a:lnSpc>
                <a:spcPct val="115000"/>
              </a:lnSpc>
              <a:spcBef>
                <a:spcPts val="0"/>
              </a:spcBef>
              <a:spcAft>
                <a:spcPts val="0"/>
              </a:spcAft>
              <a:buSzPts val="1600"/>
              <a:buChar char="●"/>
            </a:pPr>
            <a:r>
              <a:rPr lang="en" sz="1600"/>
              <a:t>Traditional performance measures like accuracy and AUC may not adequately address the specific requirements of fraud detection applications.</a:t>
            </a:r>
            <a:endParaRPr sz="1600"/>
          </a:p>
          <a:p>
            <a:pPr indent="-330200" lvl="0" marL="457200" rtl="0" algn="l">
              <a:lnSpc>
                <a:spcPct val="115000"/>
              </a:lnSpc>
              <a:spcBef>
                <a:spcPts val="0"/>
              </a:spcBef>
              <a:spcAft>
                <a:spcPts val="0"/>
              </a:spcAft>
              <a:buSzPts val="1600"/>
              <a:buChar char="●"/>
            </a:pPr>
            <a:r>
              <a:rPr lang="en" sz="1600"/>
              <a:t>In fraud detection, the costs of false positives and false negatives are different, and performance measures should consider these costs.</a:t>
            </a:r>
            <a:endParaRPr sz="1600"/>
          </a:p>
          <a:p>
            <a:pPr indent="-330200" lvl="0" marL="457200" rtl="0" algn="l">
              <a:lnSpc>
                <a:spcPct val="115000"/>
              </a:lnSpc>
              <a:spcBef>
                <a:spcPts val="0"/>
              </a:spcBef>
              <a:spcAft>
                <a:spcPts val="0"/>
              </a:spcAft>
              <a:buSzPts val="1600"/>
              <a:buChar char="●"/>
            </a:pPr>
            <a:r>
              <a:rPr lang="en" sz="1600"/>
              <a:t>The proportion of fraud cases among the top-ranked cases can be used to assess model performance.</a:t>
            </a:r>
            <a:endParaRPr sz="1600"/>
          </a:p>
          <a:p>
            <a:pPr indent="-330200" lvl="0" marL="457200" rtl="0" algn="l">
              <a:lnSpc>
                <a:spcPct val="115000"/>
              </a:lnSpc>
              <a:spcBef>
                <a:spcPts val="0"/>
              </a:spcBef>
              <a:spcAft>
                <a:spcPts val="0"/>
              </a:spcAft>
              <a:buSzPts val="1600"/>
              <a:buChar char="●"/>
            </a:pPr>
            <a:r>
              <a:rPr lang="en" sz="1600"/>
              <a:t>Derived attributes can provide information on cardholders' buying behavior and help improve fraud detection.</a:t>
            </a:r>
            <a:endParaRPr sz="1600"/>
          </a:p>
          <a:p>
            <a:pPr indent="-330200" lvl="0" marL="457200" rtl="0" algn="l">
              <a:lnSpc>
                <a:spcPct val="115000"/>
              </a:lnSpc>
              <a:spcBef>
                <a:spcPts val="0"/>
              </a:spcBef>
              <a:spcAft>
                <a:spcPts val="0"/>
              </a:spcAft>
              <a:buSzPts val="1600"/>
              <a:buChar char="●"/>
            </a:pPr>
            <a:r>
              <a:rPr lang="en" sz="1600"/>
              <a:t>The study has limitations, such as the lack of time stamp data for transactions.</a:t>
            </a:r>
            <a:endParaRPr sz="1600"/>
          </a:p>
          <a:p>
            <a:pPr indent="0" lvl="0" marL="457200" rtl="0" algn="l">
              <a:lnSpc>
                <a:spcPct val="95000"/>
              </a:lnSpc>
              <a:spcBef>
                <a:spcPts val="1200"/>
              </a:spcBef>
              <a:spcAft>
                <a:spcPts val="1200"/>
              </a:spcAft>
              <a:buSzPts val="1018"/>
              <a:buNone/>
            </a:pPr>
            <a:r>
              <a:t/>
            </a:r>
            <a:endParaRPr sz="176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6350" y="46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Part2: Exhaustive EDA Summary </a:t>
            </a:r>
            <a:endParaRPr/>
          </a:p>
        </p:txBody>
      </p:sp>
      <p:grpSp>
        <p:nvGrpSpPr>
          <p:cNvPr id="69" name="Google Shape;69;p15"/>
          <p:cNvGrpSpPr/>
          <p:nvPr/>
        </p:nvGrpSpPr>
        <p:grpSpPr>
          <a:xfrm>
            <a:off x="346373" y="796050"/>
            <a:ext cx="8667022" cy="3654710"/>
            <a:chOff x="1593000" y="2322549"/>
            <a:chExt cx="6060431" cy="3295500"/>
          </a:xfrm>
        </p:grpSpPr>
        <p:sp>
          <p:nvSpPr>
            <p:cNvPr id="70" name="Google Shape;70;p15"/>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rot="-5400000">
              <a:off x="3275942" y="2160312"/>
              <a:ext cx="643350" cy="96786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Transaction Amount Analysis</a:t>
              </a:r>
              <a:endParaRPr sz="1000">
                <a:solidFill>
                  <a:srgbClr val="FFFFFF"/>
                </a:solidFill>
                <a:latin typeface="Roboto Medium"/>
                <a:ea typeface="Roboto Medium"/>
                <a:cs typeface="Roboto Medium"/>
                <a:sym typeface="Roboto Medium"/>
              </a:endParaRPr>
            </a:p>
          </p:txBody>
        </p:sp>
        <p:sp>
          <p:nvSpPr>
            <p:cNvPr id="73" name="Google Shape;73;p15"/>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75" name="Google Shape;75;p15"/>
            <p:cNvSpPr/>
            <p:nvPr/>
          </p:nvSpPr>
          <p:spPr>
            <a:xfrm>
              <a:off x="4532831" y="2322549"/>
              <a:ext cx="3120600" cy="32955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A72A1E"/>
                </a:buClr>
                <a:buSzPts val="1200"/>
                <a:buFont typeface="Roboto"/>
                <a:buChar char="●"/>
              </a:pPr>
              <a:r>
                <a:rPr b="1" lang="en" sz="1200">
                  <a:solidFill>
                    <a:srgbClr val="A72A1E"/>
                  </a:solidFill>
                  <a:latin typeface="Roboto"/>
                  <a:ea typeface="Roboto"/>
                  <a:cs typeface="Roboto"/>
                  <a:sym typeface="Roboto"/>
                </a:rPr>
                <a:t>Transaction Amount Distribution: </a:t>
              </a:r>
              <a:r>
                <a:rPr lang="en" sz="1200">
                  <a:solidFill>
                    <a:srgbClr val="A72A1E"/>
                  </a:solidFill>
                  <a:latin typeface="Roboto"/>
                  <a:ea typeface="Roboto"/>
                  <a:cs typeface="Roboto"/>
                  <a:sym typeface="Roboto"/>
                </a:rPr>
                <a:t>The majority of transactions fall within the "Low" category, followed by "Medium" and "High" categories.</a:t>
              </a:r>
              <a:endParaRPr sz="1200">
                <a:solidFill>
                  <a:srgbClr val="A72A1E"/>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A72A1E"/>
                </a:solidFill>
                <a:latin typeface="Roboto"/>
                <a:ea typeface="Roboto"/>
                <a:cs typeface="Roboto"/>
                <a:sym typeface="Roboto"/>
              </a:endParaRPr>
            </a:p>
            <a:p>
              <a:pPr indent="-304800" lvl="0" marL="457200" rtl="0" algn="l">
                <a:lnSpc>
                  <a:spcPct val="115000"/>
                </a:lnSpc>
                <a:spcBef>
                  <a:spcPts val="0"/>
                </a:spcBef>
                <a:spcAft>
                  <a:spcPts val="0"/>
                </a:spcAft>
                <a:buClr>
                  <a:srgbClr val="A72A1E"/>
                </a:buClr>
                <a:buSzPts val="1200"/>
                <a:buFont typeface="Roboto"/>
                <a:buChar char="●"/>
              </a:pPr>
              <a:r>
                <a:rPr b="1" lang="en" sz="1200">
                  <a:solidFill>
                    <a:srgbClr val="A72A1E"/>
                  </a:solidFill>
                  <a:latin typeface="Roboto"/>
                  <a:ea typeface="Roboto"/>
                  <a:cs typeface="Roboto"/>
                  <a:sym typeface="Roboto"/>
                </a:rPr>
                <a:t>Unusual Transaction Amounts:</a:t>
              </a:r>
              <a:r>
                <a:rPr lang="en" sz="1200">
                  <a:solidFill>
                    <a:srgbClr val="A72A1E"/>
                  </a:solidFill>
                  <a:latin typeface="Roboto"/>
                  <a:ea typeface="Roboto"/>
                  <a:cs typeface="Roboto"/>
                  <a:sym typeface="Roboto"/>
                </a:rPr>
                <a:t> Some transactions have unusually high or low amounts compared to the norm. These anomalies may warrant further investigation.</a:t>
              </a:r>
              <a:endParaRPr sz="1200">
                <a:solidFill>
                  <a:srgbClr val="A72A1E"/>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A72A1E"/>
                </a:solidFill>
                <a:latin typeface="Roboto"/>
                <a:ea typeface="Roboto"/>
                <a:cs typeface="Roboto"/>
                <a:sym typeface="Roboto"/>
              </a:endParaRPr>
            </a:p>
            <a:p>
              <a:pPr indent="-304800" lvl="0" marL="457200" rtl="0" algn="l">
                <a:lnSpc>
                  <a:spcPct val="115000"/>
                </a:lnSpc>
                <a:spcBef>
                  <a:spcPts val="0"/>
                </a:spcBef>
                <a:spcAft>
                  <a:spcPts val="0"/>
                </a:spcAft>
                <a:buClr>
                  <a:srgbClr val="A72A1E"/>
                </a:buClr>
                <a:buSzPts val="1200"/>
                <a:buFont typeface="Roboto"/>
                <a:buChar char="●"/>
              </a:pPr>
              <a:r>
                <a:rPr b="1" lang="en" sz="1200">
                  <a:solidFill>
                    <a:srgbClr val="A72A1E"/>
                  </a:solidFill>
                  <a:latin typeface="Roboto"/>
                  <a:ea typeface="Roboto"/>
                  <a:cs typeface="Roboto"/>
                  <a:sym typeface="Roboto"/>
                </a:rPr>
                <a:t>"Low"</a:t>
              </a:r>
              <a:r>
                <a:rPr lang="en" sz="1200">
                  <a:solidFill>
                    <a:srgbClr val="A72A1E"/>
                  </a:solidFill>
                  <a:latin typeface="Roboto"/>
                  <a:ea typeface="Roboto"/>
                  <a:cs typeface="Roboto"/>
                  <a:sym typeface="Roboto"/>
                </a:rPr>
                <a:t> includes transactions with relatively small amounts (less than $100), often comprising everyday expenses. </a:t>
              </a:r>
              <a:endParaRPr sz="1200">
                <a:solidFill>
                  <a:srgbClr val="A72A1E"/>
                </a:solidFill>
                <a:latin typeface="Roboto"/>
                <a:ea typeface="Roboto"/>
                <a:cs typeface="Roboto"/>
                <a:sym typeface="Roboto"/>
              </a:endParaRPr>
            </a:p>
            <a:p>
              <a:pPr indent="0" lvl="0" marL="914400" rtl="0" algn="l">
                <a:lnSpc>
                  <a:spcPct val="115000"/>
                </a:lnSpc>
                <a:spcBef>
                  <a:spcPts val="0"/>
                </a:spcBef>
                <a:spcAft>
                  <a:spcPts val="0"/>
                </a:spcAft>
                <a:buNone/>
              </a:pPr>
              <a:r>
                <a:t/>
              </a:r>
              <a:endParaRPr sz="1200">
                <a:solidFill>
                  <a:srgbClr val="A72A1E"/>
                </a:solidFill>
                <a:latin typeface="Roboto"/>
                <a:ea typeface="Roboto"/>
                <a:cs typeface="Roboto"/>
                <a:sym typeface="Roboto"/>
              </a:endParaRPr>
            </a:p>
            <a:p>
              <a:pPr indent="-304800" lvl="0" marL="457200" rtl="0" algn="l">
                <a:lnSpc>
                  <a:spcPct val="115000"/>
                </a:lnSpc>
                <a:spcBef>
                  <a:spcPts val="0"/>
                </a:spcBef>
                <a:spcAft>
                  <a:spcPts val="0"/>
                </a:spcAft>
                <a:buClr>
                  <a:srgbClr val="A72A1E"/>
                </a:buClr>
                <a:buSzPts val="1200"/>
                <a:buFont typeface="Roboto"/>
                <a:buChar char="●"/>
              </a:pPr>
              <a:r>
                <a:rPr b="1" lang="en" sz="1200">
                  <a:solidFill>
                    <a:srgbClr val="A72A1E"/>
                  </a:solidFill>
                  <a:latin typeface="Roboto"/>
                  <a:ea typeface="Roboto"/>
                  <a:cs typeface="Roboto"/>
                  <a:sym typeface="Roboto"/>
                </a:rPr>
                <a:t>"Medium" </a:t>
              </a:r>
              <a:r>
                <a:rPr lang="en" sz="1200">
                  <a:solidFill>
                    <a:srgbClr val="A72A1E"/>
                  </a:solidFill>
                  <a:latin typeface="Roboto"/>
                  <a:ea typeface="Roboto"/>
                  <a:cs typeface="Roboto"/>
                  <a:sym typeface="Roboto"/>
                </a:rPr>
                <a:t>encompasses moderately-sized transactions (from $100 to $500). </a:t>
              </a:r>
              <a:endParaRPr sz="1200">
                <a:solidFill>
                  <a:srgbClr val="A72A1E"/>
                </a:solidFill>
                <a:latin typeface="Roboto"/>
                <a:ea typeface="Roboto"/>
                <a:cs typeface="Roboto"/>
                <a:sym typeface="Roboto"/>
              </a:endParaRPr>
            </a:p>
            <a:p>
              <a:pPr indent="0" lvl="0" marL="914400" rtl="0" algn="l">
                <a:lnSpc>
                  <a:spcPct val="115000"/>
                </a:lnSpc>
                <a:spcBef>
                  <a:spcPts val="0"/>
                </a:spcBef>
                <a:spcAft>
                  <a:spcPts val="0"/>
                </a:spcAft>
                <a:buNone/>
              </a:pPr>
              <a:r>
                <a:t/>
              </a:r>
              <a:endParaRPr sz="1200">
                <a:solidFill>
                  <a:srgbClr val="A72A1E"/>
                </a:solidFill>
                <a:latin typeface="Roboto"/>
                <a:ea typeface="Roboto"/>
                <a:cs typeface="Roboto"/>
                <a:sym typeface="Roboto"/>
              </a:endParaRPr>
            </a:p>
            <a:p>
              <a:pPr indent="-304800" lvl="0" marL="457200" rtl="0" algn="l">
                <a:lnSpc>
                  <a:spcPct val="115000"/>
                </a:lnSpc>
                <a:spcBef>
                  <a:spcPts val="0"/>
                </a:spcBef>
                <a:spcAft>
                  <a:spcPts val="0"/>
                </a:spcAft>
                <a:buClr>
                  <a:srgbClr val="A72A1E"/>
                </a:buClr>
                <a:buSzPts val="1200"/>
                <a:buFont typeface="Roboto"/>
                <a:buChar char="●"/>
              </a:pPr>
              <a:r>
                <a:rPr b="1" lang="en" sz="1200">
                  <a:solidFill>
                    <a:srgbClr val="A72A1E"/>
                  </a:solidFill>
                  <a:latin typeface="Roboto"/>
                  <a:ea typeface="Roboto"/>
                  <a:cs typeface="Roboto"/>
                  <a:sym typeface="Roboto"/>
                </a:rPr>
                <a:t>"High" </a:t>
              </a:r>
              <a:r>
                <a:rPr lang="en" sz="1200">
                  <a:solidFill>
                    <a:srgbClr val="A72A1E"/>
                  </a:solidFill>
                  <a:latin typeface="Roboto"/>
                  <a:ea typeface="Roboto"/>
                  <a:cs typeface="Roboto"/>
                  <a:sym typeface="Roboto"/>
                </a:rPr>
                <a:t>consists of larger transactions ($500 or more). </a:t>
              </a:r>
              <a:endParaRPr sz="1200">
                <a:solidFill>
                  <a:srgbClr val="A72A1E"/>
                </a:solidFill>
                <a:latin typeface="Roboto"/>
                <a:ea typeface="Roboto"/>
                <a:cs typeface="Roboto"/>
                <a:sym typeface="Roboto"/>
              </a:endParaRPr>
            </a:p>
            <a:p>
              <a:pPr indent="0" lvl="0" marL="457200" rtl="0" algn="l">
                <a:lnSpc>
                  <a:spcPct val="115000"/>
                </a:lnSpc>
                <a:spcBef>
                  <a:spcPts val="0"/>
                </a:spcBef>
                <a:spcAft>
                  <a:spcPts val="0"/>
                </a:spcAft>
                <a:buNone/>
              </a:pPr>
              <a:r>
                <a:t/>
              </a:r>
              <a:endParaRPr sz="1000">
                <a:solidFill>
                  <a:srgbClr val="A72A1E"/>
                </a:solidFill>
                <a:latin typeface="Roboto"/>
                <a:ea typeface="Roboto"/>
                <a:cs typeface="Roboto"/>
                <a:sym typeface="Roboto"/>
              </a:endParaRPr>
            </a:p>
          </p:txBody>
        </p:sp>
      </p:grpSp>
      <p:pic>
        <p:nvPicPr>
          <p:cNvPr id="76" name="Google Shape;76;p15"/>
          <p:cNvPicPr preferRelativeResize="0"/>
          <p:nvPr/>
        </p:nvPicPr>
        <p:blipFill>
          <a:blip r:embed="rId3">
            <a:alphaModFix/>
          </a:blip>
          <a:stretch>
            <a:fillRect/>
          </a:stretch>
        </p:blipFill>
        <p:spPr>
          <a:xfrm>
            <a:off x="0" y="1908225"/>
            <a:ext cx="4716874" cy="2923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83100" y="46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Part2: </a:t>
            </a:r>
            <a:r>
              <a:rPr lang="en"/>
              <a:t>Key Insights </a:t>
            </a:r>
            <a:endParaRPr/>
          </a:p>
        </p:txBody>
      </p:sp>
      <p:grpSp>
        <p:nvGrpSpPr>
          <p:cNvPr id="82" name="Google Shape;82;p16"/>
          <p:cNvGrpSpPr/>
          <p:nvPr/>
        </p:nvGrpSpPr>
        <p:grpSpPr>
          <a:xfrm>
            <a:off x="329073" y="797371"/>
            <a:ext cx="4462772" cy="3679035"/>
            <a:chOff x="1593000" y="2322568"/>
            <a:chExt cx="3120601" cy="3317434"/>
          </a:xfrm>
        </p:grpSpPr>
        <p:sp>
          <p:nvSpPr>
            <p:cNvPr id="83" name="Google Shape;83;p16"/>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rot="-5400000">
              <a:off x="3100340" y="2335911"/>
              <a:ext cx="643350" cy="616670"/>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Vendor Analysis</a:t>
              </a:r>
              <a:endParaRPr sz="1000">
                <a:solidFill>
                  <a:srgbClr val="FFFFFF"/>
                </a:solidFill>
                <a:latin typeface="Roboto Medium"/>
                <a:ea typeface="Roboto Medium"/>
                <a:cs typeface="Roboto Medium"/>
                <a:sym typeface="Roboto Medium"/>
              </a:endParaRPr>
            </a:p>
          </p:txBody>
        </p:sp>
        <p:sp>
          <p:nvSpPr>
            <p:cNvPr id="86" name="Google Shape;86;p16"/>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88" name="Google Shape;88;p16"/>
            <p:cNvSpPr/>
            <p:nvPr/>
          </p:nvSpPr>
          <p:spPr>
            <a:xfrm>
              <a:off x="1593001" y="3313802"/>
              <a:ext cx="3120600" cy="23262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A72A1E"/>
                </a:buClr>
                <a:buSzPts val="1200"/>
                <a:buFont typeface="Roboto"/>
                <a:buChar char="●"/>
              </a:pPr>
              <a:r>
                <a:rPr b="1" lang="en" sz="1200">
                  <a:solidFill>
                    <a:srgbClr val="A72A1E"/>
                  </a:solidFill>
                  <a:latin typeface="Roboto"/>
                  <a:ea typeface="Roboto"/>
                  <a:cs typeface="Roboto"/>
                  <a:sym typeface="Roboto"/>
                </a:rPr>
                <a:t>High-Average Transaction Amount:</a:t>
              </a:r>
              <a:r>
                <a:rPr lang="en" sz="1200">
                  <a:solidFill>
                    <a:srgbClr val="A72A1E"/>
                  </a:solidFill>
                  <a:latin typeface="Roboto"/>
                  <a:ea typeface="Roboto"/>
                  <a:cs typeface="Roboto"/>
                  <a:sym typeface="Roboto"/>
                </a:rPr>
                <a:t> "NACAS" has the highest average transaction amount, followed by "Kyocera Document Solutions" and "Sheraton Hotel."</a:t>
              </a:r>
              <a:endParaRPr sz="1200">
                <a:solidFill>
                  <a:srgbClr val="A72A1E"/>
                </a:solidFill>
                <a:latin typeface="Roboto"/>
                <a:ea typeface="Roboto"/>
                <a:cs typeface="Roboto"/>
                <a:sym typeface="Roboto"/>
              </a:endParaRPr>
            </a:p>
            <a:p>
              <a:pPr indent="0" lvl="0" marL="457200" rtl="0" algn="l">
                <a:lnSpc>
                  <a:spcPct val="115000"/>
                </a:lnSpc>
                <a:spcBef>
                  <a:spcPts val="0"/>
                </a:spcBef>
                <a:spcAft>
                  <a:spcPts val="0"/>
                </a:spcAft>
                <a:buNone/>
              </a:pPr>
              <a:r>
                <a:t/>
              </a:r>
              <a:endParaRPr sz="1200">
                <a:solidFill>
                  <a:srgbClr val="A72A1E"/>
                </a:solidFill>
                <a:latin typeface="Roboto"/>
                <a:ea typeface="Roboto"/>
                <a:cs typeface="Roboto"/>
                <a:sym typeface="Roboto"/>
              </a:endParaRPr>
            </a:p>
            <a:p>
              <a:pPr indent="-304800" lvl="0" marL="457200" rtl="0" algn="l">
                <a:lnSpc>
                  <a:spcPct val="115000"/>
                </a:lnSpc>
                <a:spcBef>
                  <a:spcPts val="0"/>
                </a:spcBef>
                <a:spcAft>
                  <a:spcPts val="0"/>
                </a:spcAft>
                <a:buClr>
                  <a:srgbClr val="A72A1E"/>
                </a:buClr>
                <a:buSzPts val="1200"/>
                <a:buFont typeface="Roboto"/>
                <a:buChar char="●"/>
              </a:pPr>
              <a:r>
                <a:rPr b="1" lang="en" sz="1200">
                  <a:solidFill>
                    <a:srgbClr val="A72A1E"/>
                  </a:solidFill>
                  <a:latin typeface="Roboto"/>
                  <a:ea typeface="Roboto"/>
                  <a:cs typeface="Roboto"/>
                  <a:sym typeface="Roboto"/>
                </a:rPr>
                <a:t>Vendor Popularity:</a:t>
              </a:r>
              <a:r>
                <a:rPr lang="en" sz="1200">
                  <a:solidFill>
                    <a:srgbClr val="A72A1E"/>
                  </a:solidFill>
                  <a:latin typeface="Roboto"/>
                  <a:ea typeface="Roboto"/>
                  <a:cs typeface="Roboto"/>
                  <a:sym typeface="Roboto"/>
                </a:rPr>
                <a:t> "AT&amp;T Data" is the most popular vendor based on transaction count.</a:t>
              </a:r>
              <a:endParaRPr sz="1200">
                <a:solidFill>
                  <a:srgbClr val="A72A1E"/>
                </a:solidFill>
                <a:latin typeface="Roboto"/>
                <a:ea typeface="Roboto"/>
                <a:cs typeface="Roboto"/>
                <a:sym typeface="Roboto"/>
              </a:endParaRPr>
            </a:p>
            <a:p>
              <a:pPr indent="0" lvl="0" marL="457200" rtl="0" algn="l">
                <a:lnSpc>
                  <a:spcPct val="115000"/>
                </a:lnSpc>
                <a:spcBef>
                  <a:spcPts val="0"/>
                </a:spcBef>
                <a:spcAft>
                  <a:spcPts val="0"/>
                </a:spcAft>
                <a:buNone/>
              </a:pPr>
              <a:r>
                <a:t/>
              </a:r>
              <a:endParaRPr sz="1200">
                <a:solidFill>
                  <a:srgbClr val="A72A1E"/>
                </a:solidFill>
                <a:latin typeface="Roboto"/>
                <a:ea typeface="Roboto"/>
                <a:cs typeface="Roboto"/>
                <a:sym typeface="Roboto"/>
              </a:endParaRPr>
            </a:p>
            <a:p>
              <a:pPr indent="-304800" lvl="0" marL="457200" rtl="0" algn="l">
                <a:lnSpc>
                  <a:spcPct val="115000"/>
                </a:lnSpc>
                <a:spcBef>
                  <a:spcPts val="0"/>
                </a:spcBef>
                <a:spcAft>
                  <a:spcPts val="0"/>
                </a:spcAft>
                <a:buClr>
                  <a:srgbClr val="A72A1E"/>
                </a:buClr>
                <a:buSzPts val="1200"/>
                <a:buFont typeface="Roboto"/>
                <a:buChar char="●"/>
              </a:pPr>
              <a:r>
                <a:rPr b="1" lang="en" sz="1200">
                  <a:solidFill>
                    <a:srgbClr val="A72A1E"/>
                  </a:solidFill>
                  <a:latin typeface="Roboto"/>
                  <a:ea typeface="Roboto"/>
                  <a:cs typeface="Roboto"/>
                  <a:sym typeface="Roboto"/>
                </a:rPr>
                <a:t>Transaction Amount vs. Vendor Popularity: </a:t>
              </a:r>
              <a:r>
                <a:rPr lang="en" sz="1200">
                  <a:solidFill>
                    <a:srgbClr val="A72A1E"/>
                  </a:solidFill>
                  <a:latin typeface="Roboto"/>
                  <a:ea typeface="Roboto"/>
                  <a:cs typeface="Roboto"/>
                  <a:sym typeface="Roboto"/>
                </a:rPr>
                <a:t>Some vendors have transaction amounts that significantly deviate from their popularity, indicating potential irregularities.</a:t>
              </a:r>
              <a:endParaRPr sz="1200">
                <a:solidFill>
                  <a:srgbClr val="A72A1E"/>
                </a:solidFill>
                <a:latin typeface="Roboto"/>
                <a:ea typeface="Roboto"/>
                <a:cs typeface="Roboto"/>
                <a:sym typeface="Roboto"/>
              </a:endParaRPr>
            </a:p>
            <a:p>
              <a:pPr indent="0" lvl="0" marL="457200" rtl="0" algn="l">
                <a:lnSpc>
                  <a:spcPct val="115000"/>
                </a:lnSpc>
                <a:spcBef>
                  <a:spcPts val="0"/>
                </a:spcBef>
                <a:spcAft>
                  <a:spcPts val="0"/>
                </a:spcAft>
                <a:buNone/>
              </a:pPr>
              <a:r>
                <a:t/>
              </a:r>
              <a:endParaRPr sz="1000">
                <a:solidFill>
                  <a:srgbClr val="A72A1E"/>
                </a:solidFill>
                <a:latin typeface="Roboto"/>
                <a:ea typeface="Roboto"/>
                <a:cs typeface="Roboto"/>
                <a:sym typeface="Roboto"/>
              </a:endParaRPr>
            </a:p>
          </p:txBody>
        </p:sp>
      </p:grpSp>
      <p:pic>
        <p:nvPicPr>
          <p:cNvPr id="89" name="Google Shape;89;p16"/>
          <p:cNvPicPr preferRelativeResize="0"/>
          <p:nvPr/>
        </p:nvPicPr>
        <p:blipFill>
          <a:blip r:embed="rId3">
            <a:alphaModFix/>
          </a:blip>
          <a:stretch>
            <a:fillRect/>
          </a:stretch>
        </p:blipFill>
        <p:spPr>
          <a:xfrm>
            <a:off x="4929600" y="2571750"/>
            <a:ext cx="3457908" cy="2579748"/>
          </a:xfrm>
          <a:prstGeom prst="rect">
            <a:avLst/>
          </a:prstGeom>
          <a:noFill/>
          <a:ln>
            <a:noFill/>
          </a:ln>
        </p:spPr>
      </p:pic>
      <p:pic>
        <p:nvPicPr>
          <p:cNvPr id="90" name="Google Shape;90;p16"/>
          <p:cNvPicPr preferRelativeResize="0"/>
          <p:nvPr/>
        </p:nvPicPr>
        <p:blipFill>
          <a:blip r:embed="rId4">
            <a:alphaModFix/>
          </a:blip>
          <a:stretch>
            <a:fillRect/>
          </a:stretch>
        </p:blipFill>
        <p:spPr>
          <a:xfrm>
            <a:off x="4929600" y="0"/>
            <a:ext cx="3457900" cy="2594344"/>
          </a:xfrm>
          <a:prstGeom prst="rect">
            <a:avLst/>
          </a:prstGeom>
          <a:noFill/>
          <a:ln>
            <a:noFill/>
          </a:ln>
        </p:spPr>
      </p:pic>
      <p:sp>
        <p:nvSpPr>
          <p:cNvPr id="91" name="Google Shape;91;p16"/>
          <p:cNvSpPr/>
          <p:nvPr/>
        </p:nvSpPr>
        <p:spPr>
          <a:xfrm>
            <a:off x="5108875" y="87725"/>
            <a:ext cx="432900" cy="4588200"/>
          </a:xfrm>
          <a:prstGeom prst="flowChartConnector">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a:off x="6897825" y="753350"/>
            <a:ext cx="432900" cy="4326000"/>
          </a:xfrm>
          <a:prstGeom prst="flowChartConnector">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7954600" y="1558625"/>
            <a:ext cx="432900" cy="3073800"/>
          </a:xfrm>
          <a:prstGeom prst="flowChartConnector">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p:nvPr/>
        </p:nvSpPr>
        <p:spPr>
          <a:xfrm rot="-294598">
            <a:off x="5568908" y="100257"/>
            <a:ext cx="2374128" cy="736018"/>
          </a:xfrm>
          <a:prstGeom prst="irregularSeal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00"/>
                </a:solidFill>
              </a:rPr>
              <a:t>Anomalies!!!</a:t>
            </a:r>
            <a:endParaRPr>
              <a:solidFill>
                <a:srgbClr val="FF0000"/>
              </a:solidFill>
            </a:endParaRPr>
          </a:p>
        </p:txBody>
      </p:sp>
      <p:cxnSp>
        <p:nvCxnSpPr>
          <p:cNvPr id="95" name="Google Shape;95;p16"/>
          <p:cNvCxnSpPr/>
          <p:nvPr/>
        </p:nvCxnSpPr>
        <p:spPr>
          <a:xfrm flipH="1" rot="10800000">
            <a:off x="5507175" y="796600"/>
            <a:ext cx="614700" cy="389700"/>
          </a:xfrm>
          <a:prstGeom prst="straightConnector1">
            <a:avLst/>
          </a:prstGeom>
          <a:noFill/>
          <a:ln cap="flat" cmpd="sng" w="9525">
            <a:solidFill>
              <a:srgbClr val="FF0000"/>
            </a:solidFill>
            <a:prstDash val="solid"/>
            <a:round/>
            <a:headEnd len="med" w="med" type="none"/>
            <a:tailEnd len="med" w="med" type="triangle"/>
          </a:ln>
        </p:spPr>
      </p:cxnSp>
      <p:cxnSp>
        <p:nvCxnSpPr>
          <p:cNvPr id="96" name="Google Shape;96;p16"/>
          <p:cNvCxnSpPr>
            <a:stCxn id="93" idx="0"/>
          </p:cNvCxnSpPr>
          <p:nvPr/>
        </p:nvCxnSpPr>
        <p:spPr>
          <a:xfrm rot="10800000">
            <a:off x="7438150" y="571625"/>
            <a:ext cx="732900" cy="987000"/>
          </a:xfrm>
          <a:prstGeom prst="straightConnector1">
            <a:avLst/>
          </a:prstGeom>
          <a:noFill/>
          <a:ln cap="flat" cmpd="sng" w="9525">
            <a:solidFill>
              <a:srgbClr val="FF0000"/>
            </a:solidFill>
            <a:prstDash val="solid"/>
            <a:round/>
            <a:headEnd len="med" w="med" type="none"/>
            <a:tailEnd len="med" w="med" type="triangle"/>
          </a:ln>
        </p:spPr>
      </p:cxnSp>
      <p:cxnSp>
        <p:nvCxnSpPr>
          <p:cNvPr id="97" name="Google Shape;97;p16"/>
          <p:cNvCxnSpPr>
            <a:stCxn id="92" idx="1"/>
          </p:cNvCxnSpPr>
          <p:nvPr/>
        </p:nvCxnSpPr>
        <p:spPr>
          <a:xfrm rot="10800000">
            <a:off x="6641422" y="735878"/>
            <a:ext cx="319800" cy="6510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83100" y="46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Part2: Key Insights </a:t>
            </a:r>
            <a:endParaRPr/>
          </a:p>
        </p:txBody>
      </p:sp>
      <p:grpSp>
        <p:nvGrpSpPr>
          <p:cNvPr id="103" name="Google Shape;103;p17"/>
          <p:cNvGrpSpPr/>
          <p:nvPr/>
        </p:nvGrpSpPr>
        <p:grpSpPr>
          <a:xfrm>
            <a:off x="329100" y="797382"/>
            <a:ext cx="4168499" cy="3679035"/>
            <a:chOff x="1593000" y="2322568"/>
            <a:chExt cx="3120601" cy="3317434"/>
          </a:xfrm>
        </p:grpSpPr>
        <p:sp>
          <p:nvSpPr>
            <p:cNvPr id="104" name="Google Shape;104;p17"/>
            <p:cNvSpPr/>
            <p:nvPr/>
          </p:nvSpPr>
          <p:spPr>
            <a:xfrm flipH="1">
              <a:off x="2283095" y="2322584"/>
              <a:ext cx="2045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rot="-5400000">
              <a:off x="3100340" y="2335911"/>
              <a:ext cx="643350" cy="616670"/>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p:nvPr/>
          </p:nvSpPr>
          <p:spPr>
            <a:xfrm>
              <a:off x="2342626" y="2399951"/>
              <a:ext cx="20766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Transaction Amount by Day of the Week</a:t>
              </a:r>
              <a:endParaRPr sz="1000">
                <a:solidFill>
                  <a:srgbClr val="FFFFFF"/>
                </a:solidFill>
                <a:latin typeface="Roboto Medium"/>
                <a:ea typeface="Roboto Medium"/>
                <a:cs typeface="Roboto Medium"/>
                <a:sym typeface="Roboto Medium"/>
              </a:endParaRPr>
            </a:p>
          </p:txBody>
        </p:sp>
        <p:sp>
          <p:nvSpPr>
            <p:cNvPr id="107" name="Google Shape;107;p17"/>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109" name="Google Shape;109;p17"/>
            <p:cNvSpPr/>
            <p:nvPr/>
          </p:nvSpPr>
          <p:spPr>
            <a:xfrm>
              <a:off x="1593001" y="3313802"/>
              <a:ext cx="3120600" cy="23262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A72A1E"/>
                </a:buClr>
                <a:buSzPts val="1200"/>
                <a:buFont typeface="Roboto"/>
                <a:buChar char="●"/>
              </a:pPr>
              <a:r>
                <a:rPr b="1" lang="en" sz="1200">
                  <a:solidFill>
                    <a:srgbClr val="A72A1E"/>
                  </a:solidFill>
                  <a:latin typeface="Roboto"/>
                  <a:ea typeface="Roboto"/>
                  <a:cs typeface="Roboto"/>
                  <a:sym typeface="Roboto"/>
                </a:rPr>
                <a:t>Anomaly Detection: </a:t>
              </a:r>
              <a:r>
                <a:rPr lang="en" sz="1200">
                  <a:solidFill>
                    <a:srgbClr val="A72A1E"/>
                  </a:solidFill>
                  <a:latin typeface="Roboto"/>
                  <a:ea typeface="Roboto"/>
                  <a:cs typeface="Roboto"/>
                  <a:sym typeface="Roboto"/>
                </a:rPr>
                <a:t>Wednesday (WED), Thursday (THUR), and Friday (FRI) exhibit anomalies with a few transactions having significantly larger amounts. Investigate these outliers to uncover potential issues or opportunities, such as high-value expenses or fraud.</a:t>
              </a:r>
              <a:endParaRPr sz="1200">
                <a:solidFill>
                  <a:srgbClr val="A72A1E"/>
                </a:solidFill>
                <a:latin typeface="Roboto"/>
                <a:ea typeface="Roboto"/>
                <a:cs typeface="Roboto"/>
                <a:sym typeface="Roboto"/>
              </a:endParaRPr>
            </a:p>
            <a:p>
              <a:pPr indent="0" lvl="0" marL="457200" rtl="0" algn="l">
                <a:lnSpc>
                  <a:spcPct val="115000"/>
                </a:lnSpc>
                <a:spcBef>
                  <a:spcPts val="0"/>
                </a:spcBef>
                <a:spcAft>
                  <a:spcPts val="0"/>
                </a:spcAft>
                <a:buNone/>
              </a:pPr>
              <a:r>
                <a:t/>
              </a:r>
              <a:endParaRPr sz="1200">
                <a:solidFill>
                  <a:srgbClr val="A72A1E"/>
                </a:solidFill>
                <a:latin typeface="Roboto"/>
                <a:ea typeface="Roboto"/>
                <a:cs typeface="Roboto"/>
                <a:sym typeface="Roboto"/>
              </a:endParaRPr>
            </a:p>
            <a:p>
              <a:pPr indent="-304800" lvl="0" marL="457200" rtl="0" algn="l">
                <a:lnSpc>
                  <a:spcPct val="115000"/>
                </a:lnSpc>
                <a:spcBef>
                  <a:spcPts val="0"/>
                </a:spcBef>
                <a:spcAft>
                  <a:spcPts val="0"/>
                </a:spcAft>
                <a:buClr>
                  <a:srgbClr val="A72A1E"/>
                </a:buClr>
                <a:buSzPts val="1200"/>
                <a:buFont typeface="Roboto"/>
                <a:buChar char="●"/>
              </a:pPr>
              <a:r>
                <a:rPr b="1" lang="en" sz="1200">
                  <a:solidFill>
                    <a:srgbClr val="A72A1E"/>
                  </a:solidFill>
                  <a:latin typeface="Roboto"/>
                  <a:ea typeface="Roboto"/>
                  <a:cs typeface="Roboto"/>
                  <a:sym typeface="Roboto"/>
                </a:rPr>
                <a:t>Customer Behavior Analysis: </a:t>
              </a:r>
              <a:r>
                <a:rPr lang="en" sz="1200">
                  <a:solidFill>
                    <a:srgbClr val="A72A1E"/>
                  </a:solidFill>
                  <a:latin typeface="Roboto"/>
                  <a:ea typeface="Roboto"/>
                  <a:cs typeface="Roboto"/>
                  <a:sym typeface="Roboto"/>
                </a:rPr>
                <a:t>Understand customer behavior trends related to transaction amounts on specific days. Utilize these insights to design loyalty programs or discounts that encourage spending on traditionally slower days.</a:t>
              </a:r>
              <a:endParaRPr sz="1200">
                <a:solidFill>
                  <a:srgbClr val="A72A1E"/>
                </a:solidFill>
                <a:latin typeface="Roboto"/>
                <a:ea typeface="Roboto"/>
                <a:cs typeface="Roboto"/>
                <a:sym typeface="Roboto"/>
              </a:endParaRPr>
            </a:p>
            <a:p>
              <a:pPr indent="0" lvl="0" marL="457200" rtl="0" algn="l">
                <a:lnSpc>
                  <a:spcPct val="115000"/>
                </a:lnSpc>
                <a:spcBef>
                  <a:spcPts val="0"/>
                </a:spcBef>
                <a:spcAft>
                  <a:spcPts val="0"/>
                </a:spcAft>
                <a:buNone/>
              </a:pPr>
              <a:r>
                <a:t/>
              </a:r>
              <a:endParaRPr sz="1000">
                <a:solidFill>
                  <a:srgbClr val="A72A1E"/>
                </a:solidFill>
                <a:latin typeface="Roboto"/>
                <a:ea typeface="Roboto"/>
                <a:cs typeface="Roboto"/>
                <a:sym typeface="Roboto"/>
              </a:endParaRPr>
            </a:p>
          </p:txBody>
        </p:sp>
      </p:grpSp>
      <p:pic>
        <p:nvPicPr>
          <p:cNvPr id="110" name="Google Shape;110;p17"/>
          <p:cNvPicPr preferRelativeResize="0"/>
          <p:nvPr/>
        </p:nvPicPr>
        <p:blipFill>
          <a:blip r:embed="rId3">
            <a:alphaModFix/>
          </a:blip>
          <a:stretch>
            <a:fillRect/>
          </a:stretch>
        </p:blipFill>
        <p:spPr>
          <a:xfrm>
            <a:off x="4791845" y="87725"/>
            <a:ext cx="4047353" cy="2484017"/>
          </a:xfrm>
          <a:prstGeom prst="rect">
            <a:avLst/>
          </a:prstGeom>
          <a:noFill/>
          <a:ln>
            <a:noFill/>
          </a:ln>
        </p:spPr>
      </p:pic>
      <p:pic>
        <p:nvPicPr>
          <p:cNvPr id="111" name="Google Shape;111;p17"/>
          <p:cNvPicPr preferRelativeResize="0"/>
          <p:nvPr/>
        </p:nvPicPr>
        <p:blipFill>
          <a:blip r:embed="rId4">
            <a:alphaModFix/>
          </a:blip>
          <a:stretch>
            <a:fillRect/>
          </a:stretch>
        </p:blipFill>
        <p:spPr>
          <a:xfrm>
            <a:off x="4497525" y="2632376"/>
            <a:ext cx="4636000" cy="2433201"/>
          </a:xfrm>
          <a:prstGeom prst="rect">
            <a:avLst/>
          </a:prstGeom>
          <a:noFill/>
          <a:ln>
            <a:noFill/>
          </a:ln>
        </p:spPr>
      </p:pic>
      <p:sp>
        <p:nvSpPr>
          <p:cNvPr id="112" name="Google Shape;112;p17"/>
          <p:cNvSpPr/>
          <p:nvPr/>
        </p:nvSpPr>
        <p:spPr>
          <a:xfrm>
            <a:off x="6260525" y="235100"/>
            <a:ext cx="372300" cy="384300"/>
          </a:xfrm>
          <a:prstGeom prst="flowChartConnector">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7244200" y="278250"/>
            <a:ext cx="424200" cy="431700"/>
          </a:xfrm>
          <a:prstGeom prst="flowChartConnector">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7244200" y="941525"/>
            <a:ext cx="424200" cy="572700"/>
          </a:xfrm>
          <a:prstGeom prst="flowChartConnector">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a:off x="6821650" y="1281550"/>
            <a:ext cx="244200" cy="232800"/>
          </a:xfrm>
          <a:prstGeom prst="flowChartConnector">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rot="449666">
            <a:off x="5292561" y="538162"/>
            <a:ext cx="2448486" cy="862417"/>
          </a:xfrm>
          <a:prstGeom prst="irregularSeal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00"/>
                </a:solidFill>
              </a:rPr>
              <a:t>Anomalies!!!</a:t>
            </a:r>
            <a:endParaRPr>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83100" y="46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Part2: Key Insights </a:t>
            </a:r>
            <a:endParaRPr/>
          </a:p>
        </p:txBody>
      </p:sp>
      <p:grpSp>
        <p:nvGrpSpPr>
          <p:cNvPr id="122" name="Google Shape;122;p18"/>
          <p:cNvGrpSpPr/>
          <p:nvPr/>
        </p:nvGrpSpPr>
        <p:grpSpPr>
          <a:xfrm>
            <a:off x="329100" y="797382"/>
            <a:ext cx="4168497" cy="3679121"/>
            <a:chOff x="1593000" y="2322568"/>
            <a:chExt cx="3120600" cy="3317512"/>
          </a:xfrm>
        </p:grpSpPr>
        <p:sp>
          <p:nvSpPr>
            <p:cNvPr id="123" name="Google Shape;123;p18"/>
            <p:cNvSpPr/>
            <p:nvPr/>
          </p:nvSpPr>
          <p:spPr>
            <a:xfrm flipH="1">
              <a:off x="2283095" y="2322584"/>
              <a:ext cx="2045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rot="-5400000">
              <a:off x="3100340" y="2335911"/>
              <a:ext cx="643350" cy="616670"/>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a:off x="2342626" y="2399951"/>
              <a:ext cx="20766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Merchant Category Analysis</a:t>
              </a:r>
              <a:endParaRPr sz="1000">
                <a:solidFill>
                  <a:srgbClr val="FFFFFF"/>
                </a:solidFill>
                <a:latin typeface="Roboto Medium"/>
                <a:ea typeface="Roboto Medium"/>
                <a:cs typeface="Roboto Medium"/>
                <a:sym typeface="Roboto Medium"/>
              </a:endParaRPr>
            </a:p>
          </p:txBody>
        </p:sp>
        <p:sp>
          <p:nvSpPr>
            <p:cNvPr id="126" name="Google Shape;126;p18"/>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04</a:t>
              </a:r>
              <a:endParaRPr sz="2600">
                <a:solidFill>
                  <a:srgbClr val="FFFFFF"/>
                </a:solidFill>
                <a:latin typeface="Roboto Thin"/>
                <a:ea typeface="Roboto Thin"/>
                <a:cs typeface="Roboto Thin"/>
                <a:sym typeface="Roboto Thin"/>
              </a:endParaRPr>
            </a:p>
          </p:txBody>
        </p:sp>
        <p:sp>
          <p:nvSpPr>
            <p:cNvPr id="128" name="Google Shape;128;p18"/>
            <p:cNvSpPr/>
            <p:nvPr/>
          </p:nvSpPr>
          <p:spPr>
            <a:xfrm>
              <a:off x="1593000" y="3079280"/>
              <a:ext cx="3120600" cy="25608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A72A1E"/>
                </a:buClr>
                <a:buSzPts val="1200"/>
                <a:buFont typeface="Roboto"/>
                <a:buChar char="●"/>
              </a:pPr>
              <a:r>
                <a:rPr b="1" lang="en" sz="1200">
                  <a:solidFill>
                    <a:srgbClr val="A72A1E"/>
                  </a:solidFill>
                  <a:latin typeface="Roboto"/>
                  <a:ea typeface="Roboto"/>
                  <a:cs typeface="Roboto"/>
                  <a:sym typeface="Roboto"/>
                </a:rPr>
                <a:t>Average Transaction Amount by Category: </a:t>
              </a:r>
              <a:r>
                <a:rPr lang="en" sz="1200">
                  <a:solidFill>
                    <a:srgbClr val="A72A1E"/>
                  </a:solidFill>
                  <a:latin typeface="Roboto"/>
                  <a:ea typeface="Roboto"/>
                  <a:cs typeface="Roboto"/>
                  <a:sym typeface="Roboto"/>
                </a:rPr>
                <a:t>Transaction amounts vary across categories, with some categories having notably higher averages.</a:t>
              </a:r>
              <a:endParaRPr sz="1200">
                <a:solidFill>
                  <a:srgbClr val="A72A1E"/>
                </a:solidFill>
                <a:latin typeface="Roboto"/>
                <a:ea typeface="Roboto"/>
                <a:cs typeface="Roboto"/>
                <a:sym typeface="Roboto"/>
              </a:endParaRPr>
            </a:p>
            <a:p>
              <a:pPr indent="0" lvl="0" marL="457200" rtl="0" algn="l">
                <a:lnSpc>
                  <a:spcPct val="115000"/>
                </a:lnSpc>
                <a:spcBef>
                  <a:spcPts val="0"/>
                </a:spcBef>
                <a:spcAft>
                  <a:spcPts val="0"/>
                </a:spcAft>
                <a:buNone/>
              </a:pPr>
              <a:r>
                <a:t/>
              </a:r>
              <a:endParaRPr b="1" sz="1200">
                <a:solidFill>
                  <a:srgbClr val="A72A1E"/>
                </a:solidFill>
                <a:latin typeface="Roboto"/>
                <a:ea typeface="Roboto"/>
                <a:cs typeface="Roboto"/>
                <a:sym typeface="Roboto"/>
              </a:endParaRPr>
            </a:p>
            <a:p>
              <a:pPr indent="-304800" lvl="0" marL="457200" rtl="0" algn="l">
                <a:lnSpc>
                  <a:spcPct val="115000"/>
                </a:lnSpc>
                <a:spcBef>
                  <a:spcPts val="0"/>
                </a:spcBef>
                <a:spcAft>
                  <a:spcPts val="0"/>
                </a:spcAft>
                <a:buClr>
                  <a:srgbClr val="A72A1E"/>
                </a:buClr>
                <a:buSzPts val="1200"/>
                <a:buFont typeface="Roboto"/>
                <a:buChar char="●"/>
              </a:pPr>
              <a:r>
                <a:rPr b="1" lang="en" sz="1200">
                  <a:solidFill>
                    <a:srgbClr val="A72A1E"/>
                  </a:solidFill>
                  <a:latin typeface="Roboto"/>
                  <a:ea typeface="Roboto"/>
                  <a:cs typeface="Roboto"/>
                  <a:sym typeface="Roboto"/>
                </a:rPr>
                <a:t>Transaction Amount vs. Merchant Category: </a:t>
              </a:r>
              <a:r>
                <a:rPr lang="en" sz="1200">
                  <a:solidFill>
                    <a:srgbClr val="A72A1E"/>
                  </a:solidFill>
                  <a:latin typeface="Roboto"/>
                  <a:ea typeface="Roboto"/>
                  <a:cs typeface="Roboto"/>
                  <a:sym typeface="Roboto"/>
                </a:rPr>
                <a:t>Some merchant categories exhibit unusual spending patterns compared to the overall average.</a:t>
              </a:r>
              <a:endParaRPr sz="1200">
                <a:solidFill>
                  <a:srgbClr val="A72A1E"/>
                </a:solidFill>
                <a:latin typeface="Roboto"/>
                <a:ea typeface="Roboto"/>
                <a:cs typeface="Roboto"/>
                <a:sym typeface="Roboto"/>
              </a:endParaRPr>
            </a:p>
            <a:p>
              <a:pPr indent="0" lvl="0" marL="457200" rtl="0" algn="l">
                <a:lnSpc>
                  <a:spcPct val="115000"/>
                </a:lnSpc>
                <a:spcBef>
                  <a:spcPts val="0"/>
                </a:spcBef>
                <a:spcAft>
                  <a:spcPts val="0"/>
                </a:spcAft>
                <a:buNone/>
              </a:pPr>
              <a:r>
                <a:t/>
              </a:r>
              <a:endParaRPr b="1" sz="1200">
                <a:solidFill>
                  <a:srgbClr val="A72A1E"/>
                </a:solidFill>
                <a:latin typeface="Roboto"/>
                <a:ea typeface="Roboto"/>
                <a:cs typeface="Roboto"/>
                <a:sym typeface="Roboto"/>
              </a:endParaRPr>
            </a:p>
            <a:p>
              <a:pPr indent="0" lvl="0" marL="457200" rtl="0" algn="l">
                <a:lnSpc>
                  <a:spcPct val="115000"/>
                </a:lnSpc>
                <a:spcBef>
                  <a:spcPts val="0"/>
                </a:spcBef>
                <a:spcAft>
                  <a:spcPts val="0"/>
                </a:spcAft>
                <a:buNone/>
              </a:pPr>
              <a:r>
                <a:t/>
              </a:r>
              <a:endParaRPr sz="1000">
                <a:solidFill>
                  <a:srgbClr val="A72A1E"/>
                </a:solidFill>
                <a:latin typeface="Roboto"/>
                <a:ea typeface="Roboto"/>
                <a:cs typeface="Roboto"/>
                <a:sym typeface="Roboto"/>
              </a:endParaRPr>
            </a:p>
          </p:txBody>
        </p:sp>
      </p:grpSp>
      <p:pic>
        <p:nvPicPr>
          <p:cNvPr id="129" name="Google Shape;129;p18"/>
          <p:cNvPicPr preferRelativeResize="0"/>
          <p:nvPr/>
        </p:nvPicPr>
        <p:blipFill>
          <a:blip r:embed="rId3">
            <a:alphaModFix/>
          </a:blip>
          <a:stretch>
            <a:fillRect/>
          </a:stretch>
        </p:blipFill>
        <p:spPr>
          <a:xfrm>
            <a:off x="4684150" y="321525"/>
            <a:ext cx="4125601" cy="4192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83100" y="46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Part2: Business Implications</a:t>
            </a:r>
            <a:endParaRPr/>
          </a:p>
        </p:txBody>
      </p:sp>
      <p:sp>
        <p:nvSpPr>
          <p:cNvPr id="135" name="Google Shape;135;p19"/>
          <p:cNvSpPr txBox="1"/>
          <p:nvPr>
            <p:ph idx="1" type="body"/>
          </p:nvPr>
        </p:nvSpPr>
        <p:spPr>
          <a:xfrm>
            <a:off x="311700" y="619400"/>
            <a:ext cx="8520600" cy="4411500"/>
          </a:xfrm>
          <a:prstGeom prst="rect">
            <a:avLst/>
          </a:prstGeom>
        </p:spPr>
        <p:txBody>
          <a:bodyPr anchorCtr="0" anchor="t" bIns="91425" lIns="91425" spcFirstLastPara="1" rIns="91425" wrap="square" tIns="91425">
            <a:normAutofit/>
          </a:bodyPr>
          <a:lstStyle/>
          <a:p>
            <a:pPr indent="-304800" lvl="0" marL="457200" marR="0" rtl="0" algn="l">
              <a:lnSpc>
                <a:spcPct val="115000"/>
              </a:lnSpc>
              <a:spcBef>
                <a:spcPts val="0"/>
              </a:spcBef>
              <a:spcAft>
                <a:spcPts val="0"/>
              </a:spcAft>
              <a:buClr>
                <a:srgbClr val="A72A1E"/>
              </a:buClr>
              <a:buSzPts val="1200"/>
              <a:buFont typeface="Roboto"/>
              <a:buChar char="●"/>
            </a:pPr>
            <a:r>
              <a:rPr b="1" lang="en" sz="1200">
                <a:solidFill>
                  <a:srgbClr val="A72A1E"/>
                </a:solidFill>
                <a:latin typeface="Roboto"/>
                <a:ea typeface="Roboto"/>
                <a:cs typeface="Roboto"/>
                <a:sym typeface="Roboto"/>
              </a:rPr>
              <a:t>Vendor Performance Evaluation:</a:t>
            </a:r>
            <a:r>
              <a:rPr lang="en" sz="1200">
                <a:solidFill>
                  <a:srgbClr val="A72A1E"/>
                </a:solidFill>
                <a:latin typeface="Roboto"/>
                <a:ea typeface="Roboto"/>
                <a:cs typeface="Roboto"/>
                <a:sym typeface="Roboto"/>
              </a:rPr>
              <a:t> Identifying high-average transaction vendors allows businesses to focus on lucrative partnerships and negotiations. Detecting discrepancies between vendor popularity and transaction amounts can help identify underutilized or overutilized vendors.</a:t>
            </a:r>
            <a:endParaRPr sz="1200">
              <a:solidFill>
                <a:srgbClr val="A72A1E"/>
              </a:solidFill>
              <a:latin typeface="Roboto"/>
              <a:ea typeface="Roboto"/>
              <a:cs typeface="Roboto"/>
              <a:sym typeface="Roboto"/>
            </a:endParaRPr>
          </a:p>
          <a:p>
            <a:pPr indent="0" lvl="0" marL="457200" marR="0" rtl="0" algn="l">
              <a:lnSpc>
                <a:spcPct val="115000"/>
              </a:lnSpc>
              <a:spcBef>
                <a:spcPts val="0"/>
              </a:spcBef>
              <a:spcAft>
                <a:spcPts val="0"/>
              </a:spcAft>
              <a:buNone/>
            </a:pPr>
            <a:r>
              <a:t/>
            </a:r>
            <a:endParaRPr sz="1200">
              <a:solidFill>
                <a:srgbClr val="A72A1E"/>
              </a:solidFill>
              <a:latin typeface="Roboto"/>
              <a:ea typeface="Roboto"/>
              <a:cs typeface="Roboto"/>
              <a:sym typeface="Roboto"/>
            </a:endParaRPr>
          </a:p>
          <a:p>
            <a:pPr indent="-304800" lvl="0" marL="457200" marR="0" rtl="0" algn="l">
              <a:lnSpc>
                <a:spcPct val="115000"/>
              </a:lnSpc>
              <a:spcBef>
                <a:spcPts val="0"/>
              </a:spcBef>
              <a:spcAft>
                <a:spcPts val="0"/>
              </a:spcAft>
              <a:buClr>
                <a:srgbClr val="A72A1E"/>
              </a:buClr>
              <a:buSzPts val="1200"/>
              <a:buFont typeface="Roboto"/>
              <a:buChar char="●"/>
            </a:pPr>
            <a:r>
              <a:rPr b="1" lang="en" sz="1200">
                <a:solidFill>
                  <a:srgbClr val="A72A1E"/>
                </a:solidFill>
                <a:latin typeface="Roboto"/>
                <a:ea typeface="Roboto"/>
                <a:cs typeface="Roboto"/>
                <a:sym typeface="Roboto"/>
              </a:rPr>
              <a:t>Merchant Category Analysis: </a:t>
            </a:r>
            <a:r>
              <a:rPr lang="en" sz="1200">
                <a:solidFill>
                  <a:srgbClr val="A72A1E"/>
                </a:solidFill>
                <a:latin typeface="Roboto"/>
                <a:ea typeface="Roboto"/>
                <a:cs typeface="Roboto"/>
                <a:sym typeface="Roboto"/>
              </a:rPr>
              <a:t>Recognizing categories with high transaction amounts can guide marketing and investment strategies. Detecting anomalies in spending within specific categories can help identify irregular expenses or targeted spending.</a:t>
            </a:r>
            <a:endParaRPr sz="1200">
              <a:solidFill>
                <a:srgbClr val="A72A1E"/>
              </a:solidFill>
              <a:latin typeface="Roboto"/>
              <a:ea typeface="Roboto"/>
              <a:cs typeface="Roboto"/>
              <a:sym typeface="Roboto"/>
            </a:endParaRPr>
          </a:p>
          <a:p>
            <a:pPr indent="0" lvl="0" marL="457200" marR="0" rtl="0" algn="l">
              <a:lnSpc>
                <a:spcPct val="115000"/>
              </a:lnSpc>
              <a:spcBef>
                <a:spcPts val="0"/>
              </a:spcBef>
              <a:spcAft>
                <a:spcPts val="0"/>
              </a:spcAft>
              <a:buNone/>
            </a:pPr>
            <a:r>
              <a:t/>
            </a:r>
            <a:endParaRPr b="1" sz="1200">
              <a:solidFill>
                <a:srgbClr val="A72A1E"/>
              </a:solidFill>
              <a:latin typeface="Roboto"/>
              <a:ea typeface="Roboto"/>
              <a:cs typeface="Roboto"/>
              <a:sym typeface="Roboto"/>
            </a:endParaRPr>
          </a:p>
          <a:p>
            <a:pPr indent="-304800" lvl="0" marL="457200" marR="0" rtl="0" algn="l">
              <a:lnSpc>
                <a:spcPct val="115000"/>
              </a:lnSpc>
              <a:spcBef>
                <a:spcPts val="0"/>
              </a:spcBef>
              <a:spcAft>
                <a:spcPts val="0"/>
              </a:spcAft>
              <a:buClr>
                <a:srgbClr val="A72A1E"/>
              </a:buClr>
              <a:buSzPts val="1200"/>
              <a:buFont typeface="Roboto"/>
              <a:buChar char="●"/>
            </a:pPr>
            <a:r>
              <a:rPr b="1" lang="en" sz="1200">
                <a:solidFill>
                  <a:srgbClr val="A72A1E"/>
                </a:solidFill>
                <a:latin typeface="Roboto"/>
                <a:ea typeface="Roboto"/>
                <a:cs typeface="Roboto"/>
                <a:sym typeface="Roboto"/>
              </a:rPr>
              <a:t>Temporal Insights: </a:t>
            </a:r>
            <a:r>
              <a:rPr lang="en" sz="1200">
                <a:solidFill>
                  <a:srgbClr val="A72A1E"/>
                </a:solidFill>
                <a:latin typeface="Roboto"/>
                <a:ea typeface="Roboto"/>
                <a:cs typeface="Roboto"/>
                <a:sym typeface="Roboto"/>
              </a:rPr>
              <a:t>Understanding monthly and weekly transaction patterns can inform inventory management and staffing decisions. Detecting unusual day-to-day transaction variations can prompt investigations into the causes, such as fraud or system glitches.</a:t>
            </a:r>
            <a:endParaRPr sz="1200">
              <a:solidFill>
                <a:srgbClr val="A72A1E"/>
              </a:solidFill>
              <a:latin typeface="Roboto"/>
              <a:ea typeface="Roboto"/>
              <a:cs typeface="Roboto"/>
              <a:sym typeface="Roboto"/>
            </a:endParaRPr>
          </a:p>
          <a:p>
            <a:pPr indent="0" lvl="0" marL="457200" marR="0" rtl="0" algn="l">
              <a:lnSpc>
                <a:spcPct val="115000"/>
              </a:lnSpc>
              <a:spcBef>
                <a:spcPts val="0"/>
              </a:spcBef>
              <a:spcAft>
                <a:spcPts val="0"/>
              </a:spcAft>
              <a:buNone/>
            </a:pPr>
            <a:r>
              <a:t/>
            </a:r>
            <a:endParaRPr b="1" sz="1200">
              <a:solidFill>
                <a:srgbClr val="A72A1E"/>
              </a:solidFill>
              <a:latin typeface="Roboto"/>
              <a:ea typeface="Roboto"/>
              <a:cs typeface="Roboto"/>
              <a:sym typeface="Roboto"/>
            </a:endParaRPr>
          </a:p>
          <a:p>
            <a:pPr indent="-304800" lvl="0" marL="457200" marR="0" rtl="0" algn="l">
              <a:lnSpc>
                <a:spcPct val="115000"/>
              </a:lnSpc>
              <a:spcBef>
                <a:spcPts val="0"/>
              </a:spcBef>
              <a:spcAft>
                <a:spcPts val="0"/>
              </a:spcAft>
              <a:buClr>
                <a:srgbClr val="A72A1E"/>
              </a:buClr>
              <a:buSzPts val="1200"/>
              <a:buFont typeface="Roboto"/>
              <a:buChar char="●"/>
            </a:pPr>
            <a:r>
              <a:rPr b="1" lang="en" sz="1200">
                <a:solidFill>
                  <a:srgbClr val="A72A1E"/>
                </a:solidFill>
                <a:latin typeface="Roboto"/>
                <a:ea typeface="Roboto"/>
                <a:cs typeface="Roboto"/>
                <a:sym typeface="Roboto"/>
              </a:rPr>
              <a:t>Cardholder Behavior Analysis: </a:t>
            </a:r>
            <a:r>
              <a:rPr lang="en" sz="1200">
                <a:solidFill>
                  <a:srgbClr val="A72A1E"/>
                </a:solidFill>
                <a:latin typeface="Roboto"/>
                <a:ea typeface="Roboto"/>
                <a:cs typeface="Roboto"/>
                <a:sym typeface="Roboto"/>
              </a:rPr>
              <a:t>Monitoring transaction counts by cardholders can help identify high-value or high-risk customers. Analyzing transaction amount-to-count ratios can pinpoint individuals with unusual spending behaviors, potentially signaling fraud.</a:t>
            </a:r>
            <a:endParaRPr sz="1200">
              <a:solidFill>
                <a:srgbClr val="A72A1E"/>
              </a:solidFill>
              <a:latin typeface="Roboto"/>
              <a:ea typeface="Roboto"/>
              <a:cs typeface="Roboto"/>
              <a:sym typeface="Roboto"/>
            </a:endParaRPr>
          </a:p>
          <a:p>
            <a:pPr indent="0" lvl="0" marL="457200" marR="0" rtl="0" algn="l">
              <a:lnSpc>
                <a:spcPct val="115000"/>
              </a:lnSpc>
              <a:spcBef>
                <a:spcPts val="0"/>
              </a:spcBef>
              <a:spcAft>
                <a:spcPts val="0"/>
              </a:spcAft>
              <a:buNone/>
            </a:pPr>
            <a:r>
              <a:t/>
            </a:r>
            <a:endParaRPr b="1" sz="1200">
              <a:solidFill>
                <a:srgbClr val="A72A1E"/>
              </a:solidFill>
              <a:latin typeface="Roboto"/>
              <a:ea typeface="Roboto"/>
              <a:cs typeface="Roboto"/>
              <a:sym typeface="Roboto"/>
            </a:endParaRPr>
          </a:p>
          <a:p>
            <a:pPr indent="-304800" lvl="0" marL="457200" marR="0" rtl="0" algn="l">
              <a:lnSpc>
                <a:spcPct val="115000"/>
              </a:lnSpc>
              <a:spcBef>
                <a:spcPts val="0"/>
              </a:spcBef>
              <a:spcAft>
                <a:spcPts val="0"/>
              </a:spcAft>
              <a:buClr>
                <a:srgbClr val="A72A1E"/>
              </a:buClr>
              <a:buSzPts val="1200"/>
              <a:buFont typeface="Roboto"/>
              <a:buChar char="●"/>
            </a:pPr>
            <a:r>
              <a:rPr b="1" lang="en" sz="1200">
                <a:solidFill>
                  <a:srgbClr val="A72A1E"/>
                </a:solidFill>
                <a:latin typeface="Roboto"/>
                <a:ea typeface="Roboto"/>
                <a:cs typeface="Roboto"/>
                <a:sym typeface="Roboto"/>
              </a:rPr>
              <a:t>Anomalies Detection: </a:t>
            </a:r>
            <a:r>
              <a:rPr lang="en" sz="1200">
                <a:solidFill>
                  <a:srgbClr val="A72A1E"/>
                </a:solidFill>
                <a:latin typeface="Roboto"/>
                <a:ea typeface="Roboto"/>
                <a:cs typeface="Roboto"/>
                <a:sym typeface="Roboto"/>
              </a:rPr>
              <a:t>The engineered features enable automated detection of anomalies, reducing the manual effort required to identify irregularities. Early anomaly detection can help businesses mitigate risks, prevent fraud, and improve overall financial performance.</a:t>
            </a:r>
            <a:endParaRPr sz="1200">
              <a:solidFill>
                <a:srgbClr val="A72A1E"/>
              </a:solidFill>
              <a:latin typeface="Roboto"/>
              <a:ea typeface="Roboto"/>
              <a:cs typeface="Roboto"/>
              <a:sym typeface="Roboto"/>
            </a:endParaRPr>
          </a:p>
          <a:p>
            <a:pPr indent="0" lvl="0" marL="457200" marR="0" rtl="0" algn="l">
              <a:lnSpc>
                <a:spcPct val="115000"/>
              </a:lnSpc>
              <a:spcBef>
                <a:spcPts val="0"/>
              </a:spcBef>
              <a:spcAft>
                <a:spcPts val="0"/>
              </a:spcAft>
              <a:buNone/>
            </a:pPr>
            <a:r>
              <a:t/>
            </a:r>
            <a:endParaRPr b="1" sz="1200">
              <a:solidFill>
                <a:srgbClr val="A72A1E"/>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389625" y="1342125"/>
            <a:ext cx="8520600" cy="185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i="1" lang="en" sz="3200"/>
              <a:t>Thank you for watching</a:t>
            </a:r>
            <a:endParaRPr i="1" sz="3200"/>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