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Raleway" pitchFamily="2" charset="77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>
      <p:cViewPr varScale="1">
        <p:scale>
          <a:sx n="140" d="100"/>
          <a:sy n="140" d="100"/>
        </p:scale>
        <p:origin x="8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7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RMSE in test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GAM Model</c:v>
                </c:pt>
                <c:pt idx="1">
                  <c:v>Decision Tree</c:v>
                </c:pt>
                <c:pt idx="2">
                  <c:v>Tuned Random Forest</c:v>
                </c:pt>
                <c:pt idx="3">
                  <c:v>Tuned Ranger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15.55</c:v>
                </c:pt>
                <c:pt idx="1">
                  <c:v>15.16</c:v>
                </c:pt>
                <c:pt idx="2">
                  <c:v>14.41</c:v>
                </c:pt>
                <c:pt idx="3">
                  <c:v>14.48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C-4647-9A23-F5CC2A37A1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RMSE in Kaggle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GAM Model</c:v>
                </c:pt>
                <c:pt idx="1">
                  <c:v>Decision Tree</c:v>
                </c:pt>
                <c:pt idx="2">
                  <c:v>Tuned Random Forest</c:v>
                </c:pt>
                <c:pt idx="3">
                  <c:v>Tuned Ranger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15.37</c:v>
                </c:pt>
                <c:pt idx="1">
                  <c:v>15.21</c:v>
                </c:pt>
                <c:pt idx="2">
                  <c:v>14.33</c:v>
                </c:pt>
                <c:pt idx="3">
                  <c:v>14.42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DC-4647-9A23-F5CC2A37A1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79666400"/>
        <c:axId val="1713434576"/>
      </c:barChart>
      <c:catAx>
        <c:axId val="779666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  <c:crossAx val="1713434576"/>
        <c:crosses val="autoZero"/>
        <c:auto val="1"/>
        <c:lblAlgn val="ctr"/>
        <c:lblOffset val="100"/>
        <c:noMultiLvlLbl val="0"/>
      </c:catAx>
      <c:valAx>
        <c:axId val="1713434576"/>
        <c:scaling>
          <c:orientation val="minMax"/>
        </c:scaling>
        <c:delete val="0"/>
        <c:axPos val="b"/>
        <c:majorGridlines>
          <c:spPr>
            <a:ln w="9525"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  <c:crossAx val="7796664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d07da682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ad07da682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">
  <p:cSld name="TITLE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186675" y="59500"/>
            <a:ext cx="63993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186675" y="464538"/>
            <a:ext cx="397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6753325" y="4846525"/>
            <a:ext cx="24363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</a:rPr>
              <a:t>PAC Presentation - December 9, 2022</a:t>
            </a:r>
            <a:endParaRPr sz="900">
              <a:solidFill>
                <a:srgbClr val="434343"/>
              </a:solidFill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76150" y="85475"/>
            <a:ext cx="576600" cy="7467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0" y="4846525"/>
            <a:ext cx="37515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</a:rPr>
              <a:t>APANPS5200: Applied Analytics Frameworks and Methods I</a:t>
            </a:r>
            <a:endParaRPr sz="900">
              <a:solidFill>
                <a:srgbClr val="434343"/>
              </a:solidFill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2"/>
          </p:nvPr>
        </p:nvSpPr>
        <p:spPr>
          <a:xfrm>
            <a:off x="305650" y="1032925"/>
            <a:ext cx="3852000" cy="17718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3"/>
          </p:nvPr>
        </p:nvSpPr>
        <p:spPr>
          <a:xfrm>
            <a:off x="4842675" y="1020600"/>
            <a:ext cx="3852000" cy="17841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>
            <a:spLocks noGrp="1"/>
          </p:cNvSpPr>
          <p:nvPr>
            <p:ph type="pic" idx="4"/>
          </p:nvPr>
        </p:nvSpPr>
        <p:spPr>
          <a:xfrm>
            <a:off x="316200" y="2919575"/>
            <a:ext cx="3841500" cy="17718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4"/>
          <p:cNvSpPr txBox="1">
            <a:spLocks noGrp="1"/>
          </p:cNvSpPr>
          <p:nvPr>
            <p:ph type="body" idx="5"/>
          </p:nvPr>
        </p:nvSpPr>
        <p:spPr>
          <a:xfrm>
            <a:off x="4842675" y="2939713"/>
            <a:ext cx="3852000" cy="17718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186675" y="223964"/>
            <a:ext cx="63993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My thought is based on the Frequency of Genre</a:t>
            </a:r>
            <a:endParaRPr sz="2000" b="1"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1"/>
          </p:nvPr>
        </p:nvSpPr>
        <p:spPr>
          <a:xfrm>
            <a:off x="186675" y="532736"/>
            <a:ext cx="3971100" cy="325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/>
              <a:t>Zhenyu Wang (zw2847)</a:t>
            </a:r>
            <a:endParaRPr sz="1200" dirty="0"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2"/>
          </p:nvPr>
        </p:nvSpPr>
        <p:spPr>
          <a:xfrm>
            <a:off x="25" y="4122900"/>
            <a:ext cx="5836500" cy="1020825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CC0000"/>
                </a:solidFill>
              </a:rPr>
              <a:t>My best model</a:t>
            </a:r>
            <a:r>
              <a:rPr lang="en" dirty="0"/>
              <a:t>: </a:t>
            </a:r>
            <a:r>
              <a:rPr lang="en" b="1" dirty="0">
                <a:solidFill>
                  <a:srgbClr val="CC0000"/>
                </a:solidFill>
              </a:rPr>
              <a:t>Random Forest Model</a:t>
            </a:r>
            <a:r>
              <a:rPr lang="en" dirty="0">
                <a:solidFill>
                  <a:srgbClr val="CC0000"/>
                </a:solidFill>
              </a:rPr>
              <a:t> </a:t>
            </a:r>
            <a:r>
              <a:rPr lang="en" dirty="0"/>
              <a:t>with tuned </a:t>
            </a:r>
            <a:r>
              <a:rPr lang="en" b="1" dirty="0" err="1"/>
              <a:t>mtry</a:t>
            </a:r>
            <a:r>
              <a:rPr lang="en" b="1" dirty="0"/>
              <a:t> = 73</a:t>
            </a:r>
            <a:r>
              <a:rPr lang="en" dirty="0"/>
              <a:t>, </a:t>
            </a:r>
            <a:r>
              <a:rPr lang="en" b="1" dirty="0" err="1"/>
              <a:t>ntree</a:t>
            </a:r>
            <a:r>
              <a:rPr lang="en" b="1" dirty="0"/>
              <a:t> = 1000</a:t>
            </a:r>
            <a:r>
              <a:rPr lang="en" dirty="0"/>
              <a:t>, and </a:t>
            </a:r>
            <a:r>
              <a:rPr lang="en" b="1" dirty="0"/>
              <a:t>count</a:t>
            </a:r>
            <a:r>
              <a:rPr lang="en" dirty="0"/>
              <a:t> </a:t>
            </a:r>
            <a:r>
              <a:rPr lang="en" b="1" dirty="0"/>
              <a:t>frequency </a:t>
            </a:r>
            <a:r>
              <a:rPr lang="en" dirty="0"/>
              <a:t>to create the top 700 genre types as dummy variables. The </a:t>
            </a:r>
            <a:r>
              <a:rPr lang="en" b="1" dirty="0">
                <a:solidFill>
                  <a:srgbClr val="CC0000"/>
                </a:solidFill>
              </a:rPr>
              <a:t>Kaggle RMSE</a:t>
            </a:r>
            <a:r>
              <a:rPr lang="en" dirty="0">
                <a:solidFill>
                  <a:srgbClr val="CC0000"/>
                </a:solidFill>
              </a:rPr>
              <a:t> </a:t>
            </a:r>
            <a:r>
              <a:rPr lang="en" dirty="0"/>
              <a:t>is </a:t>
            </a:r>
            <a:r>
              <a:rPr lang="en" b="1" dirty="0">
                <a:solidFill>
                  <a:srgbClr val="CC0000"/>
                </a:solidFill>
              </a:rPr>
              <a:t>14.3359</a:t>
            </a:r>
            <a:r>
              <a:rPr lang="en" dirty="0"/>
              <a:t>.</a:t>
            </a:r>
            <a:endParaRPr dirty="0"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3"/>
          </p:nvPr>
        </p:nvSpPr>
        <p:spPr>
          <a:xfrm>
            <a:off x="5836224" y="858138"/>
            <a:ext cx="3307775" cy="2218562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Feature selection:</a:t>
            </a:r>
            <a:endParaRPr b="1" dirty="0"/>
          </a:p>
          <a:p>
            <a:pPr marL="457200" lvl="0" indent="-292576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dirty="0"/>
              <a:t>Extracting unique genres as a list</a:t>
            </a:r>
          </a:p>
          <a:p>
            <a:pPr marL="457200" lvl="0" indent="-292576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dirty="0"/>
              <a:t>Count the Frequency of the list</a:t>
            </a:r>
          </a:p>
          <a:p>
            <a:pPr marL="457200" lvl="0" indent="-292576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dirty="0"/>
              <a:t>Based on the list to create dummies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Model:</a:t>
            </a:r>
            <a:endParaRPr b="1" dirty="0"/>
          </a:p>
          <a:p>
            <a:pPr marL="457200" lvl="0" indent="-292576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dirty="0"/>
              <a:t>GAM model by adding smoothing term</a:t>
            </a:r>
          </a:p>
          <a:p>
            <a:pPr marL="457200" lvl="0" indent="-292576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Decision Tree</a:t>
            </a:r>
            <a:endParaRPr dirty="0"/>
          </a:p>
          <a:p>
            <a:pPr marL="457200" lvl="0" indent="-292576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dirty="0"/>
              <a:t>Random Forest with tuned</a:t>
            </a:r>
            <a:endParaRPr dirty="0"/>
          </a:p>
          <a:p>
            <a:pPr marL="457200" lvl="0" indent="-292576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Random Forest with Ranger tuned</a:t>
            </a:r>
            <a:endParaRPr dirty="0"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5"/>
          </p:nvPr>
        </p:nvSpPr>
        <p:spPr>
          <a:xfrm>
            <a:off x="5836225" y="3076699"/>
            <a:ext cx="3307750" cy="2066801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Conclusion: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In this project, the key is dealing with genre variable, and the </a:t>
            </a:r>
            <a:r>
              <a:rPr lang="en-US" b="1" dirty="0"/>
              <a:t>random forest model </a:t>
            </a:r>
            <a:r>
              <a:rPr lang="en-US" dirty="0"/>
              <a:t>is a powerful method for handling such </a:t>
            </a:r>
            <a:r>
              <a:rPr lang="en-US" b="1" dirty="0"/>
              <a:t>high-dimensional data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Improvement: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Find a better way to select genre types, not all the genres contribute useful information to the model.</a:t>
            </a:r>
            <a:endParaRPr b="1" dirty="0"/>
          </a:p>
        </p:txBody>
      </p:sp>
      <p:sp>
        <p:nvSpPr>
          <p:cNvPr id="124" name="Google Shape;124;p16"/>
          <p:cNvSpPr txBox="1"/>
          <p:nvPr/>
        </p:nvSpPr>
        <p:spPr>
          <a:xfrm>
            <a:off x="5836225" y="464538"/>
            <a:ext cx="138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Methods</a:t>
            </a:r>
            <a:endParaRPr sz="1900" b="1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F9A8049-D09D-827F-4192-90EE663E8E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041083"/>
              </p:ext>
            </p:extLst>
          </p:nvPr>
        </p:nvGraphicFramePr>
        <p:xfrm>
          <a:off x="0" y="858138"/>
          <a:ext cx="5836200" cy="3264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144</Words>
  <Application>Microsoft Macintosh PowerPoint</Application>
  <PresentationFormat>On-screen Show (16:9)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Raleway</vt:lpstr>
      <vt:lpstr>Lato</vt:lpstr>
      <vt:lpstr>Streamline</vt:lpstr>
      <vt:lpstr>My thought is based on the Frequency of Genre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 Presentation</dc:title>
  <cp:lastModifiedBy>Wang, Zhenyu</cp:lastModifiedBy>
  <cp:revision>9</cp:revision>
  <dcterms:modified xsi:type="dcterms:W3CDTF">2022-12-09T04:11:13Z</dcterms:modified>
</cp:coreProperties>
</file>