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sldIdLst>
    <p:sldId id="271" r:id="rId5"/>
    <p:sldId id="536" r:id="rId6"/>
    <p:sldId id="273" r:id="rId7"/>
    <p:sldId id="559" r:id="rId8"/>
    <p:sldId id="560" r:id="rId9"/>
    <p:sldId id="552" r:id="rId10"/>
    <p:sldId id="568" r:id="rId11"/>
    <p:sldId id="567" r:id="rId12"/>
    <p:sldId id="553" r:id="rId13"/>
    <p:sldId id="561" r:id="rId14"/>
    <p:sldId id="571" r:id="rId15"/>
    <p:sldId id="572" r:id="rId16"/>
    <p:sldId id="554" r:id="rId17"/>
    <p:sldId id="573" r:id="rId18"/>
    <p:sldId id="574" r:id="rId19"/>
    <p:sldId id="575" r:id="rId20"/>
    <p:sldId id="556" r:id="rId21"/>
    <p:sldId id="578" r:id="rId22"/>
    <p:sldId id="581" r:id="rId23"/>
    <p:sldId id="580" r:id="rId24"/>
    <p:sldId id="583" r:id="rId25"/>
    <p:sldId id="579" r:id="rId26"/>
    <p:sldId id="584" r:id="rId27"/>
    <p:sldId id="555" r:id="rId28"/>
    <p:sldId id="563" r:id="rId29"/>
    <p:sldId id="577" r:id="rId30"/>
    <p:sldId id="557" r:id="rId31"/>
    <p:sldId id="586" r:id="rId32"/>
    <p:sldId id="565" r:id="rId33"/>
    <p:sldId id="585" r:id="rId34"/>
    <p:sldId id="587" r:id="rId35"/>
    <p:sldId id="589" r:id="rId36"/>
    <p:sldId id="590" r:id="rId37"/>
    <p:sldId id="591" r:id="rId38"/>
    <p:sldId id="592" r:id="rId39"/>
    <p:sldId id="593" r:id="rId40"/>
    <p:sldId id="551" r:id="rId41"/>
    <p:sldId id="588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7C935A8D-57A3-49A8-B824-93428ADF26EE}">
          <p14:sldIdLst>
            <p14:sldId id="271"/>
            <p14:sldId id="536"/>
          </p14:sldIdLst>
        </p14:section>
        <p14:section name="Agenda" id="{E469296E-1E17-499D-87BF-EAF249B3EC92}">
          <p14:sldIdLst>
            <p14:sldId id="273"/>
            <p14:sldId id="559"/>
          </p14:sldIdLst>
        </p14:section>
        <p14:section name="Environment" id="{5CCFBFEC-92CF-4EB2-A7E4-958B66283D91}">
          <p14:sldIdLst>
            <p14:sldId id="560"/>
            <p14:sldId id="552"/>
            <p14:sldId id="568"/>
            <p14:sldId id="567"/>
          </p14:sldIdLst>
        </p14:section>
        <p14:section name="Code Quality" id="{6618E1E8-258A-46FB-9965-69C6A0A1052F}">
          <p14:sldIdLst>
            <p14:sldId id="553"/>
            <p14:sldId id="561"/>
            <p14:sldId id="571"/>
            <p14:sldId id="572"/>
          </p14:sldIdLst>
        </p14:section>
        <p14:section name="Navigation" id="{159F34A7-5329-4E73-9FE2-0B246C4618C8}">
          <p14:sldIdLst>
            <p14:sldId id="554"/>
            <p14:sldId id="573"/>
            <p14:sldId id="574"/>
            <p14:sldId id="575"/>
          </p14:sldIdLst>
        </p14:section>
        <p14:section name="State Management" id="{485F6661-A498-497B-BDF2-6C150867301D}">
          <p14:sldIdLst>
            <p14:sldId id="556"/>
            <p14:sldId id="578"/>
            <p14:sldId id="581"/>
            <p14:sldId id="580"/>
            <p14:sldId id="583"/>
            <p14:sldId id="579"/>
            <p14:sldId id="584"/>
          </p14:sldIdLst>
        </p14:section>
        <p14:section name="Storage caching" id="{95B4D301-1B20-49B8-BF5E-9CB394F53706}">
          <p14:sldIdLst>
            <p14:sldId id="555"/>
            <p14:sldId id="563"/>
            <p14:sldId id="577"/>
          </p14:sldIdLst>
        </p14:section>
        <p14:section name="i18n" id="{00F8DF59-5C61-4CBB-8681-2C6B17E4CE85}">
          <p14:sldIdLst>
            <p14:sldId id="557"/>
            <p14:sldId id="586"/>
            <p14:sldId id="565"/>
            <p14:sldId id="585"/>
            <p14:sldId id="587"/>
          </p14:sldIdLst>
        </p14:section>
        <p14:section name="Testing" id="{3EF5E57A-98A1-49F2-9727-4E4E68E644B0}">
          <p14:sldIdLst>
            <p14:sldId id="589"/>
            <p14:sldId id="590"/>
            <p14:sldId id="591"/>
            <p14:sldId id="592"/>
            <p14:sldId id="593"/>
          </p14:sldIdLst>
        </p14:section>
        <p14:section name="End" id="{2A817436-7F72-4B0F-8CDC-B8665E3F1C60}">
          <p14:sldIdLst>
            <p14:sldId id="551"/>
            <p14:sldId id="588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huel Beni" initials="NB" lastIdx="12" clrIdx="0">
    <p:extLst>
      <p:ext uri="{19B8F6BF-5375-455C-9EA6-DF929625EA0E}">
        <p15:presenceInfo xmlns:p15="http://schemas.microsoft.com/office/powerpoint/2012/main" userId="S::nahuel.beni@southworks.com::0dc7b2af-f3d8-40e0-933b-e6ddd0d6fc6d" providerId="AD"/>
      </p:ext>
    </p:extLst>
  </p:cmAuthor>
  <p:cmAuthor id="2" name="Nicolas Ungaro" initials="NU" lastIdx="3" clrIdx="1">
    <p:extLst>
      <p:ext uri="{19B8F6BF-5375-455C-9EA6-DF929625EA0E}">
        <p15:presenceInfo xmlns:p15="http://schemas.microsoft.com/office/powerpoint/2012/main" userId="S::nicolas.ungaro@southworks.com::5e4e5233-a5be-4e8d-9c73-aeba79ed67d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00"/>
    <a:srgbClr val="1A2D28"/>
    <a:srgbClr val="F34B1F"/>
    <a:srgbClr val="FEECE2"/>
    <a:srgbClr val="162D28"/>
    <a:srgbClr val="698060"/>
    <a:srgbClr val="E5A596"/>
    <a:srgbClr val="AACE9B"/>
    <a:srgbClr val="FEEBE2"/>
    <a:srgbClr val="79B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2" autoAdjust="0"/>
    <p:restoredTop sz="94695"/>
  </p:normalViewPr>
  <p:slideViewPr>
    <p:cSldViewPr snapToGrid="0">
      <p:cViewPr varScale="1">
        <p:scale>
          <a:sx n="76" d="100"/>
          <a:sy n="76" d="100"/>
        </p:scale>
        <p:origin x="943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84BC7-9287-A143-A37F-E1FF5763A5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83A36-1966-884F-AA4D-52D2904A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4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4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71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28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4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8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86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21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jest and naming enzyme would be a good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4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jest and naming enzyme would be a good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jest and naming enzyme would be a good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8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jest and naming enzyme would be a good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6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5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5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3A36-1966-884F-AA4D-52D2904AAE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FA18-7B21-7041-A4D1-B27A7900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5F25-7CAB-854B-985E-344EE06A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7CF-1316-B34F-9869-583A040081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203B-83AA-8345-A4E8-109C09B5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47515-9F93-0343-AFBE-7685A86F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51C3-8BAD-7D4A-94FF-4538DA463C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FB1E051-E440-4A4F-9021-FCB6CA3428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228" y="365125"/>
            <a:ext cx="1172954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/>
            </a:lvl1pPr>
          </a:lstStyle>
          <a:p>
            <a:pPr marL="0" lvl="0"/>
            <a:r>
              <a:rPr lang="en-US"/>
              <a:t>CLICK TO EDIT MASTER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521E5-F0A4-4C75-9606-D484DF91D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228" y="6441930"/>
            <a:ext cx="1868252" cy="1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5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31FC-6160-3C41-9A8C-7E883075ED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080" y="2709089"/>
            <a:ext cx="11704320" cy="175432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EF61C-BFBB-0645-865C-E4668F347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4589463"/>
            <a:ext cx="117043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415B3-9A44-2540-906F-D494127B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7CF-1316-B34F-9869-583A040081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457B-9607-A947-829A-5EB5CF57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3B0D2-B1DF-DE40-A7BB-2B048759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51C3-8BAD-7D4A-94FF-4538DA46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6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96CA6-C95B-0646-863E-9C9F77DE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228" y="1463040"/>
            <a:ext cx="5788572" cy="47139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7716B-8A78-A24A-9010-2DE9E3E88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788572" cy="47139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F940A-03C1-6240-856F-5DBA4DF2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7CF-1316-B34F-9869-583A040081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61EE-2403-BC46-BD3D-7E7E9897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BBA55-8A8A-BC44-82B2-82319F3A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51C3-8BAD-7D4A-94FF-4538DA463C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66666B8-1708-49E7-9EB9-432B4FD6E5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228" y="365125"/>
            <a:ext cx="1172954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/>
            <a:r>
              <a:rPr lang="en-US"/>
              <a:t>CLICK TO EDIT MASTER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B6660B-1A44-4F78-8DC9-1E5F99CF56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228" y="6435874"/>
            <a:ext cx="1868252" cy="1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4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5E306-3211-7345-BF83-6BC721C6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7CF-1316-B34F-9869-583A040081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C175D-880D-1A44-9B81-3561488D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1E296-8A74-A644-8343-509F1954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51C3-8BAD-7D4A-94FF-4538DA463C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6326B8-85A8-4161-8551-8B06378F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228" y="365125"/>
            <a:ext cx="1172954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/>
            <a:r>
              <a:rPr lang="en-US"/>
              <a:t>CLICK TO EDIT MASTER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484F2-073C-4A89-8A9E-2711E72C7E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228" y="6435874"/>
            <a:ext cx="1868252" cy="1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0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FD575-3BD7-0C44-B529-AEF8B63D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7CF-1316-B34F-9869-583A040081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93B03-8042-C04C-B5E0-0E6E5D55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41CF-0E0B-5B4E-86EE-6EF0420A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51C3-8BAD-7D4A-94FF-4538DA463CB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CF747-E038-4B6A-826B-4F8DB542F5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228" y="6435874"/>
            <a:ext cx="1868252" cy="1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4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FCC4-AADB-8E4C-950A-8601EB33A4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924640"/>
            <a:ext cx="9144000" cy="25853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1B7FC-D0B9-8043-9796-57DAC1236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E309F-5032-5F47-9CF6-ABB96DA0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7CF-1316-B34F-9869-583A040081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AD65-6685-2F4A-B69C-64F7E19A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6211" y="6538912"/>
            <a:ext cx="4114800" cy="1961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8BB35-E85F-0949-96FF-EC720323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5751C3-8BAD-7D4A-94FF-4538DA463CB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1383C-D4E5-4038-A207-F30D9E59E9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228" y="6435874"/>
            <a:ext cx="1868252" cy="1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46D88-47F8-E44A-A8B7-D85A527B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/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EF98E-B679-B04D-9D10-772C000E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228" y="1470660"/>
            <a:ext cx="11729544" cy="470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72AE8-A1AD-4542-945D-C3CC1A565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07CF-1316-B34F-9869-583A040081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94B2-8747-1746-8606-DE527D326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349E-4B5F-E041-BD4A-658B75AC3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51C3-8BAD-7D4A-94FF-4538DA46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2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rgbClr val="FF6300"/>
          </a:solidFill>
          <a:latin typeface="Sharp Grotesk SmBold 23" panose="020B0707050702030204" pitchFamily="34" charset="77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A2D28"/>
          </a:solidFill>
          <a:latin typeface="Sharp Grotesk Book 22" panose="020B05050507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A2D28"/>
          </a:solidFill>
          <a:latin typeface="Sharp Grotesk Book 20" panose="020B05050507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A2D28"/>
          </a:solidFill>
          <a:latin typeface="Sharp Grotesk Book 20" panose="020B05050507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A2D28"/>
          </a:solidFill>
          <a:latin typeface="Sharp Grotesk Book 20" panose="020B05050507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1A2D28"/>
          </a:solidFill>
          <a:latin typeface="Sharp Grotesk Book 20" panose="020B05050507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7.xml"/><Relationship Id="rId3" Type="http://schemas.openxmlformats.org/officeDocument/2006/relationships/slide" Target="slide5.xml"/><Relationship Id="rId7" Type="http://schemas.openxmlformats.org/officeDocument/2006/relationships/slide" Target="slide1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slide" Target="slide17.xml"/><Relationship Id="rId5" Type="http://schemas.openxmlformats.org/officeDocument/2006/relationships/slide" Target="slide9.xml"/><Relationship Id="rId15" Type="http://schemas.openxmlformats.org/officeDocument/2006/relationships/slide" Target="slide3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24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-native/docs/running-on-devi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4C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62FB9B-65E8-AA40-89B0-0C0B5BA6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6675"/>
            <a:ext cx="12192000" cy="2623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298299-3F4B-5A47-8CDE-2142DDE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97" y="441415"/>
            <a:ext cx="11128407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3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LINTING TOOLS</a:t>
            </a:r>
          </a:p>
        </p:txBody>
      </p:sp>
      <p:pic>
        <p:nvPicPr>
          <p:cNvPr id="7" name="Picture 6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2C70C1FC-732B-4654-88FC-1E35A574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472" y="1490400"/>
            <a:ext cx="4227300" cy="42273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77D3950-6C85-4E02-A887-18E4E3469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00" y="1373989"/>
            <a:ext cx="4227301" cy="434371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3912D58-C4D7-4452-9F5D-BFF1FD509457}"/>
              </a:ext>
            </a:extLst>
          </p:cNvPr>
          <p:cNvSpPr/>
          <p:nvPr/>
        </p:nvSpPr>
        <p:spPr>
          <a:xfrm>
            <a:off x="4918135" y="2280611"/>
            <a:ext cx="2523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23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FORMATTING TOOLS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912D58-C4D7-4452-9F5D-BFF1FD509457}"/>
              </a:ext>
            </a:extLst>
          </p:cNvPr>
          <p:cNvSpPr/>
          <p:nvPr/>
        </p:nvSpPr>
        <p:spPr>
          <a:xfrm>
            <a:off x="4918135" y="2280611"/>
            <a:ext cx="2523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91FF7A2-3EB8-435B-B885-FB1347D29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000" y="1380600"/>
            <a:ext cx="4096800" cy="409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71F3E3B-C802-450D-B6E1-A681DFE7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000" y="1446600"/>
            <a:ext cx="4096800" cy="4096800"/>
          </a:xfrm>
          <a:prstGeom prst="rect">
            <a:avLst/>
          </a:prstGeom>
          <a:effectLst/>
        </p:spPr>
      </p:pic>
      <p:pic>
        <p:nvPicPr>
          <p:cNvPr id="6" name="Picture 5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7931751A-4F58-4A6E-9150-0A0BE45F5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286" y="1377450"/>
            <a:ext cx="5680201" cy="42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FORMATTING TOOLS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912D58-C4D7-4452-9F5D-BFF1FD509457}"/>
              </a:ext>
            </a:extLst>
          </p:cNvPr>
          <p:cNvSpPr/>
          <p:nvPr/>
        </p:nvSpPr>
        <p:spPr>
          <a:xfrm>
            <a:off x="4918135" y="2280611"/>
            <a:ext cx="2523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91FF7A2-3EB8-435B-B885-FB1347D29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000" y="1380600"/>
            <a:ext cx="4096800" cy="409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71F3E3B-C802-450D-B6E1-A681DFE7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000" y="1446600"/>
            <a:ext cx="4096800" cy="4096800"/>
          </a:xfrm>
          <a:prstGeom prst="rect">
            <a:avLst/>
          </a:prstGeom>
          <a:effectLst/>
        </p:spPr>
      </p:pic>
      <p:pic>
        <p:nvPicPr>
          <p:cNvPr id="6" name="Picture 5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7931751A-4F58-4A6E-9150-0A0BE45F5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286" y="1377450"/>
            <a:ext cx="5680201" cy="4260150"/>
          </a:xfrm>
          <a:prstGeom prst="rect">
            <a:avLst/>
          </a:prstGeom>
        </p:spPr>
      </p:pic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FC0A9F58-9461-4494-B04B-8C8A43E0B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6351" y="2505450"/>
            <a:ext cx="2197200" cy="21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3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9F27-DE17-4540-8252-FF497125F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22A07-F74E-43BF-8BB4-707E63BE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5368"/>
            <a:ext cx="9144000" cy="9771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Setup React Navigation</a:t>
            </a:r>
          </a:p>
        </p:txBody>
      </p:sp>
    </p:spTree>
    <p:extLst>
      <p:ext uri="{BB962C8B-B14F-4D97-AF65-F5344CB8AC3E}">
        <p14:creationId xmlns:p14="http://schemas.microsoft.com/office/powerpoint/2010/main" val="167772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6CDB46-603B-4BF7-AC14-D5AED47B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701731"/>
          </a:xfrm>
        </p:spPr>
        <p:txBody>
          <a:bodyPr/>
          <a:lstStyle/>
          <a:p>
            <a:r>
              <a:rPr lang="en-US" dirty="0"/>
              <a:t>ALTERNATIVES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FF231FD-4A35-401D-BC84-FF648DFD5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916" y="1623651"/>
            <a:ext cx="3538483" cy="361069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EED8F3B-8B19-416C-A685-0558721DC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33" y="1943100"/>
            <a:ext cx="6648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7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06FAF-DBAF-4216-805F-5ED76A1D1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228" y="1612419"/>
            <a:ext cx="11582116" cy="36331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React Navigation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Intuitive with React Native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React Router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React Router Native → React Navigation’s equivalent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React Router DOM → Important for WEB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701731"/>
          </a:xfrm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Sharp Grotesk SmBold 23"/>
              </a:rPr>
              <a:t>ALTERNATIVES</a:t>
            </a:r>
            <a:endParaRPr lang="en-US" sz="4000" dirty="0">
              <a:latin typeface="Sharp Grotesk SmBold 2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6B922-41CA-4A08-B4EE-B28606E0F11C}"/>
              </a:ext>
            </a:extLst>
          </p:cNvPr>
          <p:cNvSpPr/>
          <p:nvPr/>
        </p:nvSpPr>
        <p:spPr>
          <a:xfrm>
            <a:off x="9170778" y="6316063"/>
            <a:ext cx="2642566" cy="353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30000"/>
              </a:lnSpc>
              <a:spcBef>
                <a:spcPts val="500"/>
              </a:spcBef>
            </a:pP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(</a:t>
            </a:r>
            <a:r>
              <a:rPr lang="en-US" sz="1500" dirty="0">
                <a:solidFill>
                  <a:srgbClr val="1A2D28"/>
                </a:solidFill>
                <a:highlight>
                  <a:srgbClr val="FFFF00"/>
                </a:highlight>
                <a:latin typeface="Sharp Grotesk Book 20" panose="020B0505050702030204" pitchFamily="34" charset="0"/>
              </a:rPr>
              <a:t>more information</a:t>
            </a: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424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06FAF-DBAF-4216-805F-5ED76A1D1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228" y="1902375"/>
            <a:ext cx="11582116" cy="4207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App component =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AppContainer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/&gt;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 Navigator is just a component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this.props.navigation.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navigate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Callback function for navigation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Receives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routes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params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Define routes on a separate file!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701731"/>
          </a:xfrm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Sharp Grotesk SmBold 23"/>
              </a:rPr>
              <a:t>SETUP REACT NAVIGATION</a:t>
            </a:r>
            <a:endParaRPr lang="en-US" sz="4000" dirty="0">
              <a:latin typeface="Sharp Grotesk SmBold 2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6B922-41CA-4A08-B4EE-B28606E0F11C}"/>
              </a:ext>
            </a:extLst>
          </p:cNvPr>
          <p:cNvSpPr/>
          <p:nvPr/>
        </p:nvSpPr>
        <p:spPr>
          <a:xfrm>
            <a:off x="9170778" y="6316063"/>
            <a:ext cx="2642566" cy="353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30000"/>
              </a:lnSpc>
              <a:spcBef>
                <a:spcPts val="500"/>
              </a:spcBef>
            </a:pP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(</a:t>
            </a:r>
            <a:r>
              <a:rPr lang="en-US" sz="1500" dirty="0">
                <a:solidFill>
                  <a:srgbClr val="1A2D28"/>
                </a:solidFill>
                <a:highlight>
                  <a:srgbClr val="FFFF00"/>
                </a:highlight>
                <a:latin typeface="Sharp Grotesk Book 20" panose="020B0505050702030204" pitchFamily="34" charset="0"/>
              </a:rPr>
              <a:t>more information</a:t>
            </a: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C1A26-E1A5-4838-9456-29EAB0F3552F}"/>
              </a:ext>
            </a:extLst>
          </p:cNvPr>
          <p:cNvSpPr txBox="1"/>
          <p:nvPr/>
        </p:nvSpPr>
        <p:spPr>
          <a:xfrm>
            <a:off x="231228" y="1192228"/>
            <a:ext cx="11729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harp Grotesk Medium 22" panose="020B0605050702030204" pitchFamily="34" charset="0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58512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2859-9A73-48FF-BD16-EB5BE346C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487D3-D1FD-4F9F-AB39-4412EB54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9600"/>
            <a:ext cx="9144000" cy="1168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Motivation &amp; Alternatives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Setup Redux</a:t>
            </a:r>
          </a:p>
        </p:txBody>
      </p:sp>
    </p:spTree>
    <p:extLst>
      <p:ext uri="{BB962C8B-B14F-4D97-AF65-F5344CB8AC3E}">
        <p14:creationId xmlns:p14="http://schemas.microsoft.com/office/powerpoint/2010/main" val="341156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2859-9A73-48FF-BD16-EB5BE346C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487D3-D1FD-4F9F-AB39-4412EB54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3638"/>
            <a:ext cx="9144000" cy="16557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Motivation &amp; Alternatives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Asynchronous Calls w/ </a:t>
            </a:r>
            <a:r>
              <a:rPr lang="en-US" dirty="0" err="1"/>
              <a:t>Thunks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4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06FAF-DBAF-4216-805F-5ED76A1D1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228" y="1417639"/>
            <a:ext cx="11582116" cy="2628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Extract State’s logic from components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Avoid prop drill down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Easy access to global state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MOTIVATION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59C5005-8F03-42FE-8878-CDBDB4416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134" y="1814400"/>
            <a:ext cx="4942638" cy="49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1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311F35-F368-4F80-9849-1F8FE477C5EA}"/>
              </a:ext>
            </a:extLst>
          </p:cNvPr>
          <p:cNvSpPr txBox="1">
            <a:spLocks/>
          </p:cNvSpPr>
          <p:nvPr/>
        </p:nvSpPr>
        <p:spPr>
          <a:xfrm>
            <a:off x="217039" y="3568088"/>
            <a:ext cx="11172541" cy="19205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>
                <a:solidFill>
                  <a:srgbClr val="FC4C02"/>
                </a:solidFill>
                <a:latin typeface="Sharp Grotesk Book 22" panose="020B0505050702030204" pitchFamily="34" charset="0"/>
                <a:ea typeface="+mn-ea"/>
                <a:cs typeface="+mn-cs"/>
              </a:defRPr>
            </a:lvl1pPr>
          </a:lstStyle>
          <a:p>
            <a:r>
              <a:rPr lang="en-US" sz="4800" dirty="0">
                <a:latin typeface="Sharp Grotesk SmBold 23"/>
                <a:ea typeface="MS PGothic"/>
                <a:cs typeface="Calibri"/>
              </a:rPr>
              <a:t>BALATON</a:t>
            </a:r>
            <a:br>
              <a:rPr lang="en-US" sz="3000" spc="-300" dirty="0">
                <a:latin typeface="Sharp Grotesk SmBold 23" panose="020B0707050702030204" pitchFamily="34" charset="0"/>
                <a:ea typeface="Favorit Mono Std" panose="02000006030000020004" pitchFamily="50" charset="0"/>
                <a:cs typeface="Arial" panose="020B0604020202020204" pitchFamily="34" charset="0"/>
              </a:rPr>
            </a:br>
            <a:r>
              <a:rPr lang="en-US" sz="2800" b="0" spc="-150" dirty="0">
                <a:solidFill>
                  <a:srgbClr val="F3E9E2"/>
                </a:solidFill>
                <a:latin typeface="Sharp Grotesk Medium 22"/>
                <a:ea typeface="Favorit Mono Std" panose="02000006030000020004" pitchFamily="50" charset="0"/>
                <a:cs typeface="Arial"/>
              </a:rPr>
              <a:t>Setup a React-Native project from scratch</a:t>
            </a:r>
          </a:p>
          <a:p>
            <a:endParaRPr lang="en-US" sz="2800" b="0" spc="-150" dirty="0">
              <a:solidFill>
                <a:srgbClr val="F3E9E2"/>
              </a:solidFill>
              <a:latin typeface="Sharp Grotesk Medium 22" panose="020B0605050702030204" pitchFamily="34" charset="77"/>
              <a:ea typeface="Favorit Mono Std" panose="02000006030000020004" pitchFamily="50" charset="0"/>
              <a:cs typeface="Arial" panose="020B0604020202020204" pitchFamily="34" charset="0"/>
            </a:endParaRPr>
          </a:p>
          <a:p>
            <a:r>
              <a:rPr lang="en-US" sz="2800" b="0" spc="-150" dirty="0">
                <a:solidFill>
                  <a:srgbClr val="F3E9E2"/>
                </a:solidFill>
                <a:latin typeface="Sharp Grotesk Book 20"/>
                <a:ea typeface="Favorit Mono Std" panose="02000006030000020004" pitchFamily="50" charset="0"/>
                <a:cs typeface="Arial"/>
              </a:rPr>
              <a:t>Workshop</a:t>
            </a:r>
          </a:p>
        </p:txBody>
      </p:sp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BA4B48A9-CDF3-4C97-A3EF-88B08EFF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147" y="5075780"/>
            <a:ext cx="1517348" cy="151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ALTERNATIVES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DA0B37-881A-4FC2-BDDF-437F6335F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00" y="1269000"/>
            <a:ext cx="8361600" cy="47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8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97A3AD07-9CC4-4C5E-B841-036CAFE402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45592" y="1024625"/>
            <a:ext cx="7378633" cy="54682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C81942-33FF-469F-BFE2-0391D170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701731"/>
          </a:xfrm>
        </p:spPr>
        <p:txBody>
          <a:bodyPr/>
          <a:lstStyle/>
          <a:p>
            <a:r>
              <a:rPr lang="en-US" dirty="0"/>
              <a:t>REACT CONTEXT</a:t>
            </a:r>
          </a:p>
        </p:txBody>
      </p:sp>
    </p:spTree>
    <p:extLst>
      <p:ext uri="{BB962C8B-B14F-4D97-AF65-F5344CB8AC3E}">
        <p14:creationId xmlns:p14="http://schemas.microsoft.com/office/powerpoint/2010/main" val="223262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701731"/>
          </a:xfrm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Sharp Grotesk SmBold 23"/>
              </a:rPr>
              <a:t>REDUX</a:t>
            </a:r>
            <a:endParaRPr lang="en-US" sz="4000" dirty="0">
              <a:latin typeface="Sharp Grotesk SmBold 23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37CFC5-3D40-4669-88DA-6F4D9A69BE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7837" y="687211"/>
            <a:ext cx="10056325" cy="548357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5976CD-1C34-4649-AB4F-47D352C44EDD}"/>
              </a:ext>
            </a:extLst>
          </p:cNvPr>
          <p:cNvSpPr/>
          <p:nvPr/>
        </p:nvSpPr>
        <p:spPr>
          <a:xfrm>
            <a:off x="9170778" y="6316063"/>
            <a:ext cx="2642566" cy="353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30000"/>
              </a:lnSpc>
              <a:spcBef>
                <a:spcPts val="500"/>
              </a:spcBef>
            </a:pP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(</a:t>
            </a:r>
            <a:r>
              <a:rPr lang="en-US" sz="1500" dirty="0">
                <a:solidFill>
                  <a:srgbClr val="1A2D28"/>
                </a:solidFill>
                <a:highlight>
                  <a:srgbClr val="FFFF00"/>
                </a:highlight>
                <a:latin typeface="Sharp Grotesk Book 20" panose="020B0505050702030204" pitchFamily="34" charset="0"/>
              </a:rPr>
              <a:t>more information</a:t>
            </a: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13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C81942-33FF-469F-BFE2-0391D170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701731"/>
          </a:xfrm>
        </p:spPr>
        <p:txBody>
          <a:bodyPr/>
          <a:lstStyle/>
          <a:p>
            <a:r>
              <a:rPr lang="en-US" dirty="0"/>
              <a:t>BONUS TRACK: ASYNC CALLS</a:t>
            </a:r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EC71262-DD74-4E09-AF87-52E81740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3" y="1907999"/>
            <a:ext cx="5709837" cy="316717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F13EA6-370F-4161-B86C-4BD7B722A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500" y="1907999"/>
            <a:ext cx="4389900" cy="343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2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4EBF-E049-487D-86D8-93B489581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en-US" dirty="0"/>
              <a:t>STORAGE CACHING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13CEA-8BDF-4C29-9085-7235D9F61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4470"/>
            <a:ext cx="9144000" cy="9233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Motivation,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Alternatives and Setup</a:t>
            </a:r>
          </a:p>
        </p:txBody>
      </p:sp>
    </p:spTree>
    <p:extLst>
      <p:ext uri="{BB962C8B-B14F-4D97-AF65-F5344CB8AC3E}">
        <p14:creationId xmlns:p14="http://schemas.microsoft.com/office/powerpoint/2010/main" val="3841586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06FAF-DBAF-4216-805F-5ED76A1D1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228" y="1072038"/>
            <a:ext cx="11582116" cy="47139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Sharp Grotesk Medium 22" panose="020B0605050702030204" pitchFamily="34" charset="0"/>
              </a:rPr>
              <a:t>Replace repetitive API Calls with Cache queries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Applications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Database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Locale configuration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User settings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Login tokens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MOTIVATION &amp;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70246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8EC7D8-D5AC-4AFE-82D6-2249650F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701731"/>
          </a:xfrm>
        </p:spPr>
        <p:txBody>
          <a:bodyPr/>
          <a:lstStyle/>
          <a:p>
            <a:r>
              <a:rPr lang="en-US" dirty="0"/>
              <a:t>ALTERNATIVES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B47ACB-28AE-4D34-8B94-7459B3B3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56" y="3988028"/>
            <a:ext cx="5538394" cy="2624213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9C954B-B30D-4B91-B451-6316ED9C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850" y="1205249"/>
            <a:ext cx="5406300" cy="26443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940C89-167C-4349-ABC1-713DB87A0E3C}"/>
              </a:ext>
            </a:extLst>
          </p:cNvPr>
          <p:cNvSpPr/>
          <p:nvPr/>
        </p:nvSpPr>
        <p:spPr>
          <a:xfrm>
            <a:off x="9170778" y="6316063"/>
            <a:ext cx="2642566" cy="353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30000"/>
              </a:lnSpc>
              <a:spcBef>
                <a:spcPts val="500"/>
              </a:spcBef>
            </a:pP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(</a:t>
            </a:r>
            <a:r>
              <a:rPr lang="en-US" sz="1500" dirty="0">
                <a:solidFill>
                  <a:srgbClr val="1A2D28"/>
                </a:solidFill>
                <a:highlight>
                  <a:srgbClr val="FFFF00"/>
                </a:highlight>
                <a:latin typeface="Sharp Grotesk Book 20" panose="020B0505050702030204" pitchFamily="34" charset="0"/>
              </a:rPr>
              <a:t>more information</a:t>
            </a: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013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7230-7CBE-4C43-B53F-C83BC85EE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en-US" dirty="0"/>
              <a:t>i18n &amp; L10n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3A412-52D2-4E44-9F26-1012F9E33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9600"/>
            <a:ext cx="9144000" cy="1384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Internationalization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Alternatives</a:t>
            </a:r>
          </a:p>
        </p:txBody>
      </p:sp>
    </p:spTree>
    <p:extLst>
      <p:ext uri="{BB962C8B-B14F-4D97-AF65-F5344CB8AC3E}">
        <p14:creationId xmlns:p14="http://schemas.microsoft.com/office/powerpoint/2010/main" val="1646536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INTERNATIONALIZATION</a:t>
            </a:r>
            <a:endParaRPr lang="en-US" dirty="0">
              <a:latin typeface="Sharp Grotesk SmBold 23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160BF2-460F-45FF-B081-B5B15524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333425"/>
            <a:ext cx="4762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82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06FAF-DBAF-4216-805F-5ED76A1D1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228" y="1072038"/>
            <a:ext cx="11582116" cy="4713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Language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Date, time, calendar formatting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Region based custom UX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Different pricings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Access permits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Many more!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590931"/>
          </a:xfrm>
        </p:spPr>
        <p:txBody>
          <a:bodyPr wrap="square" rtlCol="0" anchor="t">
            <a:spAutoFit/>
          </a:bodyPr>
          <a:lstStyle/>
          <a:p>
            <a:r>
              <a:rPr lang="en-US" sz="3600" dirty="0">
                <a:latin typeface="Sharp Grotesk SmBold 23"/>
              </a:rPr>
              <a:t>LOCALIZATION</a:t>
            </a:r>
            <a:endParaRPr lang="en-US" sz="4000" dirty="0">
              <a:latin typeface="Sharp Grotesk SmBold 23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EB22F40-5366-45DD-B750-0A378B5F7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44" y="3573140"/>
            <a:ext cx="5561400" cy="29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5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06FAF-DBAF-4216-805F-5ED76A1D1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228" y="1072038"/>
            <a:ext cx="11564532" cy="4713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Dev environment setup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Code Quality tools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dirty="0"/>
              <a:t>Navigation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Storage Caching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State Management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Localization and Internationalization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05564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06FAF-DBAF-4216-805F-5ED76A1D1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228" y="1072038"/>
            <a:ext cx="11582116" cy="4713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Internationalization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i18next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i18n-js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react-</a:t>
            </a:r>
            <a:r>
              <a:rPr lang="en-US" sz="2400" dirty="0" err="1"/>
              <a:t>intl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dirty="0"/>
              <a:t>Localization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React localize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React localization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ALTERNATIVES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C7C22-9B00-4017-85E5-52416A8B01E6}"/>
              </a:ext>
            </a:extLst>
          </p:cNvPr>
          <p:cNvSpPr/>
          <p:nvPr/>
        </p:nvSpPr>
        <p:spPr>
          <a:xfrm>
            <a:off x="9170778" y="6316063"/>
            <a:ext cx="2642566" cy="353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30000"/>
              </a:lnSpc>
              <a:spcBef>
                <a:spcPts val="500"/>
              </a:spcBef>
            </a:pP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(</a:t>
            </a:r>
            <a:r>
              <a:rPr lang="en-US" sz="1500" dirty="0">
                <a:solidFill>
                  <a:srgbClr val="1A2D28"/>
                </a:solidFill>
                <a:highlight>
                  <a:srgbClr val="FFFF00"/>
                </a:highlight>
                <a:latin typeface="Sharp Grotesk Book 20" panose="020B0505050702030204" pitchFamily="34" charset="0"/>
              </a:rPr>
              <a:t>more information</a:t>
            </a: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1060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06FAF-DBAF-4216-805F-5ED76A1D1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228" y="1072038"/>
            <a:ext cx="11582116" cy="4713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Item 1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Item 2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Item 3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Subitem 1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Subitem 2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Subitem 3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/>
              <a:t>(links)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TEMPLATE SLIDE</a:t>
            </a:r>
          </a:p>
        </p:txBody>
      </p:sp>
    </p:spTree>
    <p:extLst>
      <p:ext uri="{BB962C8B-B14F-4D97-AF65-F5344CB8AC3E}">
        <p14:creationId xmlns:p14="http://schemas.microsoft.com/office/powerpoint/2010/main" val="1816655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AD35E4-183A-4D9C-A679-0F09C2548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600" y="4350600"/>
            <a:ext cx="11044800" cy="1965960"/>
          </a:xfrm>
        </p:spPr>
        <p:txBody>
          <a:bodyPr/>
          <a:lstStyle/>
          <a:p>
            <a:pPr algn="ctr"/>
            <a:r>
              <a:rPr lang="en-US" dirty="0"/>
              <a:t>Unit Testing</a:t>
            </a:r>
          </a:p>
          <a:p>
            <a:pPr algn="ctr"/>
            <a:r>
              <a:rPr lang="en-US" dirty="0"/>
              <a:t>Automated UI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B40408-45AA-4C15-931C-3788F09B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614" y="2152870"/>
            <a:ext cx="7472772" cy="923330"/>
          </a:xfrm>
        </p:spPr>
        <p:txBody>
          <a:bodyPr/>
          <a:lstStyle/>
          <a:p>
            <a:pPr algn="ctr"/>
            <a:r>
              <a:rPr lang="en-US" sz="6000" dirty="0"/>
              <a:t>UI &amp; Unit Testing</a:t>
            </a:r>
          </a:p>
        </p:txBody>
      </p:sp>
    </p:spTree>
    <p:extLst>
      <p:ext uri="{BB962C8B-B14F-4D97-AF65-F5344CB8AC3E}">
        <p14:creationId xmlns:p14="http://schemas.microsoft.com/office/powerpoint/2010/main" val="283135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Unit Testing</a:t>
            </a:r>
          </a:p>
        </p:txBody>
      </p:sp>
      <p:pic>
        <p:nvPicPr>
          <p:cNvPr id="1026" name="Picture 2" descr="Testing React Apps · Jest">
            <a:extLst>
              <a:ext uri="{FF2B5EF4-FFF2-40B4-BE49-F238E27FC236}">
                <a16:creationId xmlns:a16="http://schemas.microsoft.com/office/drawing/2014/main" id="{F85C1ACB-5029-45DB-89B0-7CD36D4950C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2" y="1071562"/>
            <a:ext cx="471487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06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Unit Testing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E698DB-56FE-454D-B80D-2426C2371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228" y="1463040"/>
            <a:ext cx="11475972" cy="4713923"/>
          </a:xfrm>
        </p:spPr>
        <p:txBody>
          <a:bodyPr>
            <a:normAutofit/>
          </a:bodyPr>
          <a:lstStyle/>
          <a:p>
            <a:r>
              <a:rPr lang="en-US" sz="2800" dirty="0"/>
              <a:t>Mocking components and services</a:t>
            </a:r>
          </a:p>
          <a:p>
            <a:r>
              <a:rPr lang="en-US" sz="2800" dirty="0"/>
              <a:t>Structure of tests</a:t>
            </a:r>
          </a:p>
          <a:p>
            <a:r>
              <a:rPr lang="en-US" sz="2800" dirty="0"/>
              <a:t>Run tests</a:t>
            </a:r>
          </a:p>
          <a:p>
            <a:r>
              <a:rPr lang="en-US" sz="2800" dirty="0"/>
              <a:t>Enzyme utility</a:t>
            </a:r>
          </a:p>
          <a:p>
            <a:pPr lvl="1"/>
            <a:r>
              <a:rPr lang="en-US" sz="2400" dirty="0"/>
              <a:t>Shallow</a:t>
            </a:r>
          </a:p>
          <a:p>
            <a:pPr lvl="1"/>
            <a:r>
              <a:rPr lang="en-US" sz="2400" dirty="0"/>
              <a:t>Mount</a:t>
            </a:r>
          </a:p>
          <a:p>
            <a:pPr lvl="1"/>
            <a:r>
              <a:rPr lang="en-US" sz="2400" dirty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3450986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Automated UI Testing</a:t>
            </a:r>
          </a:p>
        </p:txBody>
      </p:sp>
      <p:pic>
        <p:nvPicPr>
          <p:cNvPr id="2050" name="Picture 2" descr="047 – Appium 101 – Una QA En apuros">
            <a:extLst>
              <a:ext uri="{FF2B5EF4-FFF2-40B4-BE49-F238E27FC236}">
                <a16:creationId xmlns:a16="http://schemas.microsoft.com/office/drawing/2014/main" id="{918773CC-73F1-425B-BBA0-C30ECAC1F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38" y="1511118"/>
            <a:ext cx="3835762" cy="383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bdriverIO · Next-gen browser and mobile automation test ...">
            <a:extLst>
              <a:ext uri="{FF2B5EF4-FFF2-40B4-BE49-F238E27FC236}">
                <a16:creationId xmlns:a16="http://schemas.microsoft.com/office/drawing/2014/main" id="{D8A20EA0-579C-40C3-8BDA-B48B61D35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663" y="1959506"/>
            <a:ext cx="2504137" cy="293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464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Automated UI Testing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7845F4-6877-4A73-ACFC-A063CBACB7AA}"/>
              </a:ext>
            </a:extLst>
          </p:cNvPr>
          <p:cNvSpPr txBox="1">
            <a:spLocks/>
          </p:cNvSpPr>
          <p:nvPr/>
        </p:nvSpPr>
        <p:spPr>
          <a:xfrm>
            <a:off x="231228" y="1072038"/>
            <a:ext cx="11582116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A2D28"/>
                </a:solidFill>
                <a:latin typeface="Sharp Grotesk Book 22" panose="020B05050507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A2D28"/>
                </a:solidFill>
                <a:latin typeface="Sharp Grotesk Book 20" panose="020B05050507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A2D28"/>
                </a:solidFill>
                <a:latin typeface="Sharp Grotesk Book 20" panose="020B05050507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A2D28"/>
                </a:solidFill>
                <a:latin typeface="Sharp Grotesk Book 20" panose="020B05050507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A2D28"/>
                </a:solidFill>
                <a:latin typeface="Sharp Grotesk Book 20" panose="020B05050507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latin typeface="Sharp Grotesk Medium 22" panose="020B0605050702030204" pitchFamily="34" charset="0"/>
              </a:rPr>
              <a:t>Write automated tests against multiple platforms using the same API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Write tests in plain English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Implement the steps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Assert using chai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8C271C-0234-4D42-B062-A8B762FEB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744" y="4123606"/>
            <a:ext cx="2364600" cy="23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7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A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C19DAF6E-3DD0-4B5B-B3D3-F24B9B2DD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90" y="5062009"/>
            <a:ext cx="1085020" cy="1086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20A1E6-6E3D-9944-8D11-4CF5B507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1265680" y="1528907"/>
            <a:ext cx="1431036" cy="3962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3FDC61-01BA-E544-8781-AC640888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495286" y="1528906"/>
            <a:ext cx="1431036" cy="396239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5D1887F-9A8C-5242-9095-F2FE29A97955}"/>
              </a:ext>
            </a:extLst>
          </p:cNvPr>
          <p:cNvSpPr txBox="1">
            <a:spLocks/>
          </p:cNvSpPr>
          <p:nvPr/>
        </p:nvSpPr>
        <p:spPr>
          <a:xfrm>
            <a:off x="0" y="2443723"/>
            <a:ext cx="12192000" cy="7017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>
                <a:solidFill>
                  <a:srgbClr val="FC4C02"/>
                </a:solidFill>
                <a:latin typeface="Sharp Grotesk Book 22" panose="020B0505050702030204" pitchFamily="34" charset="0"/>
                <a:ea typeface="+mn-ea"/>
                <a:cs typeface="+mn-cs"/>
              </a:defRPr>
            </a:lvl1pPr>
          </a:lstStyle>
          <a:p>
            <a:pPr algn="ctr"/>
            <a:r>
              <a:rPr lang="en-US" sz="4400" dirty="0">
                <a:latin typeface="Sharp Grotesk SmBold 23" panose="020B0707050702030204" pitchFamily="34" charset="0"/>
                <a:ea typeface="MS PGothic" pitchFamily="34" charset="-128"/>
                <a:cs typeface="Calibri"/>
              </a:rPr>
              <a:t>DEMO TIME!</a:t>
            </a:r>
            <a:endParaRPr lang="en-US" sz="3600" b="0" spc="-300" dirty="0">
              <a:solidFill>
                <a:srgbClr val="F3E9E2"/>
              </a:solidFill>
              <a:ea typeface="Favorit Mono Std" panose="0200000603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5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C19DAF6E-3DD0-4B5B-B3D3-F24B9B2DD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90" y="5062009"/>
            <a:ext cx="1085020" cy="1086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20A1E6-6E3D-9944-8D11-4CF5B507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1265680" y="1528907"/>
            <a:ext cx="1431036" cy="3962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3FDC61-01BA-E544-8781-AC640888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495286" y="1528906"/>
            <a:ext cx="1431036" cy="396239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5D1887F-9A8C-5242-9095-F2FE29A97955}"/>
              </a:ext>
            </a:extLst>
          </p:cNvPr>
          <p:cNvSpPr txBox="1">
            <a:spLocks/>
          </p:cNvSpPr>
          <p:nvPr/>
        </p:nvSpPr>
        <p:spPr>
          <a:xfrm>
            <a:off x="0" y="2443723"/>
            <a:ext cx="12192000" cy="7017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>
                <a:solidFill>
                  <a:srgbClr val="FC4C02"/>
                </a:solidFill>
                <a:latin typeface="Sharp Grotesk Book 22" panose="020B0505050702030204" pitchFamily="34" charset="0"/>
                <a:ea typeface="+mn-ea"/>
                <a:cs typeface="+mn-cs"/>
              </a:defRPr>
            </a:lvl1pPr>
          </a:lstStyle>
          <a:p>
            <a:pPr algn="ctr"/>
            <a:r>
              <a:rPr lang="en-US" sz="4000" dirty="0">
                <a:latin typeface="Sharp Grotesk SmBold 23" panose="020B0707050702030204" pitchFamily="34" charset="0"/>
                <a:ea typeface="MS PGothic" pitchFamily="34" charset="-128"/>
                <a:cs typeface="Calibri"/>
              </a:rPr>
              <a:t>QUESTIONS</a:t>
            </a:r>
            <a:r>
              <a:rPr lang="en-US" sz="4400" dirty="0">
                <a:latin typeface="Sharp Grotesk SmBold 23" panose="020B0707050702030204" pitchFamily="34" charset="0"/>
                <a:ea typeface="MS PGothic" pitchFamily="34" charset="-128"/>
                <a:cs typeface="Calibri"/>
              </a:rPr>
              <a:t>?</a:t>
            </a:r>
            <a:endParaRPr lang="en-US" sz="3600" b="0" spc="-300" dirty="0">
              <a:solidFill>
                <a:srgbClr val="F3E9E2"/>
              </a:solidFill>
              <a:ea typeface="Favorit Mono Std" panose="0200000603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8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DA464-966A-2748-B577-6C87C303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265680" y="1528907"/>
            <a:ext cx="1431036" cy="39623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FEE945-C1D7-0649-A224-DC932AE03EA6}"/>
              </a:ext>
            </a:extLst>
          </p:cNvPr>
          <p:cNvSpPr txBox="1">
            <a:spLocks/>
          </p:cNvSpPr>
          <p:nvPr/>
        </p:nvSpPr>
        <p:spPr>
          <a:xfrm>
            <a:off x="0" y="2443723"/>
            <a:ext cx="12192000" cy="7017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>
                <a:solidFill>
                  <a:srgbClr val="FC4C02"/>
                </a:solidFill>
                <a:latin typeface="Sharp Grotesk Book 22" panose="020B0505050702030204" pitchFamily="34" charset="0"/>
                <a:ea typeface="+mn-ea"/>
                <a:cs typeface="+mn-cs"/>
              </a:defRPr>
            </a:lvl1pPr>
          </a:lstStyle>
          <a:p>
            <a:pPr algn="ctr"/>
            <a:r>
              <a:rPr lang="en-US" sz="4400" dirty="0">
                <a:latin typeface="Sharp Grotesk SmBold 23" panose="020B0707050702030204" pitchFamily="34" charset="0"/>
                <a:ea typeface="MS PGothic" pitchFamily="34" charset="-128"/>
                <a:cs typeface="Calibri"/>
              </a:rPr>
              <a:t>THANK YOU!</a:t>
            </a:r>
            <a:endParaRPr lang="en-US" sz="3600" b="0" spc="-300" dirty="0">
              <a:solidFill>
                <a:srgbClr val="F3E9E2"/>
              </a:solidFill>
              <a:ea typeface="Favorit Mono Std" panose="02000006030000020004" pitchFamily="50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370E4-1D7F-C94B-ADAD-2B8E09BC4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495286" y="1528906"/>
            <a:ext cx="1431036" cy="3962397"/>
          </a:xfrm>
          <a:prstGeom prst="rect">
            <a:avLst/>
          </a:prstGeom>
        </p:spPr>
      </p:pic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F10D2070-966E-1345-90A5-7C9BFB508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490" y="5062009"/>
            <a:ext cx="1085020" cy="1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5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0566-13A8-474A-925B-1F8A5DAC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70173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CD5B0398-F989-4301-96EA-306485379D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7851048"/>
                  </p:ext>
                </p:extLst>
              </p:nvPr>
            </p:nvGraphicFramePr>
            <p:xfrm>
              <a:off x="282228" y="1430858"/>
              <a:ext cx="2614652" cy="1470742"/>
            </p:xfrm>
            <a:graphic>
              <a:graphicData uri="http://schemas.microsoft.com/office/powerpoint/2016/sectionzoom">
                <psez:sectionZm>
                  <psez:sectionZmObj sectionId="{5CCFBFEC-92CF-4EB2-A7E4-958B66283D91}">
                    <psez:zmPr id="{6D8F4321-1518-4B15-B0A8-CD6071D8FEF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4652" cy="14707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D5B0398-F989-4301-96EA-306485379D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2228" y="1430858"/>
                <a:ext cx="2614652" cy="14707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1E190B7B-0BD6-446E-AA8C-EE8AE048AD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0510251"/>
                  </p:ext>
                </p:extLst>
              </p:nvPr>
            </p:nvGraphicFramePr>
            <p:xfrm>
              <a:off x="3269521" y="1430858"/>
              <a:ext cx="2614652" cy="1470742"/>
            </p:xfrm>
            <a:graphic>
              <a:graphicData uri="http://schemas.microsoft.com/office/powerpoint/2016/sectionzoom">
                <psez:sectionZm>
                  <psez:sectionZmObj sectionId="{6618E1E8-258A-46FB-9965-69C6A0A1052F}">
                    <psez:zmPr id="{CFD3A042-C79B-4802-A6A0-DF5C38015E4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4652" cy="14707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E190B7B-0BD6-446E-AA8C-EE8AE048AD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521" y="1430858"/>
                <a:ext cx="2614652" cy="14707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3012035D-9C26-4471-8C08-58F6D0C358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1772153"/>
                  </p:ext>
                </p:extLst>
              </p:nvPr>
            </p:nvGraphicFramePr>
            <p:xfrm>
              <a:off x="6307828" y="1430858"/>
              <a:ext cx="2614652" cy="1470742"/>
            </p:xfrm>
            <a:graphic>
              <a:graphicData uri="http://schemas.microsoft.com/office/powerpoint/2016/sectionzoom">
                <psez:sectionZm>
                  <psez:sectionZmObj sectionId="{159F34A7-5329-4E73-9FE2-0B246C4618C8}">
                    <psez:zmPr id="{5E95D546-3393-44AF-AE70-73F674BD99A4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4652" cy="14707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5" name="Section Zoom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012035D-9C26-4471-8C08-58F6D0C358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07828" y="1430858"/>
                <a:ext cx="2614652" cy="14707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8" name="Section Zoom 17">
                <a:extLst>
                  <a:ext uri="{FF2B5EF4-FFF2-40B4-BE49-F238E27FC236}">
                    <a16:creationId xmlns:a16="http://schemas.microsoft.com/office/drawing/2014/main" id="{48365CE3-DD56-4DD6-ADA5-8E8A1F1175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141055"/>
                  </p:ext>
                </p:extLst>
              </p:nvPr>
            </p:nvGraphicFramePr>
            <p:xfrm>
              <a:off x="1962195" y="3429000"/>
              <a:ext cx="2614652" cy="1470742"/>
            </p:xfrm>
            <a:graphic>
              <a:graphicData uri="http://schemas.microsoft.com/office/powerpoint/2016/sectionzoom">
                <psez:sectionZm>
                  <psez:sectionZmObj sectionId="{95B4D301-1B20-49B8-BF5E-9CB394F53706}">
                    <psez:zmPr id="{886DFBF0-0EFC-4D1F-87BE-52FE4FFC8D05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4652" cy="14707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8" name="Section Zoom 1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8365CE3-DD56-4DD6-ADA5-8E8A1F1175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2195" y="3429000"/>
                <a:ext cx="2614652" cy="14707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0" name="Section Zoom 19">
                <a:extLst>
                  <a:ext uri="{FF2B5EF4-FFF2-40B4-BE49-F238E27FC236}">
                    <a16:creationId xmlns:a16="http://schemas.microsoft.com/office/drawing/2014/main" id="{F7F6D4C1-EC58-44A0-8480-74B6DF7A811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920935"/>
                  </p:ext>
                </p:extLst>
              </p:nvPr>
            </p:nvGraphicFramePr>
            <p:xfrm>
              <a:off x="9295120" y="1430858"/>
              <a:ext cx="2614652" cy="1470742"/>
            </p:xfrm>
            <a:graphic>
              <a:graphicData uri="http://schemas.microsoft.com/office/powerpoint/2016/sectionzoom">
                <psez:sectionZm>
                  <psez:sectionZmObj sectionId="{485F6661-A498-497B-BDF2-6C150867301D}">
                    <psez:zmPr id="{CEECFEDA-F88C-42D4-8654-8A6284E89372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4652" cy="14707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0" name="Section Zoom 19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F7F6D4C1-EC58-44A0-8480-74B6DF7A81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95120" y="1430858"/>
                <a:ext cx="2614652" cy="14707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4" name="Section Zoom 23">
                <a:extLst>
                  <a:ext uri="{FF2B5EF4-FFF2-40B4-BE49-F238E27FC236}">
                    <a16:creationId xmlns:a16="http://schemas.microsoft.com/office/drawing/2014/main" id="{CF3B1480-2678-4A26-AADC-1FF663C2D1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1462328"/>
                  </p:ext>
                </p:extLst>
              </p:nvPr>
            </p:nvGraphicFramePr>
            <p:xfrm>
              <a:off x="5000502" y="3429000"/>
              <a:ext cx="2614652" cy="1470742"/>
            </p:xfrm>
            <a:graphic>
              <a:graphicData uri="http://schemas.microsoft.com/office/powerpoint/2016/sectionzoom">
                <psez:sectionZm>
                  <psez:sectionZmObj sectionId="{00F8DF59-5C61-4CBB-8681-2C6B17E4CE85}">
                    <psez:zmPr id="{3B9E2787-506C-489E-8E59-EEF4061CDAB2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4652" cy="14707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4" name="Section Zoom 2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F3B1480-2678-4A26-AADC-1FF663C2D1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00502" y="3429000"/>
                <a:ext cx="2614652" cy="14707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" name="Section Zoom 3">
                <a:extLst>
                  <a:ext uri="{FF2B5EF4-FFF2-40B4-BE49-F238E27FC236}">
                    <a16:creationId xmlns:a16="http://schemas.microsoft.com/office/drawing/2014/main" id="{FDA13868-71FF-4001-821B-D4B3578854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1827337"/>
                  </p:ext>
                </p:extLst>
              </p:nvPr>
            </p:nvGraphicFramePr>
            <p:xfrm>
              <a:off x="8038809" y="3429000"/>
              <a:ext cx="2614652" cy="1470742"/>
            </p:xfrm>
            <a:graphic>
              <a:graphicData uri="http://schemas.microsoft.com/office/powerpoint/2016/sectionzoom">
                <psez:sectionZm>
                  <psez:sectionZmObj sectionId="{3EF5E57A-98A1-49F2-9727-4E4E68E644B0}">
                    <psez:zmPr id="{325FD455-B22F-45E6-B944-9C8EC3F49036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4652" cy="14707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" name="Section Zoom 3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FDA13868-71FF-4001-821B-D4B3578854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38809" y="3429000"/>
                <a:ext cx="2614652" cy="14707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003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ED84-96D3-4214-9B7F-4D64AD527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/>
          <a:lstStyle/>
          <a:p>
            <a:r>
              <a:rPr lang="en-US" dirty="0"/>
              <a:t>DEV ENVIRONMENT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6157E-461A-4D73-9DBB-9BB4A875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2002"/>
            <a:ext cx="9144000" cy="9843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React Native TS project</a:t>
            </a:r>
          </a:p>
        </p:txBody>
      </p:sp>
    </p:spTree>
    <p:extLst>
      <p:ext uri="{BB962C8B-B14F-4D97-AF65-F5344CB8AC3E}">
        <p14:creationId xmlns:p14="http://schemas.microsoft.com/office/powerpoint/2010/main" val="156047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WHAT WE NEED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86C92-E947-44EC-B396-6369DA6A0F0F}"/>
              </a:ext>
            </a:extLst>
          </p:cNvPr>
          <p:cNvSpPr txBox="1"/>
          <p:nvPr/>
        </p:nvSpPr>
        <p:spPr>
          <a:xfrm>
            <a:off x="9172800" y="6242400"/>
            <a:ext cx="264054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  <a:spcBef>
                <a:spcPts val="500"/>
              </a:spcBef>
            </a:pP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(</a:t>
            </a:r>
            <a:r>
              <a:rPr lang="en-US" sz="1500" dirty="0">
                <a:solidFill>
                  <a:srgbClr val="1A2D28"/>
                </a:solidFill>
                <a:highlight>
                  <a:srgbClr val="FFFF00"/>
                </a:highlight>
                <a:latin typeface="Sharp Grotesk Book 20" panose="020B0505050702030204" pitchFamily="34" charset="0"/>
              </a:rPr>
              <a:t>more information</a:t>
            </a: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)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78E37A-4560-416D-A646-4AE9A2EF2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070" y="1082421"/>
            <a:ext cx="3787109" cy="2317197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FE447DE-8C50-47ED-B773-63E7B9AE7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035" y="1194999"/>
            <a:ext cx="3787109" cy="1698375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407FC4-CAEF-4805-A18B-50E27E73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065" y="1194999"/>
            <a:ext cx="2766084" cy="1698376"/>
          </a:xfrm>
          <a:prstGeom prst="rect">
            <a:avLst/>
          </a:prstGeom>
        </p:spPr>
      </p:pic>
      <p:pic>
        <p:nvPicPr>
          <p:cNvPr id="23" name="Picture 22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2FF5D95B-1DB0-4818-B353-7FD4F7B0E7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794" y="3925305"/>
            <a:ext cx="3476625" cy="1738313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DB519636-F49C-4661-A602-C218FEF6D1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383" y="3331973"/>
            <a:ext cx="3058482" cy="3058482"/>
          </a:xfrm>
          <a:prstGeom prst="rect">
            <a:avLst/>
          </a:prstGeom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3104B8B0-C6AA-468B-A8CE-3DE1F6662F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2861" y="3331973"/>
            <a:ext cx="2785069" cy="27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8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06FAF-DBAF-4216-805F-5ED76A1D1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228" y="1011456"/>
            <a:ext cx="11582116" cy="52309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NodeJS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Yarn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Java JDK 8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Device specific software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Android Studio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On Mac:</a:t>
            </a:r>
          </a:p>
          <a:p>
            <a:pPr lvl="2">
              <a:lnSpc>
                <a:spcPct val="150000"/>
              </a:lnSpc>
            </a:pPr>
            <a:r>
              <a:rPr lang="en-US" sz="2200" dirty="0" err="1"/>
              <a:t>Xcode</a:t>
            </a: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200" dirty="0" err="1"/>
              <a:t>Cocoapods</a:t>
            </a:r>
            <a:endParaRPr lang="en-US" sz="2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WHAT WE NEED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86C92-E947-44EC-B396-6369DA6A0F0F}"/>
              </a:ext>
            </a:extLst>
          </p:cNvPr>
          <p:cNvSpPr txBox="1"/>
          <p:nvPr/>
        </p:nvSpPr>
        <p:spPr>
          <a:xfrm>
            <a:off x="9172800" y="6242400"/>
            <a:ext cx="264054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  <a:spcBef>
                <a:spcPts val="500"/>
              </a:spcBef>
            </a:pP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(</a:t>
            </a:r>
            <a:r>
              <a:rPr lang="en-US" sz="1500" dirty="0">
                <a:solidFill>
                  <a:srgbClr val="1A2D28"/>
                </a:solidFill>
                <a:highlight>
                  <a:srgbClr val="FFFF00"/>
                </a:highlight>
                <a:latin typeface="Sharp Grotesk Book 20" panose="020B0505050702030204" pitchFamily="34" charset="0"/>
              </a:rPr>
              <a:t>more information</a:t>
            </a: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5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06FAF-DBAF-4216-805F-5ED76A1D1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228" y="1011456"/>
            <a:ext cx="11582116" cy="5230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highlight>
                  <a:srgbClr val="FFFF00"/>
                </a:highlight>
              </a:rPr>
              <a:t>Create React Native TS app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Open Android Studio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Create and open emulator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Run app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Sharp Grotesk Medium 22" panose="020B0605050702030204" pitchFamily="34" charset="0"/>
              </a:rPr>
              <a:t>[optional] </a:t>
            </a:r>
            <a:r>
              <a:rPr lang="en-US" sz="2800" dirty="0">
                <a:hlinkClick r:id="rId3"/>
              </a:rPr>
              <a:t>Run on physical device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Sharp Grotesk Medium 22" panose="020B0605050702030204" pitchFamily="34" charset="0"/>
              </a:rPr>
              <a:t>[optional]</a:t>
            </a:r>
            <a:r>
              <a:rPr lang="en-US" sz="2000" dirty="0"/>
              <a:t> </a:t>
            </a:r>
            <a:r>
              <a:rPr lang="en-US" sz="2800" dirty="0">
                <a:highlight>
                  <a:srgbClr val="FFFF00"/>
                </a:highlight>
              </a:rPr>
              <a:t>Run with XCode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FC627D-C28F-48B7-AD39-7FCA5083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365125"/>
            <a:ext cx="11729544" cy="646331"/>
          </a:xfrm>
        </p:spPr>
        <p:txBody>
          <a:bodyPr wrap="square" rtlCol="0" anchor="t">
            <a:spAutoFit/>
          </a:bodyPr>
          <a:lstStyle/>
          <a:p>
            <a:r>
              <a:rPr lang="en-US" sz="4000" dirty="0">
                <a:latin typeface="Sharp Grotesk SmBold 23"/>
              </a:rPr>
              <a:t>CHECK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86C92-E947-44EC-B396-6369DA6A0F0F}"/>
              </a:ext>
            </a:extLst>
          </p:cNvPr>
          <p:cNvSpPr txBox="1"/>
          <p:nvPr/>
        </p:nvSpPr>
        <p:spPr>
          <a:xfrm>
            <a:off x="9172800" y="6343200"/>
            <a:ext cx="264054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  <a:spcBef>
                <a:spcPts val="500"/>
              </a:spcBef>
            </a:pP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(</a:t>
            </a:r>
            <a:r>
              <a:rPr lang="en-US" sz="1500" dirty="0">
                <a:solidFill>
                  <a:srgbClr val="1A2D28"/>
                </a:solidFill>
                <a:highlight>
                  <a:srgbClr val="FFFF00"/>
                </a:highlight>
                <a:latin typeface="Sharp Grotesk Book 20" panose="020B0505050702030204" pitchFamily="34" charset="0"/>
              </a:rPr>
              <a:t>more information</a:t>
            </a:r>
            <a:r>
              <a:rPr lang="en-US" sz="1500" dirty="0">
                <a:solidFill>
                  <a:srgbClr val="1A2D28"/>
                </a:solidFill>
                <a:latin typeface="Sharp Grotesk Book 20" panose="020B050505070203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7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ED84-96D3-4214-9B7F-4D64AD527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en-US" dirty="0"/>
              <a:t>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6157E-461A-4D73-9DBB-9BB4A875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402"/>
            <a:ext cx="9144000" cy="9699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Linting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Formatting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F61E1-5D17-43A6-8DFA-59F3B9ACE4F8}"/>
              </a:ext>
            </a:extLst>
          </p:cNvPr>
          <p:cNvSpPr/>
          <p:nvPr/>
        </p:nvSpPr>
        <p:spPr>
          <a:xfrm>
            <a:off x="9548943" y="6354734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A2D28"/>
                </a:solidFill>
                <a:latin typeface="Sharp Grotesk Book 20" panose="020B0505050702030204" pitchFamily="34" charset="0"/>
              </a:rPr>
              <a:t>(</a:t>
            </a:r>
            <a:r>
              <a:rPr lang="en-US" dirty="0">
                <a:solidFill>
                  <a:srgbClr val="1A2D28"/>
                </a:solidFill>
                <a:highlight>
                  <a:srgbClr val="FFFF00"/>
                </a:highlight>
                <a:latin typeface="Sharp Grotesk Book 20" panose="020B0505050702030204" pitchFamily="34" charset="0"/>
              </a:rPr>
              <a:t>documentation</a:t>
            </a:r>
            <a:r>
              <a:rPr lang="en-US" dirty="0">
                <a:solidFill>
                  <a:srgbClr val="1A2D28"/>
                </a:solidFill>
                <a:latin typeface="Sharp Grotesk Book 20" panose="020B050505070203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0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F8BE390F0E244ADC0E0801B04CB8E" ma:contentTypeVersion="8" ma:contentTypeDescription="Create a new document." ma:contentTypeScope="" ma:versionID="c21cfe9a708884067a4c9cadf83becbe">
  <xsd:schema xmlns:xsd="http://www.w3.org/2001/XMLSchema" xmlns:xs="http://www.w3.org/2001/XMLSchema" xmlns:p="http://schemas.microsoft.com/office/2006/metadata/properties" xmlns:ns2="e6fcb5ed-df93-427d-8bcf-fe3a27884d47" xmlns:ns3="2a86ada3-e9ea-4ebe-882b-d548d33058ec" targetNamespace="http://schemas.microsoft.com/office/2006/metadata/properties" ma:root="true" ma:fieldsID="f20f2f2e4dc8b236925324bab667f76e" ns2:_="" ns3:_="">
    <xsd:import namespace="e6fcb5ed-df93-427d-8bcf-fe3a27884d47"/>
    <xsd:import namespace="2a86ada3-e9ea-4ebe-882b-d548d33058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cb5ed-df93-427d-8bcf-fe3a27884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6ada3-e9ea-4ebe-882b-d548d33058e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FF0EF3-9AEB-4B0C-A895-2E94305168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F5DF6A-B39A-4EA6-8C35-7483D53A0F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fcb5ed-df93-427d-8bcf-fe3a27884d47"/>
    <ds:schemaRef ds:uri="2a86ada3-e9ea-4ebe-882b-d548d33058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47F238-A22B-486A-9F6E-76D807CAC8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450</Words>
  <Application>Microsoft Office PowerPoint</Application>
  <PresentationFormat>Widescreen</PresentationFormat>
  <Paragraphs>170</Paragraphs>
  <Slides>39</Slides>
  <Notes>24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Sharp Grotesk Book 20</vt:lpstr>
      <vt:lpstr>Sharp Grotesk Book 22</vt:lpstr>
      <vt:lpstr>Sharp Grotesk Medium 22</vt:lpstr>
      <vt:lpstr>Sharp Grotesk SmBold 23</vt:lpstr>
      <vt:lpstr>Office Theme</vt:lpstr>
      <vt:lpstr>PowerPoint Presentation</vt:lpstr>
      <vt:lpstr>PowerPoint Presentation</vt:lpstr>
      <vt:lpstr>AGENDA</vt:lpstr>
      <vt:lpstr>AGENDA</vt:lpstr>
      <vt:lpstr>DEV ENVIRONMENT SETUP</vt:lpstr>
      <vt:lpstr>WHAT WE NEED</vt:lpstr>
      <vt:lpstr>WHAT WE NEED</vt:lpstr>
      <vt:lpstr>CHECK SETUP</vt:lpstr>
      <vt:lpstr>CODE QUALITY</vt:lpstr>
      <vt:lpstr>LINTING TOOLS</vt:lpstr>
      <vt:lpstr>FORMATTING TOOLS</vt:lpstr>
      <vt:lpstr>FORMATTING TOOLS</vt:lpstr>
      <vt:lpstr>NAVIGATION</vt:lpstr>
      <vt:lpstr>ALTERNATIVES</vt:lpstr>
      <vt:lpstr>ALTERNATIVES</vt:lpstr>
      <vt:lpstr>SETUP REACT NAVIGATION</vt:lpstr>
      <vt:lpstr>STATE MANAGEMENT</vt:lpstr>
      <vt:lpstr>STATE MANAGEMENT</vt:lpstr>
      <vt:lpstr>MOTIVATION</vt:lpstr>
      <vt:lpstr>ALTERNATIVES</vt:lpstr>
      <vt:lpstr>REACT CONTEXT</vt:lpstr>
      <vt:lpstr>REDUX</vt:lpstr>
      <vt:lpstr>BONUS TRACK: ASYNC CALLS</vt:lpstr>
      <vt:lpstr>STORAGE CACHING</vt:lpstr>
      <vt:lpstr>MOTIVATION &amp; APPLICATIONS</vt:lpstr>
      <vt:lpstr>ALTERNATIVES</vt:lpstr>
      <vt:lpstr>i18n &amp; L10n</vt:lpstr>
      <vt:lpstr>INTERNATIONALIZATION</vt:lpstr>
      <vt:lpstr>LOCALIZATION</vt:lpstr>
      <vt:lpstr>ALTERNATIVES</vt:lpstr>
      <vt:lpstr>TEMPLATE SLIDE</vt:lpstr>
      <vt:lpstr>UI &amp; Unit Testing</vt:lpstr>
      <vt:lpstr>Unit Testing</vt:lpstr>
      <vt:lpstr>Unit Testing</vt:lpstr>
      <vt:lpstr>Automated UI Testing</vt:lpstr>
      <vt:lpstr>Automated UI Testing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Halife</dc:creator>
  <cp:lastModifiedBy>Gabriel Antelo</cp:lastModifiedBy>
  <cp:revision>41</cp:revision>
  <cp:lastPrinted>2019-08-13T15:35:07Z</cp:lastPrinted>
  <dcterms:created xsi:type="dcterms:W3CDTF">2019-08-01T19:16:16Z</dcterms:created>
  <dcterms:modified xsi:type="dcterms:W3CDTF">2020-05-20T14:05:07Z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0x010100BD5F8BE390F0E244ADC0E0801B04CB8E</vt:lpwstr>
  </property>
  <property fmtid="{D5CDD505-2E9C-101B-9397-08002B2CF9AE}" pid="3" name="AuthorIds_UIVersion_16896">
    <vt:lpwstr>6</vt:lpwstr>
  </property>
</Properties>
</file>