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25" d="100"/>
          <a:sy n="25" d="100"/>
        </p:scale>
        <p:origin x="828" y="-3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51754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0514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3249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7249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411329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50455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ED992-7E6D-4A22-A498-867D01FE9802}"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268333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ED992-7E6D-4A22-A498-867D01FE9802}"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13917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ED992-7E6D-4A22-A498-867D01FE9802}"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4493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240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4856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82000"/>
                  </a:schemeClr>
                </a:solidFill>
              </a:defRPr>
            </a:lvl1pPr>
          </a:lstStyle>
          <a:p>
            <a:fld id="{1AEED992-7E6D-4A22-A498-867D01FE9802}" type="datetimeFigureOut">
              <a:rPr lang="en-US" smtClean="0"/>
              <a:t>4/9/2024</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82000"/>
                  </a:schemeClr>
                </a:solidFill>
              </a:defRPr>
            </a:lvl1pPr>
          </a:lstStyle>
          <a:p>
            <a:fld id="{A40A94D8-0FB4-41D3-9DB6-23BB0DB044DD}" type="slidenum">
              <a:rPr lang="en-US" smtClean="0"/>
              <a:t>‹#›</a:t>
            </a:fld>
            <a:endParaRPr lang="en-US"/>
          </a:p>
        </p:txBody>
      </p:sp>
    </p:spTree>
    <p:extLst>
      <p:ext uri="{BB962C8B-B14F-4D97-AF65-F5344CB8AC3E}">
        <p14:creationId xmlns:p14="http://schemas.microsoft.com/office/powerpoint/2010/main" val="240002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07EFA-A0A8-06EC-6FA6-BAA6CE7B6C23}"/>
              </a:ext>
            </a:extLst>
          </p:cNvPr>
          <p:cNvSpPr txBox="1"/>
          <p:nvPr/>
        </p:nvSpPr>
        <p:spPr>
          <a:xfrm>
            <a:off x="2103120" y="2697601"/>
            <a:ext cx="28712160" cy="2862322"/>
          </a:xfrm>
          <a:prstGeom prst="rect">
            <a:avLst/>
          </a:prstGeom>
          <a:noFill/>
        </p:spPr>
        <p:txBody>
          <a:bodyPr wrap="square" rtlCol="0">
            <a:spAutoFit/>
          </a:bodyPr>
          <a:lstStyle/>
          <a:p>
            <a:pPr rtl="0">
              <a:spcBef>
                <a:spcPts val="0"/>
              </a:spcBef>
              <a:spcAft>
                <a:spcPts val="0"/>
              </a:spcAft>
            </a:pPr>
            <a:r>
              <a:rPr lang="en-US" sz="3600" b="0" i="0" u="none" strike="noStrike" dirty="0">
                <a:solidFill>
                  <a:srgbClr val="000000"/>
                </a:solidFill>
                <a:effectLst/>
                <a:latin typeface="Arial" panose="020B0604020202020204" pitchFamily="34" charset="0"/>
              </a:rPr>
              <a:t>We have conducted an analysis of 152 known radio pulsar fluxes located within 27 globular clusters. We calculate pseudoluminosities of these pulsars (defined to be flux time distance squared) using the host cluster’s distance and show that the cumulative luminosity function of this total population follows a power law with index α = -0.82. By assuming that all pulsars brighter than the dimmest observed pulsar in any given cluster are detectable, and the luminosity distribution of pulsars in globular clusters follows the same log-normal distribution found in Galactic pulsars, we estimate the true number of pulsars in each cluster to within a 95% confidence interval, with a total count of ~4000.</a:t>
            </a:r>
            <a:endParaRPr lang="en-US" sz="3600" dirty="0">
              <a:effectLst/>
            </a:endParaRPr>
          </a:p>
        </p:txBody>
      </p:sp>
      <p:sp>
        <p:nvSpPr>
          <p:cNvPr id="9" name="TextBox 8">
            <a:extLst>
              <a:ext uri="{FF2B5EF4-FFF2-40B4-BE49-F238E27FC236}">
                <a16:creationId xmlns:a16="http://schemas.microsoft.com/office/drawing/2014/main" id="{682815CA-BA1F-567A-EC21-81CDE364A7B2}"/>
              </a:ext>
            </a:extLst>
          </p:cNvPr>
          <p:cNvSpPr txBox="1"/>
          <p:nvPr/>
        </p:nvSpPr>
        <p:spPr>
          <a:xfrm>
            <a:off x="10361601" y="790514"/>
            <a:ext cx="12195198" cy="923330"/>
          </a:xfrm>
          <a:prstGeom prst="rect">
            <a:avLst/>
          </a:prstGeom>
          <a:noFill/>
        </p:spPr>
        <p:txBody>
          <a:bodyPr wrap="none" rtlCol="0">
            <a:spAutoFit/>
          </a:bodyPr>
          <a:lstStyle/>
          <a:p>
            <a:r>
              <a:rPr lang="en-US" sz="5400" dirty="0"/>
              <a:t>Luminosities of Globular Cluster Pulsars</a:t>
            </a:r>
          </a:p>
        </p:txBody>
      </p:sp>
      <p:grpSp>
        <p:nvGrpSpPr>
          <p:cNvPr id="20" name="Group 19">
            <a:extLst>
              <a:ext uri="{FF2B5EF4-FFF2-40B4-BE49-F238E27FC236}">
                <a16:creationId xmlns:a16="http://schemas.microsoft.com/office/drawing/2014/main" id="{049839CB-7264-A381-7483-237A607E8C3D}"/>
              </a:ext>
            </a:extLst>
          </p:cNvPr>
          <p:cNvGrpSpPr/>
          <p:nvPr/>
        </p:nvGrpSpPr>
        <p:grpSpPr>
          <a:xfrm>
            <a:off x="3428988" y="17152807"/>
            <a:ext cx="11704344" cy="8869696"/>
            <a:chOff x="2103120" y="27614863"/>
            <a:chExt cx="11704344" cy="8869696"/>
          </a:xfrm>
        </p:grpSpPr>
        <p:pic>
          <p:nvPicPr>
            <p:cNvPr id="11" name="Picture 10" descr="A graph with red dots&#10;&#10;Description automatically generated">
              <a:extLst>
                <a:ext uri="{FF2B5EF4-FFF2-40B4-BE49-F238E27FC236}">
                  <a16:creationId xmlns:a16="http://schemas.microsoft.com/office/drawing/2014/main" id="{670644D8-9C5C-D506-4228-A2AE41759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27614863"/>
              <a:ext cx="5852172" cy="4389129"/>
            </a:xfrm>
            <a:prstGeom prst="rect">
              <a:avLst/>
            </a:prstGeom>
          </p:spPr>
        </p:pic>
        <p:pic>
          <p:nvPicPr>
            <p:cNvPr id="13" name="Picture 12" descr="A graph with red dots&#10;&#10;Description automatically generated">
              <a:extLst>
                <a:ext uri="{FF2B5EF4-FFF2-40B4-BE49-F238E27FC236}">
                  <a16:creationId xmlns:a16="http://schemas.microsoft.com/office/drawing/2014/main" id="{94A3C8DC-931C-CE41-E71E-DDC009B24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292" y="27614864"/>
              <a:ext cx="5852172" cy="4389129"/>
            </a:xfrm>
            <a:prstGeom prst="rect">
              <a:avLst/>
            </a:prstGeom>
          </p:spPr>
        </p:pic>
        <p:pic>
          <p:nvPicPr>
            <p:cNvPr id="15" name="Picture 14" descr="A graph of luminosity&#10;&#10;Description automatically generated">
              <a:extLst>
                <a:ext uri="{FF2B5EF4-FFF2-40B4-BE49-F238E27FC236}">
                  <a16:creationId xmlns:a16="http://schemas.microsoft.com/office/drawing/2014/main" id="{1A09A065-402D-4BC3-0F3A-A1ABDFAA9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120" y="32095430"/>
              <a:ext cx="5852172" cy="4389129"/>
            </a:xfrm>
            <a:prstGeom prst="rect">
              <a:avLst/>
            </a:prstGeom>
          </p:spPr>
        </p:pic>
        <p:pic>
          <p:nvPicPr>
            <p:cNvPr id="17" name="Picture 16" descr="A graph of metallurgy&#10;&#10;Description automatically generated">
              <a:extLst>
                <a:ext uri="{FF2B5EF4-FFF2-40B4-BE49-F238E27FC236}">
                  <a16:creationId xmlns:a16="http://schemas.microsoft.com/office/drawing/2014/main" id="{8973ACEE-A082-BB6A-DAFB-A4D337AE0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5292" y="32003992"/>
              <a:ext cx="5852172" cy="4389129"/>
            </a:xfrm>
            <a:prstGeom prst="rect">
              <a:avLst/>
            </a:prstGeom>
          </p:spPr>
        </p:pic>
      </p:grpSp>
      <p:pic>
        <p:nvPicPr>
          <p:cNvPr id="1030" name="Picture 6">
            <a:extLst>
              <a:ext uri="{FF2B5EF4-FFF2-40B4-BE49-F238E27FC236}">
                <a16:creationId xmlns:a16="http://schemas.microsoft.com/office/drawing/2014/main" id="{06375F20-7A93-18D0-EA27-87E29EC82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5908" y="7108155"/>
            <a:ext cx="5852172" cy="499029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87A597B-72D1-3245-81A9-D7DF161F73F9}"/>
              </a:ext>
            </a:extLst>
          </p:cNvPr>
          <p:cNvCxnSpPr/>
          <p:nvPr/>
        </p:nvCxnSpPr>
        <p:spPr>
          <a:xfrm>
            <a:off x="-990600" y="6019800"/>
            <a:ext cx="355854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E508FA1-1FA5-E132-4C63-6C746EF32006}"/>
              </a:ext>
            </a:extLst>
          </p:cNvPr>
          <p:cNvSpPr txBox="1"/>
          <p:nvPr/>
        </p:nvSpPr>
        <p:spPr>
          <a:xfrm>
            <a:off x="2103120" y="1682386"/>
            <a:ext cx="28712160" cy="646331"/>
          </a:xfrm>
          <a:prstGeom prst="rect">
            <a:avLst/>
          </a:prstGeom>
          <a:noFill/>
        </p:spPr>
        <p:txBody>
          <a:bodyPr wrap="square" rtlCol="0">
            <a:spAutoFit/>
          </a:bodyPr>
          <a:lstStyle/>
          <a:p>
            <a:pPr algn="ctr" rtl="0">
              <a:spcBef>
                <a:spcPts val="0"/>
              </a:spcBef>
              <a:spcAft>
                <a:spcPts val="0"/>
              </a:spcAft>
            </a:pPr>
            <a:r>
              <a:rPr lang="en-US" sz="3600" dirty="0"/>
              <a:t>Kriisa Halley, Duncan Lorimer</a:t>
            </a:r>
            <a:endParaRPr lang="en-US" sz="3600" dirty="0">
              <a:effectLst/>
            </a:endParaRPr>
          </a:p>
        </p:txBody>
      </p:sp>
      <p:sp>
        <p:nvSpPr>
          <p:cNvPr id="12" name="TextBox 11">
            <a:extLst>
              <a:ext uri="{FF2B5EF4-FFF2-40B4-BE49-F238E27FC236}">
                <a16:creationId xmlns:a16="http://schemas.microsoft.com/office/drawing/2014/main" id="{28DD2096-C5F3-F6ED-6544-744887479785}"/>
              </a:ext>
            </a:extLst>
          </p:cNvPr>
          <p:cNvSpPr txBox="1"/>
          <p:nvPr/>
        </p:nvSpPr>
        <p:spPr>
          <a:xfrm>
            <a:off x="2103120" y="7108155"/>
            <a:ext cx="14356080" cy="8956298"/>
          </a:xfrm>
          <a:prstGeom prst="rect">
            <a:avLst/>
          </a:prstGeom>
          <a:noFill/>
          <a:ln>
            <a:solidFill>
              <a:schemeClr val="accent1"/>
            </a:solidFill>
          </a:ln>
        </p:spPr>
        <p:txBody>
          <a:bodyPr wrap="square" rtlCol="0">
            <a:spAutoFit/>
          </a:bodyPr>
          <a:lstStyle/>
          <a:p>
            <a:pPr rtl="0">
              <a:spcBef>
                <a:spcPts val="0"/>
              </a:spcBef>
              <a:spcAft>
                <a:spcPts val="0"/>
              </a:spcAft>
            </a:pPr>
            <a:r>
              <a:rPr lang="en-US" sz="3600" b="1" u="sng" dirty="0">
                <a:effectLst/>
              </a:rPr>
              <a:t>Globular clusters</a:t>
            </a:r>
            <a:r>
              <a:rPr lang="en-US" sz="3600" b="1" dirty="0">
                <a:effectLst/>
              </a:rPr>
              <a:t> (GCs) </a:t>
            </a:r>
            <a:r>
              <a:rPr lang="en-US" sz="3600" dirty="0">
                <a:effectLst/>
              </a:rPr>
              <a:t>are dense groups of gravitationally-bound stars.  They appear as stars to the naked eye, but are actually clusters of tens of thousands to millions of individual stars. The density of globular clusters results in a much higher rate of </a:t>
            </a:r>
            <a:r>
              <a:rPr lang="en-US" sz="3600" dirty="0"/>
              <a:t>stellar interactions.</a:t>
            </a:r>
          </a:p>
          <a:p>
            <a:pPr rtl="0">
              <a:spcBef>
                <a:spcPts val="0"/>
              </a:spcBef>
              <a:spcAft>
                <a:spcPts val="0"/>
              </a:spcAft>
            </a:pPr>
            <a:endParaRPr lang="en-US" sz="3600" b="1" u="sng" dirty="0">
              <a:effectLst/>
            </a:endParaRPr>
          </a:p>
          <a:p>
            <a:pPr rtl="0">
              <a:spcBef>
                <a:spcPts val="0"/>
              </a:spcBef>
              <a:spcAft>
                <a:spcPts val="0"/>
              </a:spcAft>
            </a:pPr>
            <a:r>
              <a:rPr lang="en-US" sz="3600" b="1" u="sng" dirty="0">
                <a:effectLst/>
              </a:rPr>
              <a:t>Pulsars</a:t>
            </a:r>
            <a:r>
              <a:rPr lang="en-US" sz="3600" dirty="0">
                <a:effectLst/>
              </a:rPr>
              <a:t> are rapidly rotating neutron stars with strong magnetic fields. The rotating magnetic field creates two bright “beams” of radiation that sweep across the sky. When these beams happen to cross over Earth, we detect a “pulse”, much like a lighthouse appears to pulse as it sweeps across a given vantage point.</a:t>
            </a:r>
          </a:p>
          <a:p>
            <a:pPr rtl="0">
              <a:spcBef>
                <a:spcPts val="0"/>
              </a:spcBef>
              <a:spcAft>
                <a:spcPts val="0"/>
              </a:spcAft>
            </a:pPr>
            <a:endParaRPr lang="en-US" sz="3600" b="1" u="sng" dirty="0"/>
          </a:p>
          <a:p>
            <a:pPr rtl="0">
              <a:spcBef>
                <a:spcPts val="0"/>
              </a:spcBef>
              <a:spcAft>
                <a:spcPts val="0"/>
              </a:spcAft>
            </a:pPr>
            <a:r>
              <a:rPr lang="en-US" sz="3600" dirty="0"/>
              <a:t>The high rate of stellar interactions in GCs results in a population of pulsars with much faster rotation rates than those in the galactic disc. The vast majority of pulsars included in this study have periods on the order of milliseconds, lending them the name </a:t>
            </a:r>
            <a:r>
              <a:rPr lang="en-US" sz="3600" b="1" dirty="0"/>
              <a:t>Millisecond Pulsars (MSPs)</a:t>
            </a:r>
            <a:r>
              <a:rPr lang="en-US" sz="3600" dirty="0"/>
              <a:t>. </a:t>
            </a:r>
            <a:endParaRPr lang="en-US" sz="3600" dirty="0">
              <a:effectLst/>
            </a:endParaRPr>
          </a:p>
        </p:txBody>
      </p:sp>
      <p:grpSp>
        <p:nvGrpSpPr>
          <p:cNvPr id="21" name="Group 20">
            <a:extLst>
              <a:ext uri="{FF2B5EF4-FFF2-40B4-BE49-F238E27FC236}">
                <a16:creationId xmlns:a16="http://schemas.microsoft.com/office/drawing/2014/main" id="{7B596F16-609D-8194-CA4A-50FFCC717D56}"/>
              </a:ext>
            </a:extLst>
          </p:cNvPr>
          <p:cNvGrpSpPr/>
          <p:nvPr/>
        </p:nvGrpSpPr>
        <p:grpSpPr>
          <a:xfrm>
            <a:off x="17785070" y="21541935"/>
            <a:ext cx="11704344" cy="4389130"/>
            <a:chOff x="19110936" y="14622766"/>
            <a:chExt cx="11704344" cy="4389130"/>
          </a:xfrm>
        </p:grpSpPr>
        <p:pic>
          <p:nvPicPr>
            <p:cNvPr id="16" name="Picture 15" descr="A graph of a normal distribution&#10;&#10;Description automatically generated">
              <a:extLst>
                <a:ext uri="{FF2B5EF4-FFF2-40B4-BE49-F238E27FC236}">
                  <a16:creationId xmlns:a16="http://schemas.microsoft.com/office/drawing/2014/main" id="{0C5B63DF-8024-BC61-06F0-69BB5EB025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10936" y="14622767"/>
              <a:ext cx="5852172" cy="4389129"/>
            </a:xfrm>
            <a:prstGeom prst="rect">
              <a:avLst/>
            </a:prstGeom>
          </p:spPr>
        </p:pic>
        <p:pic>
          <p:nvPicPr>
            <p:cNvPr id="19" name="Picture 18" descr="A graph of a line&#10;&#10;Description automatically generated with medium confidence">
              <a:extLst>
                <a:ext uri="{FF2B5EF4-FFF2-40B4-BE49-F238E27FC236}">
                  <a16:creationId xmlns:a16="http://schemas.microsoft.com/office/drawing/2014/main" id="{FC34945D-532D-3D52-8556-CE92C7C9CE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63108" y="14622766"/>
              <a:ext cx="5852172" cy="4389129"/>
            </a:xfrm>
            <a:prstGeom prst="rect">
              <a:avLst/>
            </a:prstGeom>
          </p:spPr>
        </p:pic>
      </p:grpSp>
      <p:sp>
        <p:nvSpPr>
          <p:cNvPr id="22" name="TextBox 21">
            <a:extLst>
              <a:ext uri="{FF2B5EF4-FFF2-40B4-BE49-F238E27FC236}">
                <a16:creationId xmlns:a16="http://schemas.microsoft.com/office/drawing/2014/main" id="{0077B6CC-E2D9-73BB-61F2-7386B8067DD4}"/>
              </a:ext>
            </a:extLst>
          </p:cNvPr>
          <p:cNvSpPr txBox="1"/>
          <p:nvPr/>
        </p:nvSpPr>
        <p:spPr>
          <a:xfrm>
            <a:off x="20193000" y="12557093"/>
            <a:ext cx="3306418" cy="646331"/>
          </a:xfrm>
          <a:prstGeom prst="rect">
            <a:avLst/>
          </a:prstGeom>
          <a:noFill/>
        </p:spPr>
        <p:txBody>
          <a:bodyPr wrap="none" rtlCol="0">
            <a:spAutoFit/>
          </a:bodyPr>
          <a:lstStyle/>
          <a:p>
            <a:r>
              <a:rPr lang="en-US" sz="3600" dirty="0"/>
              <a:t>Histogram Here</a:t>
            </a:r>
          </a:p>
        </p:txBody>
      </p:sp>
      <p:sp>
        <p:nvSpPr>
          <p:cNvPr id="23" name="TextBox 22">
            <a:extLst>
              <a:ext uri="{FF2B5EF4-FFF2-40B4-BE49-F238E27FC236}">
                <a16:creationId xmlns:a16="http://schemas.microsoft.com/office/drawing/2014/main" id="{0A81F605-F24B-EF25-D414-1539E5F6F762}"/>
              </a:ext>
            </a:extLst>
          </p:cNvPr>
          <p:cNvSpPr txBox="1"/>
          <p:nvPr/>
        </p:nvSpPr>
        <p:spPr>
          <a:xfrm>
            <a:off x="21374100" y="19347371"/>
            <a:ext cx="3179525" cy="646331"/>
          </a:xfrm>
          <a:prstGeom prst="rect">
            <a:avLst/>
          </a:prstGeom>
          <a:noFill/>
        </p:spPr>
        <p:txBody>
          <a:bodyPr wrap="none" rtlCol="0">
            <a:spAutoFit/>
          </a:bodyPr>
          <a:lstStyle/>
          <a:p>
            <a:r>
              <a:rPr lang="en-US" sz="3600" dirty="0"/>
              <a:t>Flow </a:t>
            </a:r>
            <a:r>
              <a:rPr lang="en-US" sz="3600" dirty="0" err="1"/>
              <a:t>Diag</a:t>
            </a:r>
            <a:r>
              <a:rPr lang="en-US" sz="3600" dirty="0"/>
              <a:t> Here</a:t>
            </a:r>
          </a:p>
        </p:txBody>
      </p:sp>
      <p:sp>
        <p:nvSpPr>
          <p:cNvPr id="25" name="TextBox 24">
            <a:extLst>
              <a:ext uri="{FF2B5EF4-FFF2-40B4-BE49-F238E27FC236}">
                <a16:creationId xmlns:a16="http://schemas.microsoft.com/office/drawing/2014/main" id="{D6592DA4-AF47-0B8F-5ACB-932DA56CC59E}"/>
              </a:ext>
            </a:extLst>
          </p:cNvPr>
          <p:cNvSpPr txBox="1"/>
          <p:nvPr/>
        </p:nvSpPr>
        <p:spPr>
          <a:xfrm>
            <a:off x="16459200" y="27297415"/>
            <a:ext cx="14356080" cy="7848302"/>
          </a:xfrm>
          <a:prstGeom prst="rect">
            <a:avLst/>
          </a:prstGeom>
          <a:noFill/>
        </p:spPr>
        <p:txBody>
          <a:bodyPr wrap="square" rtlCol="0">
            <a:spAutoFit/>
          </a:bodyPr>
          <a:lstStyle/>
          <a:p>
            <a:pPr rtl="0">
              <a:spcBef>
                <a:spcPts val="0"/>
              </a:spcBef>
              <a:spcAft>
                <a:spcPts val="0"/>
              </a:spcAft>
            </a:pPr>
            <a:r>
              <a:rPr lang="de-DE" sz="3600" dirty="0"/>
              <a:t>Bahramian, A., Heinke, C. O., Sivakoff, G. R., &amp; Gladstone, J. C. (2013). Stellar Encounter Rate in Galactic Globular Clusters. </a:t>
            </a:r>
            <a:r>
              <a:rPr lang="de-DE" sz="3600" i="1" dirty="0"/>
              <a:t>The Astrophysical Journal, 766(</a:t>
            </a:r>
            <a:r>
              <a:rPr lang="de-DE" sz="3600" dirty="0"/>
              <a:t>2), 136.</a:t>
            </a:r>
          </a:p>
          <a:p>
            <a:pPr rtl="0">
              <a:spcBef>
                <a:spcPts val="0"/>
              </a:spcBef>
              <a:spcAft>
                <a:spcPts val="0"/>
              </a:spcAft>
            </a:pPr>
            <a:endParaRPr lang="de-DE" sz="3600" dirty="0"/>
          </a:p>
          <a:p>
            <a:pPr rtl="0">
              <a:spcBef>
                <a:spcPts val="0"/>
              </a:spcBef>
              <a:spcAft>
                <a:spcPts val="0"/>
              </a:spcAft>
            </a:pPr>
            <a:r>
              <a:rPr lang="en-US" sz="3600" dirty="0" err="1"/>
              <a:t>Friere</a:t>
            </a:r>
            <a:r>
              <a:rPr lang="en-US" sz="3600" dirty="0"/>
              <a:t>, P. C.</a:t>
            </a:r>
            <a:r>
              <a:rPr lang="en-US" sz="3600" dirty="0">
                <a:effectLst/>
              </a:rPr>
              <a:t> (n.d.). Pulsars in Globular Clusters. https://www3.mpifr-bonn.mpg.de/staff/pfreire/GCpsr.html </a:t>
            </a:r>
          </a:p>
          <a:p>
            <a:pPr rtl="0">
              <a:spcBef>
                <a:spcPts val="0"/>
              </a:spcBef>
              <a:spcAft>
                <a:spcPts val="0"/>
              </a:spcAft>
            </a:pPr>
            <a:endParaRPr lang="en-US" sz="3600" dirty="0">
              <a:effectLst/>
            </a:endParaRPr>
          </a:p>
          <a:p>
            <a:pPr rtl="0">
              <a:spcBef>
                <a:spcPts val="0"/>
              </a:spcBef>
              <a:spcAft>
                <a:spcPts val="0"/>
              </a:spcAft>
            </a:pPr>
            <a:r>
              <a:rPr lang="en-US" sz="3600" dirty="0"/>
              <a:t>Harris, W. E. (1996). A Catalog of Parameters for Globular Clusters in the Milky Way. </a:t>
            </a:r>
            <a:r>
              <a:rPr lang="en-US" sz="3600" i="1" dirty="0"/>
              <a:t>The Astronomical Journal</a:t>
            </a:r>
            <a:r>
              <a:rPr lang="en-US" sz="3600" dirty="0"/>
              <a:t>, </a:t>
            </a:r>
            <a:r>
              <a:rPr lang="en-US" sz="3600" i="1" dirty="0"/>
              <a:t>112</a:t>
            </a:r>
            <a:r>
              <a:rPr lang="en-US" sz="3600" dirty="0"/>
              <a:t>, 1487</a:t>
            </a:r>
          </a:p>
          <a:p>
            <a:pPr rtl="0">
              <a:spcBef>
                <a:spcPts val="0"/>
              </a:spcBef>
              <a:spcAft>
                <a:spcPts val="0"/>
              </a:spcAft>
            </a:pPr>
            <a:endParaRPr lang="en-US" sz="3600" dirty="0"/>
          </a:p>
          <a:p>
            <a:pPr rtl="0">
              <a:spcBef>
                <a:spcPts val="0"/>
              </a:spcBef>
              <a:spcAft>
                <a:spcPts val="0"/>
              </a:spcAft>
            </a:pPr>
            <a:r>
              <a:rPr lang="en-US" sz="3600" dirty="0"/>
              <a:t>Manchester, R. N., Hobbs, G. B., Teoh, A., &amp; Hobbs, M. (2005). The Australia Telescope National Facility Pulsar Catalogue. </a:t>
            </a:r>
            <a:r>
              <a:rPr lang="en-US" sz="3600" i="1" dirty="0"/>
              <a:t>The Astronomical Journal</a:t>
            </a:r>
            <a:r>
              <a:rPr lang="en-US" sz="3600" dirty="0"/>
              <a:t>, </a:t>
            </a:r>
            <a:r>
              <a:rPr lang="en-US" sz="3600" i="1" dirty="0"/>
              <a:t>129</a:t>
            </a:r>
            <a:r>
              <a:rPr lang="en-US" sz="3600" dirty="0"/>
              <a:t>(4), 1993–2006. </a:t>
            </a:r>
            <a:r>
              <a:rPr lang="de-DE" sz="3600" dirty="0"/>
              <a:t>https://www.atnf.csiro.au/research/pulsar/psrcat/</a:t>
            </a:r>
            <a:endParaRPr lang="en-US" sz="3600" dirty="0"/>
          </a:p>
        </p:txBody>
      </p:sp>
    </p:spTree>
    <p:extLst>
      <p:ext uri="{BB962C8B-B14F-4D97-AF65-F5344CB8AC3E}">
        <p14:creationId xmlns:p14="http://schemas.microsoft.com/office/powerpoint/2010/main" val="4301365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458</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Abyss Halley</dc:creator>
  <cp:lastModifiedBy>Abyss Halley</cp:lastModifiedBy>
  <cp:revision>5</cp:revision>
  <dcterms:created xsi:type="dcterms:W3CDTF">2024-04-09T14:25:22Z</dcterms:created>
  <dcterms:modified xsi:type="dcterms:W3CDTF">2024-04-09T18:01:02Z</dcterms:modified>
</cp:coreProperties>
</file>