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1" d="100"/>
          <a:sy n="11" d="100"/>
        </p:scale>
        <p:origin x="23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83826"/>
            <a:ext cx="27980640" cy="14643947"/>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2092500"/>
            <a:ext cx="24688800" cy="10155340"/>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EED992-7E6D-4A22-A498-867D01FE980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151754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ED992-7E6D-4A22-A498-867D01FE980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305146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39433"/>
            <a:ext cx="7098030" cy="356459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239433"/>
            <a:ext cx="20882610" cy="356459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ED992-7E6D-4A22-A498-867D01FE980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33249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ED992-7E6D-4A22-A498-867D01FE980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372495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486402"/>
            <a:ext cx="28392120" cy="1749678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8148716"/>
            <a:ext cx="28392120" cy="9201147"/>
          </a:xfrm>
        </p:spPr>
        <p:txBody>
          <a:bodyPr/>
          <a:lstStyle>
            <a:lvl1pPr marL="0" indent="0">
              <a:buNone/>
              <a:defRPr sz="8640">
                <a:solidFill>
                  <a:schemeClr val="tx1">
                    <a:tint val="82000"/>
                  </a:schemeClr>
                </a:solidFill>
              </a:defRPr>
            </a:lvl1pPr>
            <a:lvl2pPr marL="1645920" indent="0">
              <a:buNone/>
              <a:defRPr sz="7200">
                <a:solidFill>
                  <a:schemeClr val="tx1">
                    <a:tint val="82000"/>
                  </a:schemeClr>
                </a:solidFill>
              </a:defRPr>
            </a:lvl2pPr>
            <a:lvl3pPr marL="3291840" indent="0">
              <a:buNone/>
              <a:defRPr sz="6480">
                <a:solidFill>
                  <a:schemeClr val="tx1">
                    <a:tint val="82000"/>
                  </a:schemeClr>
                </a:solidFill>
              </a:defRPr>
            </a:lvl3pPr>
            <a:lvl4pPr marL="4937760" indent="0">
              <a:buNone/>
              <a:defRPr sz="5760">
                <a:solidFill>
                  <a:schemeClr val="tx1">
                    <a:tint val="82000"/>
                  </a:schemeClr>
                </a:solidFill>
              </a:defRPr>
            </a:lvl4pPr>
            <a:lvl5pPr marL="6583680" indent="0">
              <a:buNone/>
              <a:defRPr sz="5760">
                <a:solidFill>
                  <a:schemeClr val="tx1">
                    <a:tint val="82000"/>
                  </a:schemeClr>
                </a:solidFill>
              </a:defRPr>
            </a:lvl5pPr>
            <a:lvl6pPr marL="8229600" indent="0">
              <a:buNone/>
              <a:defRPr sz="5760">
                <a:solidFill>
                  <a:schemeClr val="tx1">
                    <a:tint val="82000"/>
                  </a:schemeClr>
                </a:solidFill>
              </a:defRPr>
            </a:lvl6pPr>
            <a:lvl7pPr marL="9875520" indent="0">
              <a:buNone/>
              <a:defRPr sz="5760">
                <a:solidFill>
                  <a:schemeClr val="tx1">
                    <a:tint val="82000"/>
                  </a:schemeClr>
                </a:solidFill>
              </a:defRPr>
            </a:lvl7pPr>
            <a:lvl8pPr marL="11521440" indent="0">
              <a:buNone/>
              <a:defRPr sz="5760">
                <a:solidFill>
                  <a:schemeClr val="tx1">
                    <a:tint val="82000"/>
                  </a:schemeClr>
                </a:solidFill>
              </a:defRPr>
            </a:lvl8pPr>
            <a:lvl9pPr marL="13167360" indent="0">
              <a:buNone/>
              <a:defRPr sz="57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EED992-7E6D-4A22-A498-867D01FE980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411329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197167"/>
            <a:ext cx="1399032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197167"/>
            <a:ext cx="1399032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EED992-7E6D-4A22-A498-867D01FE9802}"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150455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39442"/>
            <a:ext cx="28392120" cy="81301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311133"/>
            <a:ext cx="13926024"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5364460"/>
            <a:ext cx="13926024"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311133"/>
            <a:ext cx="13994608"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5364460"/>
            <a:ext cx="13994608"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EED992-7E6D-4A22-A498-867D01FE9802}"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268333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EED992-7E6D-4A22-A498-867D01FE9802}"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113917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ED992-7E6D-4A22-A498-867D01FE9802}"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144931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056216"/>
            <a:ext cx="16664940" cy="298915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AEED992-7E6D-4A22-A498-867D01FE9802}"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2404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056216"/>
            <a:ext cx="16664940" cy="298915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AEED992-7E6D-4A22-A498-867D01FE9802}"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94D8-0FB4-41D3-9DB6-23BB0DB044DD}" type="slidenum">
              <a:rPr lang="en-US" smtClean="0"/>
              <a:t>‹#›</a:t>
            </a:fld>
            <a:endParaRPr lang="en-US"/>
          </a:p>
        </p:txBody>
      </p:sp>
    </p:spTree>
    <p:extLst>
      <p:ext uri="{BB962C8B-B14F-4D97-AF65-F5344CB8AC3E}">
        <p14:creationId xmlns:p14="http://schemas.microsoft.com/office/powerpoint/2010/main" val="4856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39442"/>
            <a:ext cx="28392120" cy="81301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197167"/>
            <a:ext cx="28392120" cy="266882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8985623"/>
            <a:ext cx="7406640" cy="2239433"/>
          </a:xfrm>
          <a:prstGeom prst="rect">
            <a:avLst/>
          </a:prstGeom>
        </p:spPr>
        <p:txBody>
          <a:bodyPr vert="horz" lIns="91440" tIns="45720" rIns="91440" bIns="45720" rtlCol="0" anchor="ctr"/>
          <a:lstStyle>
            <a:lvl1pPr algn="l">
              <a:defRPr sz="4320">
                <a:solidFill>
                  <a:schemeClr val="tx1">
                    <a:tint val="82000"/>
                  </a:schemeClr>
                </a:solidFill>
              </a:defRPr>
            </a:lvl1pPr>
          </a:lstStyle>
          <a:p>
            <a:fld id="{1AEED992-7E6D-4A22-A498-867D01FE9802}" type="datetimeFigureOut">
              <a:rPr lang="en-US" smtClean="0"/>
              <a:t>4/9/2024</a:t>
            </a:fld>
            <a:endParaRPr lang="en-US"/>
          </a:p>
        </p:txBody>
      </p:sp>
      <p:sp>
        <p:nvSpPr>
          <p:cNvPr id="5" name="Footer Placeholder 4"/>
          <p:cNvSpPr>
            <a:spLocks noGrp="1"/>
          </p:cNvSpPr>
          <p:nvPr>
            <p:ph type="ftr" sz="quarter" idx="3"/>
          </p:nvPr>
        </p:nvSpPr>
        <p:spPr>
          <a:xfrm>
            <a:off x="10904220" y="38985623"/>
            <a:ext cx="11109960" cy="2239433"/>
          </a:xfrm>
          <a:prstGeom prst="rect">
            <a:avLst/>
          </a:prstGeom>
        </p:spPr>
        <p:txBody>
          <a:bodyPr vert="horz" lIns="91440" tIns="45720" rIns="91440" bIns="45720" rtlCol="0" anchor="ctr"/>
          <a:lstStyle>
            <a:lvl1pPr algn="ctr">
              <a:defRPr sz="43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0" y="38985623"/>
            <a:ext cx="7406640" cy="2239433"/>
          </a:xfrm>
          <a:prstGeom prst="rect">
            <a:avLst/>
          </a:prstGeom>
        </p:spPr>
        <p:txBody>
          <a:bodyPr vert="horz" lIns="91440" tIns="45720" rIns="91440" bIns="45720" rtlCol="0" anchor="ctr"/>
          <a:lstStyle>
            <a:lvl1pPr algn="r">
              <a:defRPr sz="4320">
                <a:solidFill>
                  <a:schemeClr val="tx1">
                    <a:tint val="82000"/>
                  </a:schemeClr>
                </a:solidFill>
              </a:defRPr>
            </a:lvl1pPr>
          </a:lstStyle>
          <a:p>
            <a:fld id="{A40A94D8-0FB4-41D3-9DB6-23BB0DB044DD}" type="slidenum">
              <a:rPr lang="en-US" smtClean="0"/>
              <a:t>‹#›</a:t>
            </a:fld>
            <a:endParaRPr lang="en-US"/>
          </a:p>
        </p:txBody>
      </p:sp>
    </p:spTree>
    <p:extLst>
      <p:ext uri="{BB962C8B-B14F-4D97-AF65-F5344CB8AC3E}">
        <p14:creationId xmlns:p14="http://schemas.microsoft.com/office/powerpoint/2010/main" val="2400027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707EFA-A0A8-06EC-6FA6-BAA6CE7B6C23}"/>
              </a:ext>
            </a:extLst>
          </p:cNvPr>
          <p:cNvSpPr txBox="1"/>
          <p:nvPr/>
        </p:nvSpPr>
        <p:spPr>
          <a:xfrm>
            <a:off x="2103120" y="2697601"/>
            <a:ext cx="28712160" cy="2862322"/>
          </a:xfrm>
          <a:prstGeom prst="rect">
            <a:avLst/>
          </a:prstGeom>
          <a:noFill/>
        </p:spPr>
        <p:txBody>
          <a:bodyPr wrap="square" rtlCol="0">
            <a:spAutoFit/>
          </a:bodyPr>
          <a:lstStyle/>
          <a:p>
            <a:pPr rtl="0">
              <a:spcBef>
                <a:spcPts val="0"/>
              </a:spcBef>
              <a:spcAft>
                <a:spcPts val="0"/>
              </a:spcAft>
            </a:pPr>
            <a:r>
              <a:rPr lang="en-US" sz="3600" b="0" i="0" u="none" strike="noStrike" dirty="0">
                <a:solidFill>
                  <a:srgbClr val="000000"/>
                </a:solidFill>
                <a:effectLst/>
                <a:latin typeface="Arial" panose="020B0604020202020204" pitchFamily="34" charset="0"/>
              </a:rPr>
              <a:t>We have conducted an analysis of 152 known radio pulsar fluxes located within 27 globular clusters. We calculate pseudoluminosities of these pulsars (defined to be flux time distance squared) using the host cluster’s distance and show that the cumulative luminosity function of this total population follows a power law with index α = -0.82. By assuming that all pulsars brighter than the dimmest observed pulsar in any given cluster are detectable, and the luminosity distribution of pulsars in globular clusters follows the same log-normal distribution found in Galactic pulsars, we estimate the true number of pulsars in each cluster to within a 95% confidence interval, with a total count of ~4000.</a:t>
            </a:r>
            <a:endParaRPr lang="en-US" sz="3600" dirty="0">
              <a:effectLst/>
            </a:endParaRPr>
          </a:p>
        </p:txBody>
      </p:sp>
      <p:sp>
        <p:nvSpPr>
          <p:cNvPr id="9" name="TextBox 8">
            <a:extLst>
              <a:ext uri="{FF2B5EF4-FFF2-40B4-BE49-F238E27FC236}">
                <a16:creationId xmlns:a16="http://schemas.microsoft.com/office/drawing/2014/main" id="{682815CA-BA1F-567A-EC21-81CDE364A7B2}"/>
              </a:ext>
            </a:extLst>
          </p:cNvPr>
          <p:cNvSpPr txBox="1"/>
          <p:nvPr/>
        </p:nvSpPr>
        <p:spPr>
          <a:xfrm>
            <a:off x="10361601" y="790514"/>
            <a:ext cx="12195198" cy="923330"/>
          </a:xfrm>
          <a:prstGeom prst="rect">
            <a:avLst/>
          </a:prstGeom>
          <a:noFill/>
        </p:spPr>
        <p:txBody>
          <a:bodyPr wrap="none" rtlCol="0">
            <a:spAutoFit/>
          </a:bodyPr>
          <a:lstStyle/>
          <a:p>
            <a:r>
              <a:rPr lang="en-US" sz="5400" dirty="0"/>
              <a:t>Luminosities of Globular Cluster Pulsars</a:t>
            </a:r>
          </a:p>
        </p:txBody>
      </p:sp>
      <p:pic>
        <p:nvPicPr>
          <p:cNvPr id="11" name="Picture 10" descr="A graph with red dots&#10;&#10;Description automatically generated">
            <a:extLst>
              <a:ext uri="{FF2B5EF4-FFF2-40B4-BE49-F238E27FC236}">
                <a16:creationId xmlns:a16="http://schemas.microsoft.com/office/drawing/2014/main" id="{670644D8-9C5C-D506-4228-A2AE41759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27614863"/>
            <a:ext cx="5852172" cy="4389129"/>
          </a:xfrm>
          <a:prstGeom prst="rect">
            <a:avLst/>
          </a:prstGeom>
        </p:spPr>
      </p:pic>
      <p:pic>
        <p:nvPicPr>
          <p:cNvPr id="13" name="Picture 12" descr="A graph with red dots&#10;&#10;Description automatically generated">
            <a:extLst>
              <a:ext uri="{FF2B5EF4-FFF2-40B4-BE49-F238E27FC236}">
                <a16:creationId xmlns:a16="http://schemas.microsoft.com/office/drawing/2014/main" id="{94A3C8DC-931C-CE41-E71E-DDC009B24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292" y="27614864"/>
            <a:ext cx="5852172" cy="4389129"/>
          </a:xfrm>
          <a:prstGeom prst="rect">
            <a:avLst/>
          </a:prstGeom>
        </p:spPr>
      </p:pic>
      <p:pic>
        <p:nvPicPr>
          <p:cNvPr id="15" name="Picture 14" descr="A graph of luminosity&#10;&#10;Description automatically generated">
            <a:extLst>
              <a:ext uri="{FF2B5EF4-FFF2-40B4-BE49-F238E27FC236}">
                <a16:creationId xmlns:a16="http://schemas.microsoft.com/office/drawing/2014/main" id="{1A09A065-402D-4BC3-0F3A-A1ABDFAA9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120" y="32095430"/>
            <a:ext cx="5852172" cy="4389129"/>
          </a:xfrm>
          <a:prstGeom prst="rect">
            <a:avLst/>
          </a:prstGeom>
        </p:spPr>
      </p:pic>
      <p:pic>
        <p:nvPicPr>
          <p:cNvPr id="17" name="Picture 16" descr="A graph of metallurgy&#10;&#10;Description automatically generated">
            <a:extLst>
              <a:ext uri="{FF2B5EF4-FFF2-40B4-BE49-F238E27FC236}">
                <a16:creationId xmlns:a16="http://schemas.microsoft.com/office/drawing/2014/main" id="{8973ACEE-A082-BB6A-DAFB-A4D337AE0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5292" y="32003992"/>
            <a:ext cx="5852172" cy="4389129"/>
          </a:xfrm>
          <a:prstGeom prst="rect">
            <a:avLst/>
          </a:prstGeom>
        </p:spPr>
      </p:pic>
      <p:pic>
        <p:nvPicPr>
          <p:cNvPr id="1030" name="Picture 6">
            <a:extLst>
              <a:ext uri="{FF2B5EF4-FFF2-40B4-BE49-F238E27FC236}">
                <a16:creationId xmlns:a16="http://schemas.microsoft.com/office/drawing/2014/main" id="{06375F20-7A93-18D0-EA27-87E29EC82B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3121" y="22624571"/>
            <a:ext cx="5852172" cy="499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1365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127</Words>
  <Application>Microsoft Office PowerPoint</Application>
  <PresentationFormat>Custom</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Abyss Halley</dc:creator>
  <cp:lastModifiedBy>Abyss Halley</cp:lastModifiedBy>
  <cp:revision>3</cp:revision>
  <dcterms:created xsi:type="dcterms:W3CDTF">2024-04-09T14:25:22Z</dcterms:created>
  <dcterms:modified xsi:type="dcterms:W3CDTF">2024-04-09T16:01:55Z</dcterms:modified>
</cp:coreProperties>
</file>