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79794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25046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709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Doyle</a:t>
            </a:r>
          </a:p>
        </p:txBody>
      </p:sp>
    </p:spTree>
    <p:extLst>
      <p:ext uri="{BB962C8B-B14F-4D97-AF65-F5344CB8AC3E}">
        <p14:creationId xmlns:p14="http://schemas.microsoft.com/office/powerpoint/2010/main" val="34686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566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Common search scenario = query solr for a keyword found in a particular field or bag of words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The next step up is facets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Used commonly on commerce sites (Amazon) or anywhere you have categories or a hierarchy that help navigate your data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Example in our project - find a provider and procedure using facets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First level = state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Second level = zip (could have done city)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Third level = specialty</a:t>
            </a:r>
          </a:p>
          <a:p>
            <a:pPr marL="914400" lvl="1" indent="-228600">
              <a:spcBef>
                <a:spcPts val="0"/>
              </a:spcBef>
              <a:buChar char="-"/>
            </a:pPr>
            <a:r>
              <a:rPr lang="en"/>
              <a:t>Solr makes this easy and fast</a:t>
            </a:r>
          </a:p>
        </p:txBody>
      </p:sp>
    </p:spTree>
    <p:extLst>
      <p:ext uri="{BB962C8B-B14F-4D97-AF65-F5344CB8AC3E}">
        <p14:creationId xmlns:p14="http://schemas.microsoft.com/office/powerpoint/2010/main" val="1495269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322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Tim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image is pixelated, can we get another one?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subtitle?</a:t>
            </a:r>
          </a:p>
        </p:txBody>
      </p:sp>
    </p:spTree>
    <p:extLst>
      <p:ext uri="{BB962C8B-B14F-4D97-AF65-F5344CB8AC3E}">
        <p14:creationId xmlns:p14="http://schemas.microsoft.com/office/powerpoint/2010/main" val="3077203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Introduced by comparing to realtional databases (SQL) -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Column-oriented : primary key is the row key and that two rows need not have the same number of columns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797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580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520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22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96248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In-memory computing: Can run up to 100x faster than Hadoop, allows caching of data to cut down on reloading. Very mem-intensive, however, enough mem means one data ingest then everything else is lightning fast</a:t>
            </a:r>
          </a:p>
        </p:txBody>
      </p:sp>
    </p:spTree>
    <p:extLst>
      <p:ext uri="{BB962C8B-B14F-4D97-AF65-F5344CB8AC3E}">
        <p14:creationId xmlns:p14="http://schemas.microsoft.com/office/powerpoint/2010/main" val="2437881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Brian, Jin, Joshua</a:t>
            </a:r>
          </a:p>
        </p:txBody>
      </p:sp>
    </p:spTree>
    <p:extLst>
      <p:ext uri="{BB962C8B-B14F-4D97-AF65-F5344CB8AC3E}">
        <p14:creationId xmlns:p14="http://schemas.microsoft.com/office/powerpoint/2010/main" val="1307838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Questions to anser: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if 50% others paid less than me, fine, avg price.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if 5 % others paid less than me, fantastic.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But if 95 % others paid less than me, it’s a ripoff!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Observation on Data;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Charged price histogram is similar with Normal distribution.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You can imagine the point near 3000 is the mean of Normal distribution.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951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430 , 90%  others paid less .</a:t>
            </a:r>
          </a:p>
        </p:txBody>
      </p:sp>
    </p:spTree>
    <p:extLst>
      <p:ext uri="{BB962C8B-B14F-4D97-AF65-F5344CB8AC3E}">
        <p14:creationId xmlns:p14="http://schemas.microsoft.com/office/powerpoint/2010/main" val="86012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386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261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How’d it go?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Somewhat well for a “naive” (pun intended) implementation. Naive Bayes is very easy to implement and is usually the first choice for classifiers due to that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	In our case, the initial Naive Bayes approach hit about 50% acc (i.e. on sparse vectors of HCPCS codes)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TF-IDF adds significant complexity, especially when considerations are taken for proper tokenization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	We did not use a tokenizer, just basic regex replace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	Tokenizing, key word processing, gram, n-gram, etc can significantly help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The data has some pretty large limitations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	Only a handful of labels, some very generic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	Labels are ascribed by the majority of procedures done by a doctor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		This means any two provider types can have some of the exact same text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	Significant words are still not very prevalent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		Aggregation helps, but the uniformity of descriptions boosted the effects of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		basic words like “and”, “by”, “but”, etc.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Next steps, implement more advanced NLP, compare results of aggregation vs no aggregation,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filtering of “bad words”, compare multinomial vs binary multinomial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/>
              <a:t>	Could see an increase in efficiency here</a:t>
            </a:r>
          </a:p>
          <a:p>
            <a:pPr indent="45720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412709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*image from: http://www.bls.gov/opub/btn/volume-2/images/2-5-image.jpg</a:t>
            </a:r>
          </a:p>
        </p:txBody>
      </p:sp>
    </p:spTree>
    <p:extLst>
      <p:ext uri="{BB962C8B-B14F-4D97-AF65-F5344CB8AC3E}">
        <p14:creationId xmlns:p14="http://schemas.microsoft.com/office/powerpoint/2010/main" val="3962817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*image on the right from: http://www.cdc.gov/nchs/images/popbridge/URv3.png</a:t>
            </a:r>
          </a:p>
        </p:txBody>
      </p:sp>
    </p:spTree>
    <p:extLst>
      <p:ext uri="{BB962C8B-B14F-4D97-AF65-F5344CB8AC3E}">
        <p14:creationId xmlns:p14="http://schemas.microsoft.com/office/powerpoint/2010/main" val="25191282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5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Doyle</a:t>
            </a:r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16384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4347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221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968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852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Hunter:  Not much scalability on UI?  Portable/reactive, testing for more edge cases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Internal files organization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Handling visualization, esp the map, and deciding whether that should be handled front end/back and the implications thereof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UI and web site/service: stateless (so should scale well),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Scalability at web server layer: Elastic Beanstalk’s auto-scaling option , increase instance counts + load balancing when needed.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not sure if this counts - putting Solr on a shareable EBS ?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Ideas for next steps: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could have a periodic warm up query to cassandra and solr to warm up connection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Don’t render map each time?  Could cache image?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Solr: caching queries for common queries, “full” fault tolerant config (= 3+ solr instances, 3+ zookeeper instances) 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5766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370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Hunter’s Next: OAuth, Mobile/Portable, Waiting on long term processes</a:t>
            </a:r>
          </a:p>
        </p:txBody>
      </p:sp>
    </p:spTree>
    <p:extLst>
      <p:ext uri="{BB962C8B-B14F-4D97-AF65-F5344CB8AC3E}">
        <p14:creationId xmlns:p14="http://schemas.microsoft.com/office/powerpoint/2010/main" val="17525424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Unit testing?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OAuth2 &amp; hook up Solr/Cassandra authorization (differentiate who can write versus who can read)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Spark for ingestion?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“Async” flow for longer queries (ie: query via spark, create temp table, then tell user minutes later that it’s done)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Solr - synonyms for procedure keywords?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plenty more analysis scenarios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5310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320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951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Doyle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 three tier system (client, server, database), with batch ingestion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Batch mode flow - Get the CSV, run ingestion to get info into the system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n">
                <a:solidFill>
                  <a:schemeClr val="dk1"/>
                </a:solidFill>
              </a:rPr>
              <a:t>cluster computing can be as fancy as using Spark or as simple as running a java app against a cloud hosted cluster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Web site = consumer goes to our web site hosted by Amazon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front end = jsp and javascript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middle tier = tomcat and spring mvc hosted war file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back end = solr, cassandra, S3 storage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32759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Hunter</a:t>
            </a:r>
          </a:p>
          <a:p>
            <a:pPr marL="177800" lvl="0" indent="-17145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addition to some basic queries, we added some higher level analysis options for picking out interesting trends in the data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145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(original note from Ian) To do – list a few you will demo? Make them easy to explain (maybe example query?)</a:t>
            </a:r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30229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the fancy use cases, then go into deep dives</a:t>
            </a:r>
          </a:p>
        </p:txBody>
      </p:sp>
    </p:spTree>
    <p:extLst>
      <p:ext uri="{BB962C8B-B14F-4D97-AF65-F5344CB8AC3E}">
        <p14:creationId xmlns:p14="http://schemas.microsoft.com/office/powerpoint/2010/main" val="1802361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257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last bullet: all of these had common patterns, we just had to look them up and apply them to our project</a:t>
            </a:r>
          </a:p>
        </p:txBody>
      </p:sp>
    </p:spTree>
    <p:extLst>
      <p:ext uri="{BB962C8B-B14F-4D97-AF65-F5344CB8AC3E}">
        <p14:creationId xmlns:p14="http://schemas.microsoft.com/office/powerpoint/2010/main" val="428392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20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8" cy="580072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0" cy="213955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 sz="45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3887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marL="3429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500">
                <a:solidFill>
                  <a:srgbClr val="888888"/>
                </a:solidFill>
              </a:defRPr>
            </a:lvl2pPr>
            <a:lvl3pPr marL="685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3pPr>
            <a:lvl4pPr marL="10287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17145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2057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24003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800" b="1"/>
            </a:lvl1pPr>
            <a:lvl2pPr marL="342900" indent="0" rtl="0">
              <a:spcBef>
                <a:spcPts val="0"/>
              </a:spcBef>
              <a:buFont typeface="Calibri"/>
              <a:buNone/>
              <a:defRPr sz="1500" b="1"/>
            </a:lvl2pPr>
            <a:lvl3pPr marL="685800" indent="0" rtl="0">
              <a:spcBef>
                <a:spcPts val="0"/>
              </a:spcBef>
              <a:buFont typeface="Calibri"/>
              <a:buNone/>
              <a:defRPr sz="1400" b="1"/>
            </a:lvl3pPr>
            <a:lvl4pPr marL="1028700" indent="0" rtl="0">
              <a:spcBef>
                <a:spcPts val="0"/>
              </a:spcBef>
              <a:buFont typeface="Calibri"/>
              <a:buNone/>
              <a:defRPr sz="1200" b="1"/>
            </a:lvl4pPr>
            <a:lvl5pPr marL="1371600" indent="0" rtl="0">
              <a:spcBef>
                <a:spcPts val="0"/>
              </a:spcBef>
              <a:buFont typeface="Calibri"/>
              <a:buNone/>
              <a:defRPr sz="1200" b="1"/>
            </a:lvl5pPr>
            <a:lvl6pPr marL="1714500" indent="0" rtl="0">
              <a:spcBef>
                <a:spcPts val="0"/>
              </a:spcBef>
              <a:buFont typeface="Calibri"/>
              <a:buNone/>
              <a:defRPr sz="1200" b="1"/>
            </a:lvl6pPr>
            <a:lvl7pPr marL="2057400" indent="0" rtl="0">
              <a:spcBef>
                <a:spcPts val="0"/>
              </a:spcBef>
              <a:buFont typeface="Calibri"/>
              <a:buNone/>
              <a:defRPr sz="1200" b="1"/>
            </a:lvl7pPr>
            <a:lvl8pPr marL="2400300" indent="0" rtl="0">
              <a:spcBef>
                <a:spcPts val="0"/>
              </a:spcBef>
              <a:buFont typeface="Calibri"/>
              <a:buNone/>
              <a:defRPr sz="1200" b="1"/>
            </a:lvl8pPr>
            <a:lvl9pPr marL="2743200" indent="0" rtl="0">
              <a:spcBef>
                <a:spcPts val="0"/>
              </a:spcBef>
              <a:buFont typeface="Calibri"/>
              <a:buNone/>
              <a:defRPr sz="12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800" b="1"/>
            </a:lvl1pPr>
            <a:lvl2pPr marL="342900" indent="0" rtl="0">
              <a:spcBef>
                <a:spcPts val="0"/>
              </a:spcBef>
              <a:buFont typeface="Calibri"/>
              <a:buNone/>
              <a:defRPr sz="1500" b="1"/>
            </a:lvl2pPr>
            <a:lvl3pPr marL="685800" indent="0" rtl="0">
              <a:spcBef>
                <a:spcPts val="0"/>
              </a:spcBef>
              <a:buFont typeface="Calibri"/>
              <a:buNone/>
              <a:defRPr sz="1400" b="1"/>
            </a:lvl3pPr>
            <a:lvl4pPr marL="1028700" indent="0" rtl="0">
              <a:spcBef>
                <a:spcPts val="0"/>
              </a:spcBef>
              <a:buFont typeface="Calibri"/>
              <a:buNone/>
              <a:defRPr sz="1200" b="1"/>
            </a:lvl4pPr>
            <a:lvl5pPr marL="1371600" indent="0" rtl="0">
              <a:spcBef>
                <a:spcPts val="0"/>
              </a:spcBef>
              <a:buFont typeface="Calibri"/>
              <a:buNone/>
              <a:defRPr sz="1200" b="1"/>
            </a:lvl5pPr>
            <a:lvl6pPr marL="1714500" indent="0" rtl="0">
              <a:spcBef>
                <a:spcPts val="0"/>
              </a:spcBef>
              <a:buFont typeface="Calibri"/>
              <a:buNone/>
              <a:defRPr sz="1200" b="1"/>
            </a:lvl6pPr>
            <a:lvl7pPr marL="2057400" indent="0" rtl="0">
              <a:spcBef>
                <a:spcPts val="0"/>
              </a:spcBef>
              <a:buFont typeface="Calibri"/>
              <a:buNone/>
              <a:defRPr sz="1200" b="1"/>
            </a:lvl7pPr>
            <a:lvl8pPr marL="2400300" indent="0" rtl="0">
              <a:spcBef>
                <a:spcPts val="0"/>
              </a:spcBef>
              <a:buFont typeface="Calibri"/>
              <a:buNone/>
              <a:defRPr sz="1200" b="1"/>
            </a:lvl8pPr>
            <a:lvl9pPr marL="2743200" indent="0" rtl="0">
              <a:spcBef>
                <a:spcPts val="0"/>
              </a:spcBef>
              <a:buFont typeface="Calibri"/>
              <a:buNone/>
              <a:defRPr sz="12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1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500"/>
            </a:lvl4pPr>
            <a:lvl5pPr rtl="0">
              <a:spcBef>
                <a:spcPts val="0"/>
              </a:spcBef>
              <a:defRPr sz="1500"/>
            </a:lvl5pPr>
            <a:lvl6pPr rtl="0">
              <a:spcBef>
                <a:spcPts val="0"/>
              </a:spcBef>
              <a:defRPr sz="1500"/>
            </a:lvl6pPr>
            <a:lvl7pPr rtl="0">
              <a:spcBef>
                <a:spcPts val="0"/>
              </a:spcBef>
              <a:defRPr sz="1500"/>
            </a:lvl7pPr>
            <a:lvl8pPr rtl="0">
              <a:spcBef>
                <a:spcPts val="0"/>
              </a:spcBef>
              <a:defRPr sz="1500"/>
            </a:lvl8pPr>
            <a:lvl9pPr rtl="0">
              <a:spcBef>
                <a:spcPts val="0"/>
              </a:spcBef>
              <a:defRPr sz="15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200"/>
            </a:lvl1pPr>
            <a:lvl2pPr marL="342900" indent="0" rtl="0">
              <a:spcBef>
                <a:spcPts val="0"/>
              </a:spcBef>
              <a:buFont typeface="Calibri"/>
              <a:buNone/>
              <a:defRPr sz="1100"/>
            </a:lvl2pPr>
            <a:lvl3pPr marL="685800" indent="0" rtl="0">
              <a:spcBef>
                <a:spcPts val="0"/>
              </a:spcBef>
              <a:buFont typeface="Calibri"/>
              <a:buNone/>
              <a:defRPr sz="900"/>
            </a:lvl3pPr>
            <a:lvl4pPr marL="1028700" indent="0" rtl="0">
              <a:spcBef>
                <a:spcPts val="0"/>
              </a:spcBef>
              <a:buFont typeface="Calibri"/>
              <a:buNone/>
              <a:defRPr sz="800"/>
            </a:lvl4pPr>
            <a:lvl5pPr marL="1371600" indent="0" rtl="0">
              <a:spcBef>
                <a:spcPts val="0"/>
              </a:spcBef>
              <a:buFont typeface="Calibri"/>
              <a:buNone/>
              <a:defRPr sz="800"/>
            </a:lvl5pPr>
            <a:lvl6pPr marL="1714500" indent="0" rtl="0">
              <a:spcBef>
                <a:spcPts val="0"/>
              </a:spcBef>
              <a:buFont typeface="Calibri"/>
              <a:buNone/>
              <a:defRPr sz="800"/>
            </a:lvl6pPr>
            <a:lvl7pPr marL="2057400" indent="0" rtl="0">
              <a:spcBef>
                <a:spcPts val="0"/>
              </a:spcBef>
              <a:buFont typeface="Calibri"/>
              <a:buNone/>
              <a:defRPr sz="800"/>
            </a:lvl7pPr>
            <a:lvl8pPr marL="2400300" indent="0" rtl="0">
              <a:spcBef>
                <a:spcPts val="0"/>
              </a:spcBef>
              <a:buFont typeface="Calibri"/>
              <a:buNone/>
              <a:defRPr sz="800"/>
            </a:lvl8pPr>
            <a:lvl9pPr marL="2743200" indent="0" rtl="0">
              <a:spcBef>
                <a:spcPts val="0"/>
              </a:spcBef>
              <a:buFont typeface="Calibri"/>
              <a:buNone/>
              <a:defRPr sz="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SzPct val="45833"/>
              <a:buFont typeface="Calibri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buClr>
                <a:schemeClr val="dk1"/>
              </a:buClr>
              <a:buSzPct val="52380"/>
              <a:buFont typeface="Calibri"/>
              <a:buNone/>
              <a:defRPr sz="2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buClr>
                <a:schemeClr val="dk1"/>
              </a:buClr>
              <a:buSzPct val="61111"/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buClr>
                <a:schemeClr val="dk1"/>
              </a:buClr>
              <a:buSzPct val="73333"/>
              <a:buFont typeface="Calibri"/>
              <a:buNone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200"/>
            </a:lvl1pPr>
            <a:lvl2pPr marL="342900" indent="0" rtl="0">
              <a:spcBef>
                <a:spcPts val="0"/>
              </a:spcBef>
              <a:buFont typeface="Calibri"/>
              <a:buNone/>
              <a:defRPr sz="1100"/>
            </a:lvl2pPr>
            <a:lvl3pPr marL="685800" indent="0" rtl="0">
              <a:spcBef>
                <a:spcPts val="0"/>
              </a:spcBef>
              <a:buFont typeface="Calibri"/>
              <a:buNone/>
              <a:defRPr sz="900"/>
            </a:lvl3pPr>
            <a:lvl4pPr marL="1028700" indent="0" rtl="0">
              <a:spcBef>
                <a:spcPts val="0"/>
              </a:spcBef>
              <a:buFont typeface="Calibri"/>
              <a:buNone/>
              <a:defRPr sz="800"/>
            </a:lvl4pPr>
            <a:lvl5pPr marL="1371600" indent="0" rtl="0">
              <a:spcBef>
                <a:spcPts val="0"/>
              </a:spcBef>
              <a:buFont typeface="Calibri"/>
              <a:buNone/>
              <a:defRPr sz="800"/>
            </a:lvl5pPr>
            <a:lvl6pPr marL="1714500" indent="0" rtl="0">
              <a:spcBef>
                <a:spcPts val="0"/>
              </a:spcBef>
              <a:buFont typeface="Calibri"/>
              <a:buNone/>
              <a:defRPr sz="800"/>
            </a:lvl6pPr>
            <a:lvl7pPr marL="2057400" indent="0" rtl="0">
              <a:spcBef>
                <a:spcPts val="0"/>
              </a:spcBef>
              <a:buFont typeface="Calibri"/>
              <a:buNone/>
              <a:defRPr sz="800"/>
            </a:lvl7pPr>
            <a:lvl8pPr marL="2400300" indent="0" rtl="0">
              <a:spcBef>
                <a:spcPts val="0"/>
              </a:spcBef>
              <a:buFont typeface="Calibri"/>
              <a:buNone/>
              <a:defRPr sz="800"/>
            </a:lvl8pPr>
            <a:lvl9pPr marL="2743200" indent="0" rtl="0">
              <a:spcBef>
                <a:spcPts val="0"/>
              </a:spcBef>
              <a:buFont typeface="Calibri"/>
              <a:buNone/>
              <a:defRPr sz="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buSzPct val="100000"/>
              <a:defRPr sz="1100"/>
            </a:lvl2pPr>
            <a:lvl3pPr marL="0" marR="0" indent="0" algn="l" rtl="0">
              <a:spcBef>
                <a:spcPts val="0"/>
              </a:spcBef>
              <a:buSzPct val="100000"/>
              <a:defRPr sz="1100"/>
            </a:lvl3pPr>
            <a:lvl4pPr marL="0" marR="0" indent="0" algn="l" rtl="0">
              <a:spcBef>
                <a:spcPts val="0"/>
              </a:spcBef>
              <a:buSzPct val="100000"/>
              <a:defRPr sz="1100"/>
            </a:lvl4pPr>
            <a:lvl5pPr marL="0" marR="0" indent="0" algn="l" rtl="0">
              <a:spcBef>
                <a:spcPts val="0"/>
              </a:spcBef>
              <a:buSzPct val="100000"/>
              <a:defRPr sz="1100"/>
            </a:lvl5pPr>
            <a:lvl6pPr marL="0" marR="0" indent="0" algn="l" rtl="0">
              <a:spcBef>
                <a:spcPts val="0"/>
              </a:spcBef>
              <a:buSzPct val="100000"/>
              <a:defRPr sz="1100"/>
            </a:lvl6pPr>
            <a:lvl7pPr marL="0" marR="0" indent="0" algn="l" rtl="0">
              <a:spcBef>
                <a:spcPts val="0"/>
              </a:spcBef>
              <a:buSzPct val="100000"/>
              <a:defRPr sz="1100"/>
            </a:lvl7pPr>
            <a:lvl8pPr marL="0" marR="0" indent="0" algn="l" rtl="0">
              <a:spcBef>
                <a:spcPts val="0"/>
              </a:spcBef>
              <a:buSzPct val="100000"/>
              <a:defRPr sz="1100"/>
            </a:lvl8pPr>
            <a:lvl9pPr marL="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52380"/>
              <a:buFont typeface="Arial"/>
              <a:buChar char="•"/>
              <a:defRPr sz="2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Char char="•"/>
              <a:defRPr sz="1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8571"/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spcBef>
                <a:spcPts val="0"/>
              </a:spcBef>
              <a:buSzPct val="122222"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spcBef>
                <a:spcPts val="0"/>
              </a:spcBef>
              <a:buSzPct val="122222"/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spcBef>
                <a:spcPts val="0"/>
              </a:spcBef>
              <a:buSzPct val="78571"/>
              <a:defRPr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Big </a:t>
            </a:r>
            <a:r>
              <a:rPr lang="en" sz="4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 System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5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Medicare Data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1143000" y="2930128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CS86</a:t>
            </a:r>
            <a:r>
              <a:rPr lang="en"/>
              <a:t>74</a:t>
            </a: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Prof</a:t>
            </a:r>
            <a:r>
              <a:rPr lang="en"/>
              <a:t>. Ian Gorton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Timothy Cowley, Brian Gillespie, Zheyu Jin,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Hunter Jorgensen, Doyle Ravnaas, Joshua Shaham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Visualizing Our Data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D3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Uses SVG, HTML 5, and CSS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Portable! Interactive! Free!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Constructing the map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Creates map and adds color on the go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Constructing the chart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Build every piece, left to right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l="5205" t="16904" r="26572" b="14268"/>
          <a:stretch/>
        </p:blipFill>
        <p:spPr>
          <a:xfrm>
            <a:off x="5045150" y="1369225"/>
            <a:ext cx="3399074" cy="16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l="5206" t="17985" r="20094" b="14473"/>
          <a:stretch/>
        </p:blipFill>
        <p:spPr>
          <a:xfrm>
            <a:off x="5268867" y="2984350"/>
            <a:ext cx="3175356" cy="16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419100"/>
            <a:ext cx="4937799" cy="24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2802675" y="3326050"/>
            <a:ext cx="2829900" cy="6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>
                <a:latin typeface="Calibri"/>
                <a:ea typeface="Calibri"/>
                <a:cs typeface="Calibri"/>
                <a:sym typeface="Calibri"/>
              </a:rPr>
              <a:t>Distributed, scalable, full text search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1143000" y="79773"/>
            <a:ext cx="6858000" cy="809699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Solr in a nutshell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ubTitle" idx="1"/>
          </p:nvPr>
        </p:nvSpPr>
        <p:spPr>
          <a:xfrm>
            <a:off x="976050" y="940475"/>
            <a:ext cx="6858000" cy="35973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"/>
              <a:t>Why Solr?</a:t>
            </a:r>
          </a:p>
          <a:p>
            <a:pPr marL="457200" lvl="0" indent="-330200" algn="l" rtl="0">
              <a:spcBef>
                <a:spcPts val="0"/>
              </a:spcBef>
              <a:buSzPct val="100000"/>
              <a:buChar char="-"/>
            </a:pPr>
            <a:r>
              <a:rPr lang="en" sz="1600"/>
              <a:t>Good for ad-hoc queries and faceting on a large set of data</a:t>
            </a:r>
          </a:p>
          <a:p>
            <a:pPr marL="457200" lvl="0" indent="-330200" algn="l" rtl="0">
              <a:spcBef>
                <a:spcPts val="0"/>
              </a:spcBef>
              <a:buSzPct val="100000"/>
              <a:buChar char="-"/>
            </a:pPr>
            <a:r>
              <a:rPr lang="en" sz="1600"/>
              <a:t>Free, pretty good wiki and stack overflow coverage of topics</a:t>
            </a:r>
          </a:p>
          <a:p>
            <a:pPr marL="457200" lvl="0" indent="-330200" algn="l" rtl="0">
              <a:spcBef>
                <a:spcPts val="0"/>
              </a:spcBef>
              <a:buSzPct val="100000"/>
              <a:buChar char="-"/>
            </a:pPr>
            <a:r>
              <a:rPr lang="en" sz="1600"/>
              <a:t>Easy to install, easy to ingest/experiment, good admin UI</a:t>
            </a:r>
          </a:p>
          <a:p>
            <a:pPr lvl="0" algn="l" rtl="0">
              <a:spcBef>
                <a:spcPts val="0"/>
              </a:spcBef>
              <a:buNone/>
            </a:pPr>
            <a:endParaRPr/>
          </a:p>
          <a:p>
            <a:pPr algn="l" rtl="0">
              <a:spcBef>
                <a:spcPts val="0"/>
              </a:spcBef>
              <a:buNone/>
            </a:pPr>
            <a:r>
              <a:rPr lang="en"/>
              <a:t>How we used Solr:</a:t>
            </a:r>
          </a:p>
          <a:p>
            <a:pPr marL="457200" lvl="0" indent="-330200" algn="l" rtl="0">
              <a:spcBef>
                <a:spcPts val="0"/>
              </a:spcBef>
              <a:buSzPct val="100000"/>
              <a:buChar char="-"/>
            </a:pPr>
            <a:r>
              <a:rPr lang="en" sz="1600"/>
              <a:t>Sample data ingest done via admin ui (cut/paste csv rows)</a:t>
            </a:r>
          </a:p>
          <a:p>
            <a:pPr marL="457200" lvl="0" indent="-330200" algn="l" rtl="0">
              <a:spcBef>
                <a:spcPts val="0"/>
              </a:spcBef>
              <a:buSzPct val="100000"/>
              <a:buChar char="-"/>
            </a:pPr>
            <a:r>
              <a:rPr lang="en" sz="1600"/>
              <a:t>Larger ingest done via Java/SolrJ/opencsv</a:t>
            </a:r>
          </a:p>
          <a:p>
            <a:pPr marL="457200" lvl="0" indent="-330200" algn="l" rtl="0">
              <a:spcBef>
                <a:spcPts val="0"/>
              </a:spcBef>
              <a:buSzPct val="100000"/>
              <a:buChar char="-"/>
            </a:pPr>
            <a:r>
              <a:rPr lang="en" sz="1600"/>
              <a:t>Solr schema defined (= fields, types and how it is indexed/queried)</a:t>
            </a:r>
          </a:p>
          <a:p>
            <a:pPr marL="914400" lvl="1" indent="-330200" algn="l" rtl="0">
              <a:spcBef>
                <a:spcPts val="0"/>
              </a:spcBef>
              <a:buSzPct val="100000"/>
              <a:buChar char="-"/>
            </a:pPr>
            <a:r>
              <a:rPr lang="en" sz="1600"/>
              <a:t>Included a “bag of words” defined by “keyword rich” fields (description, provider type, code, etc)</a:t>
            </a:r>
          </a:p>
          <a:p>
            <a:pPr algn="l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1157525" y="150698"/>
            <a:ext cx="6858000" cy="772499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400"/>
              <a:t>Solr faceting as a navigation aid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00" y="914400"/>
            <a:ext cx="2620574" cy="42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925" y="914400"/>
            <a:ext cx="4339698" cy="422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1695650" y="4035675"/>
            <a:ext cx="3843600" cy="1011299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ctrTitle"/>
          </p:nvPr>
        </p:nvSpPr>
        <p:spPr>
          <a:xfrm>
            <a:off x="1143000" y="206824"/>
            <a:ext cx="6858000" cy="771299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3400">
                <a:solidFill>
                  <a:srgbClr val="000000"/>
                </a:solidFill>
              </a:rPr>
              <a:t>Solr - looking back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1"/>
          </p:nvPr>
        </p:nvSpPr>
        <p:spPr>
          <a:xfrm>
            <a:off x="1143000" y="1103275"/>
            <a:ext cx="6858000" cy="34125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What was easy?</a:t>
            </a:r>
          </a:p>
          <a:p>
            <a:pPr marL="457200" lvl="0" indent="-330200" algn="l" rtl="0">
              <a:spcBef>
                <a:spcPts val="0"/>
              </a:spcBef>
              <a:buSzPct val="100000"/>
              <a:buChar char="-"/>
            </a:pPr>
            <a:r>
              <a:rPr lang="en" sz="1600"/>
              <a:t>Create a new index in “cloud” mode</a:t>
            </a:r>
          </a:p>
          <a:p>
            <a:pPr marL="457200" lvl="0" indent="-330200" algn="l" rtl="0">
              <a:spcBef>
                <a:spcPts val="0"/>
              </a:spcBef>
              <a:buSzPct val="100000"/>
              <a:buChar char="-"/>
            </a:pPr>
            <a:r>
              <a:rPr lang="en" sz="1600"/>
              <a:t>Building an index from csv rows</a:t>
            </a:r>
          </a:p>
          <a:p>
            <a:pPr marL="457200" lvl="0" indent="-330200" algn="l" rtl="0">
              <a:spcBef>
                <a:spcPts val="0"/>
              </a:spcBef>
              <a:buSzPct val="100000"/>
              <a:buChar char="-"/>
            </a:pPr>
            <a:r>
              <a:rPr lang="en" sz="1600"/>
              <a:t>Basic search queries</a:t>
            </a:r>
          </a:p>
          <a:p>
            <a:pPr algn="l" rtl="0">
              <a:spcBef>
                <a:spcPts val="0"/>
              </a:spcBef>
              <a:buNone/>
            </a:pPr>
            <a:r>
              <a:rPr lang="en"/>
              <a:t>What was </a:t>
            </a:r>
            <a:r>
              <a:rPr lang="en" i="1"/>
              <a:t>relatively </a:t>
            </a:r>
            <a:r>
              <a:rPr lang="en"/>
              <a:t>easy?</a:t>
            </a:r>
          </a:p>
          <a:p>
            <a:pPr marL="457200" lvl="0" indent="-330200" algn="l" rtl="0">
              <a:spcBef>
                <a:spcPts val="0"/>
              </a:spcBef>
              <a:buSzPct val="100000"/>
              <a:buChar char="-"/>
            </a:pPr>
            <a:r>
              <a:rPr lang="en" sz="1600"/>
              <a:t>Faceting</a:t>
            </a:r>
          </a:p>
          <a:p>
            <a:pPr marL="457200" lvl="0" indent="-330200" algn="l" rtl="0">
              <a:spcBef>
                <a:spcPts val="0"/>
              </a:spcBef>
              <a:buSzPct val="100000"/>
              <a:buChar char="-"/>
            </a:pPr>
            <a:r>
              <a:rPr lang="en" sz="1600"/>
              <a:t>Advanced queries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/>
              <a:t>What was hard?</a:t>
            </a:r>
          </a:p>
          <a:p>
            <a:pPr marL="457200" lvl="0" indent="-330200" algn="l" rtl="0">
              <a:spcBef>
                <a:spcPts val="0"/>
              </a:spcBef>
              <a:buSzPct val="100000"/>
              <a:buChar char="-"/>
            </a:pPr>
            <a:r>
              <a:rPr lang="en" sz="1600"/>
              <a:t>grouping, aggregation</a:t>
            </a:r>
          </a:p>
          <a:p>
            <a:pPr marL="457200" lvl="0" indent="-330200" algn="l" rtl="0">
              <a:spcBef>
                <a:spcPts val="0"/>
              </a:spcBef>
              <a:buSzPct val="100000"/>
              <a:buChar char="-"/>
            </a:pPr>
            <a:r>
              <a:rPr lang="en" sz="1600"/>
              <a:t>“true” fault-tolerant cloud configuration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subTitle" idx="1"/>
          </p:nvPr>
        </p:nvSpPr>
        <p:spPr>
          <a:xfrm>
            <a:off x="1143000" y="3948200"/>
            <a:ext cx="6858000" cy="10445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451" y="448900"/>
            <a:ext cx="5347649" cy="359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ctrTitle"/>
          </p:nvPr>
        </p:nvSpPr>
        <p:spPr>
          <a:xfrm>
            <a:off x="496275" y="130325"/>
            <a:ext cx="8214900" cy="6429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3400"/>
          </a:p>
          <a:p>
            <a:pPr>
              <a:spcBef>
                <a:spcPts val="0"/>
              </a:spcBef>
              <a:buNone/>
            </a:pPr>
            <a:r>
              <a:rPr lang="en" sz="3400"/>
              <a:t>What is Cassandra?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subTitle" idx="1"/>
          </p:nvPr>
        </p:nvSpPr>
        <p:spPr>
          <a:xfrm>
            <a:off x="1143000" y="568149"/>
            <a:ext cx="6858000" cy="39068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algn="l" rtl="0">
              <a:spcBef>
                <a:spcPts val="1000"/>
              </a:spcBef>
              <a:buNone/>
            </a:pPr>
            <a:r>
              <a:rPr lang="en" sz="2400"/>
              <a:t>Description</a:t>
            </a:r>
          </a:p>
          <a:p>
            <a:pPr marL="457200" lvl="0" indent="-342900" algn="l" rtl="0">
              <a:spcBef>
                <a:spcPts val="1000"/>
              </a:spcBef>
              <a:buSzPct val="100000"/>
              <a:buChar char="●"/>
            </a:pPr>
            <a:r>
              <a:rPr lang="en"/>
              <a:t>Open source non-relational (NoSQL) Database</a:t>
            </a:r>
          </a:p>
          <a:p>
            <a:pPr marL="457200" lvl="0" indent="-342900" algn="l" rtl="0">
              <a:spcBef>
                <a:spcPts val="1000"/>
              </a:spcBef>
              <a:buSzPct val="100000"/>
              <a:buChar char="●"/>
            </a:pPr>
            <a:r>
              <a:rPr lang="en"/>
              <a:t>Column-oriented</a:t>
            </a:r>
          </a:p>
          <a:p>
            <a:pPr marL="457200" lvl="0" indent="-342900" algn="l" rtl="0">
              <a:spcBef>
                <a:spcPts val="1000"/>
              </a:spcBef>
              <a:buSzPct val="100000"/>
              <a:buChar char="●"/>
            </a:pPr>
            <a:r>
              <a:rPr lang="en"/>
              <a:t>Distributed </a:t>
            </a:r>
          </a:p>
          <a:p>
            <a:pPr lvl="0" algn="l" rtl="0">
              <a:spcBef>
                <a:spcPts val="1000"/>
              </a:spcBef>
              <a:buNone/>
            </a:pPr>
            <a:endParaRPr/>
          </a:p>
          <a:p>
            <a:pPr lvl="0" algn="l" rtl="0">
              <a:lnSpc>
                <a:spcPct val="100000"/>
              </a:lnSpc>
              <a:spcBef>
                <a:spcPts val="700"/>
              </a:spcBef>
              <a:buNone/>
            </a:pPr>
            <a:r>
              <a:rPr lang="en" sz="2400"/>
              <a:t>Advantages</a:t>
            </a:r>
          </a:p>
          <a:p>
            <a:pPr marL="457200" lvl="0" indent="-342900" algn="l" rtl="0">
              <a:spcBef>
                <a:spcPts val="1000"/>
              </a:spcBef>
              <a:buSzPct val="100000"/>
              <a:buChar char="●"/>
            </a:pPr>
            <a:r>
              <a:rPr lang="en"/>
              <a:t>Scalability (distributed, near linear, node symmetry)</a:t>
            </a:r>
          </a:p>
          <a:p>
            <a:pPr marL="457200" lvl="0" indent="-342900" algn="l" rtl="0">
              <a:spcBef>
                <a:spcPts val="1000"/>
              </a:spcBef>
              <a:buSzPct val="100000"/>
              <a:buChar char="●"/>
            </a:pPr>
            <a:r>
              <a:rPr lang="en"/>
              <a:t>CQL (SQL-like query language)</a:t>
            </a:r>
          </a:p>
          <a:p>
            <a:pPr marL="914400" lvl="1" indent="-342900" algn="l" rtl="0">
              <a:spcBef>
                <a:spcPts val="1000"/>
              </a:spcBef>
              <a:buSzPct val="100000"/>
              <a:buChar char="○"/>
            </a:pPr>
            <a:r>
              <a:rPr lang="en" sz="1800"/>
              <a:t>SELECT, FROM, WHERE, ORDER BY (sort of)</a:t>
            </a:r>
          </a:p>
          <a:p>
            <a:pPr marL="914400" lvl="1" indent="-342900" algn="l" rtl="0">
              <a:spcBef>
                <a:spcPts val="1000"/>
              </a:spcBef>
              <a:buSzPct val="100000"/>
              <a:buChar char="○"/>
            </a:pPr>
            <a:r>
              <a:rPr lang="en" sz="1800"/>
              <a:t>but no JOIN, GROUP BY, etc</a:t>
            </a:r>
          </a:p>
          <a:p>
            <a:pPr marL="457200" lvl="0" indent="-342900" algn="l" rtl="0">
              <a:spcBef>
                <a:spcPts val="1000"/>
              </a:spcBef>
              <a:buSzPct val="100000"/>
              <a:buChar char="●"/>
            </a:pPr>
            <a:r>
              <a:rPr lang="en"/>
              <a:t>secondary indexing</a:t>
            </a:r>
          </a:p>
          <a:p>
            <a:pPr marL="457200" lvl="0" indent="-342900" algn="l" rtl="0">
              <a:spcBef>
                <a:spcPts val="1000"/>
              </a:spcBef>
              <a:buSzPct val="100000"/>
              <a:buChar char="●"/>
            </a:pPr>
            <a:r>
              <a:rPr lang="en"/>
              <a:t>Cassandra Java Driver (modeled after JDBC)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2011350" y="1862600"/>
            <a:ext cx="5121300" cy="24692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main.mv_providers_cost (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hcpcs_code text,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nppes_provider_state text,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average_submitted_chrg_amt float,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nppes_provider_last_org_name text,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nppes_provider_first_name text,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npi text,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PRIMARY KEY ((hcpcs_code, nppes_provider_state), average_submitted_chrg_amt, nppes_provider_last_org_name)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WITH CLUSTERING ORDER BY (average_submitted_chrg_amt DESC, nppes_provider_last_org_name ASC)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ctrTitle"/>
          </p:nvPr>
        </p:nvSpPr>
        <p:spPr>
          <a:xfrm>
            <a:off x="1143000" y="161199"/>
            <a:ext cx="6858000" cy="635999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400"/>
              <a:t>How to use Cassandra (1 of 2)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subTitle" idx="1"/>
          </p:nvPr>
        </p:nvSpPr>
        <p:spPr>
          <a:xfrm>
            <a:off x="1194275" y="532330"/>
            <a:ext cx="6858000" cy="689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algn="l" rtl="0">
              <a:spcBef>
                <a:spcPts val="10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It’s all about the table design</a:t>
            </a:r>
          </a:p>
          <a:p>
            <a:pPr lvl="0" algn="l" rtl="0"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400"/>
          </a:p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2011350" y="1179875"/>
            <a:ext cx="4921499" cy="57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Goal: Find the Most/Least Expensive Providers in a given state for a given procedure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ctrTitle"/>
          </p:nvPr>
        </p:nvSpPr>
        <p:spPr>
          <a:xfrm>
            <a:off x="1143000" y="142700"/>
            <a:ext cx="6858000" cy="667499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400"/>
              <a:t>How to use Cassandra (2 of 2)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subTitle" idx="1"/>
          </p:nvPr>
        </p:nvSpPr>
        <p:spPr>
          <a:xfrm>
            <a:off x="1143000" y="568149"/>
            <a:ext cx="6858000" cy="39068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algn="l" rtl="0">
              <a:spcBef>
                <a:spcPts val="100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ubTitle" idx="2"/>
          </p:nvPr>
        </p:nvSpPr>
        <p:spPr>
          <a:xfrm>
            <a:off x="1143000" y="568149"/>
            <a:ext cx="6858000" cy="39068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algn="l" rtl="0">
              <a:spcBef>
                <a:spcPts val="1000"/>
              </a:spcBef>
              <a:buNone/>
            </a:pPr>
            <a:r>
              <a:rPr lang="en" sz="2400"/>
              <a:t>What we learned</a:t>
            </a:r>
          </a:p>
          <a:p>
            <a:pPr marL="457200" lvl="0" indent="-342900" algn="l" rtl="0">
              <a:spcBef>
                <a:spcPts val="1000"/>
              </a:spcBef>
              <a:buSzPct val="100000"/>
              <a:buChar char="●"/>
            </a:pPr>
            <a:r>
              <a:rPr lang="en"/>
              <a:t>Experimented with different table designs</a:t>
            </a:r>
          </a:p>
          <a:p>
            <a:pPr marL="914400" lvl="1" indent="-228600" algn="l" rtl="0">
              <a:spcBef>
                <a:spcPts val="1000"/>
              </a:spcBef>
              <a:buChar char="○"/>
            </a:pPr>
            <a:r>
              <a:rPr lang="en"/>
              <a:t>materialized view - flattened tables</a:t>
            </a:r>
          </a:p>
          <a:p>
            <a:pPr marL="914400" lvl="1" indent="-228600" algn="l" rtl="0">
              <a:spcBef>
                <a:spcPts val="1000"/>
              </a:spcBef>
              <a:buChar char="○"/>
            </a:pPr>
            <a:r>
              <a:rPr lang="en"/>
              <a:t>benchmarking of 3 tables vs 1 table design</a:t>
            </a:r>
          </a:p>
          <a:p>
            <a:pPr marL="914400" lvl="1" indent="-228600" algn="l" rtl="0">
              <a:spcBef>
                <a:spcPts val="1000"/>
              </a:spcBef>
              <a:buChar char="○"/>
            </a:pPr>
            <a:r>
              <a:rPr lang="en"/>
              <a:t>clustering order and primary keys</a:t>
            </a:r>
          </a:p>
          <a:p>
            <a:pPr lvl="0" algn="l" rtl="0">
              <a:spcBef>
                <a:spcPts val="1000"/>
              </a:spcBef>
              <a:buNone/>
            </a:pPr>
            <a:endParaRPr/>
          </a:p>
          <a:p>
            <a:pPr lvl="0" algn="l" rtl="0">
              <a:lnSpc>
                <a:spcPct val="100000"/>
              </a:lnSpc>
              <a:spcBef>
                <a:spcPts val="700"/>
              </a:spcBef>
              <a:buNone/>
            </a:pPr>
            <a:r>
              <a:rPr lang="en" sz="2400"/>
              <a:t>What could be improved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700"/>
              </a:spcBef>
              <a:buChar char="●"/>
            </a:pPr>
            <a:r>
              <a:rPr lang="en"/>
              <a:t>Should find a more efficient data ingestion method</a:t>
            </a:r>
          </a:p>
          <a:p>
            <a:pPr marL="457200" lvl="0" indent="-228600" algn="l" rtl="0">
              <a:spcBef>
                <a:spcPts val="1000"/>
              </a:spcBef>
              <a:buChar char="●"/>
            </a:pPr>
            <a:r>
              <a:rPr lang="en"/>
              <a:t>More clever usage of secondary indexes and ordering could further reduce the number of tables we utilize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00" y="1146525"/>
            <a:ext cx="35814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28650" y="1214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Aims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28649" y="1216818"/>
            <a:ext cx="5133299" cy="32774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Institute of Standards and Technology (NIST) Big Data Reference Architecture</a:t>
            </a:r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use case on public data set to test/validate NIST Reference Architecture</a:t>
            </a:r>
          </a:p>
          <a:p>
            <a:pPr marL="177800" marR="0" lvl="0" indent="-171450" algn="l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Chose Medicare Part B Data Analysis</a:t>
            </a:r>
          </a:p>
          <a:p>
            <a:pPr marL="520700" marR="0" lvl="1" indent="-17780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data sets</a:t>
            </a:r>
          </a:p>
          <a:p>
            <a:pPr marL="520700" marR="0" lvl="1" indent="-17780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Considerable scope for creative analysis</a:t>
            </a:r>
          </a:p>
          <a:p>
            <a:pPr marL="520700" marR="0" lvl="1" indent="-177800" algn="l" rtl="0">
              <a:lnSpc>
                <a:spcPct val="8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Sufficient data size to explore ‘big data’ technologies and cloud-based distributed systems</a:t>
            </a:r>
          </a:p>
          <a:p>
            <a:pPr marL="177800" marR="0" lvl="0" indent="-38100" algn="l" rtl="0">
              <a:lnSpc>
                <a:spcPct val="8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endParaRPr sz="21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73509" y="1765932"/>
            <a:ext cx="2711153" cy="2086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275" y="888150"/>
            <a:ext cx="3199975" cy="262447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>
            <a:spLocks noGrp="1"/>
          </p:cNvSpPr>
          <p:nvPr>
            <p:ph type="ctrTitle"/>
          </p:nvPr>
        </p:nvSpPr>
        <p:spPr>
          <a:xfrm>
            <a:off x="1143000" y="148648"/>
            <a:ext cx="6858000" cy="7395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400"/>
              <a:t>What is Spark?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ubTitle" idx="1"/>
          </p:nvPr>
        </p:nvSpPr>
        <p:spPr>
          <a:xfrm>
            <a:off x="0" y="808075"/>
            <a:ext cx="8149500" cy="37896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Distributed computation engine for “big data” processing</a:t>
            </a: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Supports in-memory computing</a:t>
            </a: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Well-supported, with a wide variety of compatible libraries</a:t>
            </a:r>
          </a:p>
          <a:p>
            <a:pPr marL="1371600" lvl="2" indent="-228600" algn="l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MLlib, GraphX, Streaming, SparkSQL, and many more</a:t>
            </a: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 Easy-to-use syntax, available in Scala, Python, and Java</a:t>
            </a: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Data model based on Resilient Data Structures (RDDs)</a:t>
            </a: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Goal is to introduce fault-tolerance to in-memory processing</a:t>
            </a:r>
          </a:p>
          <a:p>
            <a:pPr marL="1371600" lvl="2" indent="-228600" algn="l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Allows spilling to disk when memory is exceeded</a:t>
            </a: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RDDs store a </a:t>
            </a:r>
            <a:r>
              <a:rPr lang="en" i="1"/>
              <a:t>lineage</a:t>
            </a:r>
            <a:r>
              <a:rPr lang="en"/>
              <a:t> which allows any RDD to build itself in case of failures</a:t>
            </a: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The set of available </a:t>
            </a:r>
            <a:r>
              <a:rPr lang="en" i="1"/>
              <a:t>transformations</a:t>
            </a:r>
            <a:r>
              <a:rPr lang="en"/>
              <a:t> (map, filter, etc) operate lazily, and can only reference and RDD that has not failed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subTitle" idx="1"/>
          </p:nvPr>
        </p:nvSpPr>
        <p:spPr>
          <a:xfrm>
            <a:off x="1143000" y="3615928"/>
            <a:ext cx="6858000" cy="12416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150" y="206075"/>
            <a:ext cx="5479373" cy="340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400">
                <a:latin typeface="Calibri"/>
                <a:ea typeface="Calibri"/>
                <a:cs typeface="Calibri"/>
                <a:sym typeface="Calibri"/>
              </a:rPr>
              <a:t>Technique used for ripoff detection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Question to answer: </a:t>
            </a:r>
            <a:r>
              <a:rPr lang="en" sz="1400"/>
              <a:t>how many others paid less than me, for a certain procedure?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Observation on data: </a:t>
            </a:r>
            <a:r>
              <a:rPr lang="en" sz="1400"/>
              <a:t>charges fits into normal distribution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175" y="1760175"/>
            <a:ext cx="5633849" cy="323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400">
                <a:latin typeface="Calibri"/>
                <a:ea typeface="Calibri"/>
                <a:cs typeface="Calibri"/>
                <a:sym typeface="Calibri"/>
              </a:rPr>
              <a:t>Technique used for ripoff detection (cont’d)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88200" cy="367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/>
              <a:t>Model training 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1400"/>
              <a:t>calculate mean and stdev for each proc_code </a:t>
            </a:r>
          </a:p>
          <a:p>
            <a:pPr marL="914400" lvl="1" indent="-228600" rtl="0">
              <a:spcBef>
                <a:spcPts val="0"/>
              </a:spcBef>
              <a:buSzPct val="100000"/>
            </a:pPr>
            <a:r>
              <a:rPr lang="en" sz="1400"/>
              <a:t>alternative: Spark Mlib GaussianMixture</a:t>
            </a:r>
            <a:r>
              <a:rPr lang="en"/>
              <a:t>, k = 1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 b="1"/>
              <a:t>Answering query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" sz="1400"/>
              <a:t>calculate CDF(</a:t>
            </a:r>
            <a:r>
              <a:rPr lang="en" sz="1350">
                <a:highlight>
                  <a:srgbClr val="FFFFFF"/>
                </a:highlight>
              </a:rPr>
              <a:t>cumulative distribution function</a:t>
            </a:r>
            <a:r>
              <a:rPr lang="en" sz="1400"/>
              <a:t>) function for the given price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650" y="1219075"/>
            <a:ext cx="5601824" cy="178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5350" y="3206175"/>
            <a:ext cx="5601825" cy="145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ctrTitle"/>
          </p:nvPr>
        </p:nvSpPr>
        <p:spPr>
          <a:xfrm>
            <a:off x="1143000" y="198223"/>
            <a:ext cx="6858000" cy="7791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Naive Bayes Text Classifier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subTitle" idx="1"/>
          </p:nvPr>
        </p:nvSpPr>
        <p:spPr>
          <a:xfrm>
            <a:off x="426150" y="1020775"/>
            <a:ext cx="8374199" cy="35576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sz="2000" b="1"/>
              <a:t>Question:</a:t>
            </a:r>
            <a:r>
              <a:rPr lang="en"/>
              <a:t> Given some text describing a medical procedure, can we determine the  type of doctor that provides this service?</a:t>
            </a: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sz="2000" b="1"/>
              <a:t>Solution: </a:t>
            </a:r>
            <a:r>
              <a:rPr lang="en"/>
              <a:t>Train a Text classifier using the HCPCS Descriptions in our data</a:t>
            </a: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sz="2000" b="1"/>
              <a:t>Text Classification:</a:t>
            </a:r>
            <a:r>
              <a:rPr lang="en" b="1"/>
              <a:t> </a:t>
            </a:r>
            <a:r>
              <a:rPr lang="en"/>
              <a:t>Given a “bag of words,” each with a label. Which of the words in the bag best predict that label?</a:t>
            </a: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 sz="2000" b="1"/>
              <a:t>Model:</a:t>
            </a:r>
            <a:r>
              <a:rPr lang="en" sz="2000"/>
              <a:t> </a:t>
            </a:r>
            <a:r>
              <a:rPr lang="en"/>
              <a:t>Term Frequency - Inter-Document Frequency (TF-IDF)</a:t>
            </a: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Weigh the frequency of words in a single document, with their frequency across all documents in the corpus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ctrTitle"/>
          </p:nvPr>
        </p:nvSpPr>
        <p:spPr>
          <a:xfrm>
            <a:off x="1143000" y="241248"/>
            <a:ext cx="6858000" cy="6444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What is Naive Bayes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subTitle" idx="1"/>
          </p:nvPr>
        </p:nvSpPr>
        <p:spPr>
          <a:xfrm>
            <a:off x="752700" y="885650"/>
            <a:ext cx="7980600" cy="28722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What’s so naive about it?</a:t>
            </a: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Assumes independent events</a:t>
            </a: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Bayes Theorem:</a:t>
            </a: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Key component is the numerator</a:t>
            </a: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It is proportional to Posterior probability</a:t>
            </a: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Classifier needs a decision rule</a:t>
            </a: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Maximum A Posteriori (MAP),</a:t>
            </a: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Pick the maximum probability (maximize the numerator)</a:t>
            </a: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Multinomial Naive Bayes</a:t>
            </a: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Each record is a “histogram” of occurrence frequencies (e.g. word counts)      </a:t>
            </a:r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412" y="1744850"/>
            <a:ext cx="20859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250" y="1216112"/>
            <a:ext cx="3929799" cy="221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150" y="743275"/>
            <a:ext cx="3604800" cy="27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>
            <a:spLocks noGrp="1"/>
          </p:cNvSpPr>
          <p:nvPr>
            <p:ph type="ctrTitle"/>
          </p:nvPr>
        </p:nvSpPr>
        <p:spPr>
          <a:xfrm>
            <a:off x="1232200" y="380423"/>
            <a:ext cx="6858000" cy="7791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400"/>
              <a:t>The TF-IDF Model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ubTitle" idx="1"/>
          </p:nvPr>
        </p:nvSpPr>
        <p:spPr>
          <a:xfrm>
            <a:off x="327300" y="966525"/>
            <a:ext cx="4281299" cy="27837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Two Steps</a:t>
            </a:r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First, compute term frequency for each document </a:t>
            </a:r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Next, using the entire corpus of TF documents, fit them to the IDF model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TF-IDF values are computed for each word in each document, generating a sparse matrix over all documents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Posterior probabilities are computed for this Matrix</a:t>
            </a:r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The max probability is used to determine the predicted label for a given Vector of TF-IDF values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/>
          </a:p>
          <a:p>
            <a:pPr algn="l">
              <a:spcBef>
                <a:spcPts val="0"/>
              </a:spcBef>
              <a:buNone/>
            </a:pPr>
            <a:endParaRPr/>
          </a:p>
        </p:txBody>
      </p:sp>
      <p:pic>
        <p:nvPicPr>
          <p:cNvPr id="328" name="Shape 3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450" y="3092037"/>
            <a:ext cx="38004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ctrTitle"/>
          </p:nvPr>
        </p:nvSpPr>
        <p:spPr>
          <a:xfrm>
            <a:off x="1143000" y="166649"/>
            <a:ext cx="6858000" cy="9273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400"/>
              <a:t>Urban vs Rural Intrigue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subTitle" idx="1"/>
          </p:nvPr>
        </p:nvSpPr>
        <p:spPr>
          <a:xfrm>
            <a:off x="159100" y="1805271"/>
            <a:ext cx="4830300" cy="2474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algn="l" rtl="0">
              <a:spcBef>
                <a:spcPts val="0"/>
              </a:spcBef>
              <a:buNone/>
            </a:pPr>
            <a:r>
              <a:rPr lang="en"/>
              <a:t>Given only medicare data, can we discern more interesting socioeconomic phenomena</a:t>
            </a:r>
          </a:p>
          <a:p>
            <a:pPr algn="l">
              <a:spcBef>
                <a:spcPts val="0"/>
              </a:spcBef>
              <a:buNone/>
            </a:pPr>
            <a:r>
              <a:rPr lang="en"/>
              <a:t>e.g., urbanity vs rurality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625" y="1805275"/>
            <a:ext cx="3788127" cy="25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Our Map vs Gov Map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(inverse colors)</a:t>
            </a: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 l="5205" t="16904" r="26572" b="14268"/>
          <a:stretch/>
        </p:blipFill>
        <p:spPr>
          <a:xfrm>
            <a:off x="0" y="1785975"/>
            <a:ext cx="4405449" cy="24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450" y="1359575"/>
            <a:ext cx="4681274" cy="35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Distribution Prediction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-Naively assume a normal distribution about the mean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-For normal distributions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	-&gt; 65% of population in 1 std dev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- 1 std to the left gives negative providers!!</a:t>
            </a:r>
          </a:p>
          <a:p>
            <a:pPr marL="139700" indent="0" rtl="0">
              <a:spcBef>
                <a:spcPts val="0"/>
              </a:spcBef>
              <a:buNone/>
            </a:pPr>
            <a:endParaRPr/>
          </a:p>
          <a:p>
            <a:pPr marL="139700" indent="0">
              <a:spcBef>
                <a:spcPts val="0"/>
              </a:spcBef>
              <a:buNone/>
            </a:pPr>
            <a:r>
              <a:rPr lang="en"/>
              <a:t>=&gt; Use a chi-squared distribution!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Medicare Data Sets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data on medicare providers and procedures performed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Locations, costs (median, std), number and type of procedures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Spreadsheet format (</a:t>
            </a:r>
            <a:r>
              <a:rPr lang="en"/>
              <a:t>xls, easily converted to </a:t>
            </a:r>
            <a:r>
              <a:rPr lang="en" sz="2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csv) </a:t>
            </a: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of data: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85714"/>
              <a:buFont typeface="Arial"/>
              <a:buChar char="•"/>
            </a:pPr>
            <a:r>
              <a:rPr lang="en"/>
              <a:t>Raw: 10 Million r</a:t>
            </a:r>
            <a:r>
              <a:rPr lang="en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ows of data in CSVs </a:t>
            </a:r>
            <a:r>
              <a:rPr lang="en"/>
              <a:t>for 2012</a:t>
            </a:r>
          </a:p>
          <a:p>
            <a:pPr marL="520700" marR="0" lvl="1" indent="-1778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85714"/>
              <a:buFont typeface="Arial"/>
              <a:buChar char="•"/>
            </a:pPr>
            <a:r>
              <a:rPr lang="en"/>
              <a:t>Solr index: ~2 Gig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85714"/>
              <a:buFont typeface="Arial"/>
              <a:buChar char="•"/>
            </a:pPr>
            <a:r>
              <a:rPr lang="en"/>
              <a:t>Cassandra tables: ~4 Gig</a:t>
            </a:r>
          </a:p>
          <a:p>
            <a:pPr marL="457200" marR="0" lvl="0" algn="l" rtl="0">
              <a:lnSpc>
                <a:spcPct val="90000"/>
              </a:lnSpc>
              <a:spcBef>
                <a:spcPts val="400"/>
              </a:spcBef>
              <a:buNone/>
            </a:pPr>
            <a:endParaRPr sz="1100"/>
          </a:p>
          <a:p>
            <a: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</a:pPr>
            <a:endParaRPr sz="21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Chi-Squared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subTitle" idx="1"/>
          </p:nvPr>
        </p:nvSpPr>
        <p:spPr>
          <a:xfrm>
            <a:off x="592950" y="2104425"/>
            <a:ext cx="7958099" cy="17441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Suite of deployment tools, data tools, and more for deploying code on the Amazon cloud</a:t>
            </a:r>
          </a:p>
          <a:p>
            <a:pPr marL="457200" lvl="0" indent="-228600" algn="l" rtl="0">
              <a:spcBef>
                <a:spcPts val="0"/>
              </a:spcBef>
              <a:buChar char="●"/>
            </a:pPr>
            <a:r>
              <a:rPr lang="en"/>
              <a:t>For our project, we utilized:</a:t>
            </a:r>
          </a:p>
          <a:p>
            <a:pPr marL="914400" lvl="1" indent="-228600" algn="l" rtl="0">
              <a:spcBef>
                <a:spcPts val="0"/>
              </a:spcBef>
              <a:buChar char="○"/>
            </a:pPr>
            <a:r>
              <a:rPr lang="en"/>
              <a:t>S3: Simple Storage Device </a:t>
            </a:r>
          </a:p>
          <a:p>
            <a:pPr marL="1371600" lvl="2" indent="-228600" algn="l" rtl="0">
              <a:spcBef>
                <a:spcPts val="0"/>
              </a:spcBef>
              <a:buChar char="■"/>
            </a:pPr>
            <a:r>
              <a:rPr lang="en"/>
              <a:t>Data storage on the cloud</a:t>
            </a:r>
          </a:p>
          <a:p>
            <a:pPr marL="914400" lvl="1" indent="-228600" algn="l" rtl="0">
              <a:spcBef>
                <a:spcPts val="0"/>
              </a:spcBef>
              <a:buChar char="○"/>
            </a:pPr>
            <a:r>
              <a:rPr lang="en"/>
              <a:t>EC2: Elastic Compute Cloud</a:t>
            </a:r>
          </a:p>
          <a:p>
            <a:pPr marL="1371600" lvl="2" indent="-228600" algn="l" rtl="0">
              <a:spcBef>
                <a:spcPts val="0"/>
              </a:spcBef>
              <a:buChar char="■"/>
            </a:pPr>
            <a:r>
              <a:rPr lang="en"/>
              <a:t>Cluster Computation on the cloud</a:t>
            </a:r>
          </a:p>
          <a:p>
            <a:pPr marL="914400" lvl="1" indent="-228600" algn="l" rtl="0">
              <a:spcBef>
                <a:spcPts val="0"/>
              </a:spcBef>
              <a:buChar char="○"/>
            </a:pPr>
            <a:r>
              <a:rPr lang="en"/>
              <a:t>EBS: Elastic Block Store</a:t>
            </a:r>
          </a:p>
          <a:p>
            <a:pPr marL="1371600" lvl="2" indent="-228600" algn="l" rtl="0">
              <a:spcBef>
                <a:spcPts val="0"/>
              </a:spcBef>
              <a:buChar char="■"/>
            </a:pPr>
            <a:r>
              <a:rPr lang="en"/>
              <a:t>Fully portable “disk” storage to store Cassandra and Solr instances</a:t>
            </a:r>
          </a:p>
          <a:p>
            <a:pPr marL="914400" lvl="1" indent="-228600" algn="l" rtl="0">
              <a:spcBef>
                <a:spcPts val="0"/>
              </a:spcBef>
              <a:buChar char="○"/>
            </a:pPr>
            <a:r>
              <a:rPr lang="en"/>
              <a:t>Elastic Beanstalk</a:t>
            </a:r>
          </a:p>
          <a:p>
            <a:pPr marL="1371600" lvl="2" indent="-228600" algn="l">
              <a:spcBef>
                <a:spcPts val="0"/>
              </a:spcBef>
              <a:buChar char="■"/>
            </a:pPr>
            <a:r>
              <a:rPr lang="en"/>
              <a:t>Cloud hosting environment for web apps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525" y="304025"/>
            <a:ext cx="4500950" cy="18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ctrTitle"/>
          </p:nvPr>
        </p:nvSpPr>
        <p:spPr>
          <a:xfrm>
            <a:off x="327050" y="452675"/>
            <a:ext cx="8595600" cy="6897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/>
              <a:t>S3: Simple Storage Service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subTitle" idx="1"/>
          </p:nvPr>
        </p:nvSpPr>
        <p:spPr>
          <a:xfrm>
            <a:off x="327050" y="1327725"/>
            <a:ext cx="8595600" cy="35381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Amazon cloud storage service</a:t>
            </a: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Directly accessible file system through EC2 clusters (s3://&lt;BUCKET-NAME&gt;/…)</a:t>
            </a: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Spark, Hadoop, etc can access s3, making this a great place to store raw data, logs, etc.</a:t>
            </a: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Elastic Block Store</a:t>
            </a: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Mountable, persistent “drive” storage</a:t>
            </a: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Used as a hard disk which can be mounted directly to an EC2 instance</a:t>
            </a: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buChar char="○"/>
            </a:pPr>
            <a:r>
              <a:rPr lang="en"/>
              <a:t>For our purposes, we loaded our Solr and EC2 instances onto and EBS volume</a:t>
            </a:r>
          </a:p>
          <a:p>
            <a:pPr marL="1371600" lvl="2" indent="-228600" algn="l" rtl="0">
              <a:lnSpc>
                <a:spcPct val="150000"/>
              </a:lnSpc>
              <a:spcBef>
                <a:spcPts val="0"/>
              </a:spcBef>
              <a:buChar char="■"/>
            </a:pPr>
            <a:r>
              <a:rPr lang="en"/>
              <a:t>This volume could be transferred to new clusters and persists after cluster termination</a:t>
            </a:r>
          </a:p>
        </p:txBody>
      </p:sp>
      <p:pic>
        <p:nvPicPr>
          <p:cNvPr id="367" name="Shape 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50" y="267325"/>
            <a:ext cx="1060400" cy="10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ctrTitle"/>
          </p:nvPr>
        </p:nvSpPr>
        <p:spPr>
          <a:xfrm>
            <a:off x="652325" y="346750"/>
            <a:ext cx="7979699" cy="654299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EC2: Elastic Compute Cloud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subTitle" idx="1"/>
          </p:nvPr>
        </p:nvSpPr>
        <p:spPr>
          <a:xfrm>
            <a:off x="652325" y="1280100"/>
            <a:ext cx="7979699" cy="35165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EC2 is Amazon’s cloud based server architecture</a:t>
            </a:r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Allocate clusters pre-loaded with distributed computing technologies</a:t>
            </a:r>
          </a:p>
          <a:p>
            <a:pPr marL="1371600" lvl="2" indent="-228600" algn="l" rtl="0">
              <a:lnSpc>
                <a:spcPct val="115000"/>
              </a:lnSpc>
              <a:spcBef>
                <a:spcPts val="0"/>
              </a:spcBef>
              <a:buChar char="■"/>
            </a:pPr>
            <a:r>
              <a:rPr lang="en"/>
              <a:t>Pre-built with Hive, Hadoop, Spark, etc.</a:t>
            </a:r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Allows cost-effective deployment and development of big data driven applications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EMR: Elastic Map Reduce</a:t>
            </a:r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buChar char="○"/>
            </a:pPr>
            <a:r>
              <a:rPr lang="en"/>
              <a:t>Computation-focused, based on EC2</a:t>
            </a:r>
          </a:p>
        </p:txBody>
      </p:sp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25" y="346750"/>
            <a:ext cx="933350" cy="9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8667" y="346743"/>
            <a:ext cx="933350" cy="9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Scalability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6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did we do?  What did we skip?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ctrTitle"/>
          </p:nvPr>
        </p:nvSpPr>
        <p:spPr>
          <a:xfrm>
            <a:off x="1143000" y="841773"/>
            <a:ext cx="6858000" cy="630299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400"/>
              <a:t>Scalability (cont’d)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subTitle" idx="1"/>
          </p:nvPr>
        </p:nvSpPr>
        <p:spPr>
          <a:xfrm>
            <a:off x="1143000" y="1579221"/>
            <a:ext cx="6858000" cy="23639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buSzPct val="100000"/>
              <a:buChar char="●"/>
            </a:pPr>
            <a:r>
              <a:rPr lang="en" sz="2400"/>
              <a:t>Replication of Solr and Cassandra</a:t>
            </a:r>
          </a:p>
          <a:p>
            <a:pPr marL="457200" lvl="0" indent="-381000" algn="l" rtl="0">
              <a:spcBef>
                <a:spcPts val="1000"/>
              </a:spcBef>
              <a:buSzPct val="100000"/>
              <a:buChar char="●"/>
            </a:pPr>
            <a:r>
              <a:rPr lang="en" sz="2400"/>
              <a:t>Cassandra configuration .yaml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6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(all)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ctrTitle"/>
          </p:nvPr>
        </p:nvSpPr>
        <p:spPr>
          <a:xfrm>
            <a:off x="1143000" y="841773"/>
            <a:ext cx="6858000" cy="630299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Next Steps (cont’d)</a:t>
            </a:r>
          </a:p>
        </p:txBody>
      </p:sp>
      <p:sp>
        <p:nvSpPr>
          <p:cNvPr id="399" name="Shape 399"/>
          <p:cNvSpPr txBox="1">
            <a:spLocks noGrp="1"/>
          </p:cNvSpPr>
          <p:nvPr>
            <p:ph type="subTitle" idx="1"/>
          </p:nvPr>
        </p:nvSpPr>
        <p:spPr>
          <a:xfrm>
            <a:off x="1143000" y="2701523"/>
            <a:ext cx="6858000" cy="19157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buSzPct val="100000"/>
              <a:buChar char="●"/>
            </a:pPr>
            <a:r>
              <a:rPr lang="en" sz="2400"/>
              <a:t>Better Ingestion</a:t>
            </a:r>
          </a:p>
          <a:p>
            <a:pPr marL="457200" lvl="0" indent="-381000" algn="l" rtl="0">
              <a:spcBef>
                <a:spcPts val="1000"/>
              </a:spcBef>
              <a:buSzPct val="100000"/>
              <a:buChar char="●"/>
            </a:pPr>
            <a:r>
              <a:rPr lang="en" sz="2400"/>
              <a:t>add more years (and compare?)</a:t>
            </a:r>
          </a:p>
          <a:p>
            <a:pPr marL="457200" lvl="0" indent="-381000" algn="l" rtl="0">
              <a:spcBef>
                <a:spcPts val="1000"/>
              </a:spcBef>
              <a:buSzPct val="100000"/>
              <a:buChar char="●"/>
            </a:pPr>
            <a:r>
              <a:rPr lang="en" sz="2400"/>
              <a:t>more useful basic use cases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6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2729300" y="4472625"/>
            <a:ext cx="4531499" cy="5540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Infrastructure: AWS {E</a:t>
            </a:r>
            <a:r>
              <a:rPr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C2, S3, EBS}</a:t>
            </a:r>
            <a:r>
              <a:rPr lang="en" sz="14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3" name="Shape 103"/>
          <p:cNvSpPr/>
          <p:nvPr/>
        </p:nvSpPr>
        <p:spPr>
          <a:xfrm>
            <a:off x="2729200" y="3023600"/>
            <a:ext cx="4531499" cy="137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558250" y="307898"/>
            <a:ext cx="1658399" cy="40559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960540" y="804267"/>
            <a:ext cx="827999" cy="994800"/>
          </a:xfrm>
          <a:prstGeom prst="can">
            <a:avLst>
              <a:gd name="adj" fmla="val 25000"/>
            </a:avLst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982017" y="2734017"/>
            <a:ext cx="827999" cy="994800"/>
          </a:xfrm>
          <a:prstGeom prst="can">
            <a:avLst>
              <a:gd name="adj" fmla="val 25000"/>
            </a:avLst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724820" y="307909"/>
            <a:ext cx="1491947" cy="392415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Medicare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Provider data, 2012 </a:t>
            </a:r>
            <a:r>
              <a:rPr lang="en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(.xls/csv)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724820" y="2156925"/>
            <a:ext cx="1491899" cy="5540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Reference data sets, eg: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to county</a:t>
            </a:r>
            <a:r>
              <a:rPr lang="en" sz="11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814876" y="3978425"/>
            <a:ext cx="1545899" cy="2768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Providers</a:t>
            </a:r>
          </a:p>
        </p:txBody>
      </p:sp>
      <p:sp>
        <p:nvSpPr>
          <p:cNvPr id="110" name="Shape 110"/>
          <p:cNvSpPr/>
          <p:nvPr/>
        </p:nvSpPr>
        <p:spPr>
          <a:xfrm>
            <a:off x="3020786" y="3093949"/>
            <a:ext cx="827999" cy="994800"/>
          </a:xfrm>
          <a:prstGeom prst="can">
            <a:avLst>
              <a:gd name="adj" fmla="val 25000"/>
            </a:avLst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Cassandra</a:t>
            </a:r>
          </a:p>
        </p:txBody>
      </p:sp>
      <p:sp>
        <p:nvSpPr>
          <p:cNvPr id="111" name="Shape 111"/>
          <p:cNvSpPr/>
          <p:nvPr/>
        </p:nvSpPr>
        <p:spPr>
          <a:xfrm>
            <a:off x="4584830" y="3093949"/>
            <a:ext cx="827999" cy="994800"/>
          </a:xfrm>
          <a:prstGeom prst="can">
            <a:avLst>
              <a:gd name="adj" fmla="val 25000"/>
            </a:avLst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Solr</a:t>
            </a:r>
          </a:p>
        </p:txBody>
      </p:sp>
      <p:sp>
        <p:nvSpPr>
          <p:cNvPr id="112" name="Shape 112"/>
          <p:cNvSpPr/>
          <p:nvPr/>
        </p:nvSpPr>
        <p:spPr>
          <a:xfrm>
            <a:off x="6148874" y="3093949"/>
            <a:ext cx="827999" cy="994800"/>
          </a:xfrm>
          <a:prstGeom prst="can">
            <a:avLst>
              <a:gd name="adj" fmla="val 25000"/>
            </a:avLst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269646" y="4098925"/>
            <a:ext cx="1491899" cy="2768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Layer</a:t>
            </a:r>
          </a:p>
        </p:txBody>
      </p:sp>
      <p:sp>
        <p:nvSpPr>
          <p:cNvPr id="114" name="Shape 114"/>
          <p:cNvSpPr/>
          <p:nvPr/>
        </p:nvSpPr>
        <p:spPr>
          <a:xfrm>
            <a:off x="2729200" y="1176725"/>
            <a:ext cx="4531499" cy="15116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4349300" y="2418375"/>
            <a:ext cx="1799700" cy="2942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Layer</a:t>
            </a:r>
          </a:p>
        </p:txBody>
      </p:sp>
      <p:sp>
        <p:nvSpPr>
          <p:cNvPr id="116" name="Shape 116"/>
          <p:cNvSpPr/>
          <p:nvPr/>
        </p:nvSpPr>
        <p:spPr>
          <a:xfrm>
            <a:off x="5478892" y="1399976"/>
            <a:ext cx="1343699" cy="5876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site and service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756173" y="1169150"/>
            <a:ext cx="915899" cy="230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</a:t>
            </a:r>
          </a:p>
        </p:txBody>
      </p:sp>
      <p:sp>
        <p:nvSpPr>
          <p:cNvPr id="118" name="Shape 118"/>
          <p:cNvSpPr/>
          <p:nvPr/>
        </p:nvSpPr>
        <p:spPr>
          <a:xfrm>
            <a:off x="3114870" y="1399975"/>
            <a:ext cx="1343699" cy="5876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computing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486423" y="1186600"/>
            <a:ext cx="611999" cy="2306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</a:t>
            </a:r>
          </a:p>
        </p:txBody>
      </p:sp>
      <p:sp>
        <p:nvSpPr>
          <p:cNvPr id="120" name="Shape 120"/>
          <p:cNvSpPr/>
          <p:nvPr/>
        </p:nvSpPr>
        <p:spPr>
          <a:xfrm>
            <a:off x="3114870" y="2022794"/>
            <a:ext cx="1343699" cy="402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 Client</a:t>
            </a:r>
          </a:p>
        </p:txBody>
      </p:sp>
      <p:sp>
        <p:nvSpPr>
          <p:cNvPr id="121" name="Shape 121"/>
          <p:cNvSpPr/>
          <p:nvPr/>
        </p:nvSpPr>
        <p:spPr>
          <a:xfrm>
            <a:off x="5478892" y="2034274"/>
            <a:ext cx="1343699" cy="402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Cassandra/Solr Client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2843" y="215420"/>
            <a:ext cx="1457399" cy="9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7654425" y="1202225"/>
            <a:ext cx="1390499" cy="2768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Consumers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978601" y="86500"/>
            <a:ext cx="2764200" cy="2768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Visualization/Access/Analytics</a:t>
            </a:r>
          </a:p>
        </p:txBody>
      </p:sp>
      <p:sp>
        <p:nvSpPr>
          <p:cNvPr id="125" name="Shape 125"/>
          <p:cNvSpPr/>
          <p:nvPr/>
        </p:nvSpPr>
        <p:spPr>
          <a:xfrm>
            <a:off x="5467625" y="363500"/>
            <a:ext cx="1265399" cy="5540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</a:p>
        </p:txBody>
      </p:sp>
      <p:sp>
        <p:nvSpPr>
          <p:cNvPr id="126" name="Shape 126"/>
          <p:cNvSpPr/>
          <p:nvPr/>
        </p:nvSpPr>
        <p:spPr>
          <a:xfrm>
            <a:off x="3071975" y="350972"/>
            <a:ext cx="1390499" cy="5540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Data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Ingest</a:t>
            </a:r>
            <a:r>
              <a:rPr lang="en" sz="1100"/>
              <a:t> &amp; </a:t>
            </a:r>
            <a:r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Cleaning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902600" y="86500"/>
            <a:ext cx="2304599" cy="2768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4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Collection/Preparation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2286925" y="525625"/>
            <a:ext cx="733799" cy="23069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654250" y="912825"/>
            <a:ext cx="203400" cy="2306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6016450" y="912825"/>
            <a:ext cx="203400" cy="2306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578050" y="2741625"/>
            <a:ext cx="203400" cy="2306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092650" y="2741625"/>
            <a:ext cx="203400" cy="2306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6781425" y="527950"/>
            <a:ext cx="733799" cy="230699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33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Medicare Data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28650" y="988225"/>
            <a:ext cx="7886700" cy="37398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0" marR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/>
              <a:t>A few example use cases: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"/>
              <a:t>Density of providers/procedures per county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"/>
              <a:t>Show top (or given “slice”) of procedures based on relative patient payment responsibility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</a:pPr>
            <a:r>
              <a:rPr lang="en"/>
              <a:t>“Ripoff” - did you pay too much for a procedure?</a:t>
            </a:r>
          </a:p>
          <a:p>
            <a:pPr marL="0" marR="0" indent="0" algn="l" rtl="0">
              <a:lnSpc>
                <a:spcPct val="90000"/>
              </a:lnSpc>
              <a:spcBef>
                <a:spcPts val="0"/>
              </a:spcBef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/>
              <a:t>...and more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Demo time!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699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150" y="3869279"/>
            <a:ext cx="1241699" cy="1127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4150" y="245574"/>
            <a:ext cx="1241700" cy="12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Developing a UI from Scratch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No previous UI/web experience!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Choosing a visualization software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D3 vs Tableau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D3 -&gt; lightweight, free, endlessly modifiable</a:t>
            </a:r>
          </a:p>
          <a:p>
            <a:pPr marL="1371600" lvl="2" indent="-228600" rtl="0">
              <a:spcBef>
                <a:spcPts val="0"/>
              </a:spcBef>
            </a:pPr>
            <a:r>
              <a:rPr lang="en"/>
              <a:t>Tableau -&gt; great enterprise software, not-free, easy to work with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Getting our webpage to work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Understanding RESTful methods/API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Importing libraries to do heavy lifting for us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Making UI attractive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Dealing with UI issues: authorization, validation, error handling and more</a:t>
            </a:r>
          </a:p>
          <a:p>
            <a:pPr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Developing the UI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Libraries and what they do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jQuery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Bootstrap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DataTables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New UI features over time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Consistent UI across all pages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Easy navigation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Validation and error handling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Authorization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t="4434" r="60238"/>
          <a:stretch/>
        </p:blipFill>
        <p:spPr>
          <a:xfrm>
            <a:off x="5045150" y="1369225"/>
            <a:ext cx="3470200" cy="326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t="4093" r="57907" b="5530"/>
          <a:stretch/>
        </p:blipFill>
        <p:spPr>
          <a:xfrm>
            <a:off x="5045150" y="1369225"/>
            <a:ext cx="3470200" cy="326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2125</Words>
  <Application>Microsoft Office PowerPoint</Application>
  <PresentationFormat>On-screen Show (16:9)</PresentationFormat>
  <Paragraphs>329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Office Theme</vt:lpstr>
      <vt:lpstr>simple-light-2</vt:lpstr>
      <vt:lpstr>Big Data Analysis System for Medicare Data</vt:lpstr>
      <vt:lpstr>Basic Aims</vt:lpstr>
      <vt:lpstr>Medicare Data Sets</vt:lpstr>
      <vt:lpstr>PowerPoint Presentation</vt:lpstr>
      <vt:lpstr>Analysis of Medicare Data</vt:lpstr>
      <vt:lpstr>Demo time!</vt:lpstr>
      <vt:lpstr>User Interface</vt:lpstr>
      <vt:lpstr>Developing a UI from Scratch</vt:lpstr>
      <vt:lpstr>Developing the UI</vt:lpstr>
      <vt:lpstr>Visualizing Our Data</vt:lpstr>
      <vt:lpstr>PowerPoint Presentation</vt:lpstr>
      <vt:lpstr>Solr in a nutshell</vt:lpstr>
      <vt:lpstr>Solr faceting as a navigation aid</vt:lpstr>
      <vt:lpstr>Solr - looking back</vt:lpstr>
      <vt:lpstr>PowerPoint Presentation</vt:lpstr>
      <vt:lpstr> What is Cassandra?</vt:lpstr>
      <vt:lpstr>How to use Cassandra (1 of 2)</vt:lpstr>
      <vt:lpstr>How to use Cassandra (2 of 2)</vt:lpstr>
      <vt:lpstr>PowerPoint Presentation</vt:lpstr>
      <vt:lpstr>What is Spark?</vt:lpstr>
      <vt:lpstr>PowerPoint Presentation</vt:lpstr>
      <vt:lpstr>Technique used for ripoff detection</vt:lpstr>
      <vt:lpstr>Technique used for ripoff detection (cont’d)</vt:lpstr>
      <vt:lpstr>Naive Bayes Text Classifier</vt:lpstr>
      <vt:lpstr>What is Naive Bayes</vt:lpstr>
      <vt:lpstr>The TF-IDF Model</vt:lpstr>
      <vt:lpstr>Urban vs Rural Intrigue</vt:lpstr>
      <vt:lpstr>Our Map vs Gov Map (inverse colors)</vt:lpstr>
      <vt:lpstr>Distribution Prediction</vt:lpstr>
      <vt:lpstr>Chi-Squared</vt:lpstr>
      <vt:lpstr>PowerPoint Presentation</vt:lpstr>
      <vt:lpstr>S3: Simple Storage Service</vt:lpstr>
      <vt:lpstr>EC2: Elastic Compute Cloud</vt:lpstr>
      <vt:lpstr>Scalability</vt:lpstr>
      <vt:lpstr>Scalability (cont’d)</vt:lpstr>
      <vt:lpstr>Next steps</vt:lpstr>
      <vt:lpstr>Next Steps (cont’d)</vt:lpstr>
      <vt:lpstr>Questions?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 System for Medicare Data</dc:title>
  <dc:creator>d c</dc:creator>
  <cp:lastModifiedBy>d c</cp:lastModifiedBy>
  <cp:revision>1</cp:revision>
  <dcterms:modified xsi:type="dcterms:W3CDTF">2015-12-10T18:26:22Z</dcterms:modified>
</cp:coreProperties>
</file>