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26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DC2B-A9BC-05AF-EC55-1BA2801CC4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F9D75D1-46BE-561F-A02F-37DE11251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C0FBAE6-C121-AE52-AE62-02A0A0FBA534}"/>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5" name="Footer Placeholder 4">
            <a:extLst>
              <a:ext uri="{FF2B5EF4-FFF2-40B4-BE49-F238E27FC236}">
                <a16:creationId xmlns:a16="http://schemas.microsoft.com/office/drawing/2014/main" id="{33556394-809A-A12D-F867-609B938268A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0E93D6-88DF-5DCF-0B4F-97105094D672}"/>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51604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BBD0-5533-3F87-47A6-65A37AE3061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BAA54E5-8D09-9354-EC6D-EAE20204C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2FBD43-C595-AB40-B8A4-8337F8302C73}"/>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5" name="Footer Placeholder 4">
            <a:extLst>
              <a:ext uri="{FF2B5EF4-FFF2-40B4-BE49-F238E27FC236}">
                <a16:creationId xmlns:a16="http://schemas.microsoft.com/office/drawing/2014/main" id="{FF418730-7B56-C3EA-4B53-BE0E1A2DBF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FD46FF-F601-EA90-B232-2E25DF6E65FA}"/>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12454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64FF6-E40F-AE61-304C-15B14E4018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51729F8-D7F1-B7A5-6DF3-D17E4F073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FFFF2D-F5FE-0725-8BF2-30F240332E0B}"/>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5" name="Footer Placeholder 4">
            <a:extLst>
              <a:ext uri="{FF2B5EF4-FFF2-40B4-BE49-F238E27FC236}">
                <a16:creationId xmlns:a16="http://schemas.microsoft.com/office/drawing/2014/main" id="{AF132360-E8A5-CD42-1C80-26AEBD5523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8BDC3C-ED3F-BD74-2501-EB6450749EB6}"/>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222497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DDE7-DD4D-3C79-D200-4DF8F5DFB9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66A7F81-F531-0BEC-2EDF-0142C4A83D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58FE58-A7FA-40E9-00CC-B8C94C2FCCAC}"/>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5" name="Footer Placeholder 4">
            <a:extLst>
              <a:ext uri="{FF2B5EF4-FFF2-40B4-BE49-F238E27FC236}">
                <a16:creationId xmlns:a16="http://schemas.microsoft.com/office/drawing/2014/main" id="{5B9ADD29-66D5-9D15-2BEB-671FE52ACD3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A1E403-3776-5B26-8237-AFD90D34E582}"/>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202218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A785-9492-85D0-3FCF-5C90F47CB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BE1C838-A102-85F8-E7DF-13DA79705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DC3578-87FF-6E13-6845-928D16894866}"/>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5" name="Footer Placeholder 4">
            <a:extLst>
              <a:ext uri="{FF2B5EF4-FFF2-40B4-BE49-F238E27FC236}">
                <a16:creationId xmlns:a16="http://schemas.microsoft.com/office/drawing/2014/main" id="{B88E30F6-0B6A-9FF5-AAE0-EF81A1BA57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36875C-6DB9-9B7B-85D2-2012FAEE78D3}"/>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264085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9D61-BA9D-8C7A-9B71-941DBA4FEDD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CFC5941-395F-F959-D08F-256D8312E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CFDAEF4-824E-7259-3721-119158A5D3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1963D8B-4F82-9CE2-EC02-F5FC68A79B40}"/>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6" name="Footer Placeholder 5">
            <a:extLst>
              <a:ext uri="{FF2B5EF4-FFF2-40B4-BE49-F238E27FC236}">
                <a16:creationId xmlns:a16="http://schemas.microsoft.com/office/drawing/2014/main" id="{EF5DF168-FBC3-636A-91EB-2C3057D7A02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051C17A-4C9D-5795-0B7E-EA88B3C32C2C}"/>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309822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8D95-10BD-7787-6130-F88ABA292D5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B64A9E2-0AB1-1873-6D02-50A626F69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69D309-8884-E76A-D4D7-0CE746866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D934B97-6248-FA49-6AD5-221ED83C53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14A02-3E1C-3A6D-30A9-CCE5E857B2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3DEF548-A43E-F318-84C7-DBA5208CAECB}"/>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8" name="Footer Placeholder 7">
            <a:extLst>
              <a:ext uri="{FF2B5EF4-FFF2-40B4-BE49-F238E27FC236}">
                <a16:creationId xmlns:a16="http://schemas.microsoft.com/office/drawing/2014/main" id="{CC98A153-68AC-A92E-EA40-01FAE17ABAD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93F81C1-88CF-3787-1D79-8F7E05AFABFA}"/>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300772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AF63-A92A-E1D0-95BF-7938DDE2284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CC42936-A2E2-4186-591A-5D73D075B6C0}"/>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4" name="Footer Placeholder 3">
            <a:extLst>
              <a:ext uri="{FF2B5EF4-FFF2-40B4-BE49-F238E27FC236}">
                <a16:creationId xmlns:a16="http://schemas.microsoft.com/office/drawing/2014/main" id="{6CEF67DA-D1B4-43ED-4611-420267E6827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2C9133F-F189-16F8-07DC-28F564D10859}"/>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412502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5F914-F66E-23E5-334F-3F8B3ABC36F7}"/>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3" name="Footer Placeholder 2">
            <a:extLst>
              <a:ext uri="{FF2B5EF4-FFF2-40B4-BE49-F238E27FC236}">
                <a16:creationId xmlns:a16="http://schemas.microsoft.com/office/drawing/2014/main" id="{C74588DD-8ED2-7C34-D114-872B17E507A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B239412-FE67-BBEA-D099-74E42CA7CD00}"/>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51908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A5A9-4D46-CA41-8FDF-0764AF21C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9606F64-AC41-74FC-304E-731C8E4F7E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F58D9A5-4D57-109E-8F57-B38B50EFC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F99E6-E0EE-6FBA-6CA7-76DD0FA433E1}"/>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6" name="Footer Placeholder 5">
            <a:extLst>
              <a:ext uri="{FF2B5EF4-FFF2-40B4-BE49-F238E27FC236}">
                <a16:creationId xmlns:a16="http://schemas.microsoft.com/office/drawing/2014/main" id="{66C368D4-6006-9120-AF70-C6031693FA6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41CFDBF-38C4-7C80-8D6F-A0F30209C39F}"/>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376653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92-D20F-EFF1-4D1E-A25A92593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76A8CB5-B154-56F5-7F33-F9B325F66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A23D764-D258-C6C2-CE10-B8BED7FB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D7F31-6656-1A9A-733D-AB0E6E4F9C0A}"/>
              </a:ext>
            </a:extLst>
          </p:cNvPr>
          <p:cNvSpPr>
            <a:spLocks noGrp="1"/>
          </p:cNvSpPr>
          <p:nvPr>
            <p:ph type="dt" sz="half" idx="10"/>
          </p:nvPr>
        </p:nvSpPr>
        <p:spPr/>
        <p:txBody>
          <a:bodyPr/>
          <a:lstStyle/>
          <a:p>
            <a:fld id="{A5C1BA16-A797-451A-9382-7E61F3118A49}" type="datetimeFigureOut">
              <a:rPr lang="en-CA" smtClean="0"/>
              <a:t>2023-10-10</a:t>
            </a:fld>
            <a:endParaRPr lang="en-CA"/>
          </a:p>
        </p:txBody>
      </p:sp>
      <p:sp>
        <p:nvSpPr>
          <p:cNvPr id="6" name="Footer Placeholder 5">
            <a:extLst>
              <a:ext uri="{FF2B5EF4-FFF2-40B4-BE49-F238E27FC236}">
                <a16:creationId xmlns:a16="http://schemas.microsoft.com/office/drawing/2014/main" id="{6D85710A-793B-A65D-C28B-A8E9C1C595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07F784-7D02-BF6F-A7B3-E1AA1DBB9E72}"/>
              </a:ext>
            </a:extLst>
          </p:cNvPr>
          <p:cNvSpPr>
            <a:spLocks noGrp="1"/>
          </p:cNvSpPr>
          <p:nvPr>
            <p:ph type="sldNum" sz="quarter" idx="12"/>
          </p:nvPr>
        </p:nvSpPr>
        <p:spPr/>
        <p:txBody>
          <a:bodyPr/>
          <a:lstStyle/>
          <a:p>
            <a:fld id="{5A0C9D66-F8B0-4BBE-9EEB-26B37AB85976}" type="slidenum">
              <a:rPr lang="en-CA" smtClean="0"/>
              <a:t>‹#›</a:t>
            </a:fld>
            <a:endParaRPr lang="en-CA"/>
          </a:p>
        </p:txBody>
      </p:sp>
    </p:spTree>
    <p:extLst>
      <p:ext uri="{BB962C8B-B14F-4D97-AF65-F5344CB8AC3E}">
        <p14:creationId xmlns:p14="http://schemas.microsoft.com/office/powerpoint/2010/main" val="301168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1345F-97F3-AFBD-71EB-4D4C54309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5A49C1C-6BC4-1E92-23AA-703C6C197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778D55-4A85-AFDA-27F3-AD630D28A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1BA16-A797-451A-9382-7E61F3118A49}" type="datetimeFigureOut">
              <a:rPr lang="en-CA" smtClean="0"/>
              <a:t>2023-10-10</a:t>
            </a:fld>
            <a:endParaRPr lang="en-CA"/>
          </a:p>
        </p:txBody>
      </p:sp>
      <p:sp>
        <p:nvSpPr>
          <p:cNvPr id="5" name="Footer Placeholder 4">
            <a:extLst>
              <a:ext uri="{FF2B5EF4-FFF2-40B4-BE49-F238E27FC236}">
                <a16:creationId xmlns:a16="http://schemas.microsoft.com/office/drawing/2014/main" id="{AEC6881C-B9C7-D234-37D5-521B12DDE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6C37123-C998-B80D-20FD-D19352D2D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C9D66-F8B0-4BBE-9EEB-26B37AB85976}" type="slidenum">
              <a:rPr lang="en-CA" smtClean="0"/>
              <a:t>‹#›</a:t>
            </a:fld>
            <a:endParaRPr lang="en-CA"/>
          </a:p>
        </p:txBody>
      </p:sp>
    </p:spTree>
    <p:extLst>
      <p:ext uri="{BB962C8B-B14F-4D97-AF65-F5344CB8AC3E}">
        <p14:creationId xmlns:p14="http://schemas.microsoft.com/office/powerpoint/2010/main" val="1547070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DF5E-B8E0-0364-95FD-DC90A18CC15A}"/>
              </a:ext>
            </a:extLst>
          </p:cNvPr>
          <p:cNvSpPr>
            <a:spLocks noGrp="1"/>
          </p:cNvSpPr>
          <p:nvPr>
            <p:ph type="ctrTitle"/>
          </p:nvPr>
        </p:nvSpPr>
        <p:spPr/>
        <p:txBody>
          <a:bodyPr/>
          <a:lstStyle/>
          <a:p>
            <a:r>
              <a:rPr lang="en-US" altLang="zh-CN" dirty="0"/>
              <a:t>Assignment1 </a:t>
            </a:r>
            <a:br>
              <a:rPr lang="en-US" altLang="zh-CN" dirty="0"/>
            </a:br>
            <a:r>
              <a:rPr lang="en-CA" dirty="0"/>
              <a:t>Code Refactoring</a:t>
            </a:r>
          </a:p>
        </p:txBody>
      </p:sp>
      <p:sp>
        <p:nvSpPr>
          <p:cNvPr id="3" name="Subtitle 2">
            <a:extLst>
              <a:ext uri="{FF2B5EF4-FFF2-40B4-BE49-F238E27FC236}">
                <a16:creationId xmlns:a16="http://schemas.microsoft.com/office/drawing/2014/main" id="{F5A8DB80-64DD-79E5-1D9C-F3594C41214B}"/>
              </a:ext>
            </a:extLst>
          </p:cNvPr>
          <p:cNvSpPr>
            <a:spLocks noGrp="1"/>
          </p:cNvSpPr>
          <p:nvPr>
            <p:ph type="subTitle" idx="1"/>
          </p:nvPr>
        </p:nvSpPr>
        <p:spPr>
          <a:xfrm>
            <a:off x="1524000" y="4615962"/>
            <a:ext cx="9144000" cy="641838"/>
          </a:xfrm>
        </p:spPr>
        <p:txBody>
          <a:bodyPr/>
          <a:lstStyle/>
          <a:p>
            <a:r>
              <a:rPr lang="en-US" altLang="zh-CN" dirty="0"/>
              <a:t>Zhezheng Wang</a:t>
            </a:r>
            <a:endParaRPr lang="en-CA" dirty="0"/>
          </a:p>
        </p:txBody>
      </p:sp>
    </p:spTree>
    <p:extLst>
      <p:ext uri="{BB962C8B-B14F-4D97-AF65-F5344CB8AC3E}">
        <p14:creationId xmlns:p14="http://schemas.microsoft.com/office/powerpoint/2010/main" val="325861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F34CD-EE8B-1FEB-C7AF-AEB5970FDF03}"/>
              </a:ext>
            </a:extLst>
          </p:cNvPr>
          <p:cNvSpPr>
            <a:spLocks noGrp="1"/>
          </p:cNvSpPr>
          <p:nvPr>
            <p:ph type="title"/>
          </p:nvPr>
        </p:nvSpPr>
        <p:spPr>
          <a:xfrm>
            <a:off x="1198181" y="-234461"/>
            <a:ext cx="9795638" cy="1066800"/>
          </a:xfrm>
        </p:spPr>
        <p:txBody>
          <a:bodyPr vert="horz" lIns="91440" tIns="45720" rIns="91440" bIns="45720" rtlCol="0" anchor="b">
            <a:normAutofit/>
          </a:bodyPr>
          <a:lstStyle/>
          <a:p>
            <a:pPr algn="ctr"/>
            <a:r>
              <a:rPr lang="en-US" altLang="zh-CN" sz="5200" dirty="0" err="1"/>
              <a:t>DeleteAccount</a:t>
            </a:r>
            <a:r>
              <a:rPr lang="en-US" altLang="zh-CN" sz="5200" dirty="0"/>
              <a:t> Junit test</a:t>
            </a:r>
            <a:endParaRPr lang="en-US" sz="5200" dirty="0"/>
          </a:p>
        </p:txBody>
      </p:sp>
      <p:pic>
        <p:nvPicPr>
          <p:cNvPr id="5" name="Content Placeholder 4">
            <a:extLst>
              <a:ext uri="{FF2B5EF4-FFF2-40B4-BE49-F238E27FC236}">
                <a16:creationId xmlns:a16="http://schemas.microsoft.com/office/drawing/2014/main" id="{FD2B8B19-CE26-635C-FCCE-8269662F86D5}"/>
              </a:ext>
            </a:extLst>
          </p:cNvPr>
          <p:cNvPicPr>
            <a:picLocks noGrp="1" noChangeAspect="1"/>
          </p:cNvPicPr>
          <p:nvPr>
            <p:ph idx="1"/>
          </p:nvPr>
        </p:nvPicPr>
        <p:blipFill>
          <a:blip r:embed="rId2"/>
          <a:stretch>
            <a:fillRect/>
          </a:stretch>
        </p:blipFill>
        <p:spPr>
          <a:xfrm>
            <a:off x="134341" y="920882"/>
            <a:ext cx="5563074" cy="5437906"/>
          </a:xfrm>
          <a:prstGeom prst="rect">
            <a:avLst/>
          </a:prstGeom>
        </p:spPr>
      </p:pic>
      <p:pic>
        <p:nvPicPr>
          <p:cNvPr id="7" name="Picture 6">
            <a:extLst>
              <a:ext uri="{FF2B5EF4-FFF2-40B4-BE49-F238E27FC236}">
                <a16:creationId xmlns:a16="http://schemas.microsoft.com/office/drawing/2014/main" id="{90CC4C03-7DDE-D333-A838-EDB8D2C277F6}"/>
              </a:ext>
            </a:extLst>
          </p:cNvPr>
          <p:cNvPicPr>
            <a:picLocks noChangeAspect="1"/>
          </p:cNvPicPr>
          <p:nvPr/>
        </p:nvPicPr>
        <p:blipFill>
          <a:blip r:embed="rId3"/>
          <a:stretch>
            <a:fillRect/>
          </a:stretch>
        </p:blipFill>
        <p:spPr>
          <a:xfrm>
            <a:off x="5831757" y="2219636"/>
            <a:ext cx="5828261" cy="2418728"/>
          </a:xfrm>
          <a:prstGeom prst="rect">
            <a:avLst/>
          </a:prstGeom>
        </p:spPr>
      </p:pic>
    </p:spTree>
    <p:extLst>
      <p:ext uri="{BB962C8B-B14F-4D97-AF65-F5344CB8AC3E}">
        <p14:creationId xmlns:p14="http://schemas.microsoft.com/office/powerpoint/2010/main" val="135454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86A6-12F9-B792-5356-6682A3A3F032}"/>
              </a:ext>
            </a:extLst>
          </p:cNvPr>
          <p:cNvSpPr>
            <a:spLocks noGrp="1"/>
          </p:cNvSpPr>
          <p:nvPr>
            <p:ph type="title"/>
          </p:nvPr>
        </p:nvSpPr>
        <p:spPr>
          <a:xfrm>
            <a:off x="838200" y="365125"/>
            <a:ext cx="10515600" cy="807183"/>
          </a:xfrm>
        </p:spPr>
        <p:txBody>
          <a:bodyPr/>
          <a:lstStyle/>
          <a:p>
            <a:r>
              <a:rPr lang="en-US" altLang="zh-CN" dirty="0" err="1"/>
              <a:t>TransferMoney</a:t>
            </a:r>
            <a:r>
              <a:rPr lang="en-US" altLang="zh-CN" dirty="0"/>
              <a:t> Junit test</a:t>
            </a:r>
            <a:endParaRPr lang="en-CA" dirty="0"/>
          </a:p>
        </p:txBody>
      </p:sp>
      <p:pic>
        <p:nvPicPr>
          <p:cNvPr id="5" name="Content Placeholder 4">
            <a:extLst>
              <a:ext uri="{FF2B5EF4-FFF2-40B4-BE49-F238E27FC236}">
                <a16:creationId xmlns:a16="http://schemas.microsoft.com/office/drawing/2014/main" id="{2A3BA9A6-EFBA-6AE7-31D6-FB8C3A25D0BA}"/>
              </a:ext>
            </a:extLst>
          </p:cNvPr>
          <p:cNvPicPr>
            <a:picLocks noGrp="1" noChangeAspect="1"/>
          </p:cNvPicPr>
          <p:nvPr>
            <p:ph idx="1"/>
          </p:nvPr>
        </p:nvPicPr>
        <p:blipFill>
          <a:blip r:embed="rId2"/>
          <a:stretch>
            <a:fillRect/>
          </a:stretch>
        </p:blipFill>
        <p:spPr>
          <a:xfrm>
            <a:off x="6846277" y="1690688"/>
            <a:ext cx="5066787" cy="4351338"/>
          </a:xfrm>
        </p:spPr>
      </p:pic>
      <p:pic>
        <p:nvPicPr>
          <p:cNvPr id="7" name="Picture 6">
            <a:extLst>
              <a:ext uri="{FF2B5EF4-FFF2-40B4-BE49-F238E27FC236}">
                <a16:creationId xmlns:a16="http://schemas.microsoft.com/office/drawing/2014/main" id="{367FB97C-3839-54CF-F6AB-9FBD2380BCBB}"/>
              </a:ext>
            </a:extLst>
          </p:cNvPr>
          <p:cNvPicPr>
            <a:picLocks noChangeAspect="1"/>
          </p:cNvPicPr>
          <p:nvPr/>
        </p:nvPicPr>
        <p:blipFill>
          <a:blip r:embed="rId3"/>
          <a:stretch>
            <a:fillRect/>
          </a:stretch>
        </p:blipFill>
        <p:spPr>
          <a:xfrm>
            <a:off x="184343" y="1328311"/>
            <a:ext cx="6275072" cy="5076092"/>
          </a:xfrm>
          <a:prstGeom prst="rect">
            <a:avLst/>
          </a:prstGeom>
        </p:spPr>
      </p:pic>
    </p:spTree>
    <p:extLst>
      <p:ext uri="{BB962C8B-B14F-4D97-AF65-F5344CB8AC3E}">
        <p14:creationId xmlns:p14="http://schemas.microsoft.com/office/powerpoint/2010/main" val="321827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D01F-A63F-FB16-540E-C19A9456C189}"/>
              </a:ext>
            </a:extLst>
          </p:cNvPr>
          <p:cNvSpPr>
            <a:spLocks noGrp="1"/>
          </p:cNvSpPr>
          <p:nvPr>
            <p:ph type="title"/>
          </p:nvPr>
        </p:nvSpPr>
        <p:spPr/>
        <p:txBody>
          <a:bodyPr/>
          <a:lstStyle/>
          <a:p>
            <a:r>
              <a:rPr lang="en-US" altLang="zh-CN" dirty="0"/>
              <a:t>Summary</a:t>
            </a:r>
            <a:endParaRPr lang="en-CA" dirty="0"/>
          </a:p>
        </p:txBody>
      </p:sp>
      <p:sp>
        <p:nvSpPr>
          <p:cNvPr id="3" name="Content Placeholder 2">
            <a:extLst>
              <a:ext uri="{FF2B5EF4-FFF2-40B4-BE49-F238E27FC236}">
                <a16:creationId xmlns:a16="http://schemas.microsoft.com/office/drawing/2014/main" id="{C07224CB-8595-5E8C-3630-0A6AB6963C2E}"/>
              </a:ext>
            </a:extLst>
          </p:cNvPr>
          <p:cNvSpPr>
            <a:spLocks noGrp="1"/>
          </p:cNvSpPr>
          <p:nvPr>
            <p:ph idx="1"/>
          </p:nvPr>
        </p:nvSpPr>
        <p:spPr>
          <a:xfrm>
            <a:off x="838200" y="1608992"/>
            <a:ext cx="10515600" cy="4994031"/>
          </a:xfrm>
        </p:spPr>
        <p:txBody>
          <a:bodyPr/>
          <a:lstStyle/>
          <a:p>
            <a:r>
              <a:rPr lang="en-US" altLang="zh-CN" sz="1800" dirty="0">
                <a:solidFill>
                  <a:srgbClr val="000000"/>
                </a:solidFill>
                <a:latin typeface="Times New Roman" panose="02020603050405020304" pitchFamily="18" charset="0"/>
              </a:rPr>
              <a:t>R</a:t>
            </a:r>
            <a:r>
              <a:rPr lang="en-US" sz="1800" b="0" i="0" u="none" strike="noStrike" baseline="0" dirty="0">
                <a:solidFill>
                  <a:srgbClr val="000000"/>
                </a:solidFill>
                <a:latin typeface="Times New Roman" panose="02020603050405020304" pitchFamily="18" charset="0"/>
              </a:rPr>
              <a:t>efactoring can improve code readability, maintainability, and scalability.</a:t>
            </a:r>
          </a:p>
          <a:p>
            <a:r>
              <a:rPr lang="en-US" sz="1800" b="0" i="0" u="none" strike="noStrike" baseline="0" dirty="0">
                <a:solidFill>
                  <a:srgbClr val="000000"/>
                </a:solidFill>
                <a:latin typeface="Times New Roman" panose="02020603050405020304" pitchFamily="18" charset="0"/>
              </a:rPr>
              <a:t>Structural optimization: After the code has been refactored, it is no longer one lengthy class or multiple lengthy functions, and the structure is clearer and more orderly.</a:t>
            </a:r>
          </a:p>
          <a:p>
            <a:r>
              <a:rPr lang="en-US" sz="1800" b="0" i="0" u="none" strike="noStrike" baseline="0" dirty="0">
                <a:solidFill>
                  <a:srgbClr val="000000"/>
                </a:solidFill>
                <a:latin typeface="Times New Roman" panose="02020603050405020304" pitchFamily="18" charset="0"/>
              </a:rPr>
              <a:t>Utilize Java encapsulation: Through encapsulation, I can hide the state of an object and restrict access to that state, thus ensuring that the object is not accidentally modified externally. At the same time, Java's encapsulation can make the code more concise and easier to read.</a:t>
            </a:r>
          </a:p>
          <a:p>
            <a:r>
              <a:rPr lang="en-US" sz="1800" b="0" i="0" u="none" strike="noStrike" baseline="0" dirty="0">
                <a:solidFill>
                  <a:srgbClr val="000000"/>
                </a:solidFill>
                <a:latin typeface="Times New Roman" panose="02020603050405020304" pitchFamily="18" charset="0"/>
              </a:rPr>
              <a:t>Improve the maintainability of code: When the code structure is clear and the functions are modularized, it will be much easier to maintain. When I encounter a problem, I can quickly locate the module where the problem lies instead of searching in a mess of code.</a:t>
            </a:r>
            <a:endParaRPr lang="en-US" sz="180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Lay the foundation for further refactoring: A good code structure can make future refactoring work smoother and make it easier to adjust and optimize each class in accordance with coding standards.</a:t>
            </a:r>
          </a:p>
          <a:p>
            <a:r>
              <a:rPr lang="en-US" sz="1800" b="0" i="0" u="none" strike="noStrike" baseline="0" dirty="0">
                <a:solidFill>
                  <a:srgbClr val="000000"/>
                </a:solidFill>
                <a:latin typeface="Times New Roman" panose="02020603050405020304" pitchFamily="18" charset="0"/>
              </a:rPr>
              <a:t>Supports increased testing: The refactored code makes it easier to write test cases, especially using testing tools such as JUnit. We can add some edge tests of the code to ensure the security of the system (because this is a banking system after all) and reduce potential loopholes and errors.</a:t>
            </a:r>
            <a:endParaRPr lang="en-CA" dirty="0"/>
          </a:p>
        </p:txBody>
      </p:sp>
    </p:spTree>
    <p:extLst>
      <p:ext uri="{BB962C8B-B14F-4D97-AF65-F5344CB8AC3E}">
        <p14:creationId xmlns:p14="http://schemas.microsoft.com/office/powerpoint/2010/main" val="140249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33034-8BEC-9F95-8598-0DE35D5B62BD}"/>
              </a:ext>
            </a:extLst>
          </p:cNvPr>
          <p:cNvSpPr>
            <a:spLocks noGrp="1"/>
          </p:cNvSpPr>
          <p:nvPr>
            <p:ph type="title"/>
          </p:nvPr>
        </p:nvSpPr>
        <p:spPr>
          <a:xfrm>
            <a:off x="589560" y="856180"/>
            <a:ext cx="4560584" cy="1128068"/>
          </a:xfrm>
        </p:spPr>
        <p:txBody>
          <a:bodyPr anchor="ctr">
            <a:normAutofit/>
          </a:bodyPr>
          <a:lstStyle/>
          <a:p>
            <a:br>
              <a:rPr lang="en-CA" sz="2800" b="0" i="0" u="none" strike="noStrike" baseline="0" dirty="0">
                <a:latin typeface="Times New Roman" panose="02020603050405020304" pitchFamily="18" charset="0"/>
              </a:rPr>
            </a:br>
            <a:r>
              <a:rPr lang="en-US" sz="2800" b="0" i="0" u="none" strike="noStrike" baseline="0" dirty="0">
                <a:latin typeface="Times New Roman" panose="02020603050405020304" pitchFamily="18" charset="0"/>
              </a:rPr>
              <a:t> Story about the original code</a:t>
            </a:r>
            <a:endParaRPr lang="en-CA" sz="2800" dirty="0"/>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046E9-DB58-4340-2228-929E1CF38904}"/>
              </a:ext>
            </a:extLst>
          </p:cNvPr>
          <p:cNvSpPr>
            <a:spLocks noGrp="1"/>
          </p:cNvSpPr>
          <p:nvPr>
            <p:ph idx="1"/>
          </p:nvPr>
        </p:nvSpPr>
        <p:spPr>
          <a:xfrm>
            <a:off x="590720" y="2330505"/>
            <a:ext cx="3688204" cy="3979585"/>
          </a:xfrm>
        </p:spPr>
        <p:txBody>
          <a:bodyPr anchor="ctr">
            <a:normAutofit/>
          </a:bodyPr>
          <a:lstStyle/>
          <a:p>
            <a:pPr marL="0" indent="0">
              <a:buNone/>
            </a:pPr>
            <a:r>
              <a:rPr lang="en-US" sz="2000" b="0" i="0" u="none" strike="noStrike" baseline="0" dirty="0">
                <a:latin typeface="Times New Roman" panose="02020603050405020304" pitchFamily="18" charset="0"/>
              </a:rPr>
              <a:t>I learned the code in a coding class about four years ago</a:t>
            </a:r>
            <a:r>
              <a:rPr lang="en-CA" sz="2000" dirty="0">
                <a:latin typeface="Times New Roman" panose="02020603050405020304" pitchFamily="18" charset="0"/>
              </a:rPr>
              <a:t>, </a:t>
            </a:r>
            <a:r>
              <a:rPr lang="en-US" sz="2000" dirty="0">
                <a:latin typeface="Times New Roman" panose="02020603050405020304" pitchFamily="18" charset="0"/>
              </a:rPr>
              <a:t>At that time, the teacher asked us to write a banking system that can perform user login, query, logout, deposit and withdrawal operations, user password modification and account cancellation functions.</a:t>
            </a:r>
            <a:endParaRPr lang="en-CA" sz="2000" b="0" i="0" u="none" strike="noStrike" baseline="0" dirty="0">
              <a:latin typeface="Times New Roman" panose="02020603050405020304" pitchFamily="18" charset="0"/>
            </a:endParaRPr>
          </a:p>
          <a:p>
            <a:pPr marL="0" indent="0">
              <a:buNone/>
            </a:pPr>
            <a:endParaRPr lang="en-CA" sz="2000" b="0" i="0" u="none" strike="noStrike" baseline="0" dirty="0">
              <a:latin typeface="Times New Roman" panose="02020603050405020304" pitchFamily="18" charset="0"/>
            </a:endParaRPr>
          </a:p>
          <a:p>
            <a:endParaRPr lang="en-CA" sz="2000" b="0" i="0" u="none" strike="noStrike" baseline="0" dirty="0">
              <a:latin typeface="Times New Roman" panose="02020603050405020304" pitchFamily="18" charset="0"/>
            </a:endParaRP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an ATM and How Does It Work?">
            <a:extLst>
              <a:ext uri="{FF2B5EF4-FFF2-40B4-BE49-F238E27FC236}">
                <a16:creationId xmlns:a16="http://schemas.microsoft.com/office/drawing/2014/main" id="{5A3832A3-FF25-C945-3219-7343A2E484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9" t="1" r="8931" b="1"/>
          <a:stretch/>
        </p:blipFill>
        <p:spPr bwMode="auto">
          <a:xfrm>
            <a:off x="5212315" y="1089452"/>
            <a:ext cx="6482861" cy="52592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042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671-8B2E-A3AB-4E50-C283AAF1D691}"/>
              </a:ext>
            </a:extLst>
          </p:cNvPr>
          <p:cNvSpPr>
            <a:spLocks noGrp="1"/>
          </p:cNvSpPr>
          <p:nvPr>
            <p:ph type="title"/>
          </p:nvPr>
        </p:nvSpPr>
        <p:spPr>
          <a:xfrm>
            <a:off x="284715" y="365126"/>
            <a:ext cx="11069085" cy="514105"/>
          </a:xfrm>
        </p:spPr>
        <p:txBody>
          <a:bodyPr>
            <a:normAutofit fontScale="90000"/>
          </a:bodyPr>
          <a:lstStyle/>
          <a:p>
            <a:r>
              <a:rPr lang="en-CA" dirty="0"/>
              <a:t>Original code:</a:t>
            </a:r>
          </a:p>
        </p:txBody>
      </p:sp>
      <p:pic>
        <p:nvPicPr>
          <p:cNvPr id="5" name="Content Placeholder 4">
            <a:extLst>
              <a:ext uri="{FF2B5EF4-FFF2-40B4-BE49-F238E27FC236}">
                <a16:creationId xmlns:a16="http://schemas.microsoft.com/office/drawing/2014/main" id="{F21266BE-8CFE-9F12-1DD7-CDED0D8D819B}"/>
              </a:ext>
            </a:extLst>
          </p:cNvPr>
          <p:cNvPicPr>
            <a:picLocks noGrp="1" noChangeAspect="1"/>
          </p:cNvPicPr>
          <p:nvPr>
            <p:ph idx="1"/>
          </p:nvPr>
        </p:nvPicPr>
        <p:blipFill>
          <a:blip r:embed="rId2"/>
          <a:stretch>
            <a:fillRect/>
          </a:stretch>
        </p:blipFill>
        <p:spPr>
          <a:xfrm>
            <a:off x="6258530" y="1116624"/>
            <a:ext cx="5648755" cy="5236185"/>
          </a:xfrm>
        </p:spPr>
      </p:pic>
      <p:pic>
        <p:nvPicPr>
          <p:cNvPr id="7" name="Picture 6">
            <a:extLst>
              <a:ext uri="{FF2B5EF4-FFF2-40B4-BE49-F238E27FC236}">
                <a16:creationId xmlns:a16="http://schemas.microsoft.com/office/drawing/2014/main" id="{B258D055-F9EF-D714-AD43-95C62855EA40}"/>
              </a:ext>
            </a:extLst>
          </p:cNvPr>
          <p:cNvPicPr>
            <a:picLocks noChangeAspect="1"/>
          </p:cNvPicPr>
          <p:nvPr/>
        </p:nvPicPr>
        <p:blipFill>
          <a:blip r:embed="rId3"/>
          <a:stretch>
            <a:fillRect/>
          </a:stretch>
        </p:blipFill>
        <p:spPr>
          <a:xfrm>
            <a:off x="284715" y="1116624"/>
            <a:ext cx="5648756" cy="5236186"/>
          </a:xfrm>
          <a:prstGeom prst="rect">
            <a:avLst/>
          </a:prstGeom>
        </p:spPr>
      </p:pic>
    </p:spTree>
    <p:extLst>
      <p:ext uri="{BB962C8B-B14F-4D97-AF65-F5344CB8AC3E}">
        <p14:creationId xmlns:p14="http://schemas.microsoft.com/office/powerpoint/2010/main" val="300917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B1BAC-D8B5-0909-475D-6FD1490D27AD}"/>
              </a:ext>
            </a:extLst>
          </p:cNvPr>
          <p:cNvSpPr>
            <a:spLocks noGrp="1"/>
          </p:cNvSpPr>
          <p:nvPr>
            <p:ph type="title"/>
          </p:nvPr>
        </p:nvSpPr>
        <p:spPr>
          <a:xfrm>
            <a:off x="808638" y="386930"/>
            <a:ext cx="9236700" cy="1188950"/>
          </a:xfrm>
        </p:spPr>
        <p:txBody>
          <a:bodyPr anchor="b">
            <a:normAutofit/>
          </a:bodyPr>
          <a:lstStyle/>
          <a:p>
            <a:br>
              <a:rPr lang="en-CA" sz="2600" b="0" i="0" u="none" strike="noStrike" baseline="0" dirty="0">
                <a:latin typeface="Times New Roman" panose="02020603050405020304" pitchFamily="18" charset="0"/>
              </a:rPr>
            </a:br>
            <a:r>
              <a:rPr lang="en-US" sz="2600" b="0" i="0" u="none" strike="noStrike" baseline="0" dirty="0">
                <a:latin typeface="Times New Roman" panose="02020603050405020304" pitchFamily="18" charset="0"/>
              </a:rPr>
              <a:t>In the original code, I identified several issues and poor coding practices</a:t>
            </a:r>
            <a:r>
              <a:rPr lang="en-CA" sz="2600" dirty="0">
                <a:latin typeface="Times New Roman" panose="02020603050405020304" pitchFamily="18" charset="0"/>
              </a:rPr>
              <a:t>(bad smell)</a:t>
            </a:r>
            <a:r>
              <a:rPr lang="en-US" sz="2600" b="0" i="0" u="none" strike="noStrike" baseline="0" dirty="0">
                <a:latin typeface="Times New Roman" panose="02020603050405020304" pitchFamily="18" charset="0"/>
              </a:rPr>
              <a:t>: </a:t>
            </a:r>
            <a:endParaRPr lang="en-CA" sz="26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55AEB0-54DD-FC78-4E75-383915707CEA}"/>
              </a:ext>
            </a:extLst>
          </p:cNvPr>
          <p:cNvSpPr>
            <a:spLocks noGrp="1"/>
          </p:cNvSpPr>
          <p:nvPr>
            <p:ph idx="1"/>
          </p:nvPr>
        </p:nvSpPr>
        <p:spPr>
          <a:xfrm>
            <a:off x="793660" y="2599509"/>
            <a:ext cx="10143668" cy="3435531"/>
          </a:xfrm>
        </p:spPr>
        <p:txBody>
          <a:bodyPr anchor="ctr">
            <a:normAutofit/>
          </a:bodyPr>
          <a:lstStyle/>
          <a:p>
            <a:r>
              <a:rPr lang="en-CA" sz="2400" b="0" i="0" u="none" strike="noStrike" baseline="0" dirty="0">
                <a:latin typeface="Times New Roman" panose="02020603050405020304" pitchFamily="18" charset="0"/>
              </a:rPr>
              <a:t>Duplicated Code</a:t>
            </a:r>
          </a:p>
          <a:p>
            <a:r>
              <a:rPr lang="en-CA" sz="2400" dirty="0">
                <a:latin typeface="Times New Roman" panose="02020603050405020304" pitchFamily="18" charset="0"/>
              </a:rPr>
              <a:t>Long Function</a:t>
            </a:r>
          </a:p>
          <a:p>
            <a:r>
              <a:rPr lang="en-CA" sz="2400" b="0" i="0" u="none" strike="noStrike" baseline="0" dirty="0">
                <a:latin typeface="Times New Roman" panose="02020603050405020304" pitchFamily="18" charset="0"/>
              </a:rPr>
              <a:t>Global Data</a:t>
            </a:r>
          </a:p>
          <a:p>
            <a:r>
              <a:rPr lang="en-CA" sz="2400" dirty="0">
                <a:latin typeface="Times New Roman" panose="02020603050405020304" pitchFamily="18" charset="0"/>
              </a:rPr>
              <a:t>Shotgun Surgery</a:t>
            </a:r>
          </a:p>
          <a:p>
            <a:r>
              <a:rPr lang="en-CA" sz="2400" b="0" i="0" u="none" strike="noStrike" baseline="0" dirty="0">
                <a:latin typeface="Times New Roman" panose="02020603050405020304" pitchFamily="18" charset="0"/>
              </a:rPr>
              <a:t>Bad Loops</a:t>
            </a:r>
          </a:p>
          <a:p>
            <a:r>
              <a:rPr lang="en-CA" sz="2400" dirty="0">
                <a:latin typeface="Times New Roman" panose="02020603050405020304" pitchFamily="18" charset="0"/>
              </a:rPr>
              <a:t>Large Class</a:t>
            </a:r>
          </a:p>
          <a:p>
            <a:r>
              <a:rPr lang="en-CA" sz="2400" b="0" i="0" u="none" strike="noStrike" baseline="0" dirty="0">
                <a:latin typeface="Times New Roman" panose="02020603050405020304" pitchFamily="18" charset="0"/>
              </a:rPr>
              <a:t>No Comments</a:t>
            </a:r>
          </a:p>
          <a:p>
            <a:endParaRPr lang="en-CA" sz="2400" dirty="0"/>
          </a:p>
        </p:txBody>
      </p:sp>
    </p:spTree>
    <p:extLst>
      <p:ext uri="{BB962C8B-B14F-4D97-AF65-F5344CB8AC3E}">
        <p14:creationId xmlns:p14="http://schemas.microsoft.com/office/powerpoint/2010/main" val="11259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93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80F814A-9856-0FEE-36C1-D0ECD40DCC81}"/>
              </a:ext>
            </a:extLst>
          </p:cNvPr>
          <p:cNvPicPr>
            <a:picLocks noGrp="1" noChangeAspect="1"/>
          </p:cNvPicPr>
          <p:nvPr>
            <p:ph idx="1"/>
          </p:nvPr>
        </p:nvPicPr>
        <p:blipFill>
          <a:blip r:embed="rId2"/>
          <a:stretch>
            <a:fillRect/>
          </a:stretch>
        </p:blipFill>
        <p:spPr>
          <a:xfrm>
            <a:off x="4241800" y="639763"/>
            <a:ext cx="7277100" cy="730250"/>
          </a:xfrm>
        </p:spPr>
      </p:pic>
      <p:pic>
        <p:nvPicPr>
          <p:cNvPr id="7" name="Picture 6">
            <a:extLst>
              <a:ext uri="{FF2B5EF4-FFF2-40B4-BE49-F238E27FC236}">
                <a16:creationId xmlns:a16="http://schemas.microsoft.com/office/drawing/2014/main" id="{E8AF548C-5835-CC11-D885-20B96681C5E1}"/>
              </a:ext>
            </a:extLst>
          </p:cNvPr>
          <p:cNvPicPr>
            <a:picLocks noChangeAspect="1"/>
          </p:cNvPicPr>
          <p:nvPr/>
        </p:nvPicPr>
        <p:blipFill>
          <a:blip r:embed="rId3"/>
          <a:stretch>
            <a:fillRect/>
          </a:stretch>
        </p:blipFill>
        <p:spPr>
          <a:xfrm>
            <a:off x="4241800" y="1860306"/>
            <a:ext cx="7277100" cy="4779963"/>
          </a:xfrm>
          <a:prstGeom prst="rect">
            <a:avLst/>
          </a:prstGeom>
        </p:spPr>
      </p:pic>
      <p:sp>
        <p:nvSpPr>
          <p:cNvPr id="2" name="Title 1">
            <a:extLst>
              <a:ext uri="{FF2B5EF4-FFF2-40B4-BE49-F238E27FC236}">
                <a16:creationId xmlns:a16="http://schemas.microsoft.com/office/drawing/2014/main" id="{DE05CCE3-700D-FD9C-962A-F4B391EE19F6}"/>
              </a:ext>
            </a:extLst>
          </p:cNvPr>
          <p:cNvSpPr>
            <a:spLocks noGrp="1"/>
          </p:cNvSpPr>
          <p:nvPr>
            <p:ph type="title"/>
          </p:nvPr>
        </p:nvSpPr>
        <p:spPr>
          <a:xfrm>
            <a:off x="838200" y="1213338"/>
            <a:ext cx="2840182" cy="5161084"/>
          </a:xfrm>
        </p:spPr>
        <p:txBody>
          <a:bodyPr vert="horz" lIns="91440" tIns="45720" rIns="91440" bIns="45720" rtlCol="0" anchor="ctr">
            <a:normAutofit fontScale="90000"/>
          </a:bodyPr>
          <a:lstStyle/>
          <a:p>
            <a:r>
              <a:rPr lang="en-US" sz="2200" b="1" i="0" u="none" strike="noStrike" kern="1200" baseline="0" dirty="0">
                <a:solidFill>
                  <a:schemeClr val="bg2">
                    <a:lumMod val="75000"/>
                  </a:schemeClr>
                </a:solidFill>
                <a:latin typeface="+mj-lt"/>
                <a:ea typeface="+mj-ea"/>
                <a:cs typeface="+mj-cs"/>
              </a:rPr>
              <a:t>Fix duplicated </a:t>
            </a:r>
            <a:r>
              <a:rPr lang="en-US" sz="2200" b="1" kern="1200" dirty="0">
                <a:solidFill>
                  <a:schemeClr val="bg2">
                    <a:lumMod val="75000"/>
                  </a:schemeClr>
                </a:solidFill>
                <a:latin typeface="+mj-lt"/>
                <a:ea typeface="+mj-ea"/>
                <a:cs typeface="+mj-cs"/>
              </a:rPr>
              <a:t>c</a:t>
            </a:r>
            <a:r>
              <a:rPr lang="en-US" sz="2200" b="1" i="0" u="none" strike="noStrike" kern="1200" baseline="0" dirty="0">
                <a:solidFill>
                  <a:schemeClr val="bg2">
                    <a:lumMod val="75000"/>
                  </a:schemeClr>
                </a:solidFill>
                <a:latin typeface="+mj-lt"/>
                <a:ea typeface="+mj-ea"/>
                <a:cs typeface="+mj-cs"/>
              </a:rPr>
              <a:t>ode, l</a:t>
            </a:r>
            <a:r>
              <a:rPr lang="en-US" sz="2200" b="1" kern="1200" dirty="0">
                <a:solidFill>
                  <a:schemeClr val="bg2">
                    <a:lumMod val="75000"/>
                  </a:schemeClr>
                </a:solidFill>
                <a:latin typeface="+mj-lt"/>
                <a:ea typeface="+mj-ea"/>
                <a:cs typeface="+mj-cs"/>
              </a:rPr>
              <a:t>ong Function, large Class</a:t>
            </a:r>
            <a:br>
              <a:rPr lang="en-US" sz="2200" b="1" dirty="0">
                <a:solidFill>
                  <a:schemeClr val="bg2">
                    <a:lumMod val="75000"/>
                  </a:schemeClr>
                </a:solidFill>
              </a:rPr>
            </a:br>
            <a:br>
              <a:rPr lang="en-US" sz="2200" b="1" i="0" u="none" strike="noStrike" kern="1200" baseline="0" dirty="0">
                <a:solidFill>
                  <a:schemeClr val="bg2">
                    <a:lumMod val="75000"/>
                  </a:schemeClr>
                </a:solidFill>
                <a:latin typeface="+mj-lt"/>
                <a:ea typeface="+mj-ea"/>
                <a:cs typeface="+mj-cs"/>
              </a:rPr>
            </a:br>
            <a:r>
              <a:rPr lang="en-US" sz="2200" b="1" i="0" u="none" strike="noStrike" kern="1200" baseline="0" dirty="0">
                <a:solidFill>
                  <a:schemeClr val="bg2">
                    <a:lumMod val="75000"/>
                  </a:schemeClr>
                </a:solidFill>
                <a:latin typeface="+mj-lt"/>
                <a:ea typeface="+mj-ea"/>
                <a:cs typeface="+mj-cs"/>
              </a:rPr>
              <a:t>Structural optimization: After the code has been refactored, it is no longer one lengthy class or multiple lengthy functions, structure is clearer and more orderly</a:t>
            </a:r>
            <a:br>
              <a:rPr lang="en-US" sz="2200" b="1" i="0" u="none" strike="noStrike" kern="1200" baseline="0" dirty="0">
                <a:solidFill>
                  <a:schemeClr val="bg2">
                    <a:lumMod val="75000"/>
                  </a:schemeClr>
                </a:solidFill>
                <a:latin typeface="+mj-lt"/>
                <a:ea typeface="+mj-ea"/>
                <a:cs typeface="+mj-cs"/>
              </a:rPr>
            </a:br>
            <a:r>
              <a:rPr lang="en-US" sz="2200" b="1" i="0" u="none" strike="noStrike" kern="1200" baseline="0" dirty="0">
                <a:solidFill>
                  <a:schemeClr val="bg2">
                    <a:lumMod val="75000"/>
                  </a:schemeClr>
                </a:solidFill>
                <a:latin typeface="+mj-lt"/>
                <a:ea typeface="+mj-ea"/>
                <a:cs typeface="+mj-cs"/>
              </a:rPr>
              <a:t>Utilize Java encapsulation: </a:t>
            </a:r>
            <a:br>
              <a:rPr lang="en-US" sz="2200" b="1" i="0" u="none" strike="noStrike" kern="1200" baseline="0" dirty="0">
                <a:solidFill>
                  <a:schemeClr val="bg2">
                    <a:lumMod val="75000"/>
                  </a:schemeClr>
                </a:solidFill>
                <a:latin typeface="+mj-lt"/>
                <a:ea typeface="+mj-ea"/>
                <a:cs typeface="+mj-cs"/>
              </a:rPr>
            </a:br>
            <a:br>
              <a:rPr lang="en-US" sz="2200" b="1" i="0" u="none" strike="noStrike" kern="1200" baseline="0" dirty="0">
                <a:solidFill>
                  <a:schemeClr val="bg2">
                    <a:lumMod val="75000"/>
                  </a:schemeClr>
                </a:solidFill>
                <a:latin typeface="+mj-lt"/>
                <a:ea typeface="+mj-ea"/>
                <a:cs typeface="+mj-cs"/>
              </a:rPr>
            </a:br>
            <a:r>
              <a:rPr lang="en-US" sz="2200" b="1" i="0" u="none" strike="noStrike" kern="1200" baseline="0" dirty="0">
                <a:solidFill>
                  <a:schemeClr val="tx1">
                    <a:lumMod val="95000"/>
                    <a:lumOff val="5000"/>
                  </a:schemeClr>
                </a:solidFill>
                <a:latin typeface="+mj-lt"/>
                <a:ea typeface="+mj-ea"/>
                <a:cs typeface="+mj-cs"/>
              </a:rPr>
              <a:t>Through encapsulation, </a:t>
            </a:r>
            <a:r>
              <a:rPr lang="en-US" sz="2200" b="1" dirty="0">
                <a:solidFill>
                  <a:schemeClr val="tx1">
                    <a:lumMod val="95000"/>
                    <a:lumOff val="5000"/>
                  </a:schemeClr>
                </a:solidFill>
              </a:rPr>
              <a:t>I</a:t>
            </a:r>
            <a:r>
              <a:rPr lang="en-US" sz="2200" b="1" i="0" u="none" strike="noStrike" kern="1200" baseline="0" dirty="0">
                <a:solidFill>
                  <a:schemeClr val="tx1">
                    <a:lumMod val="95000"/>
                    <a:lumOff val="5000"/>
                  </a:schemeClr>
                </a:solidFill>
                <a:latin typeface="+mj-lt"/>
                <a:ea typeface="+mj-ea"/>
                <a:cs typeface="+mj-cs"/>
              </a:rPr>
              <a:t> can hide the state of an object and restrict access to this state. Through Java's encapsulation, you can make the code more concise and readable. </a:t>
            </a:r>
            <a:r>
              <a:rPr lang="en-US" sz="2200" b="0" i="0" u="none" strike="noStrike" kern="1200" baseline="0" dirty="0">
                <a:solidFill>
                  <a:srgbClr val="FFFFFF"/>
                </a:solidFill>
                <a:latin typeface="+mj-lt"/>
                <a:ea typeface="+mj-ea"/>
                <a:cs typeface="+mj-cs"/>
              </a:rPr>
              <a:t>lengthy functions, and the structure is clearer and more orderly.</a:t>
            </a:r>
            <a:br>
              <a:rPr lang="en-US" sz="2200" b="0" i="0" u="none" strike="noStrike" kern="1200" baseline="0" dirty="0">
                <a:solidFill>
                  <a:srgbClr val="FFFFFF"/>
                </a:solidFill>
                <a:latin typeface="+mj-lt"/>
                <a:ea typeface="+mj-ea"/>
                <a:cs typeface="+mj-cs"/>
              </a:rPr>
            </a:br>
            <a:endParaRPr lang="en-US" sz="2200" kern="1200" dirty="0">
              <a:solidFill>
                <a:srgbClr val="FFFFFF"/>
              </a:solidFill>
              <a:latin typeface="+mj-lt"/>
              <a:ea typeface="+mj-ea"/>
              <a:cs typeface="+mj-cs"/>
            </a:endParaRPr>
          </a:p>
        </p:txBody>
      </p:sp>
    </p:spTree>
    <p:extLst>
      <p:ext uri="{BB962C8B-B14F-4D97-AF65-F5344CB8AC3E}">
        <p14:creationId xmlns:p14="http://schemas.microsoft.com/office/powerpoint/2010/main" val="397197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2DD2-DB20-6E58-A177-DB07B4942035}"/>
              </a:ext>
            </a:extLst>
          </p:cNvPr>
          <p:cNvSpPr>
            <a:spLocks noGrp="1"/>
          </p:cNvSpPr>
          <p:nvPr>
            <p:ph type="title"/>
          </p:nvPr>
        </p:nvSpPr>
        <p:spPr>
          <a:xfrm>
            <a:off x="838200" y="365125"/>
            <a:ext cx="10515600" cy="1446090"/>
          </a:xfrm>
        </p:spPr>
        <p:txBody>
          <a:bodyPr>
            <a:noAutofit/>
          </a:bodyPr>
          <a:lstStyle/>
          <a:p>
            <a:r>
              <a:rPr lang="en-CA" sz="2000" dirty="0">
                <a:latin typeface="Times New Roman" panose="02020603050405020304" pitchFamily="18" charset="0"/>
                <a:cs typeface="Times New Roman" panose="02020603050405020304" pitchFamily="18" charset="0"/>
              </a:rPr>
              <a:t>Login class:</a:t>
            </a:r>
            <a:br>
              <a:rPr lang="en-CA"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Put the verification password in the private method </a:t>
            </a:r>
            <a:r>
              <a:rPr lang="en-US" sz="2000" dirty="0" err="1">
                <a:latin typeface="Times New Roman" panose="02020603050405020304" pitchFamily="18" charset="0"/>
                <a:cs typeface="Times New Roman" panose="02020603050405020304" pitchFamily="18" charset="0"/>
              </a:rPr>
              <a:t>validatePassword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Put successful login into the private method </a:t>
            </a:r>
            <a:r>
              <a:rPr lang="en-US" altLang="zh-CN" sz="2000" dirty="0" err="1">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oginSuccess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Simplified the structure of the conditional statement to make the code more readable.</a:t>
            </a:r>
            <a:endParaRPr lang="en-CA" sz="20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0CFD2F8-4FB3-B3F9-58F7-3F408EA34AD6}"/>
              </a:ext>
            </a:extLst>
          </p:cNvPr>
          <p:cNvPicPr>
            <a:picLocks noGrp="1" noChangeAspect="1"/>
          </p:cNvPicPr>
          <p:nvPr>
            <p:ph idx="1"/>
          </p:nvPr>
        </p:nvPicPr>
        <p:blipFill>
          <a:blip r:embed="rId2"/>
          <a:stretch>
            <a:fillRect/>
          </a:stretch>
        </p:blipFill>
        <p:spPr>
          <a:xfrm>
            <a:off x="87924" y="2141537"/>
            <a:ext cx="5023338" cy="4351338"/>
          </a:xfrm>
        </p:spPr>
      </p:pic>
      <p:pic>
        <p:nvPicPr>
          <p:cNvPr id="11" name="Picture 10">
            <a:extLst>
              <a:ext uri="{FF2B5EF4-FFF2-40B4-BE49-F238E27FC236}">
                <a16:creationId xmlns:a16="http://schemas.microsoft.com/office/drawing/2014/main" id="{39A36F0A-9EC2-D518-482F-9012A37AF4A3}"/>
              </a:ext>
            </a:extLst>
          </p:cNvPr>
          <p:cNvPicPr>
            <a:picLocks noChangeAspect="1"/>
          </p:cNvPicPr>
          <p:nvPr/>
        </p:nvPicPr>
        <p:blipFill>
          <a:blip r:embed="rId3"/>
          <a:stretch>
            <a:fillRect/>
          </a:stretch>
        </p:blipFill>
        <p:spPr>
          <a:xfrm>
            <a:off x="5309491" y="2141537"/>
            <a:ext cx="6794585" cy="4531370"/>
          </a:xfrm>
          <a:prstGeom prst="rect">
            <a:avLst/>
          </a:prstGeom>
        </p:spPr>
      </p:pic>
    </p:spTree>
    <p:extLst>
      <p:ext uri="{BB962C8B-B14F-4D97-AF65-F5344CB8AC3E}">
        <p14:creationId xmlns:p14="http://schemas.microsoft.com/office/powerpoint/2010/main" val="225884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13F9-2531-2D67-59F0-60AF882461F0}"/>
              </a:ext>
            </a:extLst>
          </p:cNvPr>
          <p:cNvSpPr>
            <a:spLocks noGrp="1"/>
          </p:cNvSpPr>
          <p:nvPr>
            <p:ph type="title"/>
          </p:nvPr>
        </p:nvSpPr>
        <p:spPr>
          <a:xfrm>
            <a:off x="838200" y="281354"/>
            <a:ext cx="10515600" cy="1409334"/>
          </a:xfrm>
        </p:spPr>
        <p:txBody>
          <a:bodyPr>
            <a:noAutofit/>
          </a:bodyPr>
          <a:lstStyle/>
          <a:p>
            <a:r>
              <a:rPr lang="en-CA" sz="1600" dirty="0"/>
              <a:t>Draw class:</a:t>
            </a:r>
            <a:r>
              <a:rPr lang="en-US" sz="1600" dirty="0"/>
              <a:t> </a:t>
            </a:r>
            <a:br>
              <a:rPr lang="en-US" sz="1600" dirty="0"/>
            </a:br>
            <a:r>
              <a:rPr lang="en-US" sz="1600" dirty="0"/>
              <a:t>Reorganize blocks of code into a more readable structure and use more descriptive variable names.</a:t>
            </a:r>
            <a:br>
              <a:rPr lang="en-US" sz="1600" dirty="0"/>
            </a:br>
            <a:r>
              <a:rPr lang="en-US" sz="1600" dirty="0"/>
              <a:t>Encapsulate the logic of executing withdrawals by extracting the </a:t>
            </a:r>
            <a:r>
              <a:rPr lang="en-US" sz="1600" dirty="0" err="1"/>
              <a:t>successwithdrawal</a:t>
            </a:r>
            <a:r>
              <a:rPr lang="en-US" sz="1600" dirty="0"/>
              <a:t> method to reduce code duplication.</a:t>
            </a:r>
            <a:br>
              <a:rPr lang="en-US" sz="1600" dirty="0"/>
            </a:br>
            <a:r>
              <a:rPr lang="en-US" sz="1600" dirty="0"/>
              <a:t>Combine else and if</a:t>
            </a:r>
            <a:br>
              <a:rPr lang="en-US" sz="1600" dirty="0"/>
            </a:br>
            <a:r>
              <a:rPr lang="en-US" sz="1600" dirty="0"/>
              <a:t>Use more descriptive prompt messages to improve user experience.</a:t>
            </a:r>
            <a:endParaRPr lang="en-CA" sz="1600" dirty="0"/>
          </a:p>
        </p:txBody>
      </p:sp>
      <p:pic>
        <p:nvPicPr>
          <p:cNvPr id="5" name="Content Placeholder 4">
            <a:extLst>
              <a:ext uri="{FF2B5EF4-FFF2-40B4-BE49-F238E27FC236}">
                <a16:creationId xmlns:a16="http://schemas.microsoft.com/office/drawing/2014/main" id="{1C91FB0F-477B-55A0-7174-A601DEEF30E3}"/>
              </a:ext>
            </a:extLst>
          </p:cNvPr>
          <p:cNvPicPr>
            <a:picLocks noGrp="1" noChangeAspect="1"/>
          </p:cNvPicPr>
          <p:nvPr>
            <p:ph idx="1"/>
          </p:nvPr>
        </p:nvPicPr>
        <p:blipFill>
          <a:blip r:embed="rId2"/>
          <a:stretch>
            <a:fillRect/>
          </a:stretch>
        </p:blipFill>
        <p:spPr>
          <a:xfrm>
            <a:off x="117490" y="1860794"/>
            <a:ext cx="5181341" cy="4351338"/>
          </a:xfrm>
        </p:spPr>
      </p:pic>
      <p:pic>
        <p:nvPicPr>
          <p:cNvPr id="7" name="Picture 6">
            <a:extLst>
              <a:ext uri="{FF2B5EF4-FFF2-40B4-BE49-F238E27FC236}">
                <a16:creationId xmlns:a16="http://schemas.microsoft.com/office/drawing/2014/main" id="{EF586727-856A-72B5-4541-19FA241D50FD}"/>
              </a:ext>
            </a:extLst>
          </p:cNvPr>
          <p:cNvPicPr>
            <a:picLocks noChangeAspect="1"/>
          </p:cNvPicPr>
          <p:nvPr/>
        </p:nvPicPr>
        <p:blipFill>
          <a:blip r:embed="rId3"/>
          <a:stretch>
            <a:fillRect/>
          </a:stretch>
        </p:blipFill>
        <p:spPr>
          <a:xfrm>
            <a:off x="5538721" y="1996647"/>
            <a:ext cx="6535789" cy="4079631"/>
          </a:xfrm>
          <a:prstGeom prst="rect">
            <a:avLst/>
          </a:prstGeom>
        </p:spPr>
      </p:pic>
    </p:spTree>
    <p:extLst>
      <p:ext uri="{BB962C8B-B14F-4D97-AF65-F5344CB8AC3E}">
        <p14:creationId xmlns:p14="http://schemas.microsoft.com/office/powerpoint/2010/main" val="204655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F17BF3D-546E-BC1D-48B0-2A026B76AEA0}"/>
              </a:ext>
            </a:extLst>
          </p:cNvPr>
          <p:cNvPicPr>
            <a:picLocks noChangeAspect="1"/>
          </p:cNvPicPr>
          <p:nvPr/>
        </p:nvPicPr>
        <p:blipFill>
          <a:blip r:embed="rId2"/>
          <a:stretch>
            <a:fillRect/>
          </a:stretch>
        </p:blipFill>
        <p:spPr>
          <a:xfrm>
            <a:off x="316662" y="974096"/>
            <a:ext cx="5349531" cy="3826850"/>
          </a:xfrm>
          <a:prstGeom prst="rect">
            <a:avLst/>
          </a:prstGeom>
        </p:spPr>
      </p:pic>
      <p:pic>
        <p:nvPicPr>
          <p:cNvPr id="5" name="Content Placeholder 4">
            <a:extLst>
              <a:ext uri="{FF2B5EF4-FFF2-40B4-BE49-F238E27FC236}">
                <a16:creationId xmlns:a16="http://schemas.microsoft.com/office/drawing/2014/main" id="{1B2AB070-55BA-E7B1-00A9-435D09058B5E}"/>
              </a:ext>
            </a:extLst>
          </p:cNvPr>
          <p:cNvPicPr>
            <a:picLocks noGrp="1" noChangeAspect="1"/>
          </p:cNvPicPr>
          <p:nvPr>
            <p:ph idx="1"/>
          </p:nvPr>
        </p:nvPicPr>
        <p:blipFill>
          <a:blip r:embed="rId3"/>
          <a:stretch>
            <a:fillRect/>
          </a:stretch>
        </p:blipFill>
        <p:spPr>
          <a:xfrm>
            <a:off x="5981331" y="840473"/>
            <a:ext cx="5892482" cy="5460332"/>
          </a:xfrm>
        </p:spPr>
      </p:pic>
      <p:sp>
        <p:nvSpPr>
          <p:cNvPr id="2" name="Title 1">
            <a:extLst>
              <a:ext uri="{FF2B5EF4-FFF2-40B4-BE49-F238E27FC236}">
                <a16:creationId xmlns:a16="http://schemas.microsoft.com/office/drawing/2014/main" id="{050DA4C5-BD83-021D-DB7F-CBC40FC623B1}"/>
              </a:ext>
            </a:extLst>
          </p:cNvPr>
          <p:cNvSpPr>
            <a:spLocks noGrp="1"/>
          </p:cNvSpPr>
          <p:nvPr>
            <p:ph type="title"/>
          </p:nvPr>
        </p:nvSpPr>
        <p:spPr>
          <a:xfrm>
            <a:off x="114300" y="5222631"/>
            <a:ext cx="5697415" cy="1078174"/>
          </a:xfrm>
        </p:spPr>
        <p:txBody>
          <a:bodyPr vert="horz" lIns="91440" tIns="45720" rIns="91440" bIns="45720" rtlCol="0" anchor="ctr">
            <a:normAutofit fontScale="90000"/>
          </a:bodyPr>
          <a:lstStyle/>
          <a:p>
            <a:r>
              <a:rPr lang="en-US" sz="1400" b="1" kern="1200" dirty="0" err="1">
                <a:solidFill>
                  <a:schemeClr val="tx1"/>
                </a:solidFill>
                <a:latin typeface="+mj-lt"/>
                <a:ea typeface="+mj-ea"/>
                <a:cs typeface="+mj-cs"/>
              </a:rPr>
              <a:t>DeleteAccount</a:t>
            </a:r>
            <a:r>
              <a:rPr lang="en-US" sz="1400" b="1" kern="1200" dirty="0">
                <a:solidFill>
                  <a:schemeClr val="tx1"/>
                </a:solidFill>
                <a:latin typeface="+mj-lt"/>
                <a:ea typeface="+mj-ea"/>
                <a:cs typeface="+mj-cs"/>
              </a:rPr>
              <a:t> class:</a:t>
            </a: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Decompose the logic of </a:t>
            </a:r>
            <a:r>
              <a:rPr lang="en-US" sz="1400" b="1" kern="1200" dirty="0" err="1">
                <a:solidFill>
                  <a:schemeClr val="tx1"/>
                </a:solidFill>
                <a:latin typeface="+mj-lt"/>
                <a:ea typeface="+mj-ea"/>
                <a:cs typeface="+mj-cs"/>
              </a:rPr>
              <a:t>deleteAccount</a:t>
            </a:r>
            <a:r>
              <a:rPr lang="en-US" sz="1400" b="1" kern="1200" dirty="0">
                <a:solidFill>
                  <a:schemeClr val="tx1"/>
                </a:solidFill>
                <a:latin typeface="+mj-lt"/>
                <a:ea typeface="+mj-ea"/>
                <a:cs typeface="+mj-cs"/>
              </a:rPr>
              <a:t> into 6 private methods </a:t>
            </a:r>
            <a:r>
              <a:rPr lang="en-US" sz="1400" b="1" kern="1200" dirty="0" err="1">
                <a:solidFill>
                  <a:schemeClr val="tx1"/>
                </a:solidFill>
                <a:latin typeface="+mj-lt"/>
                <a:ea typeface="+mj-ea"/>
                <a:cs typeface="+mj-cs"/>
              </a:rPr>
              <a:t>confirmAccountDeletion</a:t>
            </a:r>
            <a:r>
              <a:rPr lang="en-US" sz="1400" b="1" kern="1200" dirty="0">
                <a:solidFill>
                  <a:schemeClr val="tx1"/>
                </a:solidFill>
                <a:latin typeface="+mj-lt"/>
                <a:ea typeface="+mj-ea"/>
                <a:cs typeface="+mj-cs"/>
              </a:rPr>
              <a:t>,</a:t>
            </a:r>
            <a:br>
              <a:rPr lang="en-US" sz="1400" b="1" kern="1200" dirty="0">
                <a:solidFill>
                  <a:schemeClr val="tx1"/>
                </a:solidFill>
                <a:latin typeface="+mj-lt"/>
                <a:ea typeface="+mj-ea"/>
                <a:cs typeface="+mj-cs"/>
              </a:rPr>
            </a:br>
            <a:r>
              <a:rPr lang="en-US" sz="1400" b="1" kern="1200" dirty="0" err="1">
                <a:solidFill>
                  <a:schemeClr val="tx1"/>
                </a:solidFill>
                <a:latin typeface="+mj-lt"/>
                <a:ea typeface="+mj-ea"/>
                <a:cs typeface="+mj-cs"/>
              </a:rPr>
              <a:t>hasBalance</a:t>
            </a:r>
            <a:r>
              <a:rPr lang="en-US" sz="1400" b="1" kern="1200" dirty="0">
                <a:solidFill>
                  <a:schemeClr val="tx1"/>
                </a:solidFill>
                <a:latin typeface="+mj-lt"/>
                <a:ea typeface="+mj-ea"/>
                <a:cs typeface="+mj-cs"/>
              </a:rPr>
              <a:t>, </a:t>
            </a:r>
            <a:r>
              <a:rPr lang="en-US" sz="1400" b="1" kern="1200" dirty="0" err="1">
                <a:solidFill>
                  <a:schemeClr val="tx1"/>
                </a:solidFill>
                <a:latin typeface="+mj-lt"/>
                <a:ea typeface="+mj-ea"/>
                <a:cs typeface="+mj-cs"/>
              </a:rPr>
              <a:t>cannotDelete</a:t>
            </a:r>
            <a:r>
              <a:rPr lang="en-US" sz="1400" b="1" kern="1200" dirty="0">
                <a:solidFill>
                  <a:schemeClr val="tx1"/>
                </a:solidFill>
                <a:latin typeface="+mj-lt"/>
                <a:ea typeface="+mj-ea"/>
                <a:cs typeface="+mj-cs"/>
              </a:rPr>
              <a:t>, </a:t>
            </a:r>
            <a:r>
              <a:rPr lang="en-US" sz="1400" b="1" kern="1200" dirty="0" err="1">
                <a:solidFill>
                  <a:schemeClr val="tx1"/>
                </a:solidFill>
                <a:latin typeface="+mj-lt"/>
                <a:ea typeface="+mj-ea"/>
                <a:cs typeface="+mj-cs"/>
              </a:rPr>
              <a:t>removeAccount</a:t>
            </a:r>
            <a:r>
              <a:rPr lang="en-US" sz="1400" b="1" kern="1200" dirty="0">
                <a:solidFill>
                  <a:schemeClr val="tx1"/>
                </a:solidFill>
                <a:latin typeface="+mj-lt"/>
                <a:ea typeface="+mj-ea"/>
                <a:cs typeface="+mj-cs"/>
              </a:rPr>
              <a:t>, </a:t>
            </a:r>
            <a:r>
              <a:rPr lang="en-US" sz="1400" b="1" kern="1200" dirty="0" err="1">
                <a:solidFill>
                  <a:schemeClr val="tx1"/>
                </a:solidFill>
                <a:latin typeface="+mj-lt"/>
                <a:ea typeface="+mj-ea"/>
                <a:cs typeface="+mj-cs"/>
              </a:rPr>
              <a:t>printAccountDeleted</a:t>
            </a:r>
            <a:r>
              <a:rPr lang="en-US" sz="1400" b="1" kern="1200" dirty="0">
                <a:solidFill>
                  <a:schemeClr val="tx1"/>
                </a:solidFill>
                <a:latin typeface="+mj-lt"/>
                <a:ea typeface="+mj-ea"/>
                <a:cs typeface="+mj-cs"/>
              </a:rPr>
              <a:t>, </a:t>
            </a:r>
            <a:r>
              <a:rPr lang="en-US" sz="1400" b="1" kern="1200" dirty="0" err="1">
                <a:solidFill>
                  <a:schemeClr val="tx1"/>
                </a:solidFill>
                <a:latin typeface="+mj-lt"/>
                <a:ea typeface="+mj-ea"/>
                <a:cs typeface="+mj-cs"/>
              </a:rPr>
              <a:t>printAccountReserved</a:t>
            </a: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Improve code readability.</a:t>
            </a: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Use more descriptive method and variable names to make your code easier to understand.</a:t>
            </a:r>
            <a:br>
              <a:rPr lang="en-US" sz="1400" b="1" kern="1200" dirty="0">
                <a:solidFill>
                  <a:schemeClr val="tx1"/>
                </a:solidFill>
                <a:latin typeface="+mj-lt"/>
                <a:ea typeface="+mj-ea"/>
                <a:cs typeface="+mj-cs"/>
              </a:rPr>
            </a:br>
            <a:r>
              <a:rPr lang="en-US" sz="1400" b="1" kern="1200" dirty="0">
                <a:solidFill>
                  <a:schemeClr val="tx1"/>
                </a:solidFill>
                <a:latin typeface="+mj-lt"/>
                <a:ea typeface="+mj-ea"/>
                <a:cs typeface="+mj-cs"/>
              </a:rPr>
              <a:t>Reduced nested conditional statements to make code clearer.</a:t>
            </a:r>
          </a:p>
        </p:txBody>
      </p:sp>
    </p:spTree>
    <p:extLst>
      <p:ext uri="{BB962C8B-B14F-4D97-AF65-F5344CB8AC3E}">
        <p14:creationId xmlns:p14="http://schemas.microsoft.com/office/powerpoint/2010/main" val="80921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7EE3-F6BA-AE6E-7D18-05475ABB8DCB}"/>
              </a:ext>
            </a:extLst>
          </p:cNvPr>
          <p:cNvSpPr>
            <a:spLocks noGrp="1"/>
          </p:cNvSpPr>
          <p:nvPr>
            <p:ph type="title"/>
          </p:nvPr>
        </p:nvSpPr>
        <p:spPr/>
        <p:txBody>
          <a:bodyPr>
            <a:normAutofit/>
          </a:bodyPr>
          <a:lstStyle/>
          <a:p>
            <a:r>
              <a:rPr lang="en-CA" sz="2000" dirty="0">
                <a:latin typeface="Times New Roman" panose="02020603050405020304" pitchFamily="18" charset="0"/>
                <a:cs typeface="Times New Roman" panose="02020603050405020304" pitchFamily="18" charset="0"/>
              </a:rPr>
              <a:t>Main class:</a:t>
            </a:r>
            <a:br>
              <a:rPr lang="en-CA"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Change main to public.</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Encapsulate </a:t>
            </a:r>
            <a:r>
              <a:rPr lang="en-US" sz="2000" dirty="0" err="1">
                <a:latin typeface="Times New Roman" panose="02020603050405020304" pitchFamily="18" charset="0"/>
                <a:cs typeface="Times New Roman" panose="02020603050405020304" pitchFamily="18" charset="0"/>
              </a:rPr>
              <a:t>invalidCommandHandler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mainMenu</a:t>
            </a:r>
            <a:r>
              <a:rPr lang="en-US" sz="2000" dirty="0">
                <a:latin typeface="Times New Roman" panose="02020603050405020304" pitchFamily="18" charset="0"/>
                <a:cs typeface="Times New Roman" panose="02020603050405020304" pitchFamily="18" charset="0"/>
              </a:rPr>
              <a:t>,</a:t>
            </a:r>
            <a:endParaRPr lang="en-CA"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355BAD3-3CF7-AD03-6270-98DD6197C569}"/>
              </a:ext>
            </a:extLst>
          </p:cNvPr>
          <p:cNvPicPr>
            <a:picLocks noGrp="1" noChangeAspect="1"/>
          </p:cNvPicPr>
          <p:nvPr>
            <p:ph idx="1"/>
          </p:nvPr>
        </p:nvPicPr>
        <p:blipFill>
          <a:blip r:embed="rId2"/>
          <a:stretch>
            <a:fillRect/>
          </a:stretch>
        </p:blipFill>
        <p:spPr>
          <a:xfrm>
            <a:off x="142106" y="1954580"/>
            <a:ext cx="5618885" cy="3766282"/>
          </a:xfrm>
        </p:spPr>
      </p:pic>
      <p:pic>
        <p:nvPicPr>
          <p:cNvPr id="7" name="Picture 6">
            <a:extLst>
              <a:ext uri="{FF2B5EF4-FFF2-40B4-BE49-F238E27FC236}">
                <a16:creationId xmlns:a16="http://schemas.microsoft.com/office/drawing/2014/main" id="{A1C967FB-2931-9089-9D02-0B3392A01EC5}"/>
              </a:ext>
            </a:extLst>
          </p:cNvPr>
          <p:cNvPicPr>
            <a:picLocks noChangeAspect="1"/>
          </p:cNvPicPr>
          <p:nvPr/>
        </p:nvPicPr>
        <p:blipFill>
          <a:blip r:embed="rId3"/>
          <a:stretch>
            <a:fillRect/>
          </a:stretch>
        </p:blipFill>
        <p:spPr>
          <a:xfrm>
            <a:off x="6096000" y="1790456"/>
            <a:ext cx="5813803" cy="4586898"/>
          </a:xfrm>
          <a:prstGeom prst="rect">
            <a:avLst/>
          </a:prstGeom>
        </p:spPr>
      </p:pic>
    </p:spTree>
    <p:extLst>
      <p:ext uri="{BB962C8B-B14F-4D97-AF65-F5344CB8AC3E}">
        <p14:creationId xmlns:p14="http://schemas.microsoft.com/office/powerpoint/2010/main" val="2096581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590</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Assignment1  Code Refactoring</vt:lpstr>
      <vt:lpstr>  Story about the original code</vt:lpstr>
      <vt:lpstr>Original code:</vt:lpstr>
      <vt:lpstr> In the original code, I identified several issues and poor coding practices(bad smell): </vt:lpstr>
      <vt:lpstr>Fix duplicated code, long Function, large Class  Structural optimization: After the code has been refactored, it is no longer one lengthy class or multiple lengthy functions, structure is clearer and more orderly Utilize Java encapsulation:   Through encapsulation, I can hide the state of an object and restrict access to this state. Through Java's encapsulation, you can make the code more concise and readable. lengthy functions, and the structure is clearer and more orderly. </vt:lpstr>
      <vt:lpstr>Login class: Put the verification password in the private method validatePassword Put successful login into the private method loginSuccess Simplified the structure of the conditional statement to make the code more readable.</vt:lpstr>
      <vt:lpstr>Draw class:  Reorganize blocks of code into a more readable structure and use more descriptive variable names. Encapsulate the logic of executing withdrawals by extracting the successwithdrawal method to reduce code duplication. Combine else and if Use more descriptive prompt messages to improve user experience.</vt:lpstr>
      <vt:lpstr>DeleteAccount class: Decompose the logic of deleteAccount into 6 private methods confirmAccountDeletion, hasBalance, cannotDelete, removeAccount, printAccountDeleted, printAccountReserved Improve code readability. Use more descriptive method and variable names to make your code easier to understand. Reduced nested conditional statements to make code clearer.</vt:lpstr>
      <vt:lpstr>Main class: Change main to public. Encapsulate invalidCommandHandler and mainMenu,</vt:lpstr>
      <vt:lpstr>DeleteAccount Junit test</vt:lpstr>
      <vt:lpstr>TransferMoney Junit test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 Code Refactoring</dc:title>
  <dc:creator>Bruce Wang</dc:creator>
  <cp:lastModifiedBy>Bruce Wang</cp:lastModifiedBy>
  <cp:revision>5</cp:revision>
  <dcterms:created xsi:type="dcterms:W3CDTF">2023-10-06T16:14:19Z</dcterms:created>
  <dcterms:modified xsi:type="dcterms:W3CDTF">2023-10-10T16:39:48Z</dcterms:modified>
</cp:coreProperties>
</file>