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7" r:id="rId10"/>
    <p:sldId id="270" r:id="rId11"/>
    <p:sldId id="271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Sheet1!$A$29</c:f>
              <c:strCache>
                <c:ptCount val="1"/>
                <c:pt idx="0">
                  <c:v>二氧化硅 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Sheet1!$B$29</c:f>
              <c:numCache>
                <c:formatCode>General</c:formatCode>
                <c:ptCount val="1"/>
                <c:pt idx="0">
                  <c:v>0.81799999999999995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4-46F3-80AB-81C260D322C7}"/>
            </c:ext>
          </c:extLst>
        </c:ser>
        <c:ser>
          <c:idx val="1"/>
          <c:order val="1"/>
          <c:tx>
            <c:strRef>
              <c:f>Sheet1!$A$30</c:f>
              <c:strCache>
                <c:ptCount val="1"/>
                <c:pt idx="0">
                  <c:v>氧化铝 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Sheet1!$B$30</c:f>
              <c:numCache>
                <c:formatCode>General</c:formatCode>
                <c:ptCount val="1"/>
                <c:pt idx="0">
                  <c:v>-0.79500000000000004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74-46F3-80AB-81C260D322C7}"/>
            </c:ext>
          </c:extLst>
        </c:ser>
        <c:ser>
          <c:idx val="2"/>
          <c:order val="2"/>
          <c:tx>
            <c:strRef>
              <c:f>Sheet1!$A$31</c:f>
              <c:strCache>
                <c:ptCount val="1"/>
                <c:pt idx="0">
                  <c:v>氧化钾 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Sheet1!$B$31</c:f>
              <c:numCache>
                <c:formatCode>General</c:formatCode>
                <c:ptCount val="1"/>
                <c:pt idx="0">
                  <c:v>-0.70599999999999996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74-46F3-80AB-81C260D322C7}"/>
            </c:ext>
          </c:extLst>
        </c:ser>
        <c:ser>
          <c:idx val="3"/>
          <c:order val="3"/>
          <c:tx>
            <c:strRef>
              <c:f>Sheet1!$A$32</c:f>
              <c:strCache>
                <c:ptCount val="1"/>
                <c:pt idx="0">
                  <c:v>氧化镁 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Sheet1!$B$32</c:f>
              <c:numCache>
                <c:formatCode>General</c:formatCode>
                <c:ptCount val="1"/>
                <c:pt idx="0">
                  <c:v>-0.60199999999999998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74-46F3-80AB-81C260D322C7}"/>
            </c:ext>
          </c:extLst>
        </c:ser>
        <c:ser>
          <c:idx val="4"/>
          <c:order val="4"/>
          <c:tx>
            <c:strRef>
              <c:f>Sheet1!$A$33</c:f>
              <c:strCache>
                <c:ptCount val="1"/>
                <c:pt idx="0">
                  <c:v>五氧化二磷 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Sheet1!$B$33</c:f>
              <c:numCache>
                <c:formatCode>General</c:formatCode>
                <c:ptCount val="1"/>
                <c:pt idx="0">
                  <c:v>-0.60199999999999998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4-46F3-80AB-81C260D322C7}"/>
            </c:ext>
          </c:extLst>
        </c:ser>
        <c:ser>
          <c:idx val="5"/>
          <c:order val="5"/>
          <c:tx>
            <c:strRef>
              <c:f>Sheet1!$A$34</c:f>
              <c:strCache>
                <c:ptCount val="1"/>
                <c:pt idx="0">
                  <c:v>氧化钙 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Sheet1!$B$34</c:f>
              <c:numCache>
                <c:formatCode>General</c:formatCode>
                <c:ptCount val="1"/>
                <c:pt idx="0">
                  <c:v>-0.54500000000000004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4-46F3-80AB-81C260D322C7}"/>
            </c:ext>
          </c:extLst>
        </c:ser>
        <c:ser>
          <c:idx val="6"/>
          <c:order val="6"/>
          <c:tx>
            <c:strRef>
              <c:f>Sheet1!$A$35</c:f>
              <c:strCache>
                <c:ptCount val="1"/>
                <c:pt idx="0">
                  <c:v>氧化铁 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Sheet1!$B$35</c:f>
              <c:numCache>
                <c:formatCode>General</c:formatCode>
                <c:ptCount val="1"/>
                <c:pt idx="0">
                  <c:v>-0.54500000000000004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74-46F3-80AB-81C260D322C7}"/>
            </c:ext>
          </c:extLst>
        </c:ser>
        <c:ser>
          <c:idx val="7"/>
          <c:order val="7"/>
          <c:tx>
            <c:strRef>
              <c:f>Sheet1!$A$36</c:f>
              <c:strCache>
                <c:ptCount val="1"/>
                <c:pt idx="0">
                  <c:v>氧化铅 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Sheet1!$B$36</c:f>
              <c:numCache>
                <c:formatCode>General</c:formatCode>
                <c:ptCount val="1"/>
                <c:pt idx="0">
                  <c:v>-0.54300000000000004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F74-46F3-80AB-81C260D322C7}"/>
            </c:ext>
          </c:extLst>
        </c:ser>
        <c:ser>
          <c:idx val="8"/>
          <c:order val="8"/>
          <c:tx>
            <c:strRef>
              <c:f>Sheet1!$A$37</c:f>
              <c:strCache>
                <c:ptCount val="1"/>
                <c:pt idx="0">
                  <c:v>氧化锶 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Sheet1!$B$37</c:f>
              <c:numCache>
                <c:formatCode>General</c:formatCode>
                <c:ptCount val="1"/>
                <c:pt idx="0">
                  <c:v>-0.48699999999999999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74-46F3-80AB-81C260D322C7}"/>
            </c:ext>
          </c:extLst>
        </c:ser>
        <c:ser>
          <c:idx val="9"/>
          <c:order val="9"/>
          <c:tx>
            <c:strRef>
              <c:f>Sheet1!$A$38</c:f>
              <c:strCache>
                <c:ptCount val="1"/>
                <c:pt idx="0">
                  <c:v>氧化钡 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Sheet1!$B$38</c:f>
              <c:numCache>
                <c:formatCode>General</c:formatCode>
                <c:ptCount val="1"/>
                <c:pt idx="0">
                  <c:v>-0.374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F74-46F3-80AB-81C260D322C7}"/>
            </c:ext>
          </c:extLst>
        </c:ser>
        <c:ser>
          <c:idx val="10"/>
          <c:order val="10"/>
          <c:tx>
            <c:strRef>
              <c:f>Sheet1!$A$39</c:f>
              <c:strCache>
                <c:ptCount val="1"/>
                <c:pt idx="0">
                  <c:v>氧化钠 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Sheet1!$B$39</c:f>
              <c:numCache>
                <c:formatCode>General</c:formatCode>
                <c:ptCount val="1"/>
                <c:pt idx="0">
                  <c:v>-0.315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74-46F3-80AB-81C260D322C7}"/>
            </c:ext>
          </c:extLst>
        </c:ser>
        <c:ser>
          <c:idx val="11"/>
          <c:order val="11"/>
          <c:tx>
            <c:strRef>
              <c:f>Sheet1!$A$40</c:f>
              <c:strCache>
                <c:ptCount val="1"/>
                <c:pt idx="0">
                  <c:v>二氧化硫 </c:v>
                </c:pt>
              </c:strCache>
            </c:strRef>
          </c:tx>
          <c:spPr>
            <a:pattFill prst="narHorz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Sheet1!$B$40</c:f>
              <c:numCache>
                <c:formatCode>General</c:formatCode>
                <c:ptCount val="1"/>
                <c:pt idx="0">
                  <c:v>-0.315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F74-46F3-80AB-81C260D322C7}"/>
            </c:ext>
          </c:extLst>
        </c:ser>
        <c:ser>
          <c:idx val="12"/>
          <c:order val="12"/>
          <c:tx>
            <c:strRef>
              <c:f>Sheet1!$A$41</c:f>
              <c:strCache>
                <c:ptCount val="1"/>
                <c:pt idx="0">
                  <c:v>氧化铜 </c:v>
                </c:pt>
              </c:strCache>
            </c:strRef>
          </c:tx>
          <c:spPr>
            <a:pattFill prst="narHorz">
              <a:fgClr>
                <a:schemeClr val="accent1">
                  <a:lumMod val="80000"/>
                  <a:lumOff val="20000"/>
                </a:schemeClr>
              </a:fgClr>
              <a:bgClr>
                <a:schemeClr val="accent1">
                  <a:lumMod val="80000"/>
                  <a:lumOff val="2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80000"/>
                  <a:lumOff val="2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Sheet1!$B$41</c:f>
              <c:numCache>
                <c:formatCode>General</c:formatCode>
                <c:ptCount val="1"/>
                <c:pt idx="0">
                  <c:v>-0.27300000000000002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F74-46F3-80AB-81C260D322C7}"/>
            </c:ext>
          </c:extLst>
        </c:ser>
        <c:ser>
          <c:idx val="13"/>
          <c:order val="13"/>
          <c:tx>
            <c:strRef>
              <c:f>Sheet1!$A$42</c:f>
              <c:strCache>
                <c:ptCount val="1"/>
                <c:pt idx="0">
                  <c:v>氧化锡 </c:v>
                </c:pt>
              </c:strCache>
            </c:strRef>
          </c:tx>
          <c:spPr>
            <a:pattFill prst="narHorz">
              <a:fgClr>
                <a:schemeClr val="accent2">
                  <a:lumMod val="80000"/>
                  <a:lumOff val="20000"/>
                </a:schemeClr>
              </a:fgClr>
              <a:bgClr>
                <a:schemeClr val="accent2">
                  <a:lumMod val="80000"/>
                  <a:lumOff val="2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80000"/>
                  <a:lumOff val="2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Sheet1!$B$42</c:f>
              <c:numCache>
                <c:formatCode>General</c:formatCode>
                <c:ptCount val="1"/>
                <c:pt idx="0">
                  <c:v>-0.17100000000000001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F74-46F3-80AB-81C260D322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713100584"/>
        <c:axId val="713102224"/>
      </c:barChart>
      <c:catAx>
        <c:axId val="713100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3102224"/>
        <c:crosses val="autoZero"/>
        <c:auto val="1"/>
        <c:lblAlgn val="ctr"/>
        <c:lblOffset val="100"/>
        <c:noMultiLvlLbl val="0"/>
      </c:catAx>
      <c:valAx>
        <c:axId val="71310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3100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二氧化硅 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Sheet1!$C$5</c:f>
              <c:numCache>
                <c:formatCode>General</c:formatCode>
                <c:ptCount val="1"/>
                <c:pt idx="0">
                  <c:v>-0.69699999999999995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9-49C1-8954-5391E002216F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氧化铅 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Sheet1!$C$6</c:f>
              <c:numCache>
                <c:formatCode>General</c:formatCode>
                <c:ptCount val="1"/>
                <c:pt idx="0">
                  <c:v>0.624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E9-49C1-8954-5391E002216F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五氧化二磷 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Sheet1!$C$7</c:f>
              <c:numCache>
                <c:formatCode>General</c:formatCode>
                <c:ptCount val="1"/>
                <c:pt idx="0">
                  <c:v>0.53200000000000003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E9-49C1-8954-5391E002216F}"/>
            </c:ext>
          </c:extLst>
        </c:ser>
        <c:ser>
          <c:idx val="3"/>
          <c:order val="3"/>
          <c:tx>
            <c:strRef>
              <c:f>Sheet1!$B$8</c:f>
              <c:strCache>
                <c:ptCount val="1"/>
                <c:pt idx="0">
                  <c:v>氧化钙 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Sheet1!$C$8</c:f>
              <c:numCache>
                <c:formatCode>General</c:formatCode>
                <c:ptCount val="1"/>
                <c:pt idx="0">
                  <c:v>0.46800000000000003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E9-49C1-8954-5391E002216F}"/>
            </c:ext>
          </c:extLst>
        </c:ser>
        <c:ser>
          <c:idx val="4"/>
          <c:order val="4"/>
          <c:tx>
            <c:strRef>
              <c:f>Sheet1!$B$9</c:f>
              <c:strCache>
                <c:ptCount val="1"/>
                <c:pt idx="0">
                  <c:v>氧化钠 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Sheet1!$C$9</c:f>
              <c:numCache>
                <c:formatCode>General</c:formatCode>
                <c:ptCount val="1"/>
                <c:pt idx="0">
                  <c:v>-0.35099999999999998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E9-49C1-8954-5391E002216F}"/>
            </c:ext>
          </c:extLst>
        </c:ser>
        <c:ser>
          <c:idx val="5"/>
          <c:order val="5"/>
          <c:tx>
            <c:strRef>
              <c:f>Sheet1!$B$10</c:f>
              <c:strCache>
                <c:ptCount val="1"/>
                <c:pt idx="0">
                  <c:v>氧化锶 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Sheet1!$C$10</c:f>
              <c:numCache>
                <c:formatCode>General</c:formatCode>
                <c:ptCount val="1"/>
                <c:pt idx="0">
                  <c:v>0.25700000000000001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E9-49C1-8954-5391E002216F}"/>
            </c:ext>
          </c:extLst>
        </c:ser>
        <c:ser>
          <c:idx val="6"/>
          <c:order val="6"/>
          <c:tx>
            <c:strRef>
              <c:f>Sheet1!$B$11</c:f>
              <c:strCache>
                <c:ptCount val="1"/>
                <c:pt idx="0">
                  <c:v>氧化铜 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Sheet1!$C$11</c:f>
              <c:numCache>
                <c:formatCode>General</c:formatCode>
                <c:ptCount val="1"/>
                <c:pt idx="0">
                  <c:v>0.22800000000000001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E9-49C1-8954-5391E002216F}"/>
            </c:ext>
          </c:extLst>
        </c:ser>
        <c:ser>
          <c:idx val="7"/>
          <c:order val="7"/>
          <c:tx>
            <c:strRef>
              <c:f>Sheet1!$B$12</c:f>
              <c:strCache>
                <c:ptCount val="1"/>
                <c:pt idx="0">
                  <c:v>氧化铝 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Sheet1!$C$12</c:f>
              <c:numCache>
                <c:formatCode>General</c:formatCode>
                <c:ptCount val="1"/>
                <c:pt idx="0">
                  <c:v>-0.21299999999999999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E9-49C1-8954-5391E002216F}"/>
            </c:ext>
          </c:extLst>
        </c:ser>
        <c:ser>
          <c:idx val="8"/>
          <c:order val="8"/>
          <c:tx>
            <c:strRef>
              <c:f>Sheet1!$B$13</c:f>
              <c:strCache>
                <c:ptCount val="1"/>
                <c:pt idx="0">
                  <c:v>二氧化硫 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Sheet1!$C$13</c:f>
              <c:numCache>
                <c:formatCode>General</c:formatCode>
                <c:ptCount val="1"/>
                <c:pt idx="0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E9-49C1-8954-5391E002216F}"/>
            </c:ext>
          </c:extLst>
        </c:ser>
        <c:ser>
          <c:idx val="9"/>
          <c:order val="9"/>
          <c:tx>
            <c:strRef>
              <c:f>Sheet1!$B$14</c:f>
              <c:strCache>
                <c:ptCount val="1"/>
                <c:pt idx="0">
                  <c:v>氧化钾 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Sheet1!$C$14</c:f>
              <c:numCache>
                <c:formatCode>General</c:formatCode>
                <c:ptCount val="1"/>
                <c:pt idx="0">
                  <c:v>-0.128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E9-49C1-8954-5391E002216F}"/>
            </c:ext>
          </c:extLst>
        </c:ser>
        <c:ser>
          <c:idx val="10"/>
          <c:order val="10"/>
          <c:tx>
            <c:strRef>
              <c:f>Sheet1!$B$15</c:f>
              <c:strCache>
                <c:ptCount val="1"/>
                <c:pt idx="0">
                  <c:v>氧化铁 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Sheet1!$C$15</c:f>
              <c:numCache>
                <c:formatCode>General</c:formatCode>
                <c:ptCount val="1"/>
                <c:pt idx="0">
                  <c:v>9.1999999999999998E-2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0E9-49C1-8954-5391E002216F}"/>
            </c:ext>
          </c:extLst>
        </c:ser>
        <c:ser>
          <c:idx val="11"/>
          <c:order val="11"/>
          <c:tx>
            <c:strRef>
              <c:f>Sheet1!$B$16</c:f>
              <c:strCache>
                <c:ptCount val="1"/>
                <c:pt idx="0">
                  <c:v>氧化镁 </c:v>
                </c:pt>
              </c:strCache>
            </c:strRef>
          </c:tx>
          <c:spPr>
            <a:pattFill prst="narHorz">
              <a:fgClr>
                <a:schemeClr val="accent6">
                  <a:lumMod val="60000"/>
                </a:schemeClr>
              </a:fgClr>
              <a:bgClr>
                <a:schemeClr val="accent6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Sheet1!$C$16</c:f>
              <c:numCache>
                <c:formatCode>General</c:formatCode>
                <c:ptCount val="1"/>
                <c:pt idx="0">
                  <c:v>7.1999999999999995E-2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0E9-49C1-8954-5391E002216F}"/>
            </c:ext>
          </c:extLst>
        </c:ser>
        <c:ser>
          <c:idx val="12"/>
          <c:order val="12"/>
          <c:tx>
            <c:strRef>
              <c:f>Sheet1!$B$17</c:f>
              <c:strCache>
                <c:ptCount val="1"/>
                <c:pt idx="0">
                  <c:v>氧化锡 </c:v>
                </c:pt>
              </c:strCache>
            </c:strRef>
          </c:tx>
          <c:spPr>
            <a:pattFill prst="narHorz">
              <a:fgClr>
                <a:schemeClr val="accent1">
                  <a:lumMod val="80000"/>
                  <a:lumOff val="20000"/>
                </a:schemeClr>
              </a:fgClr>
              <a:bgClr>
                <a:schemeClr val="accent1">
                  <a:lumMod val="80000"/>
                  <a:lumOff val="2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80000"/>
                  <a:lumOff val="2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Sheet1!$C$17</c:f>
              <c:numCache>
                <c:formatCode>General</c:formatCode>
                <c:ptCount val="1"/>
                <c:pt idx="0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0E9-49C1-8954-5391E002216F}"/>
            </c:ext>
          </c:extLst>
        </c:ser>
        <c:ser>
          <c:idx val="13"/>
          <c:order val="13"/>
          <c:tx>
            <c:strRef>
              <c:f>Sheet1!$B$18</c:f>
              <c:strCache>
                <c:ptCount val="1"/>
                <c:pt idx="0">
                  <c:v>氧化钡 </c:v>
                </c:pt>
              </c:strCache>
            </c:strRef>
          </c:tx>
          <c:spPr>
            <a:pattFill prst="narHorz">
              <a:fgClr>
                <a:schemeClr val="accent2">
                  <a:lumMod val="80000"/>
                  <a:lumOff val="20000"/>
                </a:schemeClr>
              </a:fgClr>
              <a:bgClr>
                <a:schemeClr val="accent2">
                  <a:lumMod val="80000"/>
                  <a:lumOff val="2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80000"/>
                  <a:lumOff val="2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Sheet1!$C$18</c:f>
              <c:numCache>
                <c:formatCode>General</c:formatCode>
                <c:ptCount val="1"/>
                <c:pt idx="0">
                  <c:v>-6.0000000000000001E-3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0E9-49C1-8954-5391E00221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785599144"/>
        <c:axId val="785597832"/>
      </c:barChart>
      <c:catAx>
        <c:axId val="785599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5597832"/>
        <c:crosses val="autoZero"/>
        <c:auto val="1"/>
        <c:lblAlgn val="ctr"/>
        <c:lblOffset val="100"/>
        <c:noMultiLvlLbl val="0"/>
      </c:catAx>
      <c:valAx>
        <c:axId val="785597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559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氧化铁(Fe2O3)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Sheet1!$B$2:$B$19</c:f>
              <c:numCache>
                <c:formatCode>General</c:formatCode>
                <c:ptCount val="18"/>
                <c:pt idx="0">
                  <c:v>71.027558651777483</c:v>
                </c:pt>
                <c:pt idx="1">
                  <c:v>87.05</c:v>
                </c:pt>
                <c:pt idx="2">
                  <c:v>62.408980582524279</c:v>
                </c:pt>
                <c:pt idx="3">
                  <c:v>68.582136164896923</c:v>
                </c:pt>
                <c:pt idx="4">
                  <c:v>63.806859392809038</c:v>
                </c:pt>
                <c:pt idx="5">
                  <c:v>68.388596845936092</c:v>
                </c:pt>
                <c:pt idx="6">
                  <c:v>60.51193848644273</c:v>
                </c:pt>
                <c:pt idx="7">
                  <c:v>92.908726178535616</c:v>
                </c:pt>
                <c:pt idx="8">
                  <c:v>95.239049814573534</c:v>
                </c:pt>
                <c:pt idx="9">
                  <c:v>96.954213004708947</c:v>
                </c:pt>
                <c:pt idx="10">
                  <c:v>94.697197951190105</c:v>
                </c:pt>
                <c:pt idx="11">
                  <c:v>60.128388017118411</c:v>
                </c:pt>
                <c:pt idx="12">
                  <c:v>63.101010101010097</c:v>
                </c:pt>
                <c:pt idx="13">
                  <c:v>66.23310639162689</c:v>
                </c:pt>
                <c:pt idx="14">
                  <c:v>81.706940874035993</c:v>
                </c:pt>
                <c:pt idx="15">
                  <c:v>77.831912302070663</c:v>
                </c:pt>
                <c:pt idx="16">
                  <c:v>92.35</c:v>
                </c:pt>
                <c:pt idx="17">
                  <c:v>93.836656208885728</c:v>
                </c:pt>
              </c:numCache>
            </c:numRef>
          </c:xVal>
          <c:yVal>
            <c:numRef>
              <c:f>Sheet1!$H$2:$H$19</c:f>
              <c:numCache>
                <c:formatCode>General</c:formatCode>
                <c:ptCount val="18"/>
                <c:pt idx="0">
                  <c:v>1.7826042413687122</c:v>
                </c:pt>
                <c:pt idx="1">
                  <c:v>0</c:v>
                </c:pt>
                <c:pt idx="2">
                  <c:v>2.1844660194174761</c:v>
                </c:pt>
                <c:pt idx="3">
                  <c:v>2.1444930251925878</c:v>
                </c:pt>
                <c:pt idx="4">
                  <c:v>2.7147445860532593</c:v>
                </c:pt>
                <c:pt idx="5">
                  <c:v>2.416093813182369</c:v>
                </c:pt>
                <c:pt idx="6">
                  <c:v>6.1108862808579509</c:v>
                </c:pt>
                <c:pt idx="7">
                  <c:v>0.17051153460381147</c:v>
                </c:pt>
                <c:pt idx="8">
                  <c:v>0.32073769670241564</c:v>
                </c:pt>
                <c:pt idx="9">
                  <c:v>0.26049494038673482</c:v>
                </c:pt>
                <c:pt idx="10">
                  <c:v>0.2912523852566033</c:v>
                </c:pt>
                <c:pt idx="11">
                  <c:v>2.934583248420624</c:v>
                </c:pt>
                <c:pt idx="12">
                  <c:v>0.50505050505050508</c:v>
                </c:pt>
                <c:pt idx="13">
                  <c:v>0.42678589574230269</c:v>
                </c:pt>
                <c:pt idx="14">
                  <c:v>0</c:v>
                </c:pt>
                <c:pt idx="15">
                  <c:v>2.4056029232643121</c:v>
                </c:pt>
                <c:pt idx="16">
                  <c:v>0.35</c:v>
                </c:pt>
                <c:pt idx="17">
                  <c:v>0.20240866309078026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5E-403B-ACFD-31FE96BF5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080416"/>
        <c:axId val="362079104"/>
      </c:scatterChart>
      <c:valAx>
        <c:axId val="362080416"/>
        <c:scaling>
          <c:orientation val="minMax"/>
          <c:max val="98"/>
          <c:min val="56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SiO2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crossAx val="362079104"/>
        <c:crosses val="autoZero"/>
        <c:crossBetween val="midCat"/>
        <c:majorUnit val="6"/>
      </c:valAx>
      <c:valAx>
        <c:axId val="3620791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Fe2O3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crossAx val="362080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氧化钙(CaO)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Sheet1!$B$2:$B$19</c:f>
              <c:numCache>
                <c:formatCode>General</c:formatCode>
                <c:ptCount val="18"/>
                <c:pt idx="0">
                  <c:v>71.027558651777483</c:v>
                </c:pt>
                <c:pt idx="1">
                  <c:v>87.05</c:v>
                </c:pt>
                <c:pt idx="2">
                  <c:v>62.408980582524279</c:v>
                </c:pt>
                <c:pt idx="3">
                  <c:v>68.582136164896923</c:v>
                </c:pt>
                <c:pt idx="4">
                  <c:v>63.806859392809038</c:v>
                </c:pt>
                <c:pt idx="5">
                  <c:v>68.388596845936092</c:v>
                </c:pt>
                <c:pt idx="6">
                  <c:v>60.51193848644273</c:v>
                </c:pt>
                <c:pt idx="7">
                  <c:v>92.908726178535616</c:v>
                </c:pt>
                <c:pt idx="8">
                  <c:v>95.239049814573534</c:v>
                </c:pt>
                <c:pt idx="9">
                  <c:v>96.954213004708947</c:v>
                </c:pt>
                <c:pt idx="10">
                  <c:v>94.697197951190105</c:v>
                </c:pt>
                <c:pt idx="11">
                  <c:v>60.128388017118411</c:v>
                </c:pt>
                <c:pt idx="12">
                  <c:v>63.101010101010097</c:v>
                </c:pt>
                <c:pt idx="13">
                  <c:v>66.23310639162689</c:v>
                </c:pt>
                <c:pt idx="14">
                  <c:v>81.706940874035993</c:v>
                </c:pt>
                <c:pt idx="15">
                  <c:v>77.831912302070663</c:v>
                </c:pt>
                <c:pt idx="16">
                  <c:v>92.35</c:v>
                </c:pt>
                <c:pt idx="17">
                  <c:v>93.836656208885728</c:v>
                </c:pt>
              </c:numCache>
            </c:numRef>
          </c:xVal>
          <c:yVal>
            <c:numRef>
              <c:f>Sheet1!$E$2:$E$19</c:f>
              <c:numCache>
                <c:formatCode>General</c:formatCode>
                <c:ptCount val="18"/>
                <c:pt idx="0">
                  <c:v>6.4747464399139432</c:v>
                </c:pt>
                <c:pt idx="1">
                  <c:v>2.0099999999999998</c:v>
                </c:pt>
                <c:pt idx="2">
                  <c:v>5.9364886731391593</c:v>
                </c:pt>
                <c:pt idx="3">
                  <c:v>7.4120341453258369</c:v>
                </c:pt>
                <c:pt idx="4">
                  <c:v>7.6157911097295621</c:v>
                </c:pt>
                <c:pt idx="5">
                  <c:v>0</c:v>
                </c:pt>
                <c:pt idx="6">
                  <c:v>5.4734925131525687</c:v>
                </c:pt>
                <c:pt idx="7">
                  <c:v>1.0732196589769309</c:v>
                </c:pt>
                <c:pt idx="8">
                  <c:v>0.62142928736093028</c:v>
                </c:pt>
                <c:pt idx="9">
                  <c:v>0.21039975954313195</c:v>
                </c:pt>
                <c:pt idx="10">
                  <c:v>0.72310937029225653</c:v>
                </c:pt>
                <c:pt idx="11">
                  <c:v>8.8648868962706349</c:v>
                </c:pt>
                <c:pt idx="12">
                  <c:v>8.3131313131313131</c:v>
                </c:pt>
                <c:pt idx="13">
                  <c:v>8.4036175185448645</c:v>
                </c:pt>
                <c:pt idx="14">
                  <c:v>0</c:v>
                </c:pt>
                <c:pt idx="15">
                  <c:v>4.7807551766138854</c:v>
                </c:pt>
                <c:pt idx="16">
                  <c:v>1.66</c:v>
                </c:pt>
                <c:pt idx="17">
                  <c:v>0.95132071652666716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48-4072-904F-7B19DC561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82600"/>
        <c:axId val="659479976"/>
      </c:scatterChart>
      <c:valAx>
        <c:axId val="659482600"/>
        <c:scaling>
          <c:orientation val="minMax"/>
          <c:min val="5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SiO2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659479976"/>
        <c:crosses val="autoZero"/>
        <c:crossBetween val="midCat"/>
      </c:valAx>
      <c:valAx>
        <c:axId val="659479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CaO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659482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氧化铅(PbO)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Sheet1!$B$2:$B$50</c:f>
              <c:numCache>
                <c:formatCode>General</c:formatCode>
                <c:ptCount val="49"/>
                <c:pt idx="0">
                  <c:v>36.31995194714186</c:v>
                </c:pt>
                <c:pt idx="1">
                  <c:v>20.176317371268283</c:v>
                </c:pt>
                <c:pt idx="2">
                  <c:v>4.6925895765472312</c:v>
                </c:pt>
                <c:pt idx="3">
                  <c:v>35.213334731103892</c:v>
                </c:pt>
                <c:pt idx="4">
                  <c:v>30.012150668286758</c:v>
                </c:pt>
                <c:pt idx="5">
                  <c:v>42.257663160275989</c:v>
                </c:pt>
                <c:pt idx="6">
                  <c:v>55.740932642487046</c:v>
                </c:pt>
                <c:pt idx="7">
                  <c:v>32.301779935275079</c:v>
                </c:pt>
                <c:pt idx="8">
                  <c:v>52.143004327220275</c:v>
                </c:pt>
                <c:pt idx="9">
                  <c:v>19.825686235223401</c:v>
                </c:pt>
                <c:pt idx="10">
                  <c:v>3.7240965061567719</c:v>
                </c:pt>
                <c:pt idx="11">
                  <c:v>68.983686290404279</c:v>
                </c:pt>
                <c:pt idx="12">
                  <c:v>63.376051261513815</c:v>
                </c:pt>
                <c:pt idx="13">
                  <c:v>35.058703420112309</c:v>
                </c:pt>
                <c:pt idx="14">
                  <c:v>37.416413373860181</c:v>
                </c:pt>
                <c:pt idx="15">
                  <c:v>66.961292288936306</c:v>
                </c:pt>
                <c:pt idx="16">
                  <c:v>70.65680113521185</c:v>
                </c:pt>
                <c:pt idx="17">
                  <c:v>75.540216086434583</c:v>
                </c:pt>
                <c:pt idx="18">
                  <c:v>36.689909762100086</c:v>
                </c:pt>
                <c:pt idx="19">
                  <c:v>68.506392266916123</c:v>
                </c:pt>
                <c:pt idx="20">
                  <c:v>40.53057461845745</c:v>
                </c:pt>
                <c:pt idx="21">
                  <c:v>60.13202640528106</c:v>
                </c:pt>
                <c:pt idx="22">
                  <c:v>33.407730546819515</c:v>
                </c:pt>
                <c:pt idx="23">
                  <c:v>26.579586877278253</c:v>
                </c:pt>
                <c:pt idx="24">
                  <c:v>16.952419600284063</c:v>
                </c:pt>
                <c:pt idx="25">
                  <c:v>19.699071603884327</c:v>
                </c:pt>
                <c:pt idx="26">
                  <c:v>52.300785634118974</c:v>
                </c:pt>
                <c:pt idx="27">
                  <c:v>52.431052093973442</c:v>
                </c:pt>
                <c:pt idx="28">
                  <c:v>13.107308829742289</c:v>
                </c:pt>
                <c:pt idx="29">
                  <c:v>22.447501810282404</c:v>
                </c:pt>
                <c:pt idx="30">
                  <c:v>61.279257465698144</c:v>
                </c:pt>
                <c:pt idx="31">
                  <c:v>62.314419361399239</c:v>
                </c:pt>
                <c:pt idx="32">
                  <c:v>55.976883301226806</c:v>
                </c:pt>
                <c:pt idx="33">
                  <c:v>52.991980259099329</c:v>
                </c:pt>
                <c:pt idx="34">
                  <c:v>53.77634365231421</c:v>
                </c:pt>
                <c:pt idx="35">
                  <c:v>30.146596858638748</c:v>
                </c:pt>
                <c:pt idx="36">
                  <c:v>55.588355048859938</c:v>
                </c:pt>
                <c:pt idx="37">
                  <c:v>19.940113119662858</c:v>
                </c:pt>
                <c:pt idx="38">
                  <c:v>46.441097586135754</c:v>
                </c:pt>
                <c:pt idx="39">
                  <c:v>25.815587957620899</c:v>
                </c:pt>
                <c:pt idx="40">
                  <c:v>23.282442748091604</c:v>
                </c:pt>
                <c:pt idx="41">
                  <c:v>27.359693877551024</c:v>
                </c:pt>
                <c:pt idx="42">
                  <c:v>64.793893129770993</c:v>
                </c:pt>
                <c:pt idx="43">
                  <c:v>22.353767432527341</c:v>
                </c:pt>
                <c:pt idx="44">
                  <c:v>17.653735039207593</c:v>
                </c:pt>
                <c:pt idx="45">
                  <c:v>50.850798920937947</c:v>
                </c:pt>
                <c:pt idx="46">
                  <c:v>31.602341717259318</c:v>
                </c:pt>
                <c:pt idx="47">
                  <c:v>27.489996755704556</c:v>
                </c:pt>
                <c:pt idx="48">
                  <c:v>30.771567436208993</c:v>
                </c:pt>
              </c:numCache>
            </c:numRef>
          </c:xVal>
          <c:yVal>
            <c:numRef>
              <c:f>Sheet1!$J$2:$J$50</c:f>
              <c:numCache>
                <c:formatCode>General</c:formatCode>
                <c:ptCount val="49"/>
                <c:pt idx="0">
                  <c:v>47.482230453498858</c:v>
                </c:pt>
                <c:pt idx="1">
                  <c:v>28.731717090763372</c:v>
                </c:pt>
                <c:pt idx="2">
                  <c:v>33.031351791530945</c:v>
                </c:pt>
                <c:pt idx="3">
                  <c:v>26.617045811929973</c:v>
                </c:pt>
                <c:pt idx="4">
                  <c:v>43.357634669906851</c:v>
                </c:pt>
                <c:pt idx="5">
                  <c:v>10.519172039362065</c:v>
                </c:pt>
                <c:pt idx="6">
                  <c:v>17.595854922279795</c:v>
                </c:pt>
                <c:pt idx="7">
                  <c:v>29.470064724919091</c:v>
                </c:pt>
                <c:pt idx="8">
                  <c:v>32.866268287657114</c:v>
                </c:pt>
                <c:pt idx="9">
                  <c:v>29.583249849729516</c:v>
                </c:pt>
                <c:pt idx="10">
                  <c:v>29.952948243067372</c:v>
                </c:pt>
                <c:pt idx="11">
                  <c:v>17.367514439152899</c:v>
                </c:pt>
                <c:pt idx="12">
                  <c:v>12.324789747697238</c:v>
                </c:pt>
                <c:pt idx="13">
                  <c:v>40.040837161817258</c:v>
                </c:pt>
                <c:pt idx="14">
                  <c:v>38.237082066869299</c:v>
                </c:pt>
                <c:pt idx="15">
                  <c:v>16.813979477801485</c:v>
                </c:pt>
                <c:pt idx="16">
                  <c:v>20.028380295965949</c:v>
                </c:pt>
                <c:pt idx="17">
                  <c:v>16.166466586634655</c:v>
                </c:pt>
                <c:pt idx="18">
                  <c:v>47.733798195242002</c:v>
                </c:pt>
                <c:pt idx="19">
                  <c:v>22.91861552853134</c:v>
                </c:pt>
                <c:pt idx="20">
                  <c:v>42.620096281880578</c:v>
                </c:pt>
                <c:pt idx="21">
                  <c:v>17.243448689737949</c:v>
                </c:pt>
                <c:pt idx="22">
                  <c:v>50.025362686415747</c:v>
                </c:pt>
                <c:pt idx="23">
                  <c:v>61.796273795058738</c:v>
                </c:pt>
                <c:pt idx="24">
                  <c:v>71.228568529978688</c:v>
                </c:pt>
                <c:pt idx="25">
                  <c:v>47.08142140646676</c:v>
                </c:pt>
                <c:pt idx="26">
                  <c:v>22.324252627282931</c:v>
                </c:pt>
                <c:pt idx="27">
                  <c:v>20.551583248212463</c:v>
                </c:pt>
                <c:pt idx="28">
                  <c:v>63.21292775665399</c:v>
                </c:pt>
                <c:pt idx="29">
                  <c:v>46.291507189407263</c:v>
                </c:pt>
                <c:pt idx="30">
                  <c:v>13.730831315577078</c:v>
                </c:pt>
                <c:pt idx="31">
                  <c:v>16.259914582062237</c:v>
                </c:pt>
                <c:pt idx="32">
                  <c:v>25.600730001013886</c:v>
                </c:pt>
                <c:pt idx="33">
                  <c:v>26.115566522722599</c:v>
                </c:pt>
                <c:pt idx="34">
                  <c:v>15.841484319854798</c:v>
                </c:pt>
                <c:pt idx="35">
                  <c:v>35.790575916230374</c:v>
                </c:pt>
                <c:pt idx="36">
                  <c:v>23.432410423452769</c:v>
                </c:pt>
                <c:pt idx="37">
                  <c:v>48.79671731174448</c:v>
                </c:pt>
                <c:pt idx="38">
                  <c:v>31.576232721270884</c:v>
                </c:pt>
                <c:pt idx="39">
                  <c:v>42.21126612818631</c:v>
                </c:pt>
                <c:pt idx="40">
                  <c:v>55.986913849509271</c:v>
                </c:pt>
                <c:pt idx="41">
                  <c:v>50.403911564625858</c:v>
                </c:pt>
                <c:pt idx="42">
                  <c:v>13.903307888040713</c:v>
                </c:pt>
                <c:pt idx="43">
                  <c:v>55.643623959064911</c:v>
                </c:pt>
                <c:pt idx="44">
                  <c:v>60.317787866281471</c:v>
                </c:pt>
                <c:pt idx="45">
                  <c:v>34.156463996679804</c:v>
                </c:pt>
                <c:pt idx="46">
                  <c:v>44.720294882914132</c:v>
                </c:pt>
                <c:pt idx="47">
                  <c:v>48.77257488915324</c:v>
                </c:pt>
                <c:pt idx="48">
                  <c:v>39.84406642365331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CC-426D-A547-74253C10C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252592"/>
        <c:axId val="356254560"/>
      </c:scatterChart>
      <c:valAx>
        <c:axId val="35625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PbO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254560"/>
        <c:crosses val="autoZero"/>
        <c:crossBetween val="midCat"/>
      </c:valAx>
      <c:valAx>
        <c:axId val="35625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SiO2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6252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C5E01-3200-E318-D269-7AFCE21B3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5A48D1-F374-C00A-49F4-0648C5DFB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89D5C-89A0-1413-4117-D74F0010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D0019-157C-89B7-4CB5-DC754683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9A2E3-E007-5ABB-DC64-1AAB52E6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D55D2-7C1A-DFBD-60B5-3EAA9819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3EFA0-363E-1CC2-68FD-3D34F939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F7845-019D-609A-EB09-F49374AD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90372-C39F-49EE-23FC-BE66C847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2F0C6-8A10-F641-C060-94C041A0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4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6CDA7-7CDE-C806-D015-3DCB94D9F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571A4-B127-FFDE-F510-7F43B1932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EB1D1-2802-85C0-31D1-53BA0B75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84CBA-151C-9135-9FBA-1A7A0773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55706-E306-5FC4-E3C4-E0B2C941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690E6-7F68-C313-D765-2A5888F6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D7B16-2267-EB8D-4AFC-CF5E816C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63462-8155-8294-CA39-9CFB1812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51ACF-FA1D-C620-B4E2-3FFB78F2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C2494-307D-DDBF-9D6E-91123849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2D06-7987-2DF8-11B4-38626131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5C58E-2B5E-883C-A02F-6290AA9F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43628-5379-381D-2951-5DE52D85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595E7-D563-4A26-C66F-1E3DC50A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88E92-5ED5-77C3-74F2-CD35AFF8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6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AC4F-42DE-9ACA-0E16-417E7942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AE28C-6FC4-3A15-60C0-3CBDDE955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62D0A-F1A5-D957-2DC8-C361828B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4CEDF-2081-545B-6DBF-D191FFCF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6D491-58F9-D786-2AEC-5DCAA6C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22538-7D77-F5AF-39BB-C9F78A9C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5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966FD-96CA-A201-1CF0-1E4BD9CC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B596A-5A1F-CF03-6233-8CD9C7C0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B1C1C2-B1B0-4606-0FD1-6C340190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27E737-A53F-9D58-3247-7A9DA621B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F65E0-FC45-CF05-831F-2D83F3800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B8820A-A7CA-8FE0-F52D-5B05B765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9635E4-512D-D262-4FAE-A42C4FAD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C1BCEF-6B5D-DEF8-A029-9CA92570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9F1C9-B1B2-9D88-209A-858936F1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FF333-CEEB-4938-596B-BC1B6B28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F2DDD1-83F5-F742-4C3D-67E66139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F6BD5-0E67-FDF7-1A70-6079DF55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464F2-C4F8-0852-3826-5E72BF42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C0F20E-A47B-3BE2-449D-258B1EF0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89C554-80A8-5365-6C5E-D50204C3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8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1C3AE-F6C3-506A-0F81-C394AF1E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D9319-5A0F-76E7-6758-33514B2D8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6DE37-BE21-53DA-7DD8-C4B2F639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EBA69-CA14-D67F-A64D-5809871A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66008-6B45-C723-9365-E9152497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E9172-A58A-C488-2493-DCC6BD8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6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0E8F-734D-179E-BE70-1901DB65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A5205D-70C5-2CF7-136D-51C30307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BF6C8-9B3C-4B84-6402-C57CD0A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92C7E-7849-6E21-667C-E962E24D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20932-A848-4EF4-423D-A2B78039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E8C33-A9D4-3183-ED65-9C7BEF1D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5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240C1D-5543-A4EA-C653-910365E9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040FD-302E-E3EE-4341-F8031255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E3913-EE02-46DB-4A19-B7A28DB77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17A6-4D17-4FD3-BF26-F9DA8F45B958}" type="datetimeFigureOut">
              <a:rPr lang="zh-CN" altLang="en-US" smtClean="0"/>
              <a:t>2022-10-27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0BCA3-D214-4C5D-47EA-181F08A89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A9C0-8390-4F4C-BF76-907D727FC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4B8C-3D24-458F-B074-FB02EE70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EA06E55-D655-793A-8D79-C04BBF56D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97932"/>
              </p:ext>
            </p:extLst>
          </p:nvPr>
        </p:nvGraphicFramePr>
        <p:xfrm>
          <a:off x="2311400" y="995363"/>
          <a:ext cx="5967413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370440" imgH="257760" progId="AxGlyph.Document">
                  <p:embed/>
                </p:oleObj>
              </mc:Choice>
              <mc:Fallback>
                <p:oleObj name="AxGlyph" r:id="rId2" imgW="370440" imgH="257760" progId="AxGlyph.Document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6445B84-480A-19F3-FFB6-1BA6A4585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1400" y="995363"/>
                        <a:ext cx="5967413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06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1DB0904-93B6-FA0C-5FC5-E11916442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622487"/>
              </p:ext>
            </p:extLst>
          </p:nvPr>
        </p:nvGraphicFramePr>
        <p:xfrm>
          <a:off x="1342586" y="1060942"/>
          <a:ext cx="7732978" cy="473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459360" imgH="280440" progId="AxGlyph.Document">
                  <p:embed/>
                </p:oleObj>
              </mc:Choice>
              <mc:Fallback>
                <p:oleObj name="AxGlyph" r:id="rId2" imgW="459360" imgH="28044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2586" y="1060942"/>
                        <a:ext cx="7732978" cy="473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43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DAAED3F-7413-F455-4130-3DE1D8EDD0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647771"/>
              </p:ext>
            </p:extLst>
          </p:nvPr>
        </p:nvGraphicFramePr>
        <p:xfrm>
          <a:off x="1609388" y="1403309"/>
          <a:ext cx="7254875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725040" imgH="421920" progId="AxGlyph.Document">
                  <p:embed/>
                </p:oleObj>
              </mc:Choice>
              <mc:Fallback>
                <p:oleObj name="AxGlyph" r:id="rId2" imgW="725040" imgH="42192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9388" y="1403309"/>
                        <a:ext cx="7254875" cy="422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0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EB1C865-35DB-5090-8242-B4D29809A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009131"/>
              </p:ext>
            </p:extLst>
          </p:nvPr>
        </p:nvGraphicFramePr>
        <p:xfrm>
          <a:off x="2128343" y="1204994"/>
          <a:ext cx="7396546" cy="4185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504360" imgH="285120" progId="AxGlyph.Document">
                  <p:embed/>
                </p:oleObj>
              </mc:Choice>
              <mc:Fallback>
                <p:oleObj name="AxGlyph" r:id="rId2" imgW="504360" imgH="28512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8343" y="1204994"/>
                        <a:ext cx="7396546" cy="4185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86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CB7B24A-E9B6-FED9-D0CB-D825CB20C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73012"/>
              </p:ext>
            </p:extLst>
          </p:nvPr>
        </p:nvGraphicFramePr>
        <p:xfrm>
          <a:off x="2936219" y="1642132"/>
          <a:ext cx="390525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221760" imgH="182160" progId="AxGlyph.Document">
                  <p:embed/>
                </p:oleObj>
              </mc:Choice>
              <mc:Fallback>
                <p:oleObj name="AxGlyph" r:id="rId2" imgW="221760" imgH="18216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6219" y="1642132"/>
                        <a:ext cx="3905250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160E101-06F6-C016-0A87-1B90D5F6D631}"/>
              </a:ext>
            </a:extLst>
          </p:cNvPr>
          <p:cNvSpPr txBox="1"/>
          <p:nvPr/>
        </p:nvSpPr>
        <p:spPr>
          <a:xfrm>
            <a:off x="4390695" y="117337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高钾</a:t>
            </a:r>
          </a:p>
        </p:txBody>
      </p:sp>
    </p:spTree>
    <p:extLst>
      <p:ext uri="{BB962C8B-B14F-4D97-AF65-F5344CB8AC3E}">
        <p14:creationId xmlns:p14="http://schemas.microsoft.com/office/powerpoint/2010/main" val="267985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C121256-1732-BE24-3210-F847A50F0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31003"/>
              </p:ext>
            </p:extLst>
          </p:nvPr>
        </p:nvGraphicFramePr>
        <p:xfrm>
          <a:off x="3567496" y="1821684"/>
          <a:ext cx="390525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222840" imgH="174960" progId="AxGlyph.Document">
                  <p:embed/>
                </p:oleObj>
              </mc:Choice>
              <mc:Fallback>
                <p:oleObj name="AxGlyph" r:id="rId2" imgW="222840" imgH="174960" progId="AxGlyph.Document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CB7B24A-E9B6-FED9-D0CB-D825CB20C2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7496" y="1821684"/>
                        <a:ext cx="3905250" cy="306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66F28D8-09E9-F349-C3B9-B2835ECF4D2E}"/>
              </a:ext>
            </a:extLst>
          </p:cNvPr>
          <p:cNvSpPr txBox="1"/>
          <p:nvPr/>
        </p:nvSpPr>
        <p:spPr>
          <a:xfrm>
            <a:off x="5249915" y="13073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铅钡</a:t>
            </a:r>
          </a:p>
        </p:txBody>
      </p:sp>
    </p:spTree>
    <p:extLst>
      <p:ext uri="{BB962C8B-B14F-4D97-AF65-F5344CB8AC3E}">
        <p14:creationId xmlns:p14="http://schemas.microsoft.com/office/powerpoint/2010/main" val="368417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90BA8B-ED25-A72B-DACC-4117E0BE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67" y="1285468"/>
            <a:ext cx="8134350" cy="4800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C3EDCA-7352-589E-89C4-B16BE98C196D}"/>
              </a:ext>
            </a:extLst>
          </p:cNvPr>
          <p:cNvSpPr txBox="1"/>
          <p:nvPr/>
        </p:nvSpPr>
        <p:spPr>
          <a:xfrm>
            <a:off x="4716188" y="1285468"/>
            <a:ext cx="516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高钾原先</a:t>
            </a:r>
            <a:r>
              <a:rPr lang="en-US" altLang="zh-CN" dirty="0"/>
              <a:t>+</a:t>
            </a:r>
            <a:r>
              <a:rPr lang="zh-CN" altLang="en-US" dirty="0"/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346500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0B3ACE-8765-3D85-FE32-FF0B659A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11" y="1328244"/>
            <a:ext cx="8134350" cy="4800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743A1D-E7C9-5C5C-6CFC-7143BF452009}"/>
              </a:ext>
            </a:extLst>
          </p:cNvPr>
          <p:cNvSpPr txBox="1"/>
          <p:nvPr/>
        </p:nvSpPr>
        <p:spPr>
          <a:xfrm>
            <a:off x="4385112" y="844034"/>
            <a:ext cx="516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高钾原先</a:t>
            </a:r>
          </a:p>
        </p:txBody>
      </p:sp>
    </p:spTree>
    <p:extLst>
      <p:ext uri="{BB962C8B-B14F-4D97-AF65-F5344CB8AC3E}">
        <p14:creationId xmlns:p14="http://schemas.microsoft.com/office/powerpoint/2010/main" val="20499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A26DDE-9DA3-A1B6-0245-6E0C1CAB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028700"/>
            <a:ext cx="8134350" cy="4800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71A0B5-C7AC-7250-9B86-00C1365BBBFD}"/>
              </a:ext>
            </a:extLst>
          </p:cNvPr>
          <p:cNvSpPr txBox="1"/>
          <p:nvPr/>
        </p:nvSpPr>
        <p:spPr>
          <a:xfrm>
            <a:off x="4944788" y="560255"/>
            <a:ext cx="516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铅钡原先</a:t>
            </a:r>
            <a:r>
              <a:rPr lang="en-US" altLang="zh-CN" dirty="0"/>
              <a:t>+</a:t>
            </a:r>
            <a:r>
              <a:rPr lang="zh-CN" altLang="en-US" dirty="0"/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422866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6E213AC-0C85-0976-A5F6-614C359E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028700"/>
            <a:ext cx="8134350" cy="4800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67228-DCA2-8E70-BE71-C100AE8AA129}"/>
              </a:ext>
            </a:extLst>
          </p:cNvPr>
          <p:cNvSpPr txBox="1"/>
          <p:nvPr/>
        </p:nvSpPr>
        <p:spPr>
          <a:xfrm>
            <a:off x="4944788" y="560255"/>
            <a:ext cx="516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铅钡原先</a:t>
            </a:r>
          </a:p>
        </p:txBody>
      </p:sp>
    </p:spTree>
    <p:extLst>
      <p:ext uri="{BB962C8B-B14F-4D97-AF65-F5344CB8AC3E}">
        <p14:creationId xmlns:p14="http://schemas.microsoft.com/office/powerpoint/2010/main" val="28339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D9D1108-AC0C-74F6-8C1A-E9A00A312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489340"/>
              </p:ext>
            </p:extLst>
          </p:nvPr>
        </p:nvGraphicFramePr>
        <p:xfrm>
          <a:off x="2774731" y="2057399"/>
          <a:ext cx="5856890" cy="355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48AE62-563F-CEAA-BB1E-72757928275C}"/>
              </a:ext>
            </a:extLst>
          </p:cNvPr>
          <p:cNvSpPr txBox="1"/>
          <p:nvPr/>
        </p:nvSpPr>
        <p:spPr>
          <a:xfrm>
            <a:off x="5171090" y="1576552"/>
            <a:ext cx="219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高钾</a:t>
            </a:r>
          </a:p>
        </p:txBody>
      </p:sp>
    </p:spTree>
    <p:extLst>
      <p:ext uri="{BB962C8B-B14F-4D97-AF65-F5344CB8AC3E}">
        <p14:creationId xmlns:p14="http://schemas.microsoft.com/office/powerpoint/2010/main" val="393777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4D36D86-F128-8E3A-9226-BF002B875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52862"/>
              </p:ext>
            </p:extLst>
          </p:nvPr>
        </p:nvGraphicFramePr>
        <p:xfrm>
          <a:off x="2799091" y="1632662"/>
          <a:ext cx="5891212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365760" imgH="194760" progId="AxGlyph.Document">
                  <p:embed/>
                </p:oleObj>
              </mc:Choice>
              <mc:Fallback>
                <p:oleObj name="AxGlyph" r:id="rId2" imgW="365760" imgH="194760" progId="AxGlyph.Document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EA06E55-D655-793A-8D79-C04BBF56DD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9091" y="1632662"/>
                        <a:ext cx="5891212" cy="315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33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19FFCC4-FA37-E809-0CEF-2504FC452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882313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C09EC5E-928F-A09E-08F1-355389290A13}"/>
              </a:ext>
            </a:extLst>
          </p:cNvPr>
          <p:cNvSpPr txBox="1"/>
          <p:nvPr/>
        </p:nvSpPr>
        <p:spPr>
          <a:xfrm>
            <a:off x="5990896" y="1497724"/>
            <a:ext cx="28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高钾</a:t>
            </a:r>
          </a:p>
        </p:txBody>
      </p:sp>
    </p:spTree>
    <p:extLst>
      <p:ext uri="{BB962C8B-B14F-4D97-AF65-F5344CB8AC3E}">
        <p14:creationId xmlns:p14="http://schemas.microsoft.com/office/powerpoint/2010/main" val="425442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2B126B16-910C-C350-22BC-A9BE6CCC22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398734"/>
              </p:ext>
            </p:extLst>
          </p:nvPr>
        </p:nvGraphicFramePr>
        <p:xfrm>
          <a:off x="2911365" y="18682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A59CE4C-4403-8D8B-F678-7E50B7B79157}"/>
              </a:ext>
            </a:extLst>
          </p:cNvPr>
          <p:cNvSpPr txBox="1"/>
          <p:nvPr/>
        </p:nvSpPr>
        <p:spPr>
          <a:xfrm>
            <a:off x="4776952" y="1070897"/>
            <a:ext cx="335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铅钡</a:t>
            </a:r>
          </a:p>
        </p:txBody>
      </p:sp>
    </p:spTree>
    <p:extLst>
      <p:ext uri="{BB962C8B-B14F-4D97-AF65-F5344CB8AC3E}">
        <p14:creationId xmlns:p14="http://schemas.microsoft.com/office/powerpoint/2010/main" val="48583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D4DEB0-C3B6-038B-534C-76CC37E9C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86269"/>
              </p:ext>
            </p:extLst>
          </p:nvPr>
        </p:nvGraphicFramePr>
        <p:xfrm>
          <a:off x="2681724" y="1761905"/>
          <a:ext cx="5839537" cy="236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504360" imgH="204120" progId="AxGlyph.Document">
                  <p:embed/>
                </p:oleObj>
              </mc:Choice>
              <mc:Fallback>
                <p:oleObj name="AxGlyph" r:id="rId2" imgW="504360" imgH="20412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81724" y="1761905"/>
                        <a:ext cx="5839537" cy="2368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22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DFDEB82-0E46-7A24-845F-AA20A6426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07271"/>
              </p:ext>
            </p:extLst>
          </p:nvPr>
        </p:nvGraphicFramePr>
        <p:xfrm>
          <a:off x="3449638" y="630238"/>
          <a:ext cx="3844925" cy="518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196200" imgH="265680" progId="AxGlyph.Document">
                  <p:embed/>
                </p:oleObj>
              </mc:Choice>
              <mc:Fallback>
                <p:oleObj name="AxGlyph" r:id="rId2" imgW="196200" imgH="26568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9638" y="630238"/>
                        <a:ext cx="3844925" cy="518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1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39CBC9-EA9F-0904-7EF8-465762DD782E}"/>
              </a:ext>
            </a:extLst>
          </p:cNvPr>
          <p:cNvSpPr txBox="1"/>
          <p:nvPr/>
        </p:nvSpPr>
        <p:spPr>
          <a:xfrm>
            <a:off x="4501056" y="299545"/>
            <a:ext cx="50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高钾相关系数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F76E41-91EF-20EC-5F50-54A5F033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6" y="594831"/>
            <a:ext cx="9459645" cy="31246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9E1572-00DE-CA7D-CC59-1F612A9D2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48" y="3599995"/>
            <a:ext cx="576342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59B0BBE-6B40-F9E4-24E3-0D0D5E7E4C1A}"/>
              </a:ext>
            </a:extLst>
          </p:cNvPr>
          <p:cNvSpPr txBox="1"/>
          <p:nvPr/>
        </p:nvSpPr>
        <p:spPr>
          <a:xfrm>
            <a:off x="3775842" y="165539"/>
            <a:ext cx="50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铅钡相关系数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C1061B-326A-5994-CCB0-C6EEC4C4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27" y="350205"/>
            <a:ext cx="5293019" cy="27281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E24799-755E-A352-E32A-A601E786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7" y="3120087"/>
            <a:ext cx="8907118" cy="3572374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528098B-4168-F0E3-1755-377BC4F79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06270"/>
              </p:ext>
            </p:extLst>
          </p:nvPr>
        </p:nvGraphicFramePr>
        <p:xfrm>
          <a:off x="1052250" y="514350"/>
          <a:ext cx="1981200" cy="2914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67430662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1222365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987326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表面</a:t>
                      </a:r>
                      <a:r>
                        <a:rPr lang="en-US" altLang="zh-CN" sz="700" u="none" strike="noStrike">
                          <a:effectLst/>
                        </a:rPr>
                        <a:t>1 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665405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二氧化硅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SiO2)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-0.697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01388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氧化铅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PbO)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0.624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744997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五氧化二磷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P2O5)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0.532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36278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氧化钙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CaO)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0.468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388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氧化钠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Na2O)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-0.351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02340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氧化锶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SrO)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0.257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0363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氧化铜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CuO)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0.228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8681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氧化铝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Al2O3)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-0.213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86716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二氧化硫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SO2)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0.155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4281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氧化钾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K2O)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-0.128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818443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氧化铁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Fe2O3)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0.092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1911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氧化镁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MgO)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0.072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01627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氧化锡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SnO2)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0.025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85379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氧化钡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BaO) 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-0.006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017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39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22C1E1C-C042-7D11-02A2-097994F029D9}"/>
              </a:ext>
            </a:extLst>
          </p:cNvPr>
          <p:cNvSpPr txBox="1"/>
          <p:nvPr/>
        </p:nvSpPr>
        <p:spPr>
          <a:xfrm>
            <a:off x="3563007" y="1474076"/>
            <a:ext cx="45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高钾相关系数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197CCAB-BFD2-30DE-A015-3C0426154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624690"/>
              </p:ext>
            </p:extLst>
          </p:nvPr>
        </p:nvGraphicFramePr>
        <p:xfrm>
          <a:off x="1728952" y="2664372"/>
          <a:ext cx="6429704" cy="229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56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DCBC8C-0330-E2B9-6C9F-D8390ECFC841}"/>
              </a:ext>
            </a:extLst>
          </p:cNvPr>
          <p:cNvSpPr txBox="1"/>
          <p:nvPr/>
        </p:nvSpPr>
        <p:spPr>
          <a:xfrm>
            <a:off x="4469524" y="433551"/>
            <a:ext cx="45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铅钡相关系数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2073699-E431-7689-E3F9-05366C3BF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37896"/>
              </p:ext>
            </p:extLst>
          </p:nvPr>
        </p:nvGraphicFramePr>
        <p:xfrm>
          <a:off x="1941785" y="953814"/>
          <a:ext cx="6177455" cy="4051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112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0DF8188-EFAC-EB52-EC49-B2DC6BD59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79439"/>
              </p:ext>
            </p:extLst>
          </p:nvPr>
        </p:nvGraphicFramePr>
        <p:xfrm>
          <a:off x="1520058" y="1883541"/>
          <a:ext cx="7715361" cy="324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603720" imgH="253440" progId="AxGlyph.Document">
                  <p:embed/>
                </p:oleObj>
              </mc:Choice>
              <mc:Fallback>
                <p:oleObj name="AxGlyph" r:id="rId2" imgW="603720" imgH="25344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0058" y="1883541"/>
                        <a:ext cx="7715361" cy="3248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61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9625DF4-F808-9FD6-13E8-F878CB2FB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50182"/>
              </p:ext>
            </p:extLst>
          </p:nvPr>
        </p:nvGraphicFramePr>
        <p:xfrm>
          <a:off x="2620032" y="687278"/>
          <a:ext cx="2646363" cy="505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2645837" imgH="5056742" progId="AxGlyph.Document">
                  <p:embed/>
                </p:oleObj>
              </mc:Choice>
              <mc:Fallback>
                <p:oleObj name="AxGlyph" r:id="rId2" imgW="2645837" imgH="5056742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0032" y="687278"/>
                        <a:ext cx="2646363" cy="505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88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137</Words>
  <Application>Microsoft Office PowerPoint</Application>
  <PresentationFormat>宽屏</PresentationFormat>
  <Paragraphs>64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AxGlyph</vt:lpstr>
      <vt:lpstr>AxGlyph.Document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</cp:revision>
  <dcterms:created xsi:type="dcterms:W3CDTF">2022-09-16T06:04:12Z</dcterms:created>
  <dcterms:modified xsi:type="dcterms:W3CDTF">2022-10-27T09:49:24Z</dcterms:modified>
</cp:coreProperties>
</file>