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E7760-15B9-46AB-B877-C9A3178DACE3}" type="datetimeFigureOut">
              <a:rPr lang="zh-CN" altLang="en-US" smtClean="0"/>
              <a:t>2024-10-03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B666A-48F8-4351-94C5-8EA9E7299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79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B666A-48F8-4351-94C5-8EA9E72999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4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51C0C-E380-875B-80D4-FD1B01188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917E66-1382-4282-1B5A-E963E17F1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972F5-4D72-05C3-B9AC-3F9831E7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49C-27C0-478F-8F8A-2B1A7442B950}" type="datetimeFigureOut">
              <a:rPr lang="zh-CN" altLang="en-US" smtClean="0"/>
              <a:t>2024-10-03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D7811-89F8-0128-4849-1A4F2CD9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E83F2-B67C-35F9-E912-B8DEECBF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F177-F29F-42D6-B71E-54F87D0AE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6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4214C-A98B-F45B-5B68-0021F9F7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D86D4-B8D0-164A-B6AA-F0E72ED3C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2B92F-4559-6C16-8FDE-4E99D990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49C-27C0-478F-8F8A-2B1A7442B950}" type="datetimeFigureOut">
              <a:rPr lang="zh-CN" altLang="en-US" smtClean="0"/>
              <a:t>2024-10-03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841AC-8E95-796E-C70C-45AB42F8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E34FD-B4A7-3593-6DD4-530EFB1A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F177-F29F-42D6-B71E-54F87D0AE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1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028568-043B-01BC-77D6-20A47DBE7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038FF-438F-70A3-C0F8-6D97A9A86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E5783-CC8B-3C80-4199-60303011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49C-27C0-478F-8F8A-2B1A7442B950}" type="datetimeFigureOut">
              <a:rPr lang="zh-CN" altLang="en-US" smtClean="0"/>
              <a:t>2024-10-03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54638-D76D-BA63-057E-9D0C424A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9C3E5-B2CD-CD45-C435-36B478D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F177-F29F-42D6-B71E-54F87D0AE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78A0C-EB7D-1B9F-76EF-49C92209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D1732-0751-B7C9-1A2C-8D3FC6D3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A7162-49A1-1C3E-2AA5-7F11999C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49C-27C0-478F-8F8A-2B1A7442B950}" type="datetimeFigureOut">
              <a:rPr lang="zh-CN" altLang="en-US" smtClean="0"/>
              <a:t>2024-10-03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346EB-EAF5-8D8A-6DBE-4ACC45A5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6D55A-9B59-6718-3720-9EB499DE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F177-F29F-42D6-B71E-54F87D0AE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404A6-65E7-B209-CD41-F78B6D16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F330C-8F21-92D3-6FC4-9A96665B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F070E-62CC-1C45-05C8-BB4E98D7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49C-27C0-478F-8F8A-2B1A7442B950}" type="datetimeFigureOut">
              <a:rPr lang="zh-CN" altLang="en-US" smtClean="0"/>
              <a:t>2024-10-03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3C35D-1757-155F-47AF-9BA4257E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78E0F-F382-E70D-CA5E-631BE932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F177-F29F-42D6-B71E-54F87D0AE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D5873-B5AE-0726-2E21-4C52EF36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363B0-083F-83B6-FFF9-4A2B5F329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40461-5131-33E9-B246-32792FC9E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24866-B48A-5BEF-A487-BA91DD63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49C-27C0-478F-8F8A-2B1A7442B950}" type="datetimeFigureOut">
              <a:rPr lang="zh-CN" altLang="en-US" smtClean="0"/>
              <a:t>2024-10-03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69C73-E9E0-0259-FC27-64FEB5D0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A936D-E1B7-D5DD-4498-78597A32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F177-F29F-42D6-B71E-54F87D0AE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8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6A39B-A143-11DF-B8CD-82DF9F0F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EFA46-1A42-3152-C217-6F5567713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6B522-5801-0E9F-E795-418CA7BAC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826BE2-1D30-5239-33CA-EE011A14D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B6C65E-0F30-0DD5-D015-879A29320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934295-560F-EB68-3D65-B7AE7289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49C-27C0-478F-8F8A-2B1A7442B950}" type="datetimeFigureOut">
              <a:rPr lang="zh-CN" altLang="en-US" smtClean="0"/>
              <a:t>2024-10-03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35398-B48F-7A10-6392-A62915DA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64BA3B-AE15-9EAA-1252-CA6BC7FF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F177-F29F-42D6-B71E-54F87D0AE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0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D277F-0857-D7D8-DEF1-7B4AFB09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3D0DF9-7D75-D6C3-7C17-F2AA0A6C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49C-27C0-478F-8F8A-2B1A7442B950}" type="datetimeFigureOut">
              <a:rPr lang="zh-CN" altLang="en-US" smtClean="0"/>
              <a:t>2024-10-03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1B7BA8-73B4-1B6B-0AC1-EAA5CD17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FB2F90-B66F-238E-11BD-73181902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F177-F29F-42D6-B71E-54F87D0AE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D630D4-BB39-77BD-70BD-A74444C6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49C-27C0-478F-8F8A-2B1A7442B950}" type="datetimeFigureOut">
              <a:rPr lang="zh-CN" altLang="en-US" smtClean="0"/>
              <a:t>2024-10-03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734C9-09D5-EA57-FA74-80C4DE12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09633F-3104-B821-C8B5-A92F3CB9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F177-F29F-42D6-B71E-54F87D0AE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DDF45-AA26-0793-723D-ED070CF5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3F9C7-6841-5525-CC2E-74772CBC4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869607-9E31-12FC-6D2F-6BC64CA66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66993-9DD1-AB89-2E40-AC1CF51B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49C-27C0-478F-8F8A-2B1A7442B950}" type="datetimeFigureOut">
              <a:rPr lang="zh-CN" altLang="en-US" smtClean="0"/>
              <a:t>2024-10-03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C8914-EF39-5337-D50F-7AE33C8D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88562-4164-820F-3E9E-24D1839C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F177-F29F-42D6-B71E-54F87D0AE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6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04714-D71F-B2C7-A3C6-580B06C4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6494AE-71A8-BF0B-6E90-886AC1AEE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46942A-35B1-6D2C-DA54-B12FD3A9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83B9CC-F1E1-7716-72A4-A365D8DD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149C-27C0-478F-8F8A-2B1A7442B950}" type="datetimeFigureOut">
              <a:rPr lang="zh-CN" altLang="en-US" smtClean="0"/>
              <a:t>2024-10-03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7CE25-127F-5F63-A0F9-79DE0603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0FA90-5A93-EA60-1EF5-024BAD12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F177-F29F-42D6-B71E-54F87D0AE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8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93F802-437F-16F2-8CCB-04833F75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799D1-7E1D-B40A-D4D0-3676D6855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9D979-94EC-236F-A461-82041B243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9149C-27C0-478F-8F8A-2B1A7442B950}" type="datetimeFigureOut">
              <a:rPr lang="zh-CN" altLang="en-US" smtClean="0"/>
              <a:t>2024-10-03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05F86-9C54-B611-E046-C90F897A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943F5-7356-8B93-D17B-3BC80F9F2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2F177-F29F-42D6-B71E-54F87D0AE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EB8C2A-4044-C9F0-DABE-A465ADA21373}"/>
              </a:ext>
            </a:extLst>
          </p:cNvPr>
          <p:cNvSpPr/>
          <p:nvPr/>
        </p:nvSpPr>
        <p:spPr>
          <a:xfrm>
            <a:off x="5232971" y="2578814"/>
            <a:ext cx="1910993" cy="9452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读取工作表中数据，保存为</a:t>
            </a:r>
            <a:r>
              <a:rPr lang="en-US" altLang="zh-CN" dirty="0" err="1">
                <a:solidFill>
                  <a:schemeClr val="tx1"/>
                </a:solidFill>
              </a:rPr>
              <a:t>df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5DEC-34A3-9FA1-564B-23DF6B8DFA34}"/>
              </a:ext>
            </a:extLst>
          </p:cNvPr>
          <p:cNvSpPr/>
          <p:nvPr/>
        </p:nvSpPr>
        <p:spPr>
          <a:xfrm>
            <a:off x="5232971" y="1181527"/>
            <a:ext cx="1910993" cy="8527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读取文件路径、工作表名称、输出图像路径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AD3559-62D8-5B89-F21B-DFC650C44F02}"/>
              </a:ext>
            </a:extLst>
          </p:cNvPr>
          <p:cNvSpPr/>
          <p:nvPr/>
        </p:nvSpPr>
        <p:spPr>
          <a:xfrm>
            <a:off x="5235396" y="4153100"/>
            <a:ext cx="1910993" cy="9452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创建热力图并保存到指定输出位置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394FF28-EA99-EA10-089B-4D638269A32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188468" y="2034282"/>
            <a:ext cx="0" cy="544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48E886-FB78-736B-83FE-E36A1815596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88468" y="3524036"/>
            <a:ext cx="2425" cy="629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7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4DAB05C5-1B97-6D32-96C2-F6322AF1746A}"/>
              </a:ext>
            </a:extLst>
          </p:cNvPr>
          <p:cNvGrpSpPr/>
          <p:nvPr/>
        </p:nvGrpSpPr>
        <p:grpSpPr>
          <a:xfrm>
            <a:off x="2082833" y="487766"/>
            <a:ext cx="7879314" cy="6018911"/>
            <a:chOff x="1014429" y="497392"/>
            <a:chExt cx="9667984" cy="760891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2488553-B690-031A-5FDD-506F9CAFAAA0}"/>
                </a:ext>
              </a:extLst>
            </p:cNvPr>
            <p:cNvSpPr/>
            <p:nvPr/>
          </p:nvSpPr>
          <p:spPr>
            <a:xfrm>
              <a:off x="3417869" y="1715785"/>
              <a:ext cx="5006942" cy="9452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函数</a:t>
              </a:r>
              <a:r>
                <a:rPr lang="en-US" altLang="zh-CN" dirty="0" err="1">
                  <a:solidFill>
                    <a:schemeClr val="tx1"/>
                  </a:solidFill>
                </a:rPr>
                <a:t>plot_heatmatp_from_excel</a:t>
              </a:r>
              <a:r>
                <a:rPr lang="zh-CN" altLang="en-US" dirty="0">
                  <a:solidFill>
                    <a:schemeClr val="tx1"/>
                  </a:solidFill>
                </a:rPr>
                <a:t>接受两个参数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51324A3-B513-8AF3-7FCB-6A1E6F98BEFF}"/>
                </a:ext>
              </a:extLst>
            </p:cNvPr>
            <p:cNvSpPr/>
            <p:nvPr/>
          </p:nvSpPr>
          <p:spPr>
            <a:xfrm>
              <a:off x="3367545" y="497392"/>
              <a:ext cx="5107588" cy="852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输入两个参数</a:t>
              </a:r>
              <a:r>
                <a:rPr lang="en-US" altLang="zh-CN" dirty="0" err="1">
                  <a:solidFill>
                    <a:schemeClr val="tx1"/>
                  </a:solidFill>
                </a:rPr>
                <a:t>file_path</a:t>
              </a:r>
              <a:r>
                <a:rPr lang="zh-CN" altLang="en-US" dirty="0">
                  <a:solidFill>
                    <a:schemeClr val="tx1"/>
                  </a:solidFill>
                </a:rPr>
                <a:t>和</a:t>
              </a:r>
              <a:r>
                <a:rPr lang="en-US" altLang="zh-CN" dirty="0" err="1">
                  <a:solidFill>
                    <a:schemeClr val="tx1"/>
                  </a:solidFill>
                </a:rPr>
                <a:t>sheet_name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B02531-1C10-A20C-8FE5-C12526CA1E72}"/>
                </a:ext>
              </a:extLst>
            </p:cNvPr>
            <p:cNvSpPr/>
            <p:nvPr/>
          </p:nvSpPr>
          <p:spPr>
            <a:xfrm>
              <a:off x="3417868" y="3030878"/>
              <a:ext cx="5006942" cy="9452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使用</a:t>
              </a:r>
              <a:r>
                <a:rPr lang="en-US" altLang="zh-CN" dirty="0">
                  <a:solidFill>
                    <a:schemeClr val="tx1"/>
                  </a:solidFill>
                </a:rPr>
                <a:t>pandas</a:t>
              </a:r>
              <a:r>
                <a:rPr lang="zh-CN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CN" dirty="0" err="1">
                  <a:solidFill>
                    <a:schemeClr val="tx1"/>
                  </a:solidFill>
                </a:rPr>
                <a:t>read_excel</a:t>
              </a:r>
              <a:r>
                <a:rPr lang="zh-CN" altLang="en-US" dirty="0">
                  <a:solidFill>
                    <a:schemeClr val="tx1"/>
                  </a:solidFill>
                </a:rPr>
                <a:t>读取工作表数据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D2BA187-8026-BB8A-B488-3F96FFE0AB78}"/>
                </a:ext>
              </a:extLst>
            </p:cNvPr>
            <p:cNvSpPr/>
            <p:nvPr/>
          </p:nvSpPr>
          <p:spPr>
            <a:xfrm>
              <a:off x="3417868" y="4345971"/>
              <a:ext cx="5006942" cy="9452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使用</a:t>
              </a:r>
              <a:r>
                <a:rPr lang="en-US" altLang="zh-CN" dirty="0">
                  <a:solidFill>
                    <a:schemeClr val="tx1"/>
                  </a:solidFill>
                </a:rPr>
                <a:t>seaborn</a:t>
              </a:r>
              <a:r>
                <a:rPr lang="zh-CN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CN" dirty="0">
                  <a:solidFill>
                    <a:schemeClr val="tx1"/>
                  </a:solidFill>
                </a:rPr>
                <a:t>heatmap</a:t>
              </a:r>
              <a:r>
                <a:rPr lang="zh-CN" altLang="en-US" dirty="0">
                  <a:solidFill>
                    <a:schemeClr val="tx1"/>
                  </a:solidFill>
                </a:rPr>
                <a:t>函数创建热力图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99DE85E-2DE9-69A1-B651-798DE433F19B}"/>
                </a:ext>
              </a:extLst>
            </p:cNvPr>
            <p:cNvSpPr/>
            <p:nvPr/>
          </p:nvSpPr>
          <p:spPr>
            <a:xfrm>
              <a:off x="1014429" y="5845996"/>
              <a:ext cx="2892177" cy="852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设置颜色映射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FFD19F9-A49B-F761-69D0-A04E3C89DA27}"/>
                </a:ext>
              </a:extLst>
            </p:cNvPr>
            <p:cNvSpPr/>
            <p:nvPr/>
          </p:nvSpPr>
          <p:spPr>
            <a:xfrm>
              <a:off x="4475250" y="5845996"/>
              <a:ext cx="2892177" cy="852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设置数值范围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525C4B3-3C72-8B55-6DB2-58FFB0470131}"/>
                </a:ext>
              </a:extLst>
            </p:cNvPr>
            <p:cNvSpPr/>
            <p:nvPr/>
          </p:nvSpPr>
          <p:spPr>
            <a:xfrm>
              <a:off x="7790236" y="5845996"/>
              <a:ext cx="2892177" cy="8527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设置轴标签与旋转角度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075050-645E-5F66-27E6-C9996462805E}"/>
                </a:ext>
              </a:extLst>
            </p:cNvPr>
            <p:cNvSpPr/>
            <p:nvPr/>
          </p:nvSpPr>
          <p:spPr>
            <a:xfrm>
              <a:off x="3417868" y="7161089"/>
              <a:ext cx="5006942" cy="9452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显示图像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FAC1C4B-CEA2-2B06-5D07-19FCFFB6EFF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5921339" y="1350147"/>
              <a:ext cx="1" cy="365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575BF22-F5F3-5CEE-0BFF-49EBBF708A2A}"/>
                </a:ext>
              </a:extLst>
            </p:cNvPr>
            <p:cNvCxnSpPr>
              <a:cxnSpLocks/>
            </p:cNvCxnSpPr>
            <p:nvPr/>
          </p:nvCxnSpPr>
          <p:spPr>
            <a:xfrm>
              <a:off x="5921337" y="2661007"/>
              <a:ext cx="1" cy="365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9792EDC-126D-DEC4-CC72-1A7C6FECC145}"/>
                </a:ext>
              </a:extLst>
            </p:cNvPr>
            <p:cNvCxnSpPr>
              <a:cxnSpLocks/>
            </p:cNvCxnSpPr>
            <p:nvPr/>
          </p:nvCxnSpPr>
          <p:spPr>
            <a:xfrm>
              <a:off x="5921336" y="3978217"/>
              <a:ext cx="1" cy="365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116F00D-3CE1-FE9A-7F8A-244804D8C250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921335" y="5291193"/>
              <a:ext cx="4" cy="5548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0A45645-1F4E-D8F5-1FDC-69DD24A0FAEE}"/>
                </a:ext>
              </a:extLst>
            </p:cNvPr>
            <p:cNvCxnSpPr>
              <a:cxnSpLocks/>
            </p:cNvCxnSpPr>
            <p:nvPr/>
          </p:nvCxnSpPr>
          <p:spPr>
            <a:xfrm>
              <a:off x="2523067" y="5568594"/>
              <a:ext cx="67860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04B0BFD-1F90-77FA-3EFC-56956A0642C1}"/>
                </a:ext>
              </a:extLst>
            </p:cNvPr>
            <p:cNvCxnSpPr>
              <a:cxnSpLocks/>
            </p:cNvCxnSpPr>
            <p:nvPr/>
          </p:nvCxnSpPr>
          <p:spPr>
            <a:xfrm>
              <a:off x="2533574" y="5542195"/>
              <a:ext cx="0" cy="32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9FA3887-05D5-5CCC-6DC8-094E9DC99099}"/>
                </a:ext>
              </a:extLst>
            </p:cNvPr>
            <p:cNvCxnSpPr>
              <a:cxnSpLocks/>
            </p:cNvCxnSpPr>
            <p:nvPr/>
          </p:nvCxnSpPr>
          <p:spPr>
            <a:xfrm>
              <a:off x="9309099" y="5542195"/>
              <a:ext cx="1" cy="32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9889181-F84A-24BB-1CB3-B86F662EB9C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916079" y="6690289"/>
              <a:ext cx="5260" cy="47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63CE827-B703-E461-80FE-9BA4464AD0E5}"/>
                </a:ext>
              </a:extLst>
            </p:cNvPr>
            <p:cNvCxnSpPr>
              <a:cxnSpLocks/>
            </p:cNvCxnSpPr>
            <p:nvPr/>
          </p:nvCxnSpPr>
          <p:spPr>
            <a:xfrm>
              <a:off x="2523067" y="6925689"/>
              <a:ext cx="67860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B3BF278-0EF7-421D-5EF4-989E74263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3574" y="6690289"/>
              <a:ext cx="2193" cy="235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C07C48-EA34-73A5-1578-EBD7C369E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1651" y="6689908"/>
              <a:ext cx="2193" cy="235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85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793602-9FC9-462E-FB07-C23085777FEE}"/>
              </a:ext>
            </a:extLst>
          </p:cNvPr>
          <p:cNvSpPr/>
          <p:nvPr/>
        </p:nvSpPr>
        <p:spPr>
          <a:xfrm>
            <a:off x="3136659" y="48593"/>
            <a:ext cx="3477272" cy="578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Excel</a:t>
            </a:r>
            <a:r>
              <a:rPr lang="zh-CN" altLang="en-US" sz="1600" dirty="0">
                <a:solidFill>
                  <a:schemeClr val="tx1"/>
                </a:solidFill>
              </a:rPr>
              <a:t>数据文件第一个工作表包含带隙信息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A363E9E-48BA-E0FC-BE59-6B52777E0D02}"/>
              </a:ext>
            </a:extLst>
          </p:cNvPr>
          <p:cNvSpPr/>
          <p:nvPr/>
        </p:nvSpPr>
        <p:spPr>
          <a:xfrm>
            <a:off x="7012692" y="55145"/>
            <a:ext cx="3588847" cy="578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Excel</a:t>
            </a:r>
            <a:r>
              <a:rPr lang="zh-CN" altLang="en-US" sz="1600" dirty="0">
                <a:solidFill>
                  <a:schemeClr val="tx1"/>
                </a:solidFill>
              </a:rPr>
              <a:t>数据文件第二个工作表包含是否为半金属信息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3CE7A4-1D68-CEA7-9092-EFD2E4A0EE37}"/>
              </a:ext>
            </a:extLst>
          </p:cNvPr>
          <p:cNvSpPr/>
          <p:nvPr/>
        </p:nvSpPr>
        <p:spPr>
          <a:xfrm>
            <a:off x="4574700" y="991463"/>
            <a:ext cx="4588798" cy="641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通过</a:t>
            </a:r>
            <a:r>
              <a:rPr lang="en-US" altLang="zh-CN" sz="1600" dirty="0" err="1">
                <a:solidFill>
                  <a:schemeClr val="tx1"/>
                </a:solidFill>
              </a:rPr>
              <a:t>read_excel</a:t>
            </a:r>
            <a:r>
              <a:rPr lang="zh-CN" altLang="en-US" sz="1600" dirty="0">
                <a:solidFill>
                  <a:schemeClr val="tx1"/>
                </a:solidFill>
              </a:rPr>
              <a:t>读取两个工作表数据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A62A5CD-2B0C-A00D-7B4E-C28C70CFDE7F}"/>
              </a:ext>
            </a:extLst>
          </p:cNvPr>
          <p:cNvSpPr/>
          <p:nvPr/>
        </p:nvSpPr>
        <p:spPr>
          <a:xfrm>
            <a:off x="4516924" y="1816136"/>
            <a:ext cx="4646574" cy="5789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确保数据为数值型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F9F3C49-EBA8-01D9-ED6F-AEE474C1ECC5}"/>
              </a:ext>
            </a:extLst>
          </p:cNvPr>
          <p:cNvSpPr/>
          <p:nvPr/>
        </p:nvSpPr>
        <p:spPr>
          <a:xfrm>
            <a:off x="4516924" y="2627078"/>
            <a:ext cx="1816447" cy="3474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3AFFF62-E4B9-D9BF-D3E4-7492FD0DDE1B}"/>
              </a:ext>
            </a:extLst>
          </p:cNvPr>
          <p:cNvSpPr/>
          <p:nvPr/>
        </p:nvSpPr>
        <p:spPr>
          <a:xfrm>
            <a:off x="7592786" y="2658908"/>
            <a:ext cx="1816447" cy="3474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D6FCAEC-AC9E-E2E4-CFCC-72956CB5D1E3}"/>
              </a:ext>
            </a:extLst>
          </p:cNvPr>
          <p:cNvSpPr/>
          <p:nvPr/>
        </p:nvSpPr>
        <p:spPr>
          <a:xfrm>
            <a:off x="7592786" y="3247053"/>
            <a:ext cx="1816447" cy="3474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转化为</a:t>
            </a:r>
            <a:r>
              <a:rPr lang="en-US" altLang="zh-CN" sz="1600" dirty="0" err="1">
                <a:solidFill>
                  <a:schemeClr val="tx1"/>
                </a:solidFill>
              </a:rPr>
              <a:t>NaN</a:t>
            </a:r>
            <a:r>
              <a:rPr lang="zh-CN" altLang="en-US" sz="1600" dirty="0">
                <a:solidFill>
                  <a:schemeClr val="tx1"/>
                </a:solidFill>
              </a:rPr>
              <a:t>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21DAE0-BD5E-20E3-F2FF-B28A441B2CEB}"/>
              </a:ext>
            </a:extLst>
          </p:cNvPr>
          <p:cNvSpPr/>
          <p:nvPr/>
        </p:nvSpPr>
        <p:spPr>
          <a:xfrm>
            <a:off x="4574700" y="4731496"/>
            <a:ext cx="4588798" cy="512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找出第二个</a:t>
            </a:r>
            <a:r>
              <a:rPr lang="en-US" altLang="zh-CN" sz="1600" dirty="0">
                <a:solidFill>
                  <a:schemeClr val="tx1"/>
                </a:solidFill>
              </a:rPr>
              <a:t>sheet</a:t>
            </a:r>
            <a:r>
              <a:rPr lang="zh-CN" altLang="en-US" sz="1600" dirty="0">
                <a:solidFill>
                  <a:schemeClr val="tx1"/>
                </a:solidFill>
              </a:rPr>
              <a:t>中含有“</a:t>
            </a:r>
            <a:r>
              <a:rPr lang="en-US" altLang="zh-CN" sz="1600" dirty="0">
                <a:solidFill>
                  <a:schemeClr val="tx1"/>
                </a:solidFill>
              </a:rPr>
              <a:t>half</a:t>
            </a:r>
            <a:r>
              <a:rPr lang="zh-CN" altLang="en-US" sz="1600" dirty="0">
                <a:solidFill>
                  <a:schemeClr val="tx1"/>
                </a:solidFill>
              </a:rPr>
              <a:t>”（代表半金属性）文本的单元格位置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27D4D8-4320-85E0-4AC3-D26937C1161A}"/>
              </a:ext>
            </a:extLst>
          </p:cNvPr>
          <p:cNvSpPr/>
          <p:nvPr/>
        </p:nvSpPr>
        <p:spPr>
          <a:xfrm>
            <a:off x="3136660" y="3831116"/>
            <a:ext cx="7464880" cy="641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</a:rPr>
              <a:t>seaborn</a:t>
            </a:r>
            <a:r>
              <a:rPr lang="zh-CN" altLang="en-US" sz="1600" dirty="0">
                <a:solidFill>
                  <a:schemeClr val="tx1"/>
                </a:solidFill>
              </a:rPr>
              <a:t>库提供函数绘制热力图，设置注释、颜色映射和坐标轴等相关参数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942C1B-672D-B23D-A9E0-924197183B7A}"/>
              </a:ext>
            </a:extLst>
          </p:cNvPr>
          <p:cNvSpPr/>
          <p:nvPr/>
        </p:nvSpPr>
        <p:spPr>
          <a:xfrm>
            <a:off x="4574700" y="5490336"/>
            <a:ext cx="4588798" cy="5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在带有“</a:t>
            </a:r>
            <a:r>
              <a:rPr lang="en-US" altLang="zh-CN" sz="1600" dirty="0">
                <a:solidFill>
                  <a:schemeClr val="tx1"/>
                </a:solidFill>
              </a:rPr>
              <a:t>half</a:t>
            </a:r>
            <a:r>
              <a:rPr lang="zh-CN" altLang="en-US" sz="1600" dirty="0">
                <a:solidFill>
                  <a:schemeClr val="tx1"/>
                </a:solidFill>
              </a:rPr>
              <a:t>”的位置添加褐色圆圈标记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757602-C7CB-61D8-AA8B-8BE0A20F26A0}"/>
              </a:ext>
            </a:extLst>
          </p:cNvPr>
          <p:cNvSpPr/>
          <p:nvPr/>
        </p:nvSpPr>
        <p:spPr>
          <a:xfrm>
            <a:off x="3136659" y="6216240"/>
            <a:ext cx="7464880" cy="641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在带隙数值为</a:t>
            </a:r>
            <a:r>
              <a:rPr lang="en-US" altLang="zh-CN" sz="1600" dirty="0">
                <a:solidFill>
                  <a:schemeClr val="tx1"/>
                </a:solidFill>
              </a:rPr>
              <a:t>0.0</a:t>
            </a:r>
            <a:r>
              <a:rPr lang="zh-CN" altLang="en-US" sz="1600" dirty="0">
                <a:solidFill>
                  <a:schemeClr val="tx1"/>
                </a:solidFill>
              </a:rPr>
              <a:t>的位置添加绿色边框标记；在带隙数值为</a:t>
            </a:r>
            <a:r>
              <a:rPr lang="en-US" altLang="zh-CN" sz="1600" dirty="0">
                <a:solidFill>
                  <a:schemeClr val="tx1"/>
                </a:solidFill>
              </a:rPr>
              <a:t>0.0</a:t>
            </a:r>
            <a:r>
              <a:rPr lang="zh-CN" altLang="en-US" sz="1600" dirty="0">
                <a:solidFill>
                  <a:schemeClr val="tx1"/>
                </a:solidFill>
              </a:rPr>
              <a:t>的位置添加绿色边框标记</a:t>
            </a:r>
          </a:p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FCA9F8D-58C1-048B-1B0A-D6F804E07D05}"/>
              </a:ext>
            </a:extLst>
          </p:cNvPr>
          <p:cNvCxnSpPr>
            <a:cxnSpLocks/>
          </p:cNvCxnSpPr>
          <p:nvPr/>
        </p:nvCxnSpPr>
        <p:spPr>
          <a:xfrm>
            <a:off x="6806436" y="768914"/>
            <a:ext cx="0" cy="22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93BF1F5-670B-8CCA-5D2B-B8B6C71763BB}"/>
              </a:ext>
            </a:extLst>
          </p:cNvPr>
          <p:cNvCxnSpPr>
            <a:cxnSpLocks/>
          </p:cNvCxnSpPr>
          <p:nvPr/>
        </p:nvCxnSpPr>
        <p:spPr>
          <a:xfrm>
            <a:off x="4819507" y="768914"/>
            <a:ext cx="4159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CECCBEB-D5E4-C2F6-BC22-6A9C246C7BEA}"/>
              </a:ext>
            </a:extLst>
          </p:cNvPr>
          <p:cNvCxnSpPr>
            <a:cxnSpLocks/>
          </p:cNvCxnSpPr>
          <p:nvPr/>
        </p:nvCxnSpPr>
        <p:spPr>
          <a:xfrm flipV="1">
            <a:off x="4821294" y="606336"/>
            <a:ext cx="0" cy="1807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48E0FB-7BBE-2640-B7D7-1DCA0B7A8C11}"/>
              </a:ext>
            </a:extLst>
          </p:cNvPr>
          <p:cNvCxnSpPr>
            <a:cxnSpLocks/>
          </p:cNvCxnSpPr>
          <p:nvPr/>
        </p:nvCxnSpPr>
        <p:spPr>
          <a:xfrm flipV="1">
            <a:off x="8980749" y="627573"/>
            <a:ext cx="0" cy="159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C26A161-EB16-FC07-1FFF-09E812F4EA05}"/>
              </a:ext>
            </a:extLst>
          </p:cNvPr>
          <p:cNvCxnSpPr>
            <a:cxnSpLocks/>
          </p:cNvCxnSpPr>
          <p:nvPr/>
        </p:nvCxnSpPr>
        <p:spPr>
          <a:xfrm>
            <a:off x="6806436" y="1636136"/>
            <a:ext cx="0" cy="1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96FEA2E-9DD8-912C-B49A-336BF7DF0C07}"/>
              </a:ext>
            </a:extLst>
          </p:cNvPr>
          <p:cNvCxnSpPr>
            <a:cxnSpLocks/>
          </p:cNvCxnSpPr>
          <p:nvPr/>
        </p:nvCxnSpPr>
        <p:spPr>
          <a:xfrm>
            <a:off x="5425147" y="2502464"/>
            <a:ext cx="30203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DEF90B5-51A9-83A8-D187-6D459CA5AE8B}"/>
              </a:ext>
            </a:extLst>
          </p:cNvPr>
          <p:cNvCxnSpPr>
            <a:cxnSpLocks/>
          </p:cNvCxnSpPr>
          <p:nvPr/>
        </p:nvCxnSpPr>
        <p:spPr>
          <a:xfrm>
            <a:off x="5425147" y="2478908"/>
            <a:ext cx="0" cy="1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8D0B69-D81A-0A7D-DBFC-337082C902F9}"/>
              </a:ext>
            </a:extLst>
          </p:cNvPr>
          <p:cNvCxnSpPr>
            <a:cxnSpLocks/>
          </p:cNvCxnSpPr>
          <p:nvPr/>
        </p:nvCxnSpPr>
        <p:spPr>
          <a:xfrm>
            <a:off x="8445500" y="2490544"/>
            <a:ext cx="0" cy="1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2684023-3892-30CA-15F5-3AA932E1F9C2}"/>
              </a:ext>
            </a:extLst>
          </p:cNvPr>
          <p:cNvCxnSpPr>
            <a:cxnSpLocks/>
          </p:cNvCxnSpPr>
          <p:nvPr/>
        </p:nvCxnSpPr>
        <p:spPr>
          <a:xfrm flipV="1">
            <a:off x="6840211" y="2395116"/>
            <a:ext cx="0" cy="10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755F5B-B8BE-A046-A99D-CE5323852943}"/>
              </a:ext>
            </a:extLst>
          </p:cNvPr>
          <p:cNvCxnSpPr>
            <a:cxnSpLocks/>
          </p:cNvCxnSpPr>
          <p:nvPr/>
        </p:nvCxnSpPr>
        <p:spPr>
          <a:xfrm>
            <a:off x="8445500" y="3006404"/>
            <a:ext cx="0" cy="25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B580D14-685E-C273-DE07-D585CC81D76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425147" y="2974574"/>
            <a:ext cx="1" cy="856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D3DA1CD-E4A2-B02D-47FF-CF125003E466}"/>
              </a:ext>
            </a:extLst>
          </p:cNvPr>
          <p:cNvCxnSpPr>
            <a:cxnSpLocks/>
          </p:cNvCxnSpPr>
          <p:nvPr/>
        </p:nvCxnSpPr>
        <p:spPr>
          <a:xfrm>
            <a:off x="5425147" y="3402845"/>
            <a:ext cx="2181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FD687C2-88C0-A060-E4B5-C75033D6746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869099" y="4472876"/>
            <a:ext cx="1" cy="25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BB29792-4495-928C-D60D-E21C19B92757}"/>
              </a:ext>
            </a:extLst>
          </p:cNvPr>
          <p:cNvCxnSpPr>
            <a:cxnSpLocks/>
          </p:cNvCxnSpPr>
          <p:nvPr/>
        </p:nvCxnSpPr>
        <p:spPr>
          <a:xfrm flipH="1">
            <a:off x="6869098" y="5250351"/>
            <a:ext cx="1" cy="25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77B89B9-8A77-F110-35D8-EC2E1B80185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869099" y="6001536"/>
            <a:ext cx="0" cy="214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1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65E293-0793-0100-8084-D9C54A606A42}"/>
              </a:ext>
            </a:extLst>
          </p:cNvPr>
          <p:cNvSpPr/>
          <p:nvPr/>
        </p:nvSpPr>
        <p:spPr>
          <a:xfrm>
            <a:off x="1981628" y="297269"/>
            <a:ext cx="7464880" cy="641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第一性原理计算能带文件夹和</a:t>
            </a:r>
            <a:r>
              <a:rPr lang="en-US" altLang="zh-CN" sz="1600" dirty="0">
                <a:solidFill>
                  <a:schemeClr val="tx1"/>
                </a:solidFill>
              </a:rPr>
              <a:t>DOS</a:t>
            </a:r>
            <a:r>
              <a:rPr lang="zh-CN" altLang="en-US" sz="1600" dirty="0">
                <a:solidFill>
                  <a:schemeClr val="tx1"/>
                </a:solidFill>
              </a:rPr>
              <a:t>文件夹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D524BDC-2B02-E325-1AEC-92D4EC0B21F6}"/>
              </a:ext>
            </a:extLst>
          </p:cNvPr>
          <p:cNvSpPr/>
          <p:nvPr/>
        </p:nvSpPr>
        <p:spPr>
          <a:xfrm>
            <a:off x="4062518" y="1997001"/>
            <a:ext cx="3477272" cy="578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通过</a:t>
            </a:r>
            <a:r>
              <a:rPr lang="en-US" altLang="zh-CN" sz="1600" dirty="0">
                <a:solidFill>
                  <a:schemeClr val="tx1"/>
                </a:solidFill>
              </a:rPr>
              <a:t>VASPKIT</a:t>
            </a:r>
            <a:r>
              <a:rPr lang="zh-CN" altLang="en-US" sz="1600" dirty="0">
                <a:solidFill>
                  <a:schemeClr val="tx1"/>
                </a:solidFill>
              </a:rPr>
              <a:t>生成</a:t>
            </a:r>
            <a:r>
              <a:rPr lang="en-US" altLang="zh-CN" sz="1600" dirty="0">
                <a:solidFill>
                  <a:schemeClr val="tx1"/>
                </a:solidFill>
              </a:rPr>
              <a:t>BAND.dat</a:t>
            </a:r>
            <a:r>
              <a:rPr lang="zh-CN" altLang="en-US" sz="1600" dirty="0">
                <a:solidFill>
                  <a:schemeClr val="tx1"/>
                </a:solidFill>
              </a:rPr>
              <a:t>能带数据等文件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F308986-426C-37F7-90F7-764DF2DF25F7}"/>
              </a:ext>
            </a:extLst>
          </p:cNvPr>
          <p:cNvSpPr/>
          <p:nvPr/>
        </p:nvSpPr>
        <p:spPr>
          <a:xfrm>
            <a:off x="4062518" y="1184488"/>
            <a:ext cx="3477272" cy="578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</a:rPr>
              <a:t>DOS</a:t>
            </a:r>
            <a:r>
              <a:rPr lang="zh-CN" altLang="en-US" sz="1600" dirty="0">
                <a:solidFill>
                  <a:schemeClr val="tx1"/>
                </a:solidFill>
              </a:rPr>
              <a:t>文件夹的</a:t>
            </a:r>
            <a:r>
              <a:rPr lang="en-US" altLang="zh-CN" sz="1600" dirty="0">
                <a:solidFill>
                  <a:schemeClr val="tx1"/>
                </a:solidFill>
              </a:rPr>
              <a:t>DOSCAR</a:t>
            </a:r>
            <a:r>
              <a:rPr lang="zh-CN" altLang="en-US" sz="1600" dirty="0">
                <a:solidFill>
                  <a:schemeClr val="tx1"/>
                </a:solidFill>
              </a:rPr>
              <a:t>数据替换能带计算文件中特定的</a:t>
            </a:r>
            <a:r>
              <a:rPr lang="en-US" altLang="zh-CN" sz="1600" dirty="0">
                <a:solidFill>
                  <a:schemeClr val="tx1"/>
                </a:solidFill>
              </a:rPr>
              <a:t>DOSCAR</a:t>
            </a:r>
            <a:r>
              <a:rPr lang="zh-CN" altLang="en-US" sz="16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E7D982-209E-F7D0-A865-B76A78537222}"/>
              </a:ext>
            </a:extLst>
          </p:cNvPr>
          <p:cNvSpPr/>
          <p:nvPr/>
        </p:nvSpPr>
        <p:spPr>
          <a:xfrm>
            <a:off x="1986211" y="2795162"/>
            <a:ext cx="7464880" cy="641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创建两个子图，一个用于能带结构，一个用于</a:t>
            </a:r>
            <a:r>
              <a:rPr lang="en-US" altLang="zh-CN" sz="1600" dirty="0">
                <a:solidFill>
                  <a:schemeClr val="tx1"/>
                </a:solidFill>
              </a:rPr>
              <a:t>DOS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6A2B983-17DA-2D43-6780-2A554CDB5242}"/>
              </a:ext>
            </a:extLst>
          </p:cNvPr>
          <p:cNvSpPr/>
          <p:nvPr/>
        </p:nvSpPr>
        <p:spPr>
          <a:xfrm>
            <a:off x="3089677" y="4648355"/>
            <a:ext cx="1821925" cy="5173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绘制能带结构图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86FD46-A017-F579-B002-4003CD58F12E}"/>
              </a:ext>
            </a:extLst>
          </p:cNvPr>
          <p:cNvSpPr/>
          <p:nvPr/>
        </p:nvSpPr>
        <p:spPr>
          <a:xfrm>
            <a:off x="6486739" y="4648355"/>
            <a:ext cx="1821925" cy="5173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绘制</a:t>
            </a:r>
            <a:r>
              <a:rPr lang="en-US" altLang="zh-CN" sz="1600" dirty="0">
                <a:solidFill>
                  <a:schemeClr val="tx1"/>
                </a:solidFill>
              </a:rPr>
              <a:t>DOS</a:t>
            </a:r>
            <a:r>
              <a:rPr lang="zh-CN" altLang="en-US" sz="1600" dirty="0">
                <a:solidFill>
                  <a:schemeClr val="tx1"/>
                </a:solidFill>
              </a:rPr>
              <a:t>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A2FC42-86FA-660B-35F4-8905BE76B43C}"/>
              </a:ext>
            </a:extLst>
          </p:cNvPr>
          <p:cNvSpPr/>
          <p:nvPr/>
        </p:nvSpPr>
        <p:spPr>
          <a:xfrm>
            <a:off x="1952765" y="5551846"/>
            <a:ext cx="7464880" cy="641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调整图表布局，对齐能带结构和</a:t>
            </a:r>
            <a:r>
              <a:rPr lang="en-US" altLang="zh-CN" sz="1600" dirty="0">
                <a:solidFill>
                  <a:schemeClr val="tx1"/>
                </a:solidFill>
              </a:rPr>
              <a:t>DOS</a:t>
            </a:r>
            <a:r>
              <a:rPr lang="zh-CN" altLang="en-US" sz="1600" dirty="0">
                <a:solidFill>
                  <a:schemeClr val="tx1"/>
                </a:solidFill>
              </a:rPr>
              <a:t>图，最终显示图像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043740-3132-22C2-724B-7C2A7B26321C}"/>
              </a:ext>
            </a:extLst>
          </p:cNvPr>
          <p:cNvSpPr/>
          <p:nvPr/>
        </p:nvSpPr>
        <p:spPr>
          <a:xfrm>
            <a:off x="3089676" y="3815873"/>
            <a:ext cx="1821925" cy="5173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加载</a:t>
            </a:r>
            <a:r>
              <a:rPr lang="en-US" altLang="zh-CN" sz="1600" dirty="0">
                <a:solidFill>
                  <a:schemeClr val="tx1"/>
                </a:solidFill>
              </a:rPr>
              <a:t>BAND</a:t>
            </a:r>
            <a:r>
              <a:rPr lang="zh-CN" altLang="en-US" sz="16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C3FA77C-C39C-2A1F-5E2D-469D4B59E849}"/>
              </a:ext>
            </a:extLst>
          </p:cNvPr>
          <p:cNvSpPr/>
          <p:nvPr/>
        </p:nvSpPr>
        <p:spPr>
          <a:xfrm>
            <a:off x="6486739" y="3851020"/>
            <a:ext cx="1821925" cy="5173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加载</a:t>
            </a:r>
            <a:r>
              <a:rPr lang="en-US" altLang="zh-CN" sz="1600" dirty="0">
                <a:solidFill>
                  <a:schemeClr val="tx1"/>
                </a:solidFill>
              </a:rPr>
              <a:t>PDOS</a:t>
            </a:r>
            <a:r>
              <a:rPr lang="zh-CN" altLang="en-US" sz="16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2CEDD1-4535-764F-D457-AA2E32E40712}"/>
              </a:ext>
            </a:extLst>
          </p:cNvPr>
          <p:cNvCxnSpPr>
            <a:cxnSpLocks/>
          </p:cNvCxnSpPr>
          <p:nvPr/>
        </p:nvCxnSpPr>
        <p:spPr>
          <a:xfrm>
            <a:off x="5714068" y="939029"/>
            <a:ext cx="0" cy="253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E56C4CA-5B0D-FBDB-6B8C-48A638C039FC}"/>
              </a:ext>
            </a:extLst>
          </p:cNvPr>
          <p:cNvCxnSpPr>
            <a:cxnSpLocks/>
          </p:cNvCxnSpPr>
          <p:nvPr/>
        </p:nvCxnSpPr>
        <p:spPr>
          <a:xfrm>
            <a:off x="5714068" y="1763468"/>
            <a:ext cx="0" cy="245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7EC742-140C-297B-E087-A29CC6E9A85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714069" y="2572458"/>
            <a:ext cx="4582" cy="222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1AC0E35-159A-826E-8576-F72AC9295AE7}"/>
              </a:ext>
            </a:extLst>
          </p:cNvPr>
          <p:cNvCxnSpPr>
            <a:cxnSpLocks/>
          </p:cNvCxnSpPr>
          <p:nvPr/>
        </p:nvCxnSpPr>
        <p:spPr>
          <a:xfrm>
            <a:off x="4000638" y="3603560"/>
            <a:ext cx="3369136" cy="4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78D9EC3-4F85-45C4-C7CE-6319F34C09B6}"/>
              </a:ext>
            </a:extLst>
          </p:cNvPr>
          <p:cNvCxnSpPr>
            <a:cxnSpLocks/>
          </p:cNvCxnSpPr>
          <p:nvPr/>
        </p:nvCxnSpPr>
        <p:spPr>
          <a:xfrm>
            <a:off x="5714068" y="3436922"/>
            <a:ext cx="0" cy="180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B42C283-9FAD-C992-8049-043C04934DB8}"/>
              </a:ext>
            </a:extLst>
          </p:cNvPr>
          <p:cNvCxnSpPr>
            <a:cxnSpLocks/>
          </p:cNvCxnSpPr>
          <p:nvPr/>
        </p:nvCxnSpPr>
        <p:spPr>
          <a:xfrm flipH="1">
            <a:off x="4000638" y="3584679"/>
            <a:ext cx="1" cy="25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821358B-771E-2B22-3D96-DFF7BF96EDD1}"/>
              </a:ext>
            </a:extLst>
          </p:cNvPr>
          <p:cNvCxnSpPr>
            <a:cxnSpLocks/>
          </p:cNvCxnSpPr>
          <p:nvPr/>
        </p:nvCxnSpPr>
        <p:spPr>
          <a:xfrm flipH="1">
            <a:off x="7369775" y="3603560"/>
            <a:ext cx="1" cy="25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F2408F3-1536-EB1C-EDD2-2ACB163B9EB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00638" y="4324583"/>
            <a:ext cx="2" cy="323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EF8468E-AA5F-5953-2666-3978FEE1E4B9}"/>
              </a:ext>
            </a:extLst>
          </p:cNvPr>
          <p:cNvCxnSpPr>
            <a:cxnSpLocks/>
          </p:cNvCxnSpPr>
          <p:nvPr/>
        </p:nvCxnSpPr>
        <p:spPr>
          <a:xfrm flipH="1">
            <a:off x="7369774" y="4361262"/>
            <a:ext cx="1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CA76373-0014-B8C8-2DCC-8FD1C3622193}"/>
              </a:ext>
            </a:extLst>
          </p:cNvPr>
          <p:cNvCxnSpPr>
            <a:cxnSpLocks/>
          </p:cNvCxnSpPr>
          <p:nvPr/>
        </p:nvCxnSpPr>
        <p:spPr>
          <a:xfrm>
            <a:off x="4000638" y="5295731"/>
            <a:ext cx="3369136" cy="4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6F26693-6CC7-F903-15D1-290654958C80}"/>
              </a:ext>
            </a:extLst>
          </p:cNvPr>
          <p:cNvCxnSpPr>
            <a:cxnSpLocks/>
          </p:cNvCxnSpPr>
          <p:nvPr/>
        </p:nvCxnSpPr>
        <p:spPr>
          <a:xfrm>
            <a:off x="4000638" y="5165719"/>
            <a:ext cx="0" cy="153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F25303D-C460-D665-E9A7-BBD2A6ADB49A}"/>
              </a:ext>
            </a:extLst>
          </p:cNvPr>
          <p:cNvCxnSpPr>
            <a:cxnSpLocks/>
          </p:cNvCxnSpPr>
          <p:nvPr/>
        </p:nvCxnSpPr>
        <p:spPr>
          <a:xfrm>
            <a:off x="7369774" y="5165719"/>
            <a:ext cx="0" cy="153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0AC96A4-3FFD-D0FB-0E88-AE6F687B67E6}"/>
              </a:ext>
            </a:extLst>
          </p:cNvPr>
          <p:cNvCxnSpPr>
            <a:cxnSpLocks/>
          </p:cNvCxnSpPr>
          <p:nvPr/>
        </p:nvCxnSpPr>
        <p:spPr>
          <a:xfrm flipH="1">
            <a:off x="5685205" y="5299846"/>
            <a:ext cx="1" cy="25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08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6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39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61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96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27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273</Words>
  <Application>Microsoft Office PowerPoint</Application>
  <PresentationFormat>宽屏</PresentationFormat>
  <Paragraphs>33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越 张</dc:creator>
  <cp:lastModifiedBy>越 张</cp:lastModifiedBy>
  <cp:revision>2</cp:revision>
  <dcterms:created xsi:type="dcterms:W3CDTF">2024-10-02T02:08:54Z</dcterms:created>
  <dcterms:modified xsi:type="dcterms:W3CDTF">2024-10-03T14:46:57Z</dcterms:modified>
</cp:coreProperties>
</file>