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63" r:id="rId4"/>
  </p:sldMasterIdLst>
  <p:notesMasterIdLst>
    <p:notesMasterId r:id="rId6"/>
  </p:notesMasterIdLst>
  <p:sldIdLst>
    <p:sldId id="333" r:id="rId5"/>
    <p:sldId id="368" r:id="rId7"/>
    <p:sldId id="331" r:id="rId8"/>
    <p:sldId id="369" r:id="rId9"/>
    <p:sldId id="329" r:id="rId10"/>
    <p:sldId id="330" r:id="rId11"/>
    <p:sldId id="328" r:id="rId12"/>
    <p:sldId id="403" r:id="rId13"/>
    <p:sldId id="327" r:id="rId14"/>
    <p:sldId id="326" r:id="rId15"/>
    <p:sldId id="404" r:id="rId16"/>
    <p:sldId id="325" r:id="rId17"/>
    <p:sldId id="405" r:id="rId18"/>
    <p:sldId id="408" r:id="rId19"/>
    <p:sldId id="407" r:id="rId20"/>
    <p:sldId id="409" r:id="rId21"/>
    <p:sldId id="410" r:id="rId22"/>
    <p:sldId id="411" r:id="rId23"/>
    <p:sldId id="314" r:id="rId24"/>
    <p:sldId id="319" r:id="rId25"/>
    <p:sldId id="302" r:id="rId26"/>
    <p:sldId id="311" r:id="rId27"/>
    <p:sldId id="300"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val="1"/>
      </p:ext>
    </p:extLst>
  </p:showPr>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168" autoAdjust="0"/>
  </p:normalViewPr>
  <p:slideViewPr>
    <p:cSldViewPr snapToGrid="0">
      <p:cViewPr varScale="1">
        <p:scale>
          <a:sx n="65" d="100"/>
          <a:sy n="65" d="100"/>
        </p:scale>
        <p:origin x="-102" y="-1272"/>
      </p:cViewPr>
      <p:guideLst>
        <p:guide orient="horz" pos="2160"/>
        <p:guide pos="388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D4AED-935D-4CB3-B4D6-AFD89F93345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A1EFD-8A81-4A57-9A62-07AD3939447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endParaRPr lang="zh-CN" altLang="en-US" dirty="0"/>
          </a:p>
        </p:txBody>
      </p:sp>
      <p:sp>
        <p:nvSpPr>
          <p:cNvPr id="4" name="灯片编号占位符 3"/>
          <p:cNvSpPr>
            <a:spLocks noGrp="1"/>
          </p:cNvSpPr>
          <p:nvPr>
            <p:ph type="sldNum" sz="quarter" idx="10"/>
          </p:nvPr>
        </p:nvSpPr>
        <p:spPr/>
        <p:txBody>
          <a:bodyPr/>
          <a:lstStyle/>
          <a:p>
            <a:fld id="{993A1EFD-8A81-4A57-9A62-07AD3939447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endParaRPr lang="zh-CN" altLang="en-US" dirty="0"/>
          </a:p>
        </p:txBody>
      </p:sp>
      <p:sp>
        <p:nvSpPr>
          <p:cNvPr id="4" name="灯片编号占位符 3"/>
          <p:cNvSpPr>
            <a:spLocks noGrp="1"/>
          </p:cNvSpPr>
          <p:nvPr>
            <p:ph type="sldNum" sz="quarter" idx="10"/>
          </p:nvPr>
        </p:nvSpPr>
        <p:spPr/>
        <p:txBody>
          <a:bodyPr/>
          <a:lstStyle/>
          <a:p>
            <a:fld id="{993A1EFD-8A81-4A57-9A62-07AD3939447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3A1EFD-8A81-4A57-9A62-07AD3939447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因为整体框架图太大，放不下，放的只是一级界面展示的功能，详细功能介绍，见附图</a:t>
            </a:r>
            <a:endParaRPr lang="zh-CN" altLang="en-US" dirty="0"/>
          </a:p>
        </p:txBody>
      </p:sp>
      <p:sp>
        <p:nvSpPr>
          <p:cNvPr id="4" name="灯片编号占位符 3"/>
          <p:cNvSpPr>
            <a:spLocks noGrp="1"/>
          </p:cNvSpPr>
          <p:nvPr>
            <p:ph type="sldNum" sz="quarter" idx="10"/>
          </p:nvPr>
        </p:nvSpPr>
        <p:spPr/>
        <p:txBody>
          <a:bodyPr/>
          <a:lstStyle/>
          <a:p>
            <a:fld id="{993A1EFD-8A81-4A57-9A62-07AD3939447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因为整体框架图太大，放不下，放的只是一级界面展示的功能，详细功能介绍，见附图</a:t>
            </a:r>
            <a:endParaRPr lang="zh-CN" altLang="en-US" dirty="0"/>
          </a:p>
        </p:txBody>
      </p:sp>
      <p:sp>
        <p:nvSpPr>
          <p:cNvPr id="4" name="灯片编号占位符 3"/>
          <p:cNvSpPr>
            <a:spLocks noGrp="1"/>
          </p:cNvSpPr>
          <p:nvPr>
            <p:ph type="sldNum" sz="quarter" idx="10"/>
          </p:nvPr>
        </p:nvSpPr>
        <p:spPr/>
        <p:txBody>
          <a:bodyPr/>
          <a:lstStyle/>
          <a:p>
            <a:fld id="{993A1EFD-8A81-4A57-9A62-07AD3939447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因为整体框架图太大，放不下，放的只是一级界面展示的功能，详细功能介绍，见附图</a:t>
            </a:r>
            <a:endParaRPr lang="zh-CN" altLang="en-US" dirty="0"/>
          </a:p>
        </p:txBody>
      </p:sp>
      <p:sp>
        <p:nvSpPr>
          <p:cNvPr id="4" name="灯片编号占位符 3"/>
          <p:cNvSpPr>
            <a:spLocks noGrp="1"/>
          </p:cNvSpPr>
          <p:nvPr>
            <p:ph type="sldNum" sz="quarter" idx="10"/>
          </p:nvPr>
        </p:nvSpPr>
        <p:spPr/>
        <p:txBody>
          <a:bodyPr/>
          <a:lstStyle/>
          <a:p>
            <a:fld id="{993A1EFD-8A81-4A57-9A62-07AD3939447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因为整体框架图太大，放不下，放的只是一级界面展示的功能，详细功能介绍，见附图</a:t>
            </a:r>
            <a:endParaRPr lang="zh-CN" altLang="en-US" dirty="0"/>
          </a:p>
        </p:txBody>
      </p:sp>
      <p:sp>
        <p:nvSpPr>
          <p:cNvPr id="4" name="灯片编号占位符 3"/>
          <p:cNvSpPr>
            <a:spLocks noGrp="1"/>
          </p:cNvSpPr>
          <p:nvPr>
            <p:ph type="sldNum" sz="quarter" idx="10"/>
          </p:nvPr>
        </p:nvSpPr>
        <p:spPr/>
        <p:txBody>
          <a:bodyPr/>
          <a:lstStyle/>
          <a:p>
            <a:fld id="{993A1EFD-8A81-4A57-9A62-07AD3939447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因为整体框架图太大，放不下，放的只是一级界面展示的功能，详细功能介绍，见附图</a:t>
            </a:r>
            <a:endParaRPr lang="zh-CN" altLang="en-US" dirty="0"/>
          </a:p>
        </p:txBody>
      </p:sp>
      <p:sp>
        <p:nvSpPr>
          <p:cNvPr id="4" name="灯片编号占位符 3"/>
          <p:cNvSpPr>
            <a:spLocks noGrp="1"/>
          </p:cNvSpPr>
          <p:nvPr>
            <p:ph type="sldNum" sz="quarter" idx="10"/>
          </p:nvPr>
        </p:nvSpPr>
        <p:spPr/>
        <p:txBody>
          <a:bodyPr/>
          <a:lstStyle/>
          <a:p>
            <a:fld id="{993A1EFD-8A81-4A57-9A62-07AD3939447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因为整体框架图太大，放不下，放的只是一级界面展示的功能，详细功能介绍，见附图</a:t>
            </a:r>
            <a:endParaRPr lang="zh-CN" altLang="en-US" dirty="0"/>
          </a:p>
        </p:txBody>
      </p:sp>
      <p:sp>
        <p:nvSpPr>
          <p:cNvPr id="4" name="灯片编号占位符 3"/>
          <p:cNvSpPr>
            <a:spLocks noGrp="1"/>
          </p:cNvSpPr>
          <p:nvPr>
            <p:ph type="sldNum" sz="quarter" idx="10"/>
          </p:nvPr>
        </p:nvSpPr>
        <p:spPr/>
        <p:txBody>
          <a:bodyPr/>
          <a:lstStyle/>
          <a:p>
            <a:fld id="{993A1EFD-8A81-4A57-9A62-07AD3939447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因为整体框架图太大，放不下，放的只是一级界面展示的功能，详细功能介绍，见附图</a:t>
            </a:r>
            <a:endParaRPr lang="zh-CN" altLang="en-US" dirty="0"/>
          </a:p>
        </p:txBody>
      </p:sp>
      <p:sp>
        <p:nvSpPr>
          <p:cNvPr id="4" name="灯片编号占位符 3"/>
          <p:cNvSpPr>
            <a:spLocks noGrp="1"/>
          </p:cNvSpPr>
          <p:nvPr>
            <p:ph type="sldNum" sz="quarter" idx="10"/>
          </p:nvPr>
        </p:nvSpPr>
        <p:spPr/>
        <p:txBody>
          <a:bodyPr/>
          <a:lstStyle/>
          <a:p>
            <a:fld id="{993A1EFD-8A81-4A57-9A62-07AD3939447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endParaRPr lang="zh-CN" altLang="en-US" dirty="0"/>
          </a:p>
        </p:txBody>
      </p:sp>
      <p:sp>
        <p:nvSpPr>
          <p:cNvPr id="4" name="灯片编号占位符 3"/>
          <p:cNvSpPr>
            <a:spLocks noGrp="1"/>
          </p:cNvSpPr>
          <p:nvPr>
            <p:ph type="sldNum" sz="quarter" idx="10"/>
          </p:nvPr>
        </p:nvSpPr>
        <p:spPr/>
        <p:txBody>
          <a:bodyPr/>
          <a:lstStyle/>
          <a:p>
            <a:fld id="{993A1EFD-8A81-4A57-9A62-07AD3939447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fld>
            <a:endParaRPr lang="zh-CN" altLang="en-US" dirty="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endParaRPr lang="zh-CN" altLang="en-US" dirty="0"/>
          </a:p>
        </p:txBody>
      </p:sp>
      <p:sp>
        <p:nvSpPr>
          <p:cNvPr id="4" name="灯片编号占位符 3"/>
          <p:cNvSpPr>
            <a:spLocks noGrp="1"/>
          </p:cNvSpPr>
          <p:nvPr>
            <p:ph type="sldNum" sz="quarter" idx="10"/>
          </p:nvPr>
        </p:nvSpPr>
        <p:spPr/>
        <p:txBody>
          <a:bodyPr/>
          <a:lstStyle/>
          <a:p>
            <a:fld id="{993A1EFD-8A81-4A57-9A62-07AD3939447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endParaRPr lang="zh-CN" altLang="en-US" dirty="0"/>
          </a:p>
        </p:txBody>
      </p:sp>
      <p:sp>
        <p:nvSpPr>
          <p:cNvPr id="4" name="灯片编号占位符 3"/>
          <p:cNvSpPr>
            <a:spLocks noGrp="1"/>
          </p:cNvSpPr>
          <p:nvPr>
            <p:ph type="sldNum" sz="quarter" idx="10"/>
          </p:nvPr>
        </p:nvSpPr>
        <p:spPr/>
        <p:txBody>
          <a:bodyPr/>
          <a:lstStyle/>
          <a:p>
            <a:fld id="{993A1EFD-8A81-4A57-9A62-07AD3939447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endParaRPr lang="zh-CN" altLang="en-US" dirty="0"/>
          </a:p>
        </p:txBody>
      </p:sp>
      <p:sp>
        <p:nvSpPr>
          <p:cNvPr id="4" name="灯片编号占位符 3"/>
          <p:cNvSpPr>
            <a:spLocks noGrp="1"/>
          </p:cNvSpPr>
          <p:nvPr>
            <p:ph type="sldNum" sz="quarter" idx="10"/>
          </p:nvPr>
        </p:nvSpPr>
        <p:spPr/>
        <p:txBody>
          <a:bodyPr/>
          <a:lstStyle/>
          <a:p>
            <a:fld id="{993A1EFD-8A81-4A57-9A62-07AD3939447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endParaRPr lang="zh-CN" altLang="en-US" dirty="0"/>
          </a:p>
        </p:txBody>
      </p:sp>
      <p:sp>
        <p:nvSpPr>
          <p:cNvPr id="4" name="灯片编号占位符 3"/>
          <p:cNvSpPr>
            <a:spLocks noGrp="1"/>
          </p:cNvSpPr>
          <p:nvPr>
            <p:ph type="sldNum" sz="quarter" idx="10"/>
          </p:nvPr>
        </p:nvSpPr>
        <p:spPr/>
        <p:txBody>
          <a:bodyPr/>
          <a:lstStyle/>
          <a:p>
            <a:fld id="{993A1EFD-8A81-4A57-9A62-07AD3939447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endParaRPr lang="zh-CN" altLang="en-US" dirty="0"/>
          </a:p>
        </p:txBody>
      </p:sp>
      <p:sp>
        <p:nvSpPr>
          <p:cNvPr id="4" name="灯片编号占位符 3"/>
          <p:cNvSpPr>
            <a:spLocks noGrp="1"/>
          </p:cNvSpPr>
          <p:nvPr>
            <p:ph type="sldNum" sz="quarter" idx="10"/>
          </p:nvPr>
        </p:nvSpPr>
        <p:spPr/>
        <p:txBody>
          <a:bodyPr/>
          <a:lstStyle/>
          <a:p>
            <a:fld id="{993A1EFD-8A81-4A57-9A62-07AD3939447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endParaRPr lang="zh-CN" altLang="en-US" dirty="0"/>
          </a:p>
        </p:txBody>
      </p:sp>
      <p:sp>
        <p:nvSpPr>
          <p:cNvPr id="4" name="灯片编号占位符 3"/>
          <p:cNvSpPr>
            <a:spLocks noGrp="1"/>
          </p:cNvSpPr>
          <p:nvPr>
            <p:ph type="sldNum" sz="quarter" idx="10"/>
          </p:nvPr>
        </p:nvSpPr>
        <p:spPr/>
        <p:txBody>
          <a:bodyPr/>
          <a:lstStyle/>
          <a:p>
            <a:fld id="{993A1EFD-8A81-4A57-9A62-07AD3939447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endParaRPr lang="zh-CN" altLang="en-US" dirty="0"/>
          </a:p>
        </p:txBody>
      </p:sp>
      <p:sp>
        <p:nvSpPr>
          <p:cNvPr id="4" name="灯片编号占位符 3"/>
          <p:cNvSpPr>
            <a:spLocks noGrp="1"/>
          </p:cNvSpPr>
          <p:nvPr>
            <p:ph type="sldNum" sz="quarter" idx="10"/>
          </p:nvPr>
        </p:nvSpPr>
        <p:spPr/>
        <p:txBody>
          <a:bodyPr/>
          <a:lstStyle/>
          <a:p>
            <a:fld id="{993A1EFD-8A81-4A57-9A62-07AD3939447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endParaRPr lang="zh-CN" altLang="en-US" dirty="0"/>
          </a:p>
        </p:txBody>
      </p:sp>
      <p:sp>
        <p:nvSpPr>
          <p:cNvPr id="4" name="灯片编号占位符 3"/>
          <p:cNvSpPr>
            <a:spLocks noGrp="1"/>
          </p:cNvSpPr>
          <p:nvPr>
            <p:ph type="sldNum" sz="quarter" idx="10"/>
          </p:nvPr>
        </p:nvSpPr>
        <p:spPr/>
        <p:txBody>
          <a:bodyPr/>
          <a:lstStyle/>
          <a:p>
            <a:fld id="{993A1EFD-8A81-4A57-9A62-07AD3939447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endParaRPr lang="zh-CN" altLang="en-US" dirty="0"/>
          </a:p>
        </p:txBody>
      </p:sp>
      <p:sp>
        <p:nvSpPr>
          <p:cNvPr id="4" name="灯片编号占位符 3"/>
          <p:cNvSpPr>
            <a:spLocks noGrp="1"/>
          </p:cNvSpPr>
          <p:nvPr>
            <p:ph type="sldNum" sz="quarter" idx="10"/>
          </p:nvPr>
        </p:nvSpPr>
        <p:spPr/>
        <p:txBody>
          <a:bodyPr/>
          <a:lstStyle/>
          <a:p>
            <a:fld id="{993A1EFD-8A81-4A57-9A62-07AD3939447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endParaRPr lang="zh-CN" altLang="en-US" dirty="0"/>
          </a:p>
        </p:txBody>
      </p:sp>
      <p:sp>
        <p:nvSpPr>
          <p:cNvPr id="4" name="灯片编号占位符 3"/>
          <p:cNvSpPr>
            <a:spLocks noGrp="1"/>
          </p:cNvSpPr>
          <p:nvPr>
            <p:ph type="sldNum" sz="quarter" idx="10"/>
          </p:nvPr>
        </p:nvSpPr>
        <p:spPr/>
        <p:txBody>
          <a:bodyPr/>
          <a:lstStyle/>
          <a:p>
            <a:fld id="{993A1EFD-8A81-4A57-9A62-07AD3939447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endParaRPr lang="zh-CN" altLang="en-US" dirty="0"/>
          </a:p>
        </p:txBody>
      </p:sp>
      <p:sp>
        <p:nvSpPr>
          <p:cNvPr id="4" name="灯片编号占位符 3"/>
          <p:cNvSpPr>
            <a:spLocks noGrp="1"/>
          </p:cNvSpPr>
          <p:nvPr>
            <p:ph type="sldNum" sz="quarter" idx="10"/>
          </p:nvPr>
        </p:nvSpPr>
        <p:spPr/>
        <p:txBody>
          <a:bodyPr/>
          <a:lstStyle/>
          <a:p>
            <a:fld id="{993A1EFD-8A81-4A57-9A62-07AD3939447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9088E9B3-4196-47C7-AC6F-8B9D6EF0293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1D5C57-FBFC-4CD9-A3EE-3CA07D4CD69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088E9B3-4196-47C7-AC6F-8B9D6EF0293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1D5C57-FBFC-4CD9-A3EE-3CA07D4CD69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088E9B3-4196-47C7-AC6F-8B9D6EF0293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1D5C57-FBFC-4CD9-A3EE-3CA07D4CD69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cxnSp>
        <p:nvCxnSpPr>
          <p:cNvPr id="3" name="直接连接符 2"/>
          <p:cNvCxnSpPr/>
          <p:nvPr userDrawn="1"/>
        </p:nvCxnSpPr>
        <p:spPr>
          <a:xfrm>
            <a:off x="687010" y="832153"/>
            <a:ext cx="4256863" cy="6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7248129" y="839135"/>
            <a:ext cx="4352873"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0" y="0"/>
            <a:ext cx="12192000" cy="6857999"/>
          </a:xfrm>
          <a:prstGeom prst="rect">
            <a:avLst/>
          </a:prstGeom>
        </p:spPr>
      </p:pic>
      <p:cxnSp>
        <p:nvCxnSpPr>
          <p:cNvPr id="3" name="直接连接符 2"/>
          <p:cNvCxnSpPr/>
          <p:nvPr userDrawn="1"/>
        </p:nvCxnSpPr>
        <p:spPr>
          <a:xfrm>
            <a:off x="591670" y="832153"/>
            <a:ext cx="1094590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圆角矩形 3"/>
          <p:cNvSpPr/>
          <p:nvPr userDrawn="1"/>
        </p:nvSpPr>
        <p:spPr>
          <a:xfrm rot="18926425">
            <a:off x="767681" y="476550"/>
            <a:ext cx="216240" cy="216240"/>
          </a:xfrm>
          <a:prstGeom prst="roundRect">
            <a:avLst/>
          </a:prstGeom>
          <a:solidFill>
            <a:schemeClr val="tx1"/>
          </a:solidFill>
          <a:ln>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dirty="0">
              <a:latin typeface="微软雅黑" panose="020B0503020204020204" pitchFamily="34" charset="-122"/>
              <a:ea typeface="微软雅黑" panose="020B0503020204020204" pitchFamily="34" charset="-122"/>
            </a:endParaRPr>
          </a:p>
        </p:txBody>
      </p:sp>
      <p:cxnSp>
        <p:nvCxnSpPr>
          <p:cNvPr id="5" name="直接连接符 4"/>
          <p:cNvCxnSpPr/>
          <p:nvPr userDrawn="1"/>
        </p:nvCxnSpPr>
        <p:spPr>
          <a:xfrm>
            <a:off x="2542227" y="431769"/>
            <a:ext cx="0" cy="3033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5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5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cxnSp>
        <p:nvCxnSpPr>
          <p:cNvPr id="3" name="直接连接符 2"/>
          <p:cNvCxnSpPr/>
          <p:nvPr userDrawn="1"/>
        </p:nvCxnSpPr>
        <p:spPr>
          <a:xfrm>
            <a:off x="687010" y="832153"/>
            <a:ext cx="4256863" cy="6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7248129" y="839135"/>
            <a:ext cx="4352873"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0" y="0"/>
            <a:ext cx="12192000" cy="685799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088E9B3-4196-47C7-AC6F-8B9D6EF0293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1D5C57-FBFC-4CD9-A3EE-3CA07D4CD69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0" y="0"/>
            <a:ext cx="12192000" cy="685799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9088E9B3-4196-47C7-AC6F-8B9D6EF0293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01D5C57-FBFC-4CD9-A3EE-3CA07D4CD69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088E9B3-4196-47C7-AC6F-8B9D6EF0293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1D5C57-FBFC-4CD9-A3EE-3CA07D4CD69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088E9B3-4196-47C7-AC6F-8B9D6EF0293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01D5C57-FBFC-4CD9-A3EE-3CA07D4CD69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088E9B3-4196-47C7-AC6F-8B9D6EF0293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01D5C57-FBFC-4CD9-A3EE-3CA07D4CD69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088E9B3-4196-47C7-AC6F-8B9D6EF0293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01D5C57-FBFC-4CD9-A3EE-3CA07D4CD69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088E9B3-4196-47C7-AC6F-8B9D6EF0293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01D5C57-FBFC-4CD9-A3EE-3CA07D4CD69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88E9B3-4196-47C7-AC6F-8B9D6EF0293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1D5C57-FBFC-4CD9-A3EE-3CA07D4CD69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88E9B3-4196-47C7-AC6F-8B9D6EF0293A}" type="datetimeFigureOut">
              <a:rPr lang="zh-CN" altLang="en-US">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1D5C57-FBFC-4CD9-A3EE-3CA07D4CD69B}" type="slidenum">
              <a:rPr lang="zh-CN" altLang="en-US">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2" r:id="rId1"/>
  </p:sldLayoutIdLst>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xStyles>
    <p:titleStyle>
      <a:lvl1pPr algn="ctr" rtl="0" fontAlgn="base">
        <a:spcBef>
          <a:spcPct val="0"/>
        </a:spcBef>
        <a:spcAft>
          <a:spcPct val="0"/>
        </a:spcAft>
        <a:defRPr sz="5865" kern="1200">
          <a:solidFill>
            <a:schemeClr val="tx1"/>
          </a:solidFill>
          <a:latin typeface="+mj-lt"/>
          <a:ea typeface="微软雅黑" panose="020B0503020204020204" pitchFamily="34" charset="-122"/>
          <a:cs typeface="+mj-cs"/>
        </a:defRPr>
      </a:lvl1pPr>
      <a:lvl2pPr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fontAlgn="base">
        <a:spcBef>
          <a:spcPct val="20000"/>
        </a:spcBef>
        <a:spcAft>
          <a:spcPct val="0"/>
        </a:spcAft>
        <a:buFont typeface="Arial" panose="020B0604020202020204" pitchFamily="34" charset="0"/>
        <a:buChar char="•"/>
        <a:defRPr sz="4265" kern="1200">
          <a:solidFill>
            <a:schemeClr val="tx1"/>
          </a:solidFill>
          <a:latin typeface="+mn-lt"/>
          <a:ea typeface="微软雅黑" panose="020B0503020204020204" pitchFamily="34" charset="-122"/>
          <a:cs typeface="+mn-cs"/>
        </a:defRPr>
      </a:lvl1pPr>
      <a:lvl2pPr marL="990600" indent="-381000" algn="l" rtl="0" fontAlgn="base">
        <a:spcBef>
          <a:spcPct val="20000"/>
        </a:spcBef>
        <a:spcAft>
          <a:spcPct val="0"/>
        </a:spcAft>
        <a:buFont typeface="Arial" panose="020B0604020202020204" pitchFamily="34" charset="0"/>
        <a:buChar char="–"/>
        <a:defRPr sz="3735" kern="1200">
          <a:solidFill>
            <a:schemeClr val="tx1"/>
          </a:solidFill>
          <a:latin typeface="+mn-lt"/>
          <a:ea typeface="微软雅黑" panose="020B0503020204020204" pitchFamily="34" charset="-122"/>
          <a:cs typeface="+mn-cs"/>
        </a:defRPr>
      </a:lvl2pPr>
      <a:lvl3pPr marL="1524000" indent="-304800" algn="l" rtl="0" fontAlgn="base">
        <a:spcBef>
          <a:spcPct val="20000"/>
        </a:spcBef>
        <a:spcAft>
          <a:spcPct val="0"/>
        </a:spcAft>
        <a:buFont typeface="Arial" panose="020B0604020202020204" pitchFamily="34" charset="0"/>
        <a:buChar char="•"/>
        <a:defRPr sz="3200" kern="1200">
          <a:solidFill>
            <a:schemeClr val="tx1"/>
          </a:solidFill>
          <a:latin typeface="+mn-lt"/>
          <a:ea typeface="微软雅黑" panose="020B0503020204020204" pitchFamily="34" charset="-122"/>
          <a:cs typeface="+mn-cs"/>
        </a:defRPr>
      </a:lvl3pPr>
      <a:lvl4pPr marL="2133600" indent="-304800" algn="l" rtl="0" fontAlgn="base">
        <a:spcBef>
          <a:spcPct val="20000"/>
        </a:spcBef>
        <a:spcAft>
          <a:spcPct val="0"/>
        </a:spcAft>
        <a:buFont typeface="Arial" panose="020B0604020202020204" pitchFamily="34" charset="0"/>
        <a:buChar char="–"/>
        <a:defRPr sz="2665" kern="1200">
          <a:solidFill>
            <a:schemeClr val="tx1"/>
          </a:solidFill>
          <a:latin typeface="+mn-lt"/>
          <a:ea typeface="微软雅黑" panose="020B0503020204020204" pitchFamily="34" charset="-122"/>
          <a:cs typeface="+mn-cs"/>
        </a:defRPr>
      </a:lvl4pPr>
      <a:lvl5pPr marL="2743200" indent="-304800" algn="l" rtl="0" fontAlgn="base">
        <a:spcBef>
          <a:spcPct val="20000"/>
        </a:spcBef>
        <a:spcAft>
          <a:spcPct val="0"/>
        </a:spcAft>
        <a:buFont typeface="Arial" panose="020B0604020202020204" pitchFamily="34" charset="0"/>
        <a:buChar char="»"/>
        <a:defRPr sz="2665" kern="1200">
          <a:solidFill>
            <a:schemeClr val="tx1"/>
          </a:solidFill>
          <a:latin typeface="+mn-lt"/>
          <a:ea typeface="微软雅黑" panose="020B0503020204020204" pitchFamily="34" charset="-122"/>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3.xml"/><Relationship Id="rId2" Type="http://schemas.openxmlformats.org/officeDocument/2006/relationships/image" Target="../media/image20.png"/><Relationship Id="rId1"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image" Target="../media/image2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3.xml"/><Relationship Id="rId2" Type="http://schemas.openxmlformats.org/officeDocument/2006/relationships/image" Target="../media/image23.png"/><Relationship Id="rId1" Type="http://schemas.openxmlformats.org/officeDocument/2006/relationships/image" Target="../media/image22.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3.xml"/><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3.xml"/><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3.xml"/><Relationship Id="rId2" Type="http://schemas.openxmlformats.org/officeDocument/2006/relationships/image" Target="../media/image34.png"/><Relationship Id="rId1" Type="http://schemas.openxmlformats.org/officeDocument/2006/relationships/image" Target="../media/image33.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3.xml"/><Relationship Id="rId2" Type="http://schemas.openxmlformats.org/officeDocument/2006/relationships/image" Target="../media/image36.png"/><Relationship Id="rId1" Type="http://schemas.openxmlformats.org/officeDocument/2006/relationships/image" Target="../media/image35.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3.xml"/><Relationship Id="rId2" Type="http://schemas.openxmlformats.org/officeDocument/2006/relationships/image" Target="../media/image38.png"/><Relationship Id="rId1" Type="http://schemas.openxmlformats.org/officeDocument/2006/relationships/image" Target="../media/image37.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3.xml"/><Relationship Id="rId2" Type="http://schemas.openxmlformats.org/officeDocument/2006/relationships/image" Target="../media/image40.png"/><Relationship Id="rId1" Type="http://schemas.openxmlformats.org/officeDocument/2006/relationships/image" Target="../media/image39.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3.xml"/><Relationship Id="rId2" Type="http://schemas.openxmlformats.org/officeDocument/2006/relationships/image" Target="../media/image7.jpeg"/><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image" Target="../media/image4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6.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6.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xml"/><Relationship Id="rId2" Type="http://schemas.openxmlformats.org/officeDocument/2006/relationships/image" Target="../media/image8.jpeg"/><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3.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原创设计师QQ598969553           _1"/>
          <p:cNvSpPr>
            <a:spLocks noGrp="1" noSelect="1" noRot="1" noChangeAspect="1" noMove="1" noResize="1" noChangeShapeType="1" noTextEdit="1"/>
          </p:cNvSpPr>
          <p:nvPr/>
        </p:nvSpPr>
        <p:spPr>
          <a:xfrm>
            <a:off x="-1" y="79257"/>
            <a:ext cx="12192001" cy="2623202"/>
          </a:xfrm>
          <a:prstGeom prst="rect">
            <a:avLst/>
          </a:prstGeom>
          <a:solidFill>
            <a:schemeClr val="tx1"/>
          </a:solidFill>
          <a:ln w="3175">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1" name="原创设计师QQ598969553           _2"/>
          <p:cNvSpPr>
            <a:spLocks noGrp="1" noSelect="1" noRot="1" noChangeAspect="1" noMove="1" noResize="1" noChangeShapeType="1" noTextEdit="1"/>
          </p:cNvSpPr>
          <p:nvPr/>
        </p:nvSpPr>
        <p:spPr>
          <a:xfrm>
            <a:off x="-1" y="-15800"/>
            <a:ext cx="12192001" cy="262320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ea typeface="华文细黑" panose="02010600040101010101" pitchFamily="2" charset="-122"/>
            </a:endParaRPr>
          </a:p>
        </p:txBody>
      </p:sp>
      <p:sp>
        <p:nvSpPr>
          <p:cNvPr id="137" name="原创设计师QQ598969553           _3"/>
          <p:cNvSpPr>
            <a:spLocks noGrp="1" noSelect="1" noRot="1" noChangeAspect="1" noMove="1" noResize="1" noChangeShapeType="1" noTextEdit="1"/>
          </p:cNvSpPr>
          <p:nvPr/>
        </p:nvSpPr>
        <p:spPr>
          <a:xfrm>
            <a:off x="6541985" y="922701"/>
            <a:ext cx="745912" cy="745912"/>
          </a:xfrm>
          <a:prstGeom prst="ellipse">
            <a:avLst/>
          </a:pr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ea typeface="华文细黑" panose="02010600040101010101" pitchFamily="2" charset="-122"/>
            </a:endParaRPr>
          </a:p>
        </p:txBody>
      </p:sp>
      <p:sp>
        <p:nvSpPr>
          <p:cNvPr id="136" name="原创设计师QQ598969553           _4"/>
          <p:cNvSpPr>
            <a:spLocks noGrp="1" noSelect="1" noRot="1" noChangeAspect="1" noMove="1" noResize="1" noChangeShapeType="1" noTextEdit="1"/>
          </p:cNvSpPr>
          <p:nvPr/>
        </p:nvSpPr>
        <p:spPr>
          <a:xfrm>
            <a:off x="5878324" y="3229851"/>
            <a:ext cx="745912" cy="745912"/>
          </a:xfrm>
          <a:prstGeom prst="ellipse">
            <a:avLst/>
          </a:pr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ea typeface="华文细黑" panose="02010600040101010101" pitchFamily="2" charset="-122"/>
            </a:endParaRPr>
          </a:p>
        </p:txBody>
      </p:sp>
      <p:sp>
        <p:nvSpPr>
          <p:cNvPr id="135" name="原创设计师QQ598969553           _5"/>
          <p:cNvSpPr>
            <a:spLocks noGrp="1" noSelect="1" noRot="1" noChangeAspect="1" noMove="1" noResize="1" noChangeShapeType="1" noTextEdit="1"/>
          </p:cNvSpPr>
          <p:nvPr/>
        </p:nvSpPr>
        <p:spPr>
          <a:xfrm>
            <a:off x="5039697" y="828049"/>
            <a:ext cx="621480" cy="621480"/>
          </a:xfrm>
          <a:prstGeom prst="ellipse">
            <a:avLst/>
          </a:pr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ea typeface="华文细黑" panose="02010600040101010101" pitchFamily="2" charset="-122"/>
            </a:endParaRPr>
          </a:p>
        </p:txBody>
      </p:sp>
      <p:sp>
        <p:nvSpPr>
          <p:cNvPr id="134" name="原创设计师QQ598969553           _6"/>
          <p:cNvSpPr>
            <a:spLocks noGrp="1" noSelect="1" noRot="1" noChangeAspect="1" noMove="1" noResize="1" noChangeShapeType="1" noTextEdit="1"/>
          </p:cNvSpPr>
          <p:nvPr/>
        </p:nvSpPr>
        <p:spPr>
          <a:xfrm>
            <a:off x="4471392" y="2123902"/>
            <a:ext cx="1203976" cy="1203976"/>
          </a:xfrm>
          <a:prstGeom prst="ellipse">
            <a:avLst/>
          </a:pr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ea typeface="华文细黑" panose="02010600040101010101" pitchFamily="2" charset="-122"/>
            </a:endParaRPr>
          </a:p>
        </p:txBody>
      </p:sp>
      <p:sp>
        <p:nvSpPr>
          <p:cNvPr id="128" name="原创设计师QQ598969553           _7"/>
          <p:cNvSpPr>
            <a:spLocks noGrp="1" noSelect="1" noRot="1" noChangeAspect="1" noMove="1" noResize="1" noChangeShapeType="1" noTextEdit="1"/>
          </p:cNvSpPr>
          <p:nvPr/>
        </p:nvSpPr>
        <p:spPr>
          <a:xfrm>
            <a:off x="6324772" y="1771134"/>
            <a:ext cx="1430614" cy="1430614"/>
          </a:xfrm>
          <a:prstGeom prst="ellipse">
            <a:avLst/>
          </a:pr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ea typeface="华文细黑" panose="02010600040101010101" pitchFamily="2" charset="-122"/>
            </a:endParaRPr>
          </a:p>
        </p:txBody>
      </p:sp>
      <p:sp>
        <p:nvSpPr>
          <p:cNvPr id="63" name="原创设计师QQ598969553           _8"/>
          <p:cNvSpPr/>
          <p:nvPr/>
        </p:nvSpPr>
        <p:spPr>
          <a:xfrm>
            <a:off x="2634671" y="3975662"/>
            <a:ext cx="6993890" cy="922020"/>
          </a:xfrm>
          <a:prstGeom prst="rect">
            <a:avLst/>
          </a:prstGeom>
        </p:spPr>
        <p:txBody>
          <a:bodyPr wrap="none">
            <a:spAutoFit/>
          </a:bodyPr>
          <a:lstStyle/>
          <a:p>
            <a:pPr algn="ctr"/>
            <a:r>
              <a:rPr lang="en-US" altLang="zh-CN" sz="5400" b="1" dirty="0">
                <a:solidFill>
                  <a:srgbClr val="C00000"/>
                </a:solidFill>
                <a:latin typeface="微软雅黑" panose="020B0503020204020204" pitchFamily="34" charset="-122"/>
                <a:ea typeface="微软雅黑" panose="020B0503020204020204" pitchFamily="34" charset="-122"/>
              </a:rPr>
              <a:t>P2P</a:t>
            </a:r>
            <a:r>
              <a:rPr lang="zh-CN" altLang="en-US" sz="5400" b="1" dirty="0">
                <a:solidFill>
                  <a:srgbClr val="C00000"/>
                </a:solidFill>
                <a:latin typeface="微软雅黑" panose="020B0503020204020204" pitchFamily="34" charset="-122"/>
                <a:ea typeface="微软雅黑" panose="020B0503020204020204" pitchFamily="34" charset="-122"/>
              </a:rPr>
              <a:t>网贷竞品分析报告</a:t>
            </a:r>
            <a:endParaRPr lang="zh-CN" altLang="en-US" sz="5400" b="1" dirty="0">
              <a:solidFill>
                <a:srgbClr val="C00000"/>
              </a:solidFill>
              <a:latin typeface="微软雅黑" panose="020B0503020204020204" pitchFamily="34" charset="-122"/>
              <a:ea typeface="微软雅黑" panose="020B0503020204020204" pitchFamily="34" charset="-122"/>
            </a:endParaRPr>
          </a:p>
        </p:txBody>
      </p:sp>
      <p:sp>
        <p:nvSpPr>
          <p:cNvPr id="79" name="原创设计师QQ598969553           _9"/>
          <p:cNvSpPr txBox="1"/>
          <p:nvPr/>
        </p:nvSpPr>
        <p:spPr>
          <a:xfrm>
            <a:off x="2185726" y="5199297"/>
            <a:ext cx="7891783" cy="300990"/>
          </a:xfrm>
          <a:prstGeom prst="rect">
            <a:avLst/>
          </a:prstGeom>
          <a:noFill/>
        </p:spPr>
        <p:txBody>
          <a:bodyPr vert="horz" wrap="square" lIns="91440" tIns="45720" rIns="91440" bIns="45720" rtlCol="0" anchor="ctr">
            <a:spAutoFit/>
          </a:bodyPr>
          <a:lstStyle>
            <a:lvl1pPr marL="228600" indent="-228600" algn="ctr" defTabSz="914400" rtl="0" eaLnBrk="1" latinLnBrk="0" hangingPunct="1">
              <a:lnSpc>
                <a:spcPct val="90000"/>
              </a:lnSpc>
              <a:spcBef>
                <a:spcPts val="1000"/>
              </a:spcBef>
              <a:buFont typeface="Arial" panose="020B0604020202020204" pitchFamily="34" charset="0"/>
              <a:buChar char="•"/>
              <a:defRPr lang="zh-CN" altLang="en-US" sz="1800" b="1" i="0" kern="1200">
                <a:solidFill>
                  <a:schemeClr val="bg1"/>
                </a:solidFill>
                <a:effectLst>
                  <a:outerShdw blurRad="38100" dist="38100" dir="2700000" algn="tl">
                    <a:srgbClr val="000000">
                      <a:alpha val="43137"/>
                    </a:srgbClr>
                  </a:outerShdw>
                </a:effectLst>
                <a:latin typeface="+mn-lt"/>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Font typeface="Arial" panose="020B0604020202020204" pitchFamily="34" charset="0"/>
              <a:buNone/>
            </a:pPr>
            <a:r>
              <a:rPr sz="1050" b="0" dirty="0">
                <a:solidFill>
                  <a:schemeClr val="bg2">
                    <a:lumMod val="25000"/>
                  </a:schemeClr>
                </a:solidFill>
                <a:effectLst/>
                <a:latin typeface="华文细黑" panose="02010600040101010101" pitchFamily="2" charset="-122"/>
                <a:ea typeface="华文细黑" panose="02010600040101010101" pitchFamily="2" charset="-122"/>
                <a:sym typeface="+mn-lt"/>
              </a:rPr>
              <a:t>分析人：田志亮</a:t>
            </a:r>
            <a:endParaRPr sz="1050" b="0" dirty="0">
              <a:solidFill>
                <a:schemeClr val="bg2">
                  <a:lumMod val="25000"/>
                </a:schemeClr>
              </a:solidFill>
              <a:effectLst/>
              <a:latin typeface="华文细黑" panose="02010600040101010101" pitchFamily="2" charset="-122"/>
              <a:ea typeface="华文细黑" panose="02010600040101010101" pitchFamily="2" charset="-122"/>
              <a:sym typeface="+mn-lt"/>
            </a:endParaRPr>
          </a:p>
        </p:txBody>
      </p:sp>
      <p:grpSp>
        <p:nvGrpSpPr>
          <p:cNvPr id="81" name="组合 80"/>
          <p:cNvGrpSpPr>
            <a:grpSpLocks noGrp="1" noSelect="1" noRot="1" noChangeAspect="1" noMove="1" noResize="1"/>
          </p:cNvGrpSpPr>
          <p:nvPr/>
        </p:nvGrpSpPr>
        <p:grpSpPr>
          <a:xfrm>
            <a:off x="4711698" y="939552"/>
            <a:ext cx="2768602" cy="2768602"/>
            <a:chOff x="3762141" y="2125604"/>
            <a:chExt cx="1938876" cy="1938876"/>
          </a:xfrm>
        </p:grpSpPr>
        <p:sp>
          <p:nvSpPr>
            <p:cNvPr id="83" name="椭圆 82"/>
            <p:cNvSpPr/>
            <p:nvPr/>
          </p:nvSpPr>
          <p:spPr>
            <a:xfrm>
              <a:off x="3762141" y="2125604"/>
              <a:ext cx="1938876" cy="1938876"/>
            </a:xfrm>
            <a:prstGeom prst="ellipse">
              <a:avLst/>
            </a:pr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ea typeface="华文细黑" panose="02010600040101010101" pitchFamily="2" charset="-122"/>
              </a:endParaRPr>
            </a:p>
          </p:txBody>
        </p:sp>
        <p:sp>
          <p:nvSpPr>
            <p:cNvPr id="90" name="椭圆 89"/>
            <p:cNvSpPr/>
            <p:nvPr/>
          </p:nvSpPr>
          <p:spPr>
            <a:xfrm>
              <a:off x="3867848" y="2231311"/>
              <a:ext cx="1727463" cy="1727463"/>
            </a:xfrm>
            <a:prstGeom prst="ellipse">
              <a:avLst/>
            </a:prstGeom>
            <a:solidFill>
              <a:srgbClr val="C00000"/>
            </a:soli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ea typeface="华文细黑" panose="02010600040101010101" pitchFamily="2" charset="-122"/>
              </a:endParaRPr>
            </a:p>
          </p:txBody>
        </p:sp>
      </p:grpSp>
      <p:sp>
        <p:nvSpPr>
          <p:cNvPr id="82" name="文本框 81"/>
          <p:cNvSpPr txBox="1"/>
          <p:nvPr/>
        </p:nvSpPr>
        <p:spPr>
          <a:xfrm>
            <a:off x="4991101" y="1730545"/>
            <a:ext cx="2044700" cy="1106805"/>
          </a:xfrm>
          <a:prstGeom prst="rect">
            <a:avLst/>
          </a:prstGeom>
          <a:noFill/>
        </p:spPr>
        <p:txBody>
          <a:bodyPr wrap="none" rtlCol="0">
            <a:spAutoFit/>
          </a:bodyPr>
          <a:lstStyle/>
          <a:p>
            <a:r>
              <a:rPr lang="en-US" altLang="zh-CN" sz="6600" b="1" dirty="0" smtClean="0">
                <a:solidFill>
                  <a:schemeClr val="bg1"/>
                </a:solidFill>
                <a:latin typeface="华文细黑" panose="02010600040101010101" pitchFamily="2" charset="-122"/>
                <a:ea typeface="华文细黑" panose="02010600040101010101" pitchFamily="2" charset="-122"/>
              </a:rPr>
              <a:t>2017</a:t>
            </a:r>
            <a:endParaRPr lang="zh-CN" altLang="en-US" sz="6600" b="1" dirty="0">
              <a:solidFill>
                <a:schemeClr val="bg1"/>
              </a:solidFill>
              <a:latin typeface="华文细黑" panose="02010600040101010101" pitchFamily="2" charset="-122"/>
              <a:ea typeface="华文细黑" panose="02010600040101010101" pitchFamily="2" charset="-122"/>
            </a:endParaRPr>
          </a:p>
        </p:txBody>
      </p:sp>
      <p:grpSp>
        <p:nvGrpSpPr>
          <p:cNvPr id="7" name="原创设计师QQ598969553           _11"/>
          <p:cNvGrpSpPr/>
          <p:nvPr/>
        </p:nvGrpSpPr>
        <p:grpSpPr>
          <a:xfrm>
            <a:off x="4920408" y="5880101"/>
            <a:ext cx="2409604" cy="468824"/>
            <a:chOff x="4244608" y="5754865"/>
            <a:chExt cx="3696938" cy="719295"/>
          </a:xfrm>
        </p:grpSpPr>
        <p:grpSp>
          <p:nvGrpSpPr>
            <p:cNvPr id="91" name="组合 90"/>
            <p:cNvGrpSpPr/>
            <p:nvPr/>
          </p:nvGrpSpPr>
          <p:grpSpPr>
            <a:xfrm>
              <a:off x="4244608" y="5754865"/>
              <a:ext cx="3696938" cy="719295"/>
              <a:chOff x="4059738" y="4895496"/>
              <a:chExt cx="3696938" cy="719295"/>
            </a:xfrm>
          </p:grpSpPr>
          <p:grpSp>
            <p:nvGrpSpPr>
              <p:cNvPr id="92" name="组合 91"/>
              <p:cNvGrpSpPr/>
              <p:nvPr/>
            </p:nvGrpSpPr>
            <p:grpSpPr>
              <a:xfrm>
                <a:off x="4059738" y="4895496"/>
                <a:ext cx="719295" cy="719295"/>
                <a:chOff x="3228224" y="4561747"/>
                <a:chExt cx="1146960" cy="1146960"/>
              </a:xfrm>
            </p:grpSpPr>
            <p:sp>
              <p:nvSpPr>
                <p:cNvPr id="112" name="圆角矩形 13"/>
                <p:cNvSpPr/>
                <p:nvPr/>
              </p:nvSpPr>
              <p:spPr>
                <a:xfrm>
                  <a:off x="3228224" y="4561747"/>
                  <a:ext cx="1146960" cy="1146960"/>
                </a:xfrm>
                <a:prstGeom prst="roundRect">
                  <a:avLst>
                    <a:gd name="adj" fmla="val 50000"/>
                  </a:avLst>
                </a:prstGeom>
                <a:solidFill>
                  <a:srgbClr val="C00000"/>
                </a:solidFill>
                <a:ln w="2540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accent1"/>
                    </a:solidFill>
                    <a:latin typeface="Calibri" panose="020F0502020204030204"/>
                    <a:ea typeface="宋体" panose="02010600030101010101" pitchFamily="2" charset="-122"/>
                  </a:endParaRPr>
                </a:p>
              </p:txBody>
            </p:sp>
            <p:sp>
              <p:nvSpPr>
                <p:cNvPr id="113" name="圆角矩形 14"/>
                <p:cNvSpPr/>
                <p:nvPr/>
              </p:nvSpPr>
              <p:spPr>
                <a:xfrm>
                  <a:off x="3351014" y="4675216"/>
                  <a:ext cx="920023" cy="920023"/>
                </a:xfrm>
                <a:prstGeom prst="roundRect">
                  <a:avLst>
                    <a:gd name="adj" fmla="val 5000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FFFFFF"/>
                    </a:solidFill>
                    <a:latin typeface="Calibri" panose="020F0502020204030204"/>
                    <a:ea typeface="宋体" panose="02010600030101010101" pitchFamily="2" charset="-122"/>
                  </a:endParaRPr>
                </a:p>
              </p:txBody>
            </p:sp>
          </p:grpSp>
          <p:grpSp>
            <p:nvGrpSpPr>
              <p:cNvPr id="101" name="组合 100"/>
              <p:cNvGrpSpPr/>
              <p:nvPr/>
            </p:nvGrpSpPr>
            <p:grpSpPr>
              <a:xfrm>
                <a:off x="5056183" y="4895496"/>
                <a:ext cx="719295" cy="719295"/>
                <a:chOff x="3237545" y="4561747"/>
                <a:chExt cx="1146960" cy="1146960"/>
              </a:xfrm>
            </p:grpSpPr>
            <p:sp>
              <p:nvSpPr>
                <p:cNvPr id="108" name="圆角矩形 16"/>
                <p:cNvSpPr/>
                <p:nvPr/>
              </p:nvSpPr>
              <p:spPr>
                <a:xfrm>
                  <a:off x="3237545" y="4561747"/>
                  <a:ext cx="1146960" cy="1146960"/>
                </a:xfrm>
                <a:prstGeom prst="roundRect">
                  <a:avLst>
                    <a:gd name="adj" fmla="val 50000"/>
                  </a:avLst>
                </a:prstGeom>
                <a:solidFill>
                  <a:srgbClr val="C00000"/>
                </a:solidFill>
                <a:ln w="2540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FFFFFF"/>
                    </a:solidFill>
                    <a:latin typeface="Calibri" panose="020F0502020204030204"/>
                    <a:ea typeface="宋体" panose="02010600030101010101" pitchFamily="2" charset="-122"/>
                  </a:endParaRPr>
                </a:p>
              </p:txBody>
            </p:sp>
            <p:sp>
              <p:nvSpPr>
                <p:cNvPr id="111" name="圆角矩形 17"/>
                <p:cNvSpPr/>
                <p:nvPr/>
              </p:nvSpPr>
              <p:spPr>
                <a:xfrm>
                  <a:off x="3351014" y="4675216"/>
                  <a:ext cx="920023" cy="920023"/>
                </a:xfrm>
                <a:prstGeom prst="roundRect">
                  <a:avLst>
                    <a:gd name="adj" fmla="val 5000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FFFFFF"/>
                    </a:solidFill>
                    <a:latin typeface="Calibri" panose="020F0502020204030204"/>
                    <a:ea typeface="宋体" panose="02010600030101010101" pitchFamily="2" charset="-122"/>
                  </a:endParaRPr>
                </a:p>
              </p:txBody>
            </p:sp>
          </p:grpSp>
          <p:grpSp>
            <p:nvGrpSpPr>
              <p:cNvPr id="102" name="组合 101"/>
              <p:cNvGrpSpPr/>
              <p:nvPr/>
            </p:nvGrpSpPr>
            <p:grpSpPr>
              <a:xfrm>
                <a:off x="6046784" y="4895496"/>
                <a:ext cx="719295" cy="719295"/>
                <a:chOff x="3237545" y="4561747"/>
                <a:chExt cx="1146960" cy="1146960"/>
              </a:xfrm>
            </p:grpSpPr>
            <p:sp>
              <p:nvSpPr>
                <p:cNvPr id="106" name="圆角矩形 19"/>
                <p:cNvSpPr/>
                <p:nvPr/>
              </p:nvSpPr>
              <p:spPr>
                <a:xfrm>
                  <a:off x="3237545" y="4561747"/>
                  <a:ext cx="1146960" cy="1146960"/>
                </a:xfrm>
                <a:prstGeom prst="roundRect">
                  <a:avLst>
                    <a:gd name="adj" fmla="val 50000"/>
                  </a:avLst>
                </a:prstGeom>
                <a:solidFill>
                  <a:srgbClr val="C00000"/>
                </a:solidFill>
                <a:ln w="2540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FFFFFF"/>
                    </a:solidFill>
                    <a:latin typeface="Calibri" panose="020F0502020204030204"/>
                    <a:ea typeface="宋体" panose="02010600030101010101" pitchFamily="2" charset="-122"/>
                  </a:endParaRPr>
                </a:p>
              </p:txBody>
            </p:sp>
            <p:sp>
              <p:nvSpPr>
                <p:cNvPr id="107" name="圆角矩形 20"/>
                <p:cNvSpPr/>
                <p:nvPr/>
              </p:nvSpPr>
              <p:spPr>
                <a:xfrm>
                  <a:off x="3351014" y="4675216"/>
                  <a:ext cx="920023" cy="920023"/>
                </a:xfrm>
                <a:prstGeom prst="roundRect">
                  <a:avLst>
                    <a:gd name="adj" fmla="val 5000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FFFFFF"/>
                    </a:solidFill>
                    <a:latin typeface="Calibri" panose="020F0502020204030204"/>
                    <a:ea typeface="宋体" panose="02010600030101010101" pitchFamily="2" charset="-122"/>
                  </a:endParaRPr>
                </a:p>
              </p:txBody>
            </p:sp>
          </p:grpSp>
          <p:grpSp>
            <p:nvGrpSpPr>
              <p:cNvPr id="103" name="组合 102"/>
              <p:cNvGrpSpPr/>
              <p:nvPr/>
            </p:nvGrpSpPr>
            <p:grpSpPr>
              <a:xfrm>
                <a:off x="7037381" y="4895496"/>
                <a:ext cx="719295" cy="719295"/>
                <a:chOff x="3237545" y="4561747"/>
                <a:chExt cx="1146960" cy="1146960"/>
              </a:xfrm>
            </p:grpSpPr>
            <p:sp>
              <p:nvSpPr>
                <p:cNvPr id="104" name="圆角矩形 22"/>
                <p:cNvSpPr/>
                <p:nvPr/>
              </p:nvSpPr>
              <p:spPr>
                <a:xfrm>
                  <a:off x="3237545" y="4561747"/>
                  <a:ext cx="1146960" cy="1146960"/>
                </a:xfrm>
                <a:prstGeom prst="roundRect">
                  <a:avLst>
                    <a:gd name="adj" fmla="val 50000"/>
                  </a:avLst>
                </a:prstGeom>
                <a:solidFill>
                  <a:srgbClr val="C00000"/>
                </a:solidFill>
                <a:ln w="2540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FFFFFF"/>
                    </a:solidFill>
                    <a:latin typeface="Calibri" panose="020F0502020204030204"/>
                    <a:ea typeface="宋体" panose="02010600030101010101" pitchFamily="2" charset="-122"/>
                  </a:endParaRPr>
                </a:p>
              </p:txBody>
            </p:sp>
            <p:sp>
              <p:nvSpPr>
                <p:cNvPr id="105" name="圆角矩形 23"/>
                <p:cNvSpPr/>
                <p:nvPr/>
              </p:nvSpPr>
              <p:spPr>
                <a:xfrm>
                  <a:off x="3351014" y="4675216"/>
                  <a:ext cx="920023" cy="920023"/>
                </a:xfrm>
                <a:prstGeom prst="roundRect">
                  <a:avLst>
                    <a:gd name="adj" fmla="val 5000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FFFFFF"/>
                    </a:solidFill>
                    <a:latin typeface="Calibri" panose="020F0502020204030204"/>
                    <a:ea typeface="宋体" panose="02010600030101010101" pitchFamily="2" charset="-122"/>
                  </a:endParaRPr>
                </a:p>
              </p:txBody>
            </p:sp>
          </p:grpSp>
        </p:grpSp>
        <p:grpSp>
          <p:nvGrpSpPr>
            <p:cNvPr id="114" name="组合 113"/>
            <p:cNvGrpSpPr/>
            <p:nvPr/>
          </p:nvGrpSpPr>
          <p:grpSpPr>
            <a:xfrm>
              <a:off x="4504012" y="5982940"/>
              <a:ext cx="202023" cy="246247"/>
              <a:chOff x="3684002" y="856343"/>
              <a:chExt cx="576395" cy="702571"/>
            </a:xfrm>
            <a:solidFill>
              <a:srgbClr val="C00000"/>
            </a:solidFill>
          </p:grpSpPr>
          <p:sp>
            <p:nvSpPr>
              <p:cNvPr id="115" name="Freeform 34"/>
              <p:cNvSpPr>
                <a:spLocks noEditPoints="1"/>
              </p:cNvSpPr>
              <p:nvPr/>
            </p:nvSpPr>
            <p:spPr bwMode="auto">
              <a:xfrm>
                <a:off x="3684002" y="856343"/>
                <a:ext cx="576395" cy="702571"/>
              </a:xfrm>
              <a:custGeom>
                <a:avLst/>
                <a:gdLst>
                  <a:gd name="T0" fmla="*/ 16 w 667"/>
                  <a:gd name="T1" fmla="*/ 176 h 813"/>
                  <a:gd name="T2" fmla="*/ 175 w 667"/>
                  <a:gd name="T3" fmla="*/ 16 h 813"/>
                  <a:gd name="T4" fmla="*/ 214 w 667"/>
                  <a:gd name="T5" fmla="*/ 0 h 813"/>
                  <a:gd name="T6" fmla="*/ 613 w 667"/>
                  <a:gd name="T7" fmla="*/ 0 h 813"/>
                  <a:gd name="T8" fmla="*/ 667 w 667"/>
                  <a:gd name="T9" fmla="*/ 54 h 813"/>
                  <a:gd name="T10" fmla="*/ 667 w 667"/>
                  <a:gd name="T11" fmla="*/ 759 h 813"/>
                  <a:gd name="T12" fmla="*/ 613 w 667"/>
                  <a:gd name="T13" fmla="*/ 813 h 813"/>
                  <a:gd name="T14" fmla="*/ 54 w 667"/>
                  <a:gd name="T15" fmla="*/ 813 h 813"/>
                  <a:gd name="T16" fmla="*/ 0 w 667"/>
                  <a:gd name="T17" fmla="*/ 759 h 813"/>
                  <a:gd name="T18" fmla="*/ 0 w 667"/>
                  <a:gd name="T19" fmla="*/ 214 h 813"/>
                  <a:gd name="T20" fmla="*/ 16 w 667"/>
                  <a:gd name="T21" fmla="*/ 176 h 813"/>
                  <a:gd name="T22" fmla="*/ 194 w 667"/>
                  <a:gd name="T23" fmla="*/ 229 h 813"/>
                  <a:gd name="T24" fmla="*/ 57 w 667"/>
                  <a:gd name="T25" fmla="*/ 229 h 813"/>
                  <a:gd name="T26" fmla="*/ 57 w 667"/>
                  <a:gd name="T27" fmla="*/ 756 h 813"/>
                  <a:gd name="T28" fmla="*/ 610 w 667"/>
                  <a:gd name="T29" fmla="*/ 756 h 813"/>
                  <a:gd name="T30" fmla="*/ 610 w 667"/>
                  <a:gd name="T31" fmla="*/ 57 h 813"/>
                  <a:gd name="T32" fmla="*/ 238 w 667"/>
                  <a:gd name="T33" fmla="*/ 57 h 813"/>
                  <a:gd name="T34" fmla="*/ 238 w 667"/>
                  <a:gd name="T35" fmla="*/ 185 h 813"/>
                  <a:gd name="T36" fmla="*/ 194 w 667"/>
                  <a:gd name="T37" fmla="*/ 229 h 813"/>
                  <a:gd name="T38" fmla="*/ 82 w 667"/>
                  <a:gd name="T39" fmla="*/ 191 h 813"/>
                  <a:gd name="T40" fmla="*/ 194 w 667"/>
                  <a:gd name="T41" fmla="*/ 191 h 813"/>
                  <a:gd name="T42" fmla="*/ 200 w 667"/>
                  <a:gd name="T43" fmla="*/ 185 h 813"/>
                  <a:gd name="T44" fmla="*/ 200 w 667"/>
                  <a:gd name="T45" fmla="*/ 72 h 813"/>
                  <a:gd name="T46" fmla="*/ 82 w 667"/>
                  <a:gd name="T47" fmla="*/ 191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67" h="813">
                    <a:moveTo>
                      <a:pt x="16" y="176"/>
                    </a:moveTo>
                    <a:cubicBezTo>
                      <a:pt x="175" y="16"/>
                      <a:pt x="175" y="16"/>
                      <a:pt x="175" y="16"/>
                    </a:cubicBezTo>
                    <a:cubicBezTo>
                      <a:pt x="186" y="6"/>
                      <a:pt x="199" y="0"/>
                      <a:pt x="214" y="0"/>
                    </a:cubicBezTo>
                    <a:cubicBezTo>
                      <a:pt x="613" y="0"/>
                      <a:pt x="613" y="0"/>
                      <a:pt x="613" y="0"/>
                    </a:cubicBezTo>
                    <a:cubicBezTo>
                      <a:pt x="643" y="0"/>
                      <a:pt x="667" y="24"/>
                      <a:pt x="667" y="54"/>
                    </a:cubicBezTo>
                    <a:cubicBezTo>
                      <a:pt x="667" y="759"/>
                      <a:pt x="667" y="759"/>
                      <a:pt x="667" y="759"/>
                    </a:cubicBezTo>
                    <a:cubicBezTo>
                      <a:pt x="667" y="789"/>
                      <a:pt x="643" y="813"/>
                      <a:pt x="613" y="813"/>
                    </a:cubicBezTo>
                    <a:cubicBezTo>
                      <a:pt x="54" y="813"/>
                      <a:pt x="54" y="813"/>
                      <a:pt x="54" y="813"/>
                    </a:cubicBezTo>
                    <a:cubicBezTo>
                      <a:pt x="24" y="813"/>
                      <a:pt x="0" y="789"/>
                      <a:pt x="0" y="759"/>
                    </a:cubicBezTo>
                    <a:cubicBezTo>
                      <a:pt x="0" y="214"/>
                      <a:pt x="0" y="214"/>
                      <a:pt x="0" y="214"/>
                    </a:cubicBezTo>
                    <a:cubicBezTo>
                      <a:pt x="0" y="200"/>
                      <a:pt x="5" y="186"/>
                      <a:pt x="16" y="176"/>
                    </a:cubicBezTo>
                    <a:close/>
                    <a:moveTo>
                      <a:pt x="194" y="229"/>
                    </a:moveTo>
                    <a:cubicBezTo>
                      <a:pt x="57" y="229"/>
                      <a:pt x="57" y="229"/>
                      <a:pt x="57" y="229"/>
                    </a:cubicBezTo>
                    <a:cubicBezTo>
                      <a:pt x="57" y="756"/>
                      <a:pt x="57" y="756"/>
                      <a:pt x="57" y="756"/>
                    </a:cubicBezTo>
                    <a:cubicBezTo>
                      <a:pt x="610" y="756"/>
                      <a:pt x="610" y="756"/>
                      <a:pt x="610" y="756"/>
                    </a:cubicBezTo>
                    <a:cubicBezTo>
                      <a:pt x="610" y="57"/>
                      <a:pt x="610" y="57"/>
                      <a:pt x="610" y="57"/>
                    </a:cubicBezTo>
                    <a:cubicBezTo>
                      <a:pt x="238" y="57"/>
                      <a:pt x="238" y="57"/>
                      <a:pt x="238" y="57"/>
                    </a:cubicBezTo>
                    <a:cubicBezTo>
                      <a:pt x="238" y="185"/>
                      <a:pt x="238" y="185"/>
                      <a:pt x="238" y="185"/>
                    </a:cubicBezTo>
                    <a:cubicBezTo>
                      <a:pt x="238" y="210"/>
                      <a:pt x="218" y="229"/>
                      <a:pt x="194" y="229"/>
                    </a:cubicBezTo>
                    <a:close/>
                    <a:moveTo>
                      <a:pt x="82" y="191"/>
                    </a:moveTo>
                    <a:cubicBezTo>
                      <a:pt x="194" y="191"/>
                      <a:pt x="194" y="191"/>
                      <a:pt x="194" y="191"/>
                    </a:cubicBezTo>
                    <a:cubicBezTo>
                      <a:pt x="197" y="191"/>
                      <a:pt x="200" y="188"/>
                      <a:pt x="200" y="185"/>
                    </a:cubicBezTo>
                    <a:cubicBezTo>
                      <a:pt x="200" y="72"/>
                      <a:pt x="200" y="72"/>
                      <a:pt x="200" y="72"/>
                    </a:cubicBezTo>
                    <a:cubicBezTo>
                      <a:pt x="82" y="191"/>
                      <a:pt x="82" y="191"/>
                      <a:pt x="82"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p>
            </p:txBody>
          </p:sp>
          <p:sp>
            <p:nvSpPr>
              <p:cNvPr id="116" name="Freeform 35"/>
              <p:cNvSpPr>
                <a:spLocks noEditPoints="1"/>
              </p:cNvSpPr>
              <p:nvPr/>
            </p:nvSpPr>
            <p:spPr bwMode="auto">
              <a:xfrm>
                <a:off x="3765921" y="1015436"/>
                <a:ext cx="412546" cy="433759"/>
              </a:xfrm>
              <a:custGeom>
                <a:avLst/>
                <a:gdLst>
                  <a:gd name="T0" fmla="*/ 170 w 477"/>
                  <a:gd name="T1" fmla="*/ 429 h 502"/>
                  <a:gd name="T2" fmla="*/ 86 w 477"/>
                  <a:gd name="T3" fmla="*/ 502 h 502"/>
                  <a:gd name="T4" fmla="*/ 0 w 477"/>
                  <a:gd name="T5" fmla="*/ 416 h 502"/>
                  <a:gd name="T6" fmla="*/ 72 w 477"/>
                  <a:gd name="T7" fmla="*/ 330 h 502"/>
                  <a:gd name="T8" fmla="*/ 63 w 477"/>
                  <a:gd name="T9" fmla="*/ 258 h 502"/>
                  <a:gd name="T10" fmla="*/ 144 w 477"/>
                  <a:gd name="T11" fmla="*/ 143 h 502"/>
                  <a:gd name="T12" fmla="*/ 254 w 477"/>
                  <a:gd name="T13" fmla="*/ 20 h 502"/>
                  <a:gd name="T14" fmla="*/ 458 w 477"/>
                  <a:gd name="T15" fmla="*/ 0 h 502"/>
                  <a:gd name="T16" fmla="*/ 477 w 477"/>
                  <a:gd name="T17" fmla="*/ 153 h 502"/>
                  <a:gd name="T18" fmla="*/ 398 w 477"/>
                  <a:gd name="T19" fmla="*/ 172 h 502"/>
                  <a:gd name="T20" fmla="*/ 438 w 477"/>
                  <a:gd name="T21" fmla="*/ 223 h 502"/>
                  <a:gd name="T22" fmla="*/ 404 w 477"/>
                  <a:gd name="T23" fmla="*/ 245 h 502"/>
                  <a:gd name="T24" fmla="*/ 452 w 477"/>
                  <a:gd name="T25" fmla="*/ 355 h 502"/>
                  <a:gd name="T26" fmla="*/ 452 w 477"/>
                  <a:gd name="T27" fmla="*/ 477 h 502"/>
                  <a:gd name="T28" fmla="*/ 330 w 477"/>
                  <a:gd name="T29" fmla="*/ 477 h 502"/>
                  <a:gd name="T30" fmla="*/ 256 w 477"/>
                  <a:gd name="T31" fmla="*/ 464 h 502"/>
                  <a:gd name="T32" fmla="*/ 235 w 477"/>
                  <a:gd name="T33" fmla="*/ 429 h 502"/>
                  <a:gd name="T34" fmla="*/ 162 w 477"/>
                  <a:gd name="T35" fmla="*/ 160 h 502"/>
                  <a:gd name="T36" fmla="*/ 135 w 477"/>
                  <a:gd name="T37" fmla="*/ 275 h 502"/>
                  <a:gd name="T38" fmla="*/ 101 w 477"/>
                  <a:gd name="T39" fmla="*/ 331 h 502"/>
                  <a:gd name="T40" fmla="*/ 171 w 477"/>
                  <a:gd name="T41" fmla="*/ 404 h 502"/>
                  <a:gd name="T42" fmla="*/ 235 w 477"/>
                  <a:gd name="T43" fmla="*/ 378 h 502"/>
                  <a:gd name="T44" fmla="*/ 306 w 477"/>
                  <a:gd name="T45" fmla="*/ 408 h 502"/>
                  <a:gd name="T46" fmla="*/ 378 w 477"/>
                  <a:gd name="T47" fmla="*/ 330 h 502"/>
                  <a:gd name="T48" fmla="*/ 353 w 477"/>
                  <a:gd name="T49" fmla="*/ 245 h 502"/>
                  <a:gd name="T50" fmla="*/ 382 w 477"/>
                  <a:gd name="T51" fmla="*/ 174 h 502"/>
                  <a:gd name="T52" fmla="*/ 273 w 477"/>
                  <a:gd name="T53" fmla="*/ 172 h 502"/>
                  <a:gd name="T54" fmla="*/ 254 w 477"/>
                  <a:gd name="T55" fmla="*/ 101 h 502"/>
                  <a:gd name="T56" fmla="*/ 292 w 477"/>
                  <a:gd name="T57" fmla="*/ 38 h 502"/>
                  <a:gd name="T58" fmla="*/ 439 w 477"/>
                  <a:gd name="T59" fmla="*/ 134 h 502"/>
                  <a:gd name="T60" fmla="*/ 425 w 477"/>
                  <a:gd name="T61" fmla="*/ 382 h 502"/>
                  <a:gd name="T62" fmla="*/ 357 w 477"/>
                  <a:gd name="T63" fmla="*/ 382 h 502"/>
                  <a:gd name="T64" fmla="*/ 357 w 477"/>
                  <a:gd name="T65" fmla="*/ 450 h 502"/>
                  <a:gd name="T66" fmla="*/ 425 w 477"/>
                  <a:gd name="T67" fmla="*/ 450 h 502"/>
                  <a:gd name="T68" fmla="*/ 425 w 477"/>
                  <a:gd name="T69" fmla="*/ 382 h 502"/>
                  <a:gd name="T70" fmla="*/ 86 w 477"/>
                  <a:gd name="T71" fmla="*/ 367 h 502"/>
                  <a:gd name="T72" fmla="*/ 38 w 477"/>
                  <a:gd name="T73" fmla="*/ 416 h 502"/>
                  <a:gd name="T74" fmla="*/ 86 w 477"/>
                  <a:gd name="T75" fmla="*/ 464 h 502"/>
                  <a:gd name="T76" fmla="*/ 134 w 477"/>
                  <a:gd name="T77" fmla="*/ 41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7" h="502">
                    <a:moveTo>
                      <a:pt x="235" y="429"/>
                    </a:moveTo>
                    <a:cubicBezTo>
                      <a:pt x="170" y="429"/>
                      <a:pt x="170" y="429"/>
                      <a:pt x="170" y="429"/>
                    </a:cubicBezTo>
                    <a:cubicBezTo>
                      <a:pt x="168" y="448"/>
                      <a:pt x="159" y="464"/>
                      <a:pt x="146" y="477"/>
                    </a:cubicBezTo>
                    <a:cubicBezTo>
                      <a:pt x="131" y="493"/>
                      <a:pt x="109" y="502"/>
                      <a:pt x="86" y="502"/>
                    </a:cubicBezTo>
                    <a:cubicBezTo>
                      <a:pt x="62" y="502"/>
                      <a:pt x="41" y="493"/>
                      <a:pt x="25" y="477"/>
                    </a:cubicBezTo>
                    <a:cubicBezTo>
                      <a:pt x="10" y="461"/>
                      <a:pt x="0" y="440"/>
                      <a:pt x="0" y="416"/>
                    </a:cubicBezTo>
                    <a:cubicBezTo>
                      <a:pt x="0" y="392"/>
                      <a:pt x="10" y="370"/>
                      <a:pt x="25" y="355"/>
                    </a:cubicBezTo>
                    <a:cubicBezTo>
                      <a:pt x="38" y="342"/>
                      <a:pt x="54" y="333"/>
                      <a:pt x="72" y="330"/>
                    </a:cubicBezTo>
                    <a:cubicBezTo>
                      <a:pt x="48" y="277"/>
                      <a:pt x="48" y="277"/>
                      <a:pt x="48" y="277"/>
                    </a:cubicBezTo>
                    <a:cubicBezTo>
                      <a:pt x="43" y="269"/>
                      <a:pt x="48" y="255"/>
                      <a:pt x="63" y="258"/>
                    </a:cubicBezTo>
                    <a:cubicBezTo>
                      <a:pt x="84" y="263"/>
                      <a:pt x="84" y="263"/>
                      <a:pt x="84" y="263"/>
                    </a:cubicBezTo>
                    <a:cubicBezTo>
                      <a:pt x="94" y="216"/>
                      <a:pt x="115" y="175"/>
                      <a:pt x="144" y="143"/>
                    </a:cubicBezTo>
                    <a:cubicBezTo>
                      <a:pt x="174" y="108"/>
                      <a:pt x="212" y="84"/>
                      <a:pt x="254" y="75"/>
                    </a:cubicBezTo>
                    <a:cubicBezTo>
                      <a:pt x="254" y="20"/>
                      <a:pt x="254" y="20"/>
                      <a:pt x="254" y="20"/>
                    </a:cubicBezTo>
                    <a:cubicBezTo>
                      <a:pt x="254" y="9"/>
                      <a:pt x="264" y="0"/>
                      <a:pt x="275" y="0"/>
                    </a:cubicBezTo>
                    <a:cubicBezTo>
                      <a:pt x="458" y="0"/>
                      <a:pt x="458" y="0"/>
                      <a:pt x="458" y="0"/>
                    </a:cubicBezTo>
                    <a:cubicBezTo>
                      <a:pt x="468" y="0"/>
                      <a:pt x="477" y="9"/>
                      <a:pt x="477" y="19"/>
                    </a:cubicBezTo>
                    <a:cubicBezTo>
                      <a:pt x="477" y="153"/>
                      <a:pt x="477" y="153"/>
                      <a:pt x="477" y="153"/>
                    </a:cubicBezTo>
                    <a:cubicBezTo>
                      <a:pt x="477" y="163"/>
                      <a:pt x="468" y="172"/>
                      <a:pt x="458" y="172"/>
                    </a:cubicBezTo>
                    <a:cubicBezTo>
                      <a:pt x="398" y="172"/>
                      <a:pt x="398" y="172"/>
                      <a:pt x="398" y="172"/>
                    </a:cubicBezTo>
                    <a:cubicBezTo>
                      <a:pt x="398" y="172"/>
                      <a:pt x="399" y="173"/>
                      <a:pt x="399" y="174"/>
                    </a:cubicBezTo>
                    <a:cubicBezTo>
                      <a:pt x="438" y="223"/>
                      <a:pt x="438" y="223"/>
                      <a:pt x="438" y="223"/>
                    </a:cubicBezTo>
                    <a:cubicBezTo>
                      <a:pt x="444" y="229"/>
                      <a:pt x="443" y="245"/>
                      <a:pt x="428" y="245"/>
                    </a:cubicBezTo>
                    <a:cubicBezTo>
                      <a:pt x="404" y="245"/>
                      <a:pt x="404" y="245"/>
                      <a:pt x="404" y="245"/>
                    </a:cubicBezTo>
                    <a:cubicBezTo>
                      <a:pt x="404" y="330"/>
                      <a:pt x="404" y="330"/>
                      <a:pt x="404" y="330"/>
                    </a:cubicBezTo>
                    <a:cubicBezTo>
                      <a:pt x="422" y="333"/>
                      <a:pt x="439" y="342"/>
                      <a:pt x="452" y="355"/>
                    </a:cubicBezTo>
                    <a:cubicBezTo>
                      <a:pt x="467" y="370"/>
                      <a:pt x="477" y="392"/>
                      <a:pt x="477" y="416"/>
                    </a:cubicBezTo>
                    <a:cubicBezTo>
                      <a:pt x="477" y="440"/>
                      <a:pt x="467" y="461"/>
                      <a:pt x="452" y="477"/>
                    </a:cubicBezTo>
                    <a:cubicBezTo>
                      <a:pt x="436" y="493"/>
                      <a:pt x="415" y="502"/>
                      <a:pt x="391" y="502"/>
                    </a:cubicBezTo>
                    <a:cubicBezTo>
                      <a:pt x="367" y="502"/>
                      <a:pt x="346" y="493"/>
                      <a:pt x="330" y="477"/>
                    </a:cubicBezTo>
                    <a:cubicBezTo>
                      <a:pt x="317" y="463"/>
                      <a:pt x="308" y="445"/>
                      <a:pt x="306" y="425"/>
                    </a:cubicBezTo>
                    <a:cubicBezTo>
                      <a:pt x="256" y="464"/>
                      <a:pt x="256" y="464"/>
                      <a:pt x="256" y="464"/>
                    </a:cubicBezTo>
                    <a:cubicBezTo>
                      <a:pt x="249" y="470"/>
                      <a:pt x="235" y="469"/>
                      <a:pt x="235" y="453"/>
                    </a:cubicBezTo>
                    <a:cubicBezTo>
                      <a:pt x="235" y="429"/>
                      <a:pt x="235" y="429"/>
                      <a:pt x="235" y="429"/>
                    </a:cubicBezTo>
                    <a:close/>
                    <a:moveTo>
                      <a:pt x="254" y="101"/>
                    </a:moveTo>
                    <a:cubicBezTo>
                      <a:pt x="219" y="110"/>
                      <a:pt x="188" y="131"/>
                      <a:pt x="162" y="160"/>
                    </a:cubicBezTo>
                    <a:cubicBezTo>
                      <a:pt x="137" y="189"/>
                      <a:pt x="118" y="226"/>
                      <a:pt x="109" y="269"/>
                    </a:cubicBezTo>
                    <a:cubicBezTo>
                      <a:pt x="135" y="275"/>
                      <a:pt x="135" y="275"/>
                      <a:pt x="135" y="275"/>
                    </a:cubicBezTo>
                    <a:cubicBezTo>
                      <a:pt x="148" y="278"/>
                      <a:pt x="147" y="292"/>
                      <a:pt x="140" y="298"/>
                    </a:cubicBezTo>
                    <a:cubicBezTo>
                      <a:pt x="101" y="331"/>
                      <a:pt x="101" y="331"/>
                      <a:pt x="101" y="331"/>
                    </a:cubicBezTo>
                    <a:cubicBezTo>
                      <a:pt x="118" y="334"/>
                      <a:pt x="134" y="342"/>
                      <a:pt x="146" y="355"/>
                    </a:cubicBezTo>
                    <a:cubicBezTo>
                      <a:pt x="159" y="368"/>
                      <a:pt x="168" y="385"/>
                      <a:pt x="171" y="404"/>
                    </a:cubicBezTo>
                    <a:cubicBezTo>
                      <a:pt x="235" y="404"/>
                      <a:pt x="235" y="404"/>
                      <a:pt x="235" y="404"/>
                    </a:cubicBezTo>
                    <a:cubicBezTo>
                      <a:pt x="235" y="378"/>
                      <a:pt x="235" y="378"/>
                      <a:pt x="235" y="378"/>
                    </a:cubicBezTo>
                    <a:cubicBezTo>
                      <a:pt x="235" y="365"/>
                      <a:pt x="248" y="363"/>
                      <a:pt x="256" y="369"/>
                    </a:cubicBezTo>
                    <a:cubicBezTo>
                      <a:pt x="306" y="408"/>
                      <a:pt x="306" y="408"/>
                      <a:pt x="306" y="408"/>
                    </a:cubicBezTo>
                    <a:cubicBezTo>
                      <a:pt x="308" y="387"/>
                      <a:pt x="317" y="368"/>
                      <a:pt x="330" y="355"/>
                    </a:cubicBezTo>
                    <a:cubicBezTo>
                      <a:pt x="343" y="342"/>
                      <a:pt x="360" y="333"/>
                      <a:pt x="378" y="330"/>
                    </a:cubicBezTo>
                    <a:cubicBezTo>
                      <a:pt x="378" y="245"/>
                      <a:pt x="378" y="245"/>
                      <a:pt x="378" y="245"/>
                    </a:cubicBezTo>
                    <a:cubicBezTo>
                      <a:pt x="353" y="245"/>
                      <a:pt x="353" y="245"/>
                      <a:pt x="353" y="245"/>
                    </a:cubicBezTo>
                    <a:cubicBezTo>
                      <a:pt x="340" y="245"/>
                      <a:pt x="338" y="230"/>
                      <a:pt x="344" y="223"/>
                    </a:cubicBezTo>
                    <a:cubicBezTo>
                      <a:pt x="382" y="174"/>
                      <a:pt x="382" y="174"/>
                      <a:pt x="382" y="174"/>
                    </a:cubicBezTo>
                    <a:cubicBezTo>
                      <a:pt x="383" y="173"/>
                      <a:pt x="383" y="172"/>
                      <a:pt x="384" y="172"/>
                    </a:cubicBezTo>
                    <a:cubicBezTo>
                      <a:pt x="273" y="172"/>
                      <a:pt x="273" y="172"/>
                      <a:pt x="273" y="172"/>
                    </a:cubicBezTo>
                    <a:cubicBezTo>
                      <a:pt x="263" y="172"/>
                      <a:pt x="254" y="164"/>
                      <a:pt x="254" y="153"/>
                    </a:cubicBezTo>
                    <a:cubicBezTo>
                      <a:pt x="254" y="101"/>
                      <a:pt x="254" y="101"/>
                      <a:pt x="254" y="101"/>
                    </a:cubicBezTo>
                    <a:close/>
                    <a:moveTo>
                      <a:pt x="439" y="38"/>
                    </a:moveTo>
                    <a:cubicBezTo>
                      <a:pt x="292" y="38"/>
                      <a:pt x="292" y="38"/>
                      <a:pt x="292" y="38"/>
                    </a:cubicBezTo>
                    <a:cubicBezTo>
                      <a:pt x="292" y="134"/>
                      <a:pt x="292" y="134"/>
                      <a:pt x="292" y="134"/>
                    </a:cubicBezTo>
                    <a:cubicBezTo>
                      <a:pt x="439" y="134"/>
                      <a:pt x="439" y="134"/>
                      <a:pt x="439" y="134"/>
                    </a:cubicBezTo>
                    <a:cubicBezTo>
                      <a:pt x="439" y="38"/>
                      <a:pt x="439" y="38"/>
                      <a:pt x="439" y="38"/>
                    </a:cubicBezTo>
                    <a:close/>
                    <a:moveTo>
                      <a:pt x="425" y="382"/>
                    </a:moveTo>
                    <a:cubicBezTo>
                      <a:pt x="416" y="373"/>
                      <a:pt x="404" y="367"/>
                      <a:pt x="391" y="367"/>
                    </a:cubicBezTo>
                    <a:cubicBezTo>
                      <a:pt x="378" y="367"/>
                      <a:pt x="366" y="373"/>
                      <a:pt x="357" y="382"/>
                    </a:cubicBezTo>
                    <a:cubicBezTo>
                      <a:pt x="349" y="390"/>
                      <a:pt x="343" y="402"/>
                      <a:pt x="343" y="416"/>
                    </a:cubicBezTo>
                    <a:cubicBezTo>
                      <a:pt x="343" y="429"/>
                      <a:pt x="349" y="441"/>
                      <a:pt x="357" y="450"/>
                    </a:cubicBezTo>
                    <a:cubicBezTo>
                      <a:pt x="366" y="459"/>
                      <a:pt x="378" y="464"/>
                      <a:pt x="391" y="464"/>
                    </a:cubicBezTo>
                    <a:cubicBezTo>
                      <a:pt x="404" y="464"/>
                      <a:pt x="416" y="459"/>
                      <a:pt x="425" y="450"/>
                    </a:cubicBezTo>
                    <a:cubicBezTo>
                      <a:pt x="434" y="441"/>
                      <a:pt x="439" y="429"/>
                      <a:pt x="439" y="416"/>
                    </a:cubicBezTo>
                    <a:cubicBezTo>
                      <a:pt x="439" y="402"/>
                      <a:pt x="434" y="390"/>
                      <a:pt x="425" y="382"/>
                    </a:cubicBezTo>
                    <a:close/>
                    <a:moveTo>
                      <a:pt x="120" y="382"/>
                    </a:moveTo>
                    <a:cubicBezTo>
                      <a:pt x="111" y="373"/>
                      <a:pt x="99" y="367"/>
                      <a:pt x="86" y="367"/>
                    </a:cubicBezTo>
                    <a:cubicBezTo>
                      <a:pt x="73" y="367"/>
                      <a:pt x="61" y="373"/>
                      <a:pt x="52" y="382"/>
                    </a:cubicBezTo>
                    <a:cubicBezTo>
                      <a:pt x="43" y="390"/>
                      <a:pt x="38" y="402"/>
                      <a:pt x="38" y="416"/>
                    </a:cubicBezTo>
                    <a:cubicBezTo>
                      <a:pt x="38" y="429"/>
                      <a:pt x="43" y="441"/>
                      <a:pt x="52" y="450"/>
                    </a:cubicBezTo>
                    <a:cubicBezTo>
                      <a:pt x="61" y="459"/>
                      <a:pt x="73" y="464"/>
                      <a:pt x="86" y="464"/>
                    </a:cubicBezTo>
                    <a:cubicBezTo>
                      <a:pt x="99" y="464"/>
                      <a:pt x="111" y="459"/>
                      <a:pt x="120" y="450"/>
                    </a:cubicBezTo>
                    <a:cubicBezTo>
                      <a:pt x="128" y="441"/>
                      <a:pt x="134" y="429"/>
                      <a:pt x="134" y="416"/>
                    </a:cubicBezTo>
                    <a:cubicBezTo>
                      <a:pt x="134" y="402"/>
                      <a:pt x="128" y="390"/>
                      <a:pt x="120" y="3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p>
            </p:txBody>
          </p:sp>
        </p:grpSp>
        <p:grpSp>
          <p:nvGrpSpPr>
            <p:cNvPr id="117" name="组合 116"/>
            <p:cNvGrpSpPr/>
            <p:nvPr/>
          </p:nvGrpSpPr>
          <p:grpSpPr>
            <a:xfrm>
              <a:off x="5477308" y="5996272"/>
              <a:ext cx="236632" cy="219583"/>
              <a:chOff x="7903081" y="894379"/>
              <a:chExt cx="675138" cy="626498"/>
            </a:xfrm>
            <a:solidFill>
              <a:srgbClr val="C00000"/>
            </a:solidFill>
          </p:grpSpPr>
          <p:sp>
            <p:nvSpPr>
              <p:cNvPr id="118" name="Freeform 36"/>
              <p:cNvSpPr>
                <a:spLocks noEditPoints="1"/>
              </p:cNvSpPr>
              <p:nvPr/>
            </p:nvSpPr>
            <p:spPr bwMode="auto">
              <a:xfrm>
                <a:off x="7990489" y="894379"/>
                <a:ext cx="321480" cy="213588"/>
              </a:xfrm>
              <a:custGeom>
                <a:avLst/>
                <a:gdLst>
                  <a:gd name="T0" fmla="*/ 133 w 372"/>
                  <a:gd name="T1" fmla="*/ 185 h 247"/>
                  <a:gd name="T2" fmla="*/ 118 w 372"/>
                  <a:gd name="T3" fmla="*/ 152 h 247"/>
                  <a:gd name="T4" fmla="*/ 136 w 372"/>
                  <a:gd name="T5" fmla="*/ 115 h 247"/>
                  <a:gd name="T6" fmla="*/ 180 w 372"/>
                  <a:gd name="T7" fmla="*/ 100 h 247"/>
                  <a:gd name="T8" fmla="*/ 180 w 372"/>
                  <a:gd name="T9" fmla="*/ 84 h 247"/>
                  <a:gd name="T10" fmla="*/ 205 w 372"/>
                  <a:gd name="T11" fmla="*/ 84 h 247"/>
                  <a:gd name="T12" fmla="*/ 205 w 372"/>
                  <a:gd name="T13" fmla="*/ 99 h 247"/>
                  <a:gd name="T14" fmla="*/ 246 w 372"/>
                  <a:gd name="T15" fmla="*/ 114 h 247"/>
                  <a:gd name="T16" fmla="*/ 263 w 372"/>
                  <a:gd name="T17" fmla="*/ 152 h 247"/>
                  <a:gd name="T18" fmla="*/ 221 w 372"/>
                  <a:gd name="T19" fmla="*/ 152 h 247"/>
                  <a:gd name="T20" fmla="*/ 215 w 372"/>
                  <a:gd name="T21" fmla="*/ 136 h 247"/>
                  <a:gd name="T22" fmla="*/ 167 w 372"/>
                  <a:gd name="T23" fmla="*/ 134 h 247"/>
                  <a:gd name="T24" fmla="*/ 167 w 372"/>
                  <a:gd name="T25" fmla="*/ 156 h 247"/>
                  <a:gd name="T26" fmla="*/ 217 w 372"/>
                  <a:gd name="T27" fmla="*/ 171 h 247"/>
                  <a:gd name="T28" fmla="*/ 251 w 372"/>
                  <a:gd name="T29" fmla="*/ 188 h 247"/>
                  <a:gd name="T30" fmla="*/ 266 w 372"/>
                  <a:gd name="T31" fmla="*/ 223 h 247"/>
                  <a:gd name="T32" fmla="*/ 265 w 372"/>
                  <a:gd name="T33" fmla="*/ 234 h 247"/>
                  <a:gd name="T34" fmla="*/ 259 w 372"/>
                  <a:gd name="T35" fmla="*/ 246 h 247"/>
                  <a:gd name="T36" fmla="*/ 222 w 372"/>
                  <a:gd name="T37" fmla="*/ 230 h 247"/>
                  <a:gd name="T38" fmla="*/ 217 w 372"/>
                  <a:gd name="T39" fmla="*/ 217 h 247"/>
                  <a:gd name="T40" fmla="*/ 133 w 372"/>
                  <a:gd name="T41" fmla="*/ 185 h 247"/>
                  <a:gd name="T42" fmla="*/ 191 w 372"/>
                  <a:gd name="T43" fmla="*/ 39 h 247"/>
                  <a:gd name="T44" fmla="*/ 83 w 372"/>
                  <a:gd name="T45" fmla="*/ 83 h 247"/>
                  <a:gd name="T46" fmla="*/ 39 w 372"/>
                  <a:gd name="T47" fmla="*/ 191 h 247"/>
                  <a:gd name="T48" fmla="*/ 44 w 372"/>
                  <a:gd name="T49" fmla="*/ 231 h 247"/>
                  <a:gd name="T50" fmla="*/ 9 w 372"/>
                  <a:gd name="T51" fmla="*/ 247 h 247"/>
                  <a:gd name="T52" fmla="*/ 0 w 372"/>
                  <a:gd name="T53" fmla="*/ 191 h 247"/>
                  <a:gd name="T54" fmla="*/ 56 w 372"/>
                  <a:gd name="T55" fmla="*/ 56 h 247"/>
                  <a:gd name="T56" fmla="*/ 191 w 372"/>
                  <a:gd name="T57" fmla="*/ 0 h 247"/>
                  <a:gd name="T58" fmla="*/ 326 w 372"/>
                  <a:gd name="T59" fmla="*/ 56 h 247"/>
                  <a:gd name="T60" fmla="*/ 372 w 372"/>
                  <a:gd name="T61" fmla="*/ 132 h 247"/>
                  <a:gd name="T62" fmla="*/ 339 w 372"/>
                  <a:gd name="T63" fmla="*/ 152 h 247"/>
                  <a:gd name="T64" fmla="*/ 299 w 372"/>
                  <a:gd name="T65" fmla="*/ 83 h 247"/>
                  <a:gd name="T66" fmla="*/ 191 w 372"/>
                  <a:gd name="T67" fmla="*/ 3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2" h="247">
                    <a:moveTo>
                      <a:pt x="133" y="185"/>
                    </a:moveTo>
                    <a:cubicBezTo>
                      <a:pt x="123" y="177"/>
                      <a:pt x="118" y="166"/>
                      <a:pt x="118" y="152"/>
                    </a:cubicBezTo>
                    <a:cubicBezTo>
                      <a:pt x="118" y="136"/>
                      <a:pt x="124" y="124"/>
                      <a:pt x="136" y="115"/>
                    </a:cubicBezTo>
                    <a:cubicBezTo>
                      <a:pt x="147" y="105"/>
                      <a:pt x="160" y="100"/>
                      <a:pt x="180" y="100"/>
                    </a:cubicBezTo>
                    <a:cubicBezTo>
                      <a:pt x="180" y="84"/>
                      <a:pt x="180" y="84"/>
                      <a:pt x="180" y="84"/>
                    </a:cubicBezTo>
                    <a:cubicBezTo>
                      <a:pt x="205" y="84"/>
                      <a:pt x="205" y="84"/>
                      <a:pt x="205" y="84"/>
                    </a:cubicBezTo>
                    <a:cubicBezTo>
                      <a:pt x="205" y="99"/>
                      <a:pt x="205" y="99"/>
                      <a:pt x="205" y="99"/>
                    </a:cubicBezTo>
                    <a:cubicBezTo>
                      <a:pt x="224" y="100"/>
                      <a:pt x="235" y="104"/>
                      <a:pt x="246" y="114"/>
                    </a:cubicBezTo>
                    <a:cubicBezTo>
                      <a:pt x="257" y="123"/>
                      <a:pt x="262" y="136"/>
                      <a:pt x="263" y="152"/>
                    </a:cubicBezTo>
                    <a:cubicBezTo>
                      <a:pt x="221" y="152"/>
                      <a:pt x="221" y="152"/>
                      <a:pt x="221" y="152"/>
                    </a:cubicBezTo>
                    <a:cubicBezTo>
                      <a:pt x="220" y="145"/>
                      <a:pt x="218" y="140"/>
                      <a:pt x="215" y="136"/>
                    </a:cubicBezTo>
                    <a:cubicBezTo>
                      <a:pt x="208" y="128"/>
                      <a:pt x="176" y="128"/>
                      <a:pt x="167" y="134"/>
                    </a:cubicBezTo>
                    <a:cubicBezTo>
                      <a:pt x="161" y="139"/>
                      <a:pt x="160" y="151"/>
                      <a:pt x="167" y="156"/>
                    </a:cubicBezTo>
                    <a:cubicBezTo>
                      <a:pt x="175" y="162"/>
                      <a:pt x="205" y="167"/>
                      <a:pt x="217" y="171"/>
                    </a:cubicBezTo>
                    <a:cubicBezTo>
                      <a:pt x="232" y="176"/>
                      <a:pt x="244" y="181"/>
                      <a:pt x="251" y="188"/>
                    </a:cubicBezTo>
                    <a:cubicBezTo>
                      <a:pt x="261" y="197"/>
                      <a:pt x="266" y="208"/>
                      <a:pt x="266" y="223"/>
                    </a:cubicBezTo>
                    <a:cubicBezTo>
                      <a:pt x="266" y="227"/>
                      <a:pt x="266" y="231"/>
                      <a:pt x="265" y="234"/>
                    </a:cubicBezTo>
                    <a:cubicBezTo>
                      <a:pt x="263" y="238"/>
                      <a:pt x="261" y="242"/>
                      <a:pt x="259" y="246"/>
                    </a:cubicBezTo>
                    <a:cubicBezTo>
                      <a:pt x="247" y="240"/>
                      <a:pt x="235" y="235"/>
                      <a:pt x="222" y="230"/>
                    </a:cubicBezTo>
                    <a:cubicBezTo>
                      <a:pt x="223" y="225"/>
                      <a:pt x="221" y="220"/>
                      <a:pt x="217" y="217"/>
                    </a:cubicBezTo>
                    <a:cubicBezTo>
                      <a:pt x="200" y="204"/>
                      <a:pt x="158" y="207"/>
                      <a:pt x="133" y="185"/>
                    </a:cubicBezTo>
                    <a:close/>
                    <a:moveTo>
                      <a:pt x="191" y="39"/>
                    </a:moveTo>
                    <a:cubicBezTo>
                      <a:pt x="149" y="39"/>
                      <a:pt x="111" y="56"/>
                      <a:pt x="83" y="83"/>
                    </a:cubicBezTo>
                    <a:cubicBezTo>
                      <a:pt x="56" y="111"/>
                      <a:pt x="39" y="149"/>
                      <a:pt x="39" y="191"/>
                    </a:cubicBezTo>
                    <a:cubicBezTo>
                      <a:pt x="39" y="205"/>
                      <a:pt x="40" y="219"/>
                      <a:pt x="44" y="231"/>
                    </a:cubicBezTo>
                    <a:cubicBezTo>
                      <a:pt x="32" y="236"/>
                      <a:pt x="20" y="241"/>
                      <a:pt x="9" y="247"/>
                    </a:cubicBezTo>
                    <a:cubicBezTo>
                      <a:pt x="3" y="229"/>
                      <a:pt x="0" y="210"/>
                      <a:pt x="0" y="191"/>
                    </a:cubicBezTo>
                    <a:cubicBezTo>
                      <a:pt x="0" y="138"/>
                      <a:pt x="22" y="91"/>
                      <a:pt x="56" y="56"/>
                    </a:cubicBezTo>
                    <a:cubicBezTo>
                      <a:pt x="91" y="22"/>
                      <a:pt x="138" y="0"/>
                      <a:pt x="191" y="0"/>
                    </a:cubicBezTo>
                    <a:cubicBezTo>
                      <a:pt x="244" y="0"/>
                      <a:pt x="291" y="22"/>
                      <a:pt x="326" y="56"/>
                    </a:cubicBezTo>
                    <a:cubicBezTo>
                      <a:pt x="347" y="77"/>
                      <a:pt x="363" y="103"/>
                      <a:pt x="372" y="132"/>
                    </a:cubicBezTo>
                    <a:cubicBezTo>
                      <a:pt x="361" y="138"/>
                      <a:pt x="349" y="145"/>
                      <a:pt x="339" y="152"/>
                    </a:cubicBezTo>
                    <a:cubicBezTo>
                      <a:pt x="332" y="126"/>
                      <a:pt x="318" y="102"/>
                      <a:pt x="299" y="83"/>
                    </a:cubicBezTo>
                    <a:cubicBezTo>
                      <a:pt x="271" y="56"/>
                      <a:pt x="233" y="39"/>
                      <a:pt x="191"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p>
            </p:txBody>
          </p:sp>
          <p:sp>
            <p:nvSpPr>
              <p:cNvPr id="119" name="Freeform 37"/>
              <p:cNvSpPr>
                <a:spLocks noEditPoints="1"/>
              </p:cNvSpPr>
              <p:nvPr/>
            </p:nvSpPr>
            <p:spPr bwMode="auto">
              <a:xfrm>
                <a:off x="8242844" y="1021289"/>
                <a:ext cx="335375" cy="351103"/>
              </a:xfrm>
              <a:custGeom>
                <a:avLst/>
                <a:gdLst>
                  <a:gd name="T0" fmla="*/ 41 w 388"/>
                  <a:gd name="T1" fmla="*/ 59 h 406"/>
                  <a:gd name="T2" fmla="*/ 185 w 388"/>
                  <a:gd name="T3" fmla="*/ 0 h 406"/>
                  <a:gd name="T4" fmla="*/ 329 w 388"/>
                  <a:gd name="T5" fmla="*/ 59 h 406"/>
                  <a:gd name="T6" fmla="*/ 388 w 388"/>
                  <a:gd name="T7" fmla="*/ 203 h 406"/>
                  <a:gd name="T8" fmla="*/ 329 w 388"/>
                  <a:gd name="T9" fmla="*/ 347 h 406"/>
                  <a:gd name="T10" fmla="*/ 185 w 388"/>
                  <a:gd name="T11" fmla="*/ 406 h 406"/>
                  <a:gd name="T12" fmla="*/ 111 w 388"/>
                  <a:gd name="T13" fmla="*/ 393 h 406"/>
                  <a:gd name="T14" fmla="*/ 116 w 388"/>
                  <a:gd name="T15" fmla="*/ 342 h 406"/>
                  <a:gd name="T16" fmla="*/ 36 w 388"/>
                  <a:gd name="T17" fmla="*/ 149 h 406"/>
                  <a:gd name="T18" fmla="*/ 0 w 388"/>
                  <a:gd name="T19" fmla="*/ 119 h 406"/>
                  <a:gd name="T20" fmla="*/ 41 w 388"/>
                  <a:gd name="T21" fmla="*/ 59 h 406"/>
                  <a:gd name="T22" fmla="*/ 123 w 388"/>
                  <a:gd name="T23" fmla="*/ 197 h 406"/>
                  <a:gd name="T24" fmla="*/ 107 w 388"/>
                  <a:gd name="T25" fmla="*/ 161 h 406"/>
                  <a:gd name="T26" fmla="*/ 126 w 388"/>
                  <a:gd name="T27" fmla="*/ 121 h 406"/>
                  <a:gd name="T28" fmla="*/ 173 w 388"/>
                  <a:gd name="T29" fmla="*/ 105 h 406"/>
                  <a:gd name="T30" fmla="*/ 173 w 388"/>
                  <a:gd name="T31" fmla="*/ 88 h 406"/>
                  <a:gd name="T32" fmla="*/ 200 w 388"/>
                  <a:gd name="T33" fmla="*/ 88 h 406"/>
                  <a:gd name="T34" fmla="*/ 200 w 388"/>
                  <a:gd name="T35" fmla="*/ 104 h 406"/>
                  <a:gd name="T36" fmla="*/ 244 w 388"/>
                  <a:gd name="T37" fmla="*/ 120 h 406"/>
                  <a:gd name="T38" fmla="*/ 262 w 388"/>
                  <a:gd name="T39" fmla="*/ 161 h 406"/>
                  <a:gd name="T40" fmla="*/ 217 w 388"/>
                  <a:gd name="T41" fmla="*/ 161 h 406"/>
                  <a:gd name="T42" fmla="*/ 211 w 388"/>
                  <a:gd name="T43" fmla="*/ 144 h 406"/>
                  <a:gd name="T44" fmla="*/ 160 w 388"/>
                  <a:gd name="T45" fmla="*/ 142 h 406"/>
                  <a:gd name="T46" fmla="*/ 159 w 388"/>
                  <a:gd name="T47" fmla="*/ 165 h 406"/>
                  <a:gd name="T48" fmla="*/ 213 w 388"/>
                  <a:gd name="T49" fmla="*/ 181 h 406"/>
                  <a:gd name="T50" fmla="*/ 250 w 388"/>
                  <a:gd name="T51" fmla="*/ 200 h 406"/>
                  <a:gd name="T52" fmla="*/ 265 w 388"/>
                  <a:gd name="T53" fmla="*/ 237 h 406"/>
                  <a:gd name="T54" fmla="*/ 248 w 388"/>
                  <a:gd name="T55" fmla="*/ 279 h 406"/>
                  <a:gd name="T56" fmla="*/ 198 w 388"/>
                  <a:gd name="T57" fmla="*/ 296 h 406"/>
                  <a:gd name="T58" fmla="*/ 198 w 388"/>
                  <a:gd name="T59" fmla="*/ 318 h 406"/>
                  <a:gd name="T60" fmla="*/ 172 w 388"/>
                  <a:gd name="T61" fmla="*/ 318 h 406"/>
                  <a:gd name="T62" fmla="*/ 172 w 388"/>
                  <a:gd name="T63" fmla="*/ 296 h 406"/>
                  <a:gd name="T64" fmla="*/ 123 w 388"/>
                  <a:gd name="T65" fmla="*/ 279 h 406"/>
                  <a:gd name="T66" fmla="*/ 105 w 388"/>
                  <a:gd name="T67" fmla="*/ 233 h 406"/>
                  <a:gd name="T68" fmla="*/ 152 w 388"/>
                  <a:gd name="T69" fmla="*/ 233 h 406"/>
                  <a:gd name="T70" fmla="*/ 158 w 388"/>
                  <a:gd name="T71" fmla="*/ 254 h 406"/>
                  <a:gd name="T72" fmla="*/ 212 w 388"/>
                  <a:gd name="T73" fmla="*/ 256 h 406"/>
                  <a:gd name="T74" fmla="*/ 213 w 388"/>
                  <a:gd name="T75" fmla="*/ 231 h 406"/>
                  <a:gd name="T76" fmla="*/ 123 w 388"/>
                  <a:gd name="T77" fmla="*/ 197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406">
                    <a:moveTo>
                      <a:pt x="41" y="59"/>
                    </a:moveTo>
                    <a:cubicBezTo>
                      <a:pt x="78" y="22"/>
                      <a:pt x="129" y="0"/>
                      <a:pt x="185" y="0"/>
                    </a:cubicBezTo>
                    <a:cubicBezTo>
                      <a:pt x="241" y="0"/>
                      <a:pt x="292" y="22"/>
                      <a:pt x="329" y="59"/>
                    </a:cubicBezTo>
                    <a:cubicBezTo>
                      <a:pt x="366" y="96"/>
                      <a:pt x="388" y="147"/>
                      <a:pt x="388" y="203"/>
                    </a:cubicBezTo>
                    <a:cubicBezTo>
                      <a:pt x="388" y="259"/>
                      <a:pt x="366" y="310"/>
                      <a:pt x="329" y="347"/>
                    </a:cubicBezTo>
                    <a:cubicBezTo>
                      <a:pt x="292" y="384"/>
                      <a:pt x="241" y="406"/>
                      <a:pt x="185" y="406"/>
                    </a:cubicBezTo>
                    <a:cubicBezTo>
                      <a:pt x="159" y="406"/>
                      <a:pt x="134" y="401"/>
                      <a:pt x="111" y="393"/>
                    </a:cubicBezTo>
                    <a:cubicBezTo>
                      <a:pt x="114" y="376"/>
                      <a:pt x="116" y="359"/>
                      <a:pt x="116" y="342"/>
                    </a:cubicBezTo>
                    <a:cubicBezTo>
                      <a:pt x="116" y="270"/>
                      <a:pt x="87" y="200"/>
                      <a:pt x="36" y="149"/>
                    </a:cubicBezTo>
                    <a:cubicBezTo>
                      <a:pt x="25" y="138"/>
                      <a:pt x="13" y="128"/>
                      <a:pt x="0" y="119"/>
                    </a:cubicBezTo>
                    <a:cubicBezTo>
                      <a:pt x="10" y="96"/>
                      <a:pt x="24" y="76"/>
                      <a:pt x="41" y="59"/>
                    </a:cubicBezTo>
                    <a:close/>
                    <a:moveTo>
                      <a:pt x="123" y="197"/>
                    </a:moveTo>
                    <a:cubicBezTo>
                      <a:pt x="112" y="188"/>
                      <a:pt x="107" y="176"/>
                      <a:pt x="107" y="161"/>
                    </a:cubicBezTo>
                    <a:cubicBezTo>
                      <a:pt x="107" y="144"/>
                      <a:pt x="113" y="131"/>
                      <a:pt x="126" y="121"/>
                    </a:cubicBezTo>
                    <a:cubicBezTo>
                      <a:pt x="138" y="111"/>
                      <a:pt x="152" y="105"/>
                      <a:pt x="173" y="105"/>
                    </a:cubicBezTo>
                    <a:cubicBezTo>
                      <a:pt x="173" y="88"/>
                      <a:pt x="173" y="88"/>
                      <a:pt x="173" y="88"/>
                    </a:cubicBezTo>
                    <a:cubicBezTo>
                      <a:pt x="200" y="88"/>
                      <a:pt x="200" y="88"/>
                      <a:pt x="200" y="88"/>
                    </a:cubicBezTo>
                    <a:cubicBezTo>
                      <a:pt x="200" y="104"/>
                      <a:pt x="200" y="104"/>
                      <a:pt x="200" y="104"/>
                    </a:cubicBezTo>
                    <a:cubicBezTo>
                      <a:pt x="220" y="105"/>
                      <a:pt x="233" y="110"/>
                      <a:pt x="244" y="120"/>
                    </a:cubicBezTo>
                    <a:cubicBezTo>
                      <a:pt x="255" y="130"/>
                      <a:pt x="261" y="143"/>
                      <a:pt x="262" y="161"/>
                    </a:cubicBezTo>
                    <a:cubicBezTo>
                      <a:pt x="217" y="161"/>
                      <a:pt x="217" y="161"/>
                      <a:pt x="217" y="161"/>
                    </a:cubicBezTo>
                    <a:cubicBezTo>
                      <a:pt x="216" y="154"/>
                      <a:pt x="214" y="148"/>
                      <a:pt x="211" y="144"/>
                    </a:cubicBezTo>
                    <a:cubicBezTo>
                      <a:pt x="203" y="135"/>
                      <a:pt x="168" y="135"/>
                      <a:pt x="160" y="142"/>
                    </a:cubicBezTo>
                    <a:cubicBezTo>
                      <a:pt x="152" y="147"/>
                      <a:pt x="152" y="160"/>
                      <a:pt x="159" y="165"/>
                    </a:cubicBezTo>
                    <a:cubicBezTo>
                      <a:pt x="168" y="172"/>
                      <a:pt x="200" y="177"/>
                      <a:pt x="213" y="181"/>
                    </a:cubicBezTo>
                    <a:cubicBezTo>
                      <a:pt x="229" y="186"/>
                      <a:pt x="242" y="193"/>
                      <a:pt x="250" y="200"/>
                    </a:cubicBezTo>
                    <a:cubicBezTo>
                      <a:pt x="260" y="209"/>
                      <a:pt x="265" y="221"/>
                      <a:pt x="265" y="237"/>
                    </a:cubicBezTo>
                    <a:cubicBezTo>
                      <a:pt x="265" y="256"/>
                      <a:pt x="260" y="270"/>
                      <a:pt x="248" y="279"/>
                    </a:cubicBezTo>
                    <a:cubicBezTo>
                      <a:pt x="236" y="289"/>
                      <a:pt x="222" y="295"/>
                      <a:pt x="198" y="296"/>
                    </a:cubicBezTo>
                    <a:cubicBezTo>
                      <a:pt x="198" y="318"/>
                      <a:pt x="198" y="318"/>
                      <a:pt x="198" y="318"/>
                    </a:cubicBezTo>
                    <a:cubicBezTo>
                      <a:pt x="172" y="318"/>
                      <a:pt x="172" y="318"/>
                      <a:pt x="172" y="318"/>
                    </a:cubicBezTo>
                    <a:cubicBezTo>
                      <a:pt x="172" y="296"/>
                      <a:pt x="172" y="296"/>
                      <a:pt x="172" y="296"/>
                    </a:cubicBezTo>
                    <a:cubicBezTo>
                      <a:pt x="150" y="295"/>
                      <a:pt x="136" y="290"/>
                      <a:pt x="123" y="279"/>
                    </a:cubicBezTo>
                    <a:cubicBezTo>
                      <a:pt x="111" y="268"/>
                      <a:pt x="105" y="252"/>
                      <a:pt x="105" y="233"/>
                    </a:cubicBezTo>
                    <a:cubicBezTo>
                      <a:pt x="152" y="233"/>
                      <a:pt x="152" y="233"/>
                      <a:pt x="152" y="233"/>
                    </a:cubicBezTo>
                    <a:cubicBezTo>
                      <a:pt x="153" y="243"/>
                      <a:pt x="155" y="250"/>
                      <a:pt x="158" y="254"/>
                    </a:cubicBezTo>
                    <a:cubicBezTo>
                      <a:pt x="167" y="265"/>
                      <a:pt x="203" y="263"/>
                      <a:pt x="212" y="256"/>
                    </a:cubicBezTo>
                    <a:cubicBezTo>
                      <a:pt x="220" y="251"/>
                      <a:pt x="221" y="237"/>
                      <a:pt x="213" y="231"/>
                    </a:cubicBezTo>
                    <a:cubicBezTo>
                      <a:pt x="195" y="216"/>
                      <a:pt x="150" y="220"/>
                      <a:pt x="123"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p>
            </p:txBody>
          </p:sp>
          <p:sp>
            <p:nvSpPr>
              <p:cNvPr id="120" name="Freeform 38"/>
              <p:cNvSpPr>
                <a:spLocks noEditPoints="1"/>
              </p:cNvSpPr>
              <p:nvPr/>
            </p:nvSpPr>
            <p:spPr bwMode="auto">
              <a:xfrm>
                <a:off x="7903081" y="1114914"/>
                <a:ext cx="406329" cy="405963"/>
              </a:xfrm>
              <a:custGeom>
                <a:avLst/>
                <a:gdLst>
                  <a:gd name="T0" fmla="*/ 235 w 470"/>
                  <a:gd name="T1" fmla="*/ 57 h 470"/>
                  <a:gd name="T2" fmla="*/ 109 w 470"/>
                  <a:gd name="T3" fmla="*/ 109 h 470"/>
                  <a:gd name="T4" fmla="*/ 57 w 470"/>
                  <a:gd name="T5" fmla="*/ 235 h 470"/>
                  <a:gd name="T6" fmla="*/ 109 w 470"/>
                  <a:gd name="T7" fmla="*/ 361 h 470"/>
                  <a:gd name="T8" fmla="*/ 235 w 470"/>
                  <a:gd name="T9" fmla="*/ 413 h 470"/>
                  <a:gd name="T10" fmla="*/ 361 w 470"/>
                  <a:gd name="T11" fmla="*/ 361 h 470"/>
                  <a:gd name="T12" fmla="*/ 413 w 470"/>
                  <a:gd name="T13" fmla="*/ 235 h 470"/>
                  <a:gd name="T14" fmla="*/ 361 w 470"/>
                  <a:gd name="T15" fmla="*/ 109 h 470"/>
                  <a:gd name="T16" fmla="*/ 235 w 470"/>
                  <a:gd name="T17" fmla="*/ 57 h 470"/>
                  <a:gd name="T18" fmla="*/ 170 w 470"/>
                  <a:gd name="T19" fmla="*/ 228 h 470"/>
                  <a:gd name="T20" fmla="*/ 154 w 470"/>
                  <a:gd name="T21" fmla="*/ 191 h 470"/>
                  <a:gd name="T22" fmla="*/ 173 w 470"/>
                  <a:gd name="T23" fmla="*/ 149 h 470"/>
                  <a:gd name="T24" fmla="*/ 222 w 470"/>
                  <a:gd name="T25" fmla="*/ 132 h 470"/>
                  <a:gd name="T26" fmla="*/ 222 w 470"/>
                  <a:gd name="T27" fmla="*/ 114 h 470"/>
                  <a:gd name="T28" fmla="*/ 251 w 470"/>
                  <a:gd name="T29" fmla="*/ 114 h 470"/>
                  <a:gd name="T30" fmla="*/ 251 w 470"/>
                  <a:gd name="T31" fmla="*/ 132 h 470"/>
                  <a:gd name="T32" fmla="*/ 296 w 470"/>
                  <a:gd name="T33" fmla="*/ 148 h 470"/>
                  <a:gd name="T34" fmla="*/ 314 w 470"/>
                  <a:gd name="T35" fmla="*/ 190 h 470"/>
                  <a:gd name="T36" fmla="*/ 267 w 470"/>
                  <a:gd name="T37" fmla="*/ 190 h 470"/>
                  <a:gd name="T38" fmla="*/ 262 w 470"/>
                  <a:gd name="T39" fmla="*/ 173 h 470"/>
                  <a:gd name="T40" fmla="*/ 208 w 470"/>
                  <a:gd name="T41" fmla="*/ 171 h 470"/>
                  <a:gd name="T42" fmla="*/ 208 w 470"/>
                  <a:gd name="T43" fmla="*/ 196 h 470"/>
                  <a:gd name="T44" fmla="*/ 264 w 470"/>
                  <a:gd name="T45" fmla="*/ 212 h 470"/>
                  <a:gd name="T46" fmla="*/ 302 w 470"/>
                  <a:gd name="T47" fmla="*/ 231 h 470"/>
                  <a:gd name="T48" fmla="*/ 318 w 470"/>
                  <a:gd name="T49" fmla="*/ 271 h 470"/>
                  <a:gd name="T50" fmla="*/ 300 w 470"/>
                  <a:gd name="T51" fmla="*/ 314 h 470"/>
                  <a:gd name="T52" fmla="*/ 248 w 470"/>
                  <a:gd name="T53" fmla="*/ 333 h 470"/>
                  <a:gd name="T54" fmla="*/ 248 w 470"/>
                  <a:gd name="T55" fmla="*/ 355 h 470"/>
                  <a:gd name="T56" fmla="*/ 219 w 470"/>
                  <a:gd name="T57" fmla="*/ 355 h 470"/>
                  <a:gd name="T58" fmla="*/ 219 w 470"/>
                  <a:gd name="T59" fmla="*/ 333 h 470"/>
                  <a:gd name="T60" fmla="*/ 171 w 470"/>
                  <a:gd name="T61" fmla="*/ 313 h 470"/>
                  <a:gd name="T62" fmla="*/ 151 w 470"/>
                  <a:gd name="T63" fmla="*/ 266 h 470"/>
                  <a:gd name="T64" fmla="*/ 201 w 470"/>
                  <a:gd name="T65" fmla="*/ 266 h 470"/>
                  <a:gd name="T66" fmla="*/ 207 w 470"/>
                  <a:gd name="T67" fmla="*/ 288 h 470"/>
                  <a:gd name="T68" fmla="*/ 263 w 470"/>
                  <a:gd name="T69" fmla="*/ 290 h 470"/>
                  <a:gd name="T70" fmla="*/ 264 w 470"/>
                  <a:gd name="T71" fmla="*/ 264 h 470"/>
                  <a:gd name="T72" fmla="*/ 170 w 470"/>
                  <a:gd name="T73" fmla="*/ 228 h 470"/>
                  <a:gd name="T74" fmla="*/ 69 w 470"/>
                  <a:gd name="T75" fmla="*/ 69 h 470"/>
                  <a:gd name="T76" fmla="*/ 235 w 470"/>
                  <a:gd name="T77" fmla="*/ 0 h 470"/>
                  <a:gd name="T78" fmla="*/ 401 w 470"/>
                  <a:gd name="T79" fmla="*/ 69 h 470"/>
                  <a:gd name="T80" fmla="*/ 470 w 470"/>
                  <a:gd name="T81" fmla="*/ 235 h 470"/>
                  <a:gd name="T82" fmla="*/ 401 w 470"/>
                  <a:gd name="T83" fmla="*/ 401 h 470"/>
                  <a:gd name="T84" fmla="*/ 235 w 470"/>
                  <a:gd name="T85" fmla="*/ 470 h 470"/>
                  <a:gd name="T86" fmla="*/ 69 w 470"/>
                  <a:gd name="T87" fmla="*/ 401 h 470"/>
                  <a:gd name="T88" fmla="*/ 0 w 470"/>
                  <a:gd name="T89" fmla="*/ 235 h 470"/>
                  <a:gd name="T90" fmla="*/ 69 w 470"/>
                  <a:gd name="T91" fmla="*/ 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0" h="470">
                    <a:moveTo>
                      <a:pt x="235" y="57"/>
                    </a:moveTo>
                    <a:cubicBezTo>
                      <a:pt x="186" y="57"/>
                      <a:pt x="141" y="77"/>
                      <a:pt x="109" y="109"/>
                    </a:cubicBezTo>
                    <a:cubicBezTo>
                      <a:pt x="77" y="141"/>
                      <a:pt x="57" y="186"/>
                      <a:pt x="57" y="235"/>
                    </a:cubicBezTo>
                    <a:cubicBezTo>
                      <a:pt x="57" y="284"/>
                      <a:pt x="77" y="328"/>
                      <a:pt x="109" y="361"/>
                    </a:cubicBezTo>
                    <a:cubicBezTo>
                      <a:pt x="141" y="393"/>
                      <a:pt x="186" y="413"/>
                      <a:pt x="235" y="413"/>
                    </a:cubicBezTo>
                    <a:cubicBezTo>
                      <a:pt x="284" y="413"/>
                      <a:pt x="328" y="393"/>
                      <a:pt x="361" y="361"/>
                    </a:cubicBezTo>
                    <a:cubicBezTo>
                      <a:pt x="393" y="328"/>
                      <a:pt x="413" y="284"/>
                      <a:pt x="413" y="235"/>
                    </a:cubicBezTo>
                    <a:cubicBezTo>
                      <a:pt x="413" y="186"/>
                      <a:pt x="393" y="141"/>
                      <a:pt x="361" y="109"/>
                    </a:cubicBezTo>
                    <a:cubicBezTo>
                      <a:pt x="328" y="77"/>
                      <a:pt x="284" y="57"/>
                      <a:pt x="235" y="57"/>
                    </a:cubicBezTo>
                    <a:close/>
                    <a:moveTo>
                      <a:pt x="170" y="228"/>
                    </a:moveTo>
                    <a:cubicBezTo>
                      <a:pt x="159" y="219"/>
                      <a:pt x="154" y="207"/>
                      <a:pt x="154" y="191"/>
                    </a:cubicBezTo>
                    <a:cubicBezTo>
                      <a:pt x="154" y="174"/>
                      <a:pt x="160" y="160"/>
                      <a:pt x="173" y="149"/>
                    </a:cubicBezTo>
                    <a:cubicBezTo>
                      <a:pt x="186" y="139"/>
                      <a:pt x="200" y="133"/>
                      <a:pt x="222" y="132"/>
                    </a:cubicBezTo>
                    <a:cubicBezTo>
                      <a:pt x="222" y="114"/>
                      <a:pt x="222" y="114"/>
                      <a:pt x="222" y="114"/>
                    </a:cubicBezTo>
                    <a:cubicBezTo>
                      <a:pt x="251" y="114"/>
                      <a:pt x="251" y="114"/>
                      <a:pt x="251" y="114"/>
                    </a:cubicBezTo>
                    <a:cubicBezTo>
                      <a:pt x="251" y="132"/>
                      <a:pt x="251" y="132"/>
                      <a:pt x="251" y="132"/>
                    </a:cubicBezTo>
                    <a:cubicBezTo>
                      <a:pt x="272" y="133"/>
                      <a:pt x="284" y="138"/>
                      <a:pt x="296" y="148"/>
                    </a:cubicBezTo>
                    <a:cubicBezTo>
                      <a:pt x="308" y="158"/>
                      <a:pt x="313" y="172"/>
                      <a:pt x="314" y="190"/>
                    </a:cubicBezTo>
                    <a:cubicBezTo>
                      <a:pt x="267" y="190"/>
                      <a:pt x="267" y="190"/>
                      <a:pt x="267" y="190"/>
                    </a:cubicBezTo>
                    <a:cubicBezTo>
                      <a:pt x="266" y="182"/>
                      <a:pt x="265" y="177"/>
                      <a:pt x="262" y="173"/>
                    </a:cubicBezTo>
                    <a:cubicBezTo>
                      <a:pt x="254" y="164"/>
                      <a:pt x="218" y="164"/>
                      <a:pt x="208" y="171"/>
                    </a:cubicBezTo>
                    <a:cubicBezTo>
                      <a:pt x="201" y="177"/>
                      <a:pt x="200" y="190"/>
                      <a:pt x="208" y="196"/>
                    </a:cubicBezTo>
                    <a:cubicBezTo>
                      <a:pt x="217" y="203"/>
                      <a:pt x="250" y="208"/>
                      <a:pt x="264" y="212"/>
                    </a:cubicBezTo>
                    <a:cubicBezTo>
                      <a:pt x="281" y="218"/>
                      <a:pt x="294" y="224"/>
                      <a:pt x="302" y="231"/>
                    </a:cubicBezTo>
                    <a:cubicBezTo>
                      <a:pt x="313" y="241"/>
                      <a:pt x="318" y="254"/>
                      <a:pt x="318" y="271"/>
                    </a:cubicBezTo>
                    <a:cubicBezTo>
                      <a:pt x="319" y="290"/>
                      <a:pt x="312" y="304"/>
                      <a:pt x="300" y="314"/>
                    </a:cubicBezTo>
                    <a:cubicBezTo>
                      <a:pt x="288" y="325"/>
                      <a:pt x="272" y="332"/>
                      <a:pt x="248" y="333"/>
                    </a:cubicBezTo>
                    <a:cubicBezTo>
                      <a:pt x="248" y="355"/>
                      <a:pt x="248" y="355"/>
                      <a:pt x="248" y="355"/>
                    </a:cubicBezTo>
                    <a:cubicBezTo>
                      <a:pt x="219" y="355"/>
                      <a:pt x="219" y="355"/>
                      <a:pt x="219" y="355"/>
                    </a:cubicBezTo>
                    <a:cubicBezTo>
                      <a:pt x="219" y="333"/>
                      <a:pt x="219" y="333"/>
                      <a:pt x="219" y="333"/>
                    </a:cubicBezTo>
                    <a:cubicBezTo>
                      <a:pt x="196" y="333"/>
                      <a:pt x="183" y="325"/>
                      <a:pt x="171" y="313"/>
                    </a:cubicBezTo>
                    <a:cubicBezTo>
                      <a:pt x="158" y="302"/>
                      <a:pt x="151" y="286"/>
                      <a:pt x="151" y="266"/>
                    </a:cubicBezTo>
                    <a:cubicBezTo>
                      <a:pt x="201" y="266"/>
                      <a:pt x="201" y="266"/>
                      <a:pt x="201" y="266"/>
                    </a:cubicBezTo>
                    <a:cubicBezTo>
                      <a:pt x="202" y="276"/>
                      <a:pt x="204" y="283"/>
                      <a:pt x="207" y="288"/>
                    </a:cubicBezTo>
                    <a:cubicBezTo>
                      <a:pt x="216" y="299"/>
                      <a:pt x="254" y="297"/>
                      <a:pt x="263" y="290"/>
                    </a:cubicBezTo>
                    <a:cubicBezTo>
                      <a:pt x="272" y="284"/>
                      <a:pt x="272" y="271"/>
                      <a:pt x="264" y="264"/>
                    </a:cubicBezTo>
                    <a:cubicBezTo>
                      <a:pt x="245" y="249"/>
                      <a:pt x="198" y="252"/>
                      <a:pt x="170" y="228"/>
                    </a:cubicBezTo>
                    <a:close/>
                    <a:moveTo>
                      <a:pt x="69" y="69"/>
                    </a:moveTo>
                    <a:cubicBezTo>
                      <a:pt x="111" y="26"/>
                      <a:pt x="170" y="0"/>
                      <a:pt x="235" y="0"/>
                    </a:cubicBezTo>
                    <a:cubicBezTo>
                      <a:pt x="300" y="0"/>
                      <a:pt x="359" y="26"/>
                      <a:pt x="401" y="69"/>
                    </a:cubicBezTo>
                    <a:cubicBezTo>
                      <a:pt x="444" y="111"/>
                      <a:pt x="470" y="170"/>
                      <a:pt x="470" y="235"/>
                    </a:cubicBezTo>
                    <a:cubicBezTo>
                      <a:pt x="470" y="300"/>
                      <a:pt x="444" y="359"/>
                      <a:pt x="401" y="401"/>
                    </a:cubicBezTo>
                    <a:cubicBezTo>
                      <a:pt x="359" y="444"/>
                      <a:pt x="300" y="470"/>
                      <a:pt x="235" y="470"/>
                    </a:cubicBezTo>
                    <a:cubicBezTo>
                      <a:pt x="170" y="470"/>
                      <a:pt x="111" y="444"/>
                      <a:pt x="69" y="401"/>
                    </a:cubicBezTo>
                    <a:cubicBezTo>
                      <a:pt x="26" y="359"/>
                      <a:pt x="0" y="300"/>
                      <a:pt x="0" y="235"/>
                    </a:cubicBezTo>
                    <a:cubicBezTo>
                      <a:pt x="0" y="170"/>
                      <a:pt x="26" y="111"/>
                      <a:pt x="69"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p>
            </p:txBody>
          </p:sp>
        </p:grpSp>
        <p:grpSp>
          <p:nvGrpSpPr>
            <p:cNvPr id="121" name="组合 120"/>
            <p:cNvGrpSpPr/>
            <p:nvPr/>
          </p:nvGrpSpPr>
          <p:grpSpPr>
            <a:xfrm>
              <a:off x="6462680" y="5970627"/>
              <a:ext cx="275664" cy="270872"/>
              <a:chOff x="5037578" y="856341"/>
              <a:chExt cx="714999" cy="702569"/>
            </a:xfrm>
            <a:solidFill>
              <a:srgbClr val="C00000"/>
            </a:solidFill>
          </p:grpSpPr>
          <p:sp>
            <p:nvSpPr>
              <p:cNvPr id="122" name="Freeform 39"/>
              <p:cNvSpPr/>
              <p:nvPr/>
            </p:nvSpPr>
            <p:spPr bwMode="auto">
              <a:xfrm>
                <a:off x="5468776" y="856341"/>
                <a:ext cx="244675" cy="244674"/>
              </a:xfrm>
              <a:custGeom>
                <a:avLst/>
                <a:gdLst>
                  <a:gd name="T0" fmla="*/ 19 w 283"/>
                  <a:gd name="T1" fmla="*/ 0 h 283"/>
                  <a:gd name="T2" fmla="*/ 264 w 283"/>
                  <a:gd name="T3" fmla="*/ 0 h 283"/>
                  <a:gd name="T4" fmla="*/ 276 w 283"/>
                  <a:gd name="T5" fmla="*/ 4 h 283"/>
                  <a:gd name="T6" fmla="*/ 224 w 283"/>
                  <a:gd name="T7" fmla="*/ 38 h 283"/>
                  <a:gd name="T8" fmla="*/ 97 w 283"/>
                  <a:gd name="T9" fmla="*/ 38 h 283"/>
                  <a:gd name="T10" fmla="*/ 90 w 283"/>
                  <a:gd name="T11" fmla="*/ 38 h 283"/>
                  <a:gd name="T12" fmla="*/ 38 w 283"/>
                  <a:gd name="T13" fmla="*/ 38 h 283"/>
                  <a:gd name="T14" fmla="*/ 38 w 283"/>
                  <a:gd name="T15" fmla="*/ 245 h 283"/>
                  <a:gd name="T16" fmla="*/ 103 w 283"/>
                  <a:gd name="T17" fmla="*/ 245 h 283"/>
                  <a:gd name="T18" fmla="*/ 127 w 283"/>
                  <a:gd name="T19" fmla="*/ 245 h 283"/>
                  <a:gd name="T20" fmla="*/ 245 w 283"/>
                  <a:gd name="T21" fmla="*/ 245 h 283"/>
                  <a:gd name="T22" fmla="*/ 245 w 283"/>
                  <a:gd name="T23" fmla="*/ 152 h 283"/>
                  <a:gd name="T24" fmla="*/ 283 w 283"/>
                  <a:gd name="T25" fmla="*/ 115 h 283"/>
                  <a:gd name="T26" fmla="*/ 283 w 283"/>
                  <a:gd name="T27" fmla="*/ 264 h 283"/>
                  <a:gd name="T28" fmla="*/ 264 w 283"/>
                  <a:gd name="T29" fmla="*/ 283 h 283"/>
                  <a:gd name="T30" fmla="*/ 19 w 283"/>
                  <a:gd name="T31" fmla="*/ 283 h 283"/>
                  <a:gd name="T32" fmla="*/ 0 w 283"/>
                  <a:gd name="T33" fmla="*/ 264 h 283"/>
                  <a:gd name="T34" fmla="*/ 0 w 283"/>
                  <a:gd name="T35" fmla="*/ 19 h 283"/>
                  <a:gd name="T36" fmla="*/ 19 w 283"/>
                  <a:gd name="T37"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3" h="283">
                    <a:moveTo>
                      <a:pt x="19" y="0"/>
                    </a:moveTo>
                    <a:cubicBezTo>
                      <a:pt x="264" y="0"/>
                      <a:pt x="264" y="0"/>
                      <a:pt x="264" y="0"/>
                    </a:cubicBezTo>
                    <a:cubicBezTo>
                      <a:pt x="269" y="0"/>
                      <a:pt x="273" y="2"/>
                      <a:pt x="276" y="4"/>
                    </a:cubicBezTo>
                    <a:cubicBezTo>
                      <a:pt x="259" y="16"/>
                      <a:pt x="242" y="27"/>
                      <a:pt x="224" y="38"/>
                    </a:cubicBezTo>
                    <a:cubicBezTo>
                      <a:pt x="97" y="38"/>
                      <a:pt x="97" y="38"/>
                      <a:pt x="97" y="38"/>
                    </a:cubicBezTo>
                    <a:cubicBezTo>
                      <a:pt x="95" y="38"/>
                      <a:pt x="92" y="38"/>
                      <a:pt x="90" y="38"/>
                    </a:cubicBezTo>
                    <a:cubicBezTo>
                      <a:pt x="38" y="38"/>
                      <a:pt x="38" y="38"/>
                      <a:pt x="38" y="38"/>
                    </a:cubicBezTo>
                    <a:cubicBezTo>
                      <a:pt x="38" y="245"/>
                      <a:pt x="38" y="245"/>
                      <a:pt x="38" y="245"/>
                    </a:cubicBezTo>
                    <a:cubicBezTo>
                      <a:pt x="103" y="245"/>
                      <a:pt x="103" y="245"/>
                      <a:pt x="103" y="245"/>
                    </a:cubicBezTo>
                    <a:cubicBezTo>
                      <a:pt x="111" y="247"/>
                      <a:pt x="119" y="247"/>
                      <a:pt x="127" y="245"/>
                    </a:cubicBezTo>
                    <a:cubicBezTo>
                      <a:pt x="245" y="245"/>
                      <a:pt x="245" y="245"/>
                      <a:pt x="245" y="245"/>
                    </a:cubicBezTo>
                    <a:cubicBezTo>
                      <a:pt x="245" y="152"/>
                      <a:pt x="245" y="152"/>
                      <a:pt x="245" y="152"/>
                    </a:cubicBezTo>
                    <a:cubicBezTo>
                      <a:pt x="258" y="140"/>
                      <a:pt x="270" y="128"/>
                      <a:pt x="283" y="115"/>
                    </a:cubicBezTo>
                    <a:cubicBezTo>
                      <a:pt x="283" y="264"/>
                      <a:pt x="283" y="264"/>
                      <a:pt x="283" y="264"/>
                    </a:cubicBezTo>
                    <a:cubicBezTo>
                      <a:pt x="283" y="274"/>
                      <a:pt x="275" y="283"/>
                      <a:pt x="264" y="283"/>
                    </a:cubicBezTo>
                    <a:cubicBezTo>
                      <a:pt x="19" y="283"/>
                      <a:pt x="19" y="283"/>
                      <a:pt x="19" y="283"/>
                    </a:cubicBezTo>
                    <a:cubicBezTo>
                      <a:pt x="9" y="283"/>
                      <a:pt x="0" y="274"/>
                      <a:pt x="0" y="264"/>
                    </a:cubicBezTo>
                    <a:cubicBezTo>
                      <a:pt x="0" y="19"/>
                      <a:pt x="0" y="19"/>
                      <a:pt x="0" y="19"/>
                    </a:cubicBezTo>
                    <a:cubicBezTo>
                      <a:pt x="0" y="9"/>
                      <a:pt x="9" y="0"/>
                      <a:pt x="1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p>
            </p:txBody>
          </p:sp>
          <p:sp>
            <p:nvSpPr>
              <p:cNvPr id="123" name="Freeform 40"/>
              <p:cNvSpPr>
                <a:spLocks noEditPoints="1"/>
              </p:cNvSpPr>
              <p:nvPr/>
            </p:nvSpPr>
            <p:spPr bwMode="auto">
              <a:xfrm>
                <a:off x="5037578" y="889258"/>
                <a:ext cx="423518" cy="669652"/>
              </a:xfrm>
              <a:custGeom>
                <a:avLst/>
                <a:gdLst>
                  <a:gd name="T0" fmla="*/ 253 w 490"/>
                  <a:gd name="T1" fmla="*/ 737 h 775"/>
                  <a:gd name="T2" fmla="*/ 211 w 490"/>
                  <a:gd name="T3" fmla="*/ 775 h 775"/>
                  <a:gd name="T4" fmla="*/ 175 w 490"/>
                  <a:gd name="T5" fmla="*/ 762 h 775"/>
                  <a:gd name="T6" fmla="*/ 161 w 490"/>
                  <a:gd name="T7" fmla="*/ 762 h 775"/>
                  <a:gd name="T8" fmla="*/ 125 w 490"/>
                  <a:gd name="T9" fmla="*/ 775 h 775"/>
                  <a:gd name="T10" fmla="*/ 84 w 490"/>
                  <a:gd name="T11" fmla="*/ 737 h 775"/>
                  <a:gd name="T12" fmla="*/ 76 w 490"/>
                  <a:gd name="T13" fmla="*/ 475 h 775"/>
                  <a:gd name="T14" fmla="*/ 65 w 490"/>
                  <a:gd name="T15" fmla="*/ 474 h 775"/>
                  <a:gd name="T16" fmla="*/ 21 w 490"/>
                  <a:gd name="T17" fmla="*/ 441 h 775"/>
                  <a:gd name="T18" fmla="*/ 19 w 490"/>
                  <a:gd name="T19" fmla="*/ 217 h 775"/>
                  <a:gd name="T20" fmla="*/ 48 w 490"/>
                  <a:gd name="T21" fmla="*/ 192 h 775"/>
                  <a:gd name="T22" fmla="*/ 121 w 490"/>
                  <a:gd name="T23" fmla="*/ 183 h 775"/>
                  <a:gd name="T24" fmla="*/ 132 w 490"/>
                  <a:gd name="T25" fmla="*/ 189 h 775"/>
                  <a:gd name="T26" fmla="*/ 168 w 490"/>
                  <a:gd name="T27" fmla="*/ 243 h 775"/>
                  <a:gd name="T28" fmla="*/ 204 w 490"/>
                  <a:gd name="T29" fmla="*/ 189 h 775"/>
                  <a:gd name="T30" fmla="*/ 216 w 490"/>
                  <a:gd name="T31" fmla="*/ 183 h 775"/>
                  <a:gd name="T32" fmla="*/ 257 w 490"/>
                  <a:gd name="T33" fmla="*/ 188 h 775"/>
                  <a:gd name="T34" fmla="*/ 293 w 490"/>
                  <a:gd name="T35" fmla="*/ 205 h 775"/>
                  <a:gd name="T36" fmla="*/ 331 w 490"/>
                  <a:gd name="T37" fmla="*/ 251 h 775"/>
                  <a:gd name="T38" fmla="*/ 339 w 490"/>
                  <a:gd name="T39" fmla="*/ 259 h 775"/>
                  <a:gd name="T40" fmla="*/ 355 w 490"/>
                  <a:gd name="T41" fmla="*/ 261 h 775"/>
                  <a:gd name="T42" fmla="*/ 362 w 490"/>
                  <a:gd name="T43" fmla="*/ 256 h 775"/>
                  <a:gd name="T44" fmla="*/ 406 w 490"/>
                  <a:gd name="T45" fmla="*/ 223 h 775"/>
                  <a:gd name="T46" fmla="*/ 452 w 490"/>
                  <a:gd name="T47" fmla="*/ 284 h 775"/>
                  <a:gd name="T48" fmla="*/ 405 w 490"/>
                  <a:gd name="T49" fmla="*/ 318 h 775"/>
                  <a:gd name="T50" fmla="*/ 357 w 490"/>
                  <a:gd name="T51" fmla="*/ 346 h 775"/>
                  <a:gd name="T52" fmla="*/ 321 w 490"/>
                  <a:gd name="T53" fmla="*/ 343 h 775"/>
                  <a:gd name="T54" fmla="*/ 275 w 490"/>
                  <a:gd name="T55" fmla="*/ 302 h 775"/>
                  <a:gd name="T56" fmla="*/ 265 w 490"/>
                  <a:gd name="T57" fmla="*/ 291 h 775"/>
                  <a:gd name="T58" fmla="*/ 253 w 490"/>
                  <a:gd name="T59" fmla="*/ 737 h 775"/>
                  <a:gd name="T60" fmla="*/ 170 w 490"/>
                  <a:gd name="T61" fmla="*/ 1 h 775"/>
                  <a:gd name="T62" fmla="*/ 236 w 490"/>
                  <a:gd name="T63" fmla="*/ 74 h 775"/>
                  <a:gd name="T64" fmla="*/ 167 w 490"/>
                  <a:gd name="T65" fmla="*/ 159 h 775"/>
                  <a:gd name="T66" fmla="*/ 100 w 490"/>
                  <a:gd name="T67" fmla="*/ 71 h 775"/>
                  <a:gd name="T68" fmla="*/ 170 w 490"/>
                  <a:gd name="T69"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775">
                    <a:moveTo>
                      <a:pt x="253" y="737"/>
                    </a:moveTo>
                    <a:cubicBezTo>
                      <a:pt x="252" y="758"/>
                      <a:pt x="230" y="775"/>
                      <a:pt x="211" y="775"/>
                    </a:cubicBezTo>
                    <a:cubicBezTo>
                      <a:pt x="198" y="775"/>
                      <a:pt x="182" y="770"/>
                      <a:pt x="175" y="762"/>
                    </a:cubicBezTo>
                    <a:cubicBezTo>
                      <a:pt x="172" y="757"/>
                      <a:pt x="165" y="757"/>
                      <a:pt x="161" y="762"/>
                    </a:cubicBezTo>
                    <a:cubicBezTo>
                      <a:pt x="155" y="770"/>
                      <a:pt x="138" y="775"/>
                      <a:pt x="125" y="775"/>
                    </a:cubicBezTo>
                    <a:cubicBezTo>
                      <a:pt x="106" y="775"/>
                      <a:pt x="85" y="758"/>
                      <a:pt x="84" y="737"/>
                    </a:cubicBezTo>
                    <a:cubicBezTo>
                      <a:pt x="76" y="475"/>
                      <a:pt x="76" y="475"/>
                      <a:pt x="76" y="475"/>
                    </a:cubicBezTo>
                    <a:cubicBezTo>
                      <a:pt x="65" y="474"/>
                      <a:pt x="65" y="474"/>
                      <a:pt x="65" y="474"/>
                    </a:cubicBezTo>
                    <a:cubicBezTo>
                      <a:pt x="47" y="472"/>
                      <a:pt x="24" y="459"/>
                      <a:pt x="21" y="441"/>
                    </a:cubicBezTo>
                    <a:cubicBezTo>
                      <a:pt x="0" y="331"/>
                      <a:pt x="4" y="332"/>
                      <a:pt x="19" y="217"/>
                    </a:cubicBezTo>
                    <a:cubicBezTo>
                      <a:pt x="21" y="209"/>
                      <a:pt x="31" y="194"/>
                      <a:pt x="48" y="192"/>
                    </a:cubicBezTo>
                    <a:cubicBezTo>
                      <a:pt x="121" y="183"/>
                      <a:pt x="121" y="183"/>
                      <a:pt x="121" y="183"/>
                    </a:cubicBezTo>
                    <a:cubicBezTo>
                      <a:pt x="125" y="183"/>
                      <a:pt x="130" y="185"/>
                      <a:pt x="132" y="189"/>
                    </a:cubicBezTo>
                    <a:cubicBezTo>
                      <a:pt x="168" y="243"/>
                      <a:pt x="168" y="243"/>
                      <a:pt x="168" y="243"/>
                    </a:cubicBezTo>
                    <a:cubicBezTo>
                      <a:pt x="204" y="189"/>
                      <a:pt x="204" y="189"/>
                      <a:pt x="204" y="189"/>
                    </a:cubicBezTo>
                    <a:cubicBezTo>
                      <a:pt x="207" y="185"/>
                      <a:pt x="211" y="183"/>
                      <a:pt x="216" y="183"/>
                    </a:cubicBezTo>
                    <a:cubicBezTo>
                      <a:pt x="257" y="188"/>
                      <a:pt x="257" y="188"/>
                      <a:pt x="257" y="188"/>
                    </a:cubicBezTo>
                    <a:cubicBezTo>
                      <a:pt x="278" y="191"/>
                      <a:pt x="285" y="196"/>
                      <a:pt x="293" y="205"/>
                    </a:cubicBezTo>
                    <a:cubicBezTo>
                      <a:pt x="307" y="223"/>
                      <a:pt x="320" y="239"/>
                      <a:pt x="331" y="251"/>
                    </a:cubicBezTo>
                    <a:cubicBezTo>
                      <a:pt x="334" y="254"/>
                      <a:pt x="336" y="257"/>
                      <a:pt x="339" y="259"/>
                    </a:cubicBezTo>
                    <a:cubicBezTo>
                      <a:pt x="343" y="264"/>
                      <a:pt x="350" y="264"/>
                      <a:pt x="355" y="261"/>
                    </a:cubicBezTo>
                    <a:cubicBezTo>
                      <a:pt x="357" y="259"/>
                      <a:pt x="360" y="258"/>
                      <a:pt x="362" y="256"/>
                    </a:cubicBezTo>
                    <a:cubicBezTo>
                      <a:pt x="373" y="248"/>
                      <a:pt x="393" y="233"/>
                      <a:pt x="406" y="223"/>
                    </a:cubicBezTo>
                    <a:cubicBezTo>
                      <a:pt x="442" y="195"/>
                      <a:pt x="490" y="255"/>
                      <a:pt x="452" y="284"/>
                    </a:cubicBezTo>
                    <a:cubicBezTo>
                      <a:pt x="438" y="294"/>
                      <a:pt x="418" y="310"/>
                      <a:pt x="405" y="318"/>
                    </a:cubicBezTo>
                    <a:cubicBezTo>
                      <a:pt x="386" y="332"/>
                      <a:pt x="369" y="342"/>
                      <a:pt x="357" y="346"/>
                    </a:cubicBezTo>
                    <a:cubicBezTo>
                      <a:pt x="346" y="351"/>
                      <a:pt x="332" y="351"/>
                      <a:pt x="321" y="343"/>
                    </a:cubicBezTo>
                    <a:cubicBezTo>
                      <a:pt x="305" y="333"/>
                      <a:pt x="291" y="320"/>
                      <a:pt x="275" y="302"/>
                    </a:cubicBezTo>
                    <a:cubicBezTo>
                      <a:pt x="272" y="299"/>
                      <a:pt x="269" y="295"/>
                      <a:pt x="265" y="291"/>
                    </a:cubicBezTo>
                    <a:cubicBezTo>
                      <a:pt x="253" y="737"/>
                      <a:pt x="253" y="737"/>
                      <a:pt x="253" y="737"/>
                    </a:cubicBezTo>
                    <a:close/>
                    <a:moveTo>
                      <a:pt x="170" y="1"/>
                    </a:moveTo>
                    <a:cubicBezTo>
                      <a:pt x="207" y="2"/>
                      <a:pt x="237" y="34"/>
                      <a:pt x="236" y="74"/>
                    </a:cubicBezTo>
                    <a:cubicBezTo>
                      <a:pt x="235" y="113"/>
                      <a:pt x="204" y="160"/>
                      <a:pt x="167" y="159"/>
                    </a:cubicBezTo>
                    <a:cubicBezTo>
                      <a:pt x="129" y="159"/>
                      <a:pt x="100" y="110"/>
                      <a:pt x="100" y="71"/>
                    </a:cubicBezTo>
                    <a:cubicBezTo>
                      <a:pt x="101" y="32"/>
                      <a:pt x="132" y="0"/>
                      <a:pt x="17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p>
            </p:txBody>
          </p:sp>
          <p:sp>
            <p:nvSpPr>
              <p:cNvPr id="124" name="Freeform 41"/>
              <p:cNvSpPr/>
              <p:nvPr/>
            </p:nvSpPr>
            <p:spPr bwMode="auto">
              <a:xfrm>
                <a:off x="5532771" y="870972"/>
                <a:ext cx="219806" cy="176283"/>
              </a:xfrm>
              <a:custGeom>
                <a:avLst/>
                <a:gdLst>
                  <a:gd name="T0" fmla="*/ 35 w 254"/>
                  <a:gd name="T1" fmla="*/ 62 h 204"/>
                  <a:gd name="T2" fmla="*/ 0 w 254"/>
                  <a:gd name="T3" fmla="*/ 66 h 204"/>
                  <a:gd name="T4" fmla="*/ 11 w 254"/>
                  <a:gd name="T5" fmla="*/ 171 h 204"/>
                  <a:gd name="T6" fmla="*/ 48 w 254"/>
                  <a:gd name="T7" fmla="*/ 195 h 204"/>
                  <a:gd name="T8" fmla="*/ 243 w 254"/>
                  <a:gd name="T9" fmla="*/ 20 h 204"/>
                  <a:gd name="T10" fmla="*/ 230 w 254"/>
                  <a:gd name="T11" fmla="*/ 7 h 204"/>
                  <a:gd name="T12" fmla="*/ 53 w 254"/>
                  <a:gd name="T13" fmla="*/ 116 h 204"/>
                  <a:gd name="T14" fmla="*/ 35 w 254"/>
                  <a:gd name="T15" fmla="*/ 62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204">
                    <a:moveTo>
                      <a:pt x="35" y="62"/>
                    </a:moveTo>
                    <a:cubicBezTo>
                      <a:pt x="31" y="48"/>
                      <a:pt x="0" y="51"/>
                      <a:pt x="0" y="66"/>
                    </a:cubicBezTo>
                    <a:cubicBezTo>
                      <a:pt x="0" y="113"/>
                      <a:pt x="4" y="130"/>
                      <a:pt x="11" y="171"/>
                    </a:cubicBezTo>
                    <a:cubicBezTo>
                      <a:pt x="14" y="186"/>
                      <a:pt x="36" y="204"/>
                      <a:pt x="48" y="195"/>
                    </a:cubicBezTo>
                    <a:cubicBezTo>
                      <a:pt x="133" y="135"/>
                      <a:pt x="169" y="92"/>
                      <a:pt x="243" y="20"/>
                    </a:cubicBezTo>
                    <a:cubicBezTo>
                      <a:pt x="254" y="9"/>
                      <a:pt x="240" y="0"/>
                      <a:pt x="230" y="7"/>
                    </a:cubicBezTo>
                    <a:cubicBezTo>
                      <a:pt x="158" y="56"/>
                      <a:pt x="123" y="73"/>
                      <a:pt x="53" y="116"/>
                    </a:cubicBezTo>
                    <a:cubicBezTo>
                      <a:pt x="42" y="95"/>
                      <a:pt x="40" y="80"/>
                      <a:pt x="35"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p>
            </p:txBody>
          </p:sp>
        </p:grpSp>
        <p:grpSp>
          <p:nvGrpSpPr>
            <p:cNvPr id="125" name="组合 124"/>
            <p:cNvGrpSpPr/>
            <p:nvPr/>
          </p:nvGrpSpPr>
          <p:grpSpPr>
            <a:xfrm>
              <a:off x="7466836" y="5988708"/>
              <a:ext cx="248555" cy="234712"/>
              <a:chOff x="6460269" y="872799"/>
              <a:chExt cx="709154" cy="669657"/>
            </a:xfrm>
            <a:solidFill>
              <a:srgbClr val="C00000"/>
            </a:solidFill>
          </p:grpSpPr>
          <p:sp>
            <p:nvSpPr>
              <p:cNvPr id="126" name="Freeform 42"/>
              <p:cNvSpPr>
                <a:spLocks noEditPoints="1"/>
              </p:cNvSpPr>
              <p:nvPr/>
            </p:nvSpPr>
            <p:spPr bwMode="auto">
              <a:xfrm>
                <a:off x="6460269" y="872799"/>
                <a:ext cx="442902" cy="669654"/>
              </a:xfrm>
              <a:custGeom>
                <a:avLst/>
                <a:gdLst>
                  <a:gd name="T0" fmla="*/ 250 w 512"/>
                  <a:gd name="T1" fmla="*/ 737 h 775"/>
                  <a:gd name="T2" fmla="*/ 209 w 512"/>
                  <a:gd name="T3" fmla="*/ 775 h 775"/>
                  <a:gd name="T4" fmla="*/ 173 w 512"/>
                  <a:gd name="T5" fmla="*/ 762 h 775"/>
                  <a:gd name="T6" fmla="*/ 159 w 512"/>
                  <a:gd name="T7" fmla="*/ 762 h 775"/>
                  <a:gd name="T8" fmla="*/ 124 w 512"/>
                  <a:gd name="T9" fmla="*/ 775 h 775"/>
                  <a:gd name="T10" fmla="*/ 83 w 512"/>
                  <a:gd name="T11" fmla="*/ 737 h 775"/>
                  <a:gd name="T12" fmla="*/ 75 w 512"/>
                  <a:gd name="T13" fmla="*/ 475 h 775"/>
                  <a:gd name="T14" fmla="*/ 65 w 512"/>
                  <a:gd name="T15" fmla="*/ 474 h 775"/>
                  <a:gd name="T16" fmla="*/ 21 w 512"/>
                  <a:gd name="T17" fmla="*/ 441 h 775"/>
                  <a:gd name="T18" fmla="*/ 19 w 512"/>
                  <a:gd name="T19" fmla="*/ 214 h 775"/>
                  <a:gd name="T20" fmla="*/ 48 w 512"/>
                  <a:gd name="T21" fmla="*/ 189 h 775"/>
                  <a:gd name="T22" fmla="*/ 119 w 512"/>
                  <a:gd name="T23" fmla="*/ 181 h 775"/>
                  <a:gd name="T24" fmla="*/ 131 w 512"/>
                  <a:gd name="T25" fmla="*/ 186 h 775"/>
                  <a:gd name="T26" fmla="*/ 166 w 512"/>
                  <a:gd name="T27" fmla="*/ 239 h 775"/>
                  <a:gd name="T28" fmla="*/ 202 w 512"/>
                  <a:gd name="T29" fmla="*/ 186 h 775"/>
                  <a:gd name="T30" fmla="*/ 213 w 512"/>
                  <a:gd name="T31" fmla="*/ 181 h 775"/>
                  <a:gd name="T32" fmla="*/ 269 w 512"/>
                  <a:gd name="T33" fmla="*/ 184 h 775"/>
                  <a:gd name="T34" fmla="*/ 286 w 512"/>
                  <a:gd name="T35" fmla="*/ 190 h 775"/>
                  <a:gd name="T36" fmla="*/ 361 w 512"/>
                  <a:gd name="T37" fmla="*/ 220 h 775"/>
                  <a:gd name="T38" fmla="*/ 454 w 512"/>
                  <a:gd name="T39" fmla="*/ 179 h 775"/>
                  <a:gd name="T40" fmla="*/ 503 w 512"/>
                  <a:gd name="T41" fmla="*/ 193 h 775"/>
                  <a:gd name="T42" fmla="*/ 488 w 512"/>
                  <a:gd name="T43" fmla="*/ 243 h 775"/>
                  <a:gd name="T44" fmla="*/ 382 w 512"/>
                  <a:gd name="T45" fmla="*/ 290 h 775"/>
                  <a:gd name="T46" fmla="*/ 359 w 512"/>
                  <a:gd name="T47" fmla="*/ 294 h 775"/>
                  <a:gd name="T48" fmla="*/ 266 w 512"/>
                  <a:gd name="T49" fmla="*/ 263 h 775"/>
                  <a:gd name="T50" fmla="*/ 261 w 512"/>
                  <a:gd name="T51" fmla="*/ 265 h 775"/>
                  <a:gd name="T52" fmla="*/ 250 w 512"/>
                  <a:gd name="T53" fmla="*/ 737 h 775"/>
                  <a:gd name="T54" fmla="*/ 168 w 512"/>
                  <a:gd name="T55" fmla="*/ 1 h 775"/>
                  <a:gd name="T56" fmla="*/ 233 w 512"/>
                  <a:gd name="T57" fmla="*/ 72 h 775"/>
                  <a:gd name="T58" fmla="*/ 165 w 512"/>
                  <a:gd name="T59" fmla="*/ 157 h 775"/>
                  <a:gd name="T60" fmla="*/ 99 w 512"/>
                  <a:gd name="T61" fmla="*/ 70 h 775"/>
                  <a:gd name="T62" fmla="*/ 168 w 512"/>
                  <a:gd name="T63"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775">
                    <a:moveTo>
                      <a:pt x="250" y="737"/>
                    </a:moveTo>
                    <a:cubicBezTo>
                      <a:pt x="249" y="758"/>
                      <a:pt x="228" y="775"/>
                      <a:pt x="209" y="775"/>
                    </a:cubicBezTo>
                    <a:cubicBezTo>
                      <a:pt x="196" y="775"/>
                      <a:pt x="180" y="770"/>
                      <a:pt x="173" y="762"/>
                    </a:cubicBezTo>
                    <a:cubicBezTo>
                      <a:pt x="170" y="757"/>
                      <a:pt x="163" y="757"/>
                      <a:pt x="159" y="762"/>
                    </a:cubicBezTo>
                    <a:cubicBezTo>
                      <a:pt x="153" y="770"/>
                      <a:pt x="137" y="775"/>
                      <a:pt x="124" y="775"/>
                    </a:cubicBezTo>
                    <a:cubicBezTo>
                      <a:pt x="105" y="775"/>
                      <a:pt x="84" y="758"/>
                      <a:pt x="83" y="737"/>
                    </a:cubicBezTo>
                    <a:cubicBezTo>
                      <a:pt x="75" y="475"/>
                      <a:pt x="75" y="475"/>
                      <a:pt x="75" y="475"/>
                    </a:cubicBezTo>
                    <a:cubicBezTo>
                      <a:pt x="65" y="474"/>
                      <a:pt x="65" y="474"/>
                      <a:pt x="65" y="474"/>
                    </a:cubicBezTo>
                    <a:cubicBezTo>
                      <a:pt x="46" y="472"/>
                      <a:pt x="24" y="460"/>
                      <a:pt x="21" y="441"/>
                    </a:cubicBezTo>
                    <a:cubicBezTo>
                      <a:pt x="0" y="333"/>
                      <a:pt x="4" y="328"/>
                      <a:pt x="19" y="214"/>
                    </a:cubicBezTo>
                    <a:cubicBezTo>
                      <a:pt x="21" y="206"/>
                      <a:pt x="30" y="191"/>
                      <a:pt x="48" y="189"/>
                    </a:cubicBezTo>
                    <a:cubicBezTo>
                      <a:pt x="119" y="181"/>
                      <a:pt x="119" y="181"/>
                      <a:pt x="119" y="181"/>
                    </a:cubicBezTo>
                    <a:cubicBezTo>
                      <a:pt x="124" y="180"/>
                      <a:pt x="128" y="182"/>
                      <a:pt x="131" y="186"/>
                    </a:cubicBezTo>
                    <a:cubicBezTo>
                      <a:pt x="166" y="239"/>
                      <a:pt x="166" y="239"/>
                      <a:pt x="166" y="239"/>
                    </a:cubicBezTo>
                    <a:cubicBezTo>
                      <a:pt x="202" y="186"/>
                      <a:pt x="202" y="186"/>
                      <a:pt x="202" y="186"/>
                    </a:cubicBezTo>
                    <a:cubicBezTo>
                      <a:pt x="204" y="182"/>
                      <a:pt x="209" y="180"/>
                      <a:pt x="213" y="181"/>
                    </a:cubicBezTo>
                    <a:cubicBezTo>
                      <a:pt x="219" y="181"/>
                      <a:pt x="248" y="183"/>
                      <a:pt x="269" y="184"/>
                    </a:cubicBezTo>
                    <a:cubicBezTo>
                      <a:pt x="275" y="185"/>
                      <a:pt x="281" y="186"/>
                      <a:pt x="286" y="190"/>
                    </a:cubicBezTo>
                    <a:cubicBezTo>
                      <a:pt x="309" y="204"/>
                      <a:pt x="334" y="215"/>
                      <a:pt x="361" y="220"/>
                    </a:cubicBezTo>
                    <a:cubicBezTo>
                      <a:pt x="393" y="209"/>
                      <a:pt x="424" y="195"/>
                      <a:pt x="454" y="179"/>
                    </a:cubicBezTo>
                    <a:cubicBezTo>
                      <a:pt x="471" y="169"/>
                      <a:pt x="493" y="176"/>
                      <a:pt x="503" y="193"/>
                    </a:cubicBezTo>
                    <a:cubicBezTo>
                      <a:pt x="512" y="211"/>
                      <a:pt x="506" y="233"/>
                      <a:pt x="488" y="243"/>
                    </a:cubicBezTo>
                    <a:cubicBezTo>
                      <a:pt x="452" y="262"/>
                      <a:pt x="420" y="274"/>
                      <a:pt x="382" y="290"/>
                    </a:cubicBezTo>
                    <a:cubicBezTo>
                      <a:pt x="375" y="293"/>
                      <a:pt x="367" y="295"/>
                      <a:pt x="359" y="294"/>
                    </a:cubicBezTo>
                    <a:cubicBezTo>
                      <a:pt x="326" y="288"/>
                      <a:pt x="296" y="279"/>
                      <a:pt x="266" y="263"/>
                    </a:cubicBezTo>
                    <a:cubicBezTo>
                      <a:pt x="261" y="265"/>
                      <a:pt x="261" y="265"/>
                      <a:pt x="261" y="265"/>
                    </a:cubicBezTo>
                    <a:cubicBezTo>
                      <a:pt x="250" y="737"/>
                      <a:pt x="250" y="737"/>
                      <a:pt x="250" y="737"/>
                    </a:cubicBezTo>
                    <a:close/>
                    <a:moveTo>
                      <a:pt x="168" y="1"/>
                    </a:moveTo>
                    <a:cubicBezTo>
                      <a:pt x="205" y="1"/>
                      <a:pt x="234" y="33"/>
                      <a:pt x="233" y="72"/>
                    </a:cubicBezTo>
                    <a:cubicBezTo>
                      <a:pt x="233" y="111"/>
                      <a:pt x="202" y="158"/>
                      <a:pt x="165" y="157"/>
                    </a:cubicBezTo>
                    <a:cubicBezTo>
                      <a:pt x="128" y="156"/>
                      <a:pt x="99" y="109"/>
                      <a:pt x="99" y="70"/>
                    </a:cubicBezTo>
                    <a:cubicBezTo>
                      <a:pt x="100" y="31"/>
                      <a:pt x="131" y="0"/>
                      <a:pt x="16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p>
            </p:txBody>
          </p:sp>
          <p:sp>
            <p:nvSpPr>
              <p:cNvPr id="127" name="Freeform 43"/>
              <p:cNvSpPr>
                <a:spLocks noEditPoints="1"/>
              </p:cNvSpPr>
              <p:nvPr/>
            </p:nvSpPr>
            <p:spPr bwMode="auto">
              <a:xfrm>
                <a:off x="6735300" y="1108699"/>
                <a:ext cx="434123" cy="433757"/>
              </a:xfrm>
              <a:custGeom>
                <a:avLst/>
                <a:gdLst>
                  <a:gd name="T0" fmla="*/ 388 w 502"/>
                  <a:gd name="T1" fmla="*/ 388 h 502"/>
                  <a:gd name="T2" fmla="*/ 383 w 502"/>
                  <a:gd name="T3" fmla="*/ 335 h 502"/>
                  <a:gd name="T4" fmla="*/ 334 w 502"/>
                  <a:gd name="T5" fmla="*/ 426 h 502"/>
                  <a:gd name="T6" fmla="*/ 445 w 502"/>
                  <a:gd name="T7" fmla="*/ 251 h 502"/>
                  <a:gd name="T8" fmla="*/ 393 w 502"/>
                  <a:gd name="T9" fmla="*/ 214 h 502"/>
                  <a:gd name="T10" fmla="*/ 392 w 502"/>
                  <a:gd name="T11" fmla="*/ 297 h 502"/>
                  <a:gd name="T12" fmla="*/ 430 w 502"/>
                  <a:gd name="T13" fmla="*/ 176 h 502"/>
                  <a:gd name="T14" fmla="*/ 332 w 502"/>
                  <a:gd name="T15" fmla="*/ 75 h 502"/>
                  <a:gd name="T16" fmla="*/ 385 w 502"/>
                  <a:gd name="T17" fmla="*/ 176 h 502"/>
                  <a:gd name="T18" fmla="*/ 72 w 502"/>
                  <a:gd name="T19" fmla="*/ 176 h 502"/>
                  <a:gd name="T20" fmla="*/ 150 w 502"/>
                  <a:gd name="T21" fmla="*/ 117 h 502"/>
                  <a:gd name="T22" fmla="*/ 114 w 502"/>
                  <a:gd name="T23" fmla="*/ 114 h 502"/>
                  <a:gd name="T24" fmla="*/ 165 w 502"/>
                  <a:gd name="T25" fmla="*/ 176 h 502"/>
                  <a:gd name="T26" fmla="*/ 236 w 502"/>
                  <a:gd name="T27" fmla="*/ 71 h 502"/>
                  <a:gd name="T28" fmla="*/ 165 w 502"/>
                  <a:gd name="T29" fmla="*/ 176 h 502"/>
                  <a:gd name="T30" fmla="*/ 345 w 502"/>
                  <a:gd name="T31" fmla="*/ 176 h 502"/>
                  <a:gd name="T32" fmla="*/ 274 w 502"/>
                  <a:gd name="T33" fmla="*/ 71 h 502"/>
                  <a:gd name="T34" fmla="*/ 354 w 502"/>
                  <a:gd name="T35" fmla="*/ 214 h 502"/>
                  <a:gd name="T36" fmla="*/ 274 w 502"/>
                  <a:gd name="T37" fmla="*/ 297 h 502"/>
                  <a:gd name="T38" fmla="*/ 357 w 502"/>
                  <a:gd name="T39" fmla="*/ 252 h 502"/>
                  <a:gd name="T40" fmla="*/ 236 w 502"/>
                  <a:gd name="T41" fmla="*/ 214 h 502"/>
                  <a:gd name="T42" fmla="*/ 153 w 502"/>
                  <a:gd name="T43" fmla="*/ 252 h 502"/>
                  <a:gd name="T44" fmla="*/ 236 w 502"/>
                  <a:gd name="T45" fmla="*/ 297 h 502"/>
                  <a:gd name="T46" fmla="*/ 118 w 502"/>
                  <a:gd name="T47" fmla="*/ 214 h 502"/>
                  <a:gd name="T48" fmla="*/ 57 w 502"/>
                  <a:gd name="T49" fmla="*/ 251 h 502"/>
                  <a:gd name="T50" fmla="*/ 119 w 502"/>
                  <a:gd name="T51" fmla="*/ 297 h 502"/>
                  <a:gd name="T52" fmla="*/ 118 w 502"/>
                  <a:gd name="T53" fmla="*/ 214 h 502"/>
                  <a:gd name="T54" fmla="*/ 274 w 502"/>
                  <a:gd name="T55" fmla="*/ 335 h 502"/>
                  <a:gd name="T56" fmla="*/ 328 w 502"/>
                  <a:gd name="T57" fmla="*/ 367 h 502"/>
                  <a:gd name="T58" fmla="*/ 236 w 502"/>
                  <a:gd name="T59" fmla="*/ 335 h 502"/>
                  <a:gd name="T60" fmla="*/ 182 w 502"/>
                  <a:gd name="T61" fmla="*/ 367 h 502"/>
                  <a:gd name="T62" fmla="*/ 236 w 502"/>
                  <a:gd name="T63" fmla="*/ 335 h 502"/>
                  <a:gd name="T64" fmla="*/ 77 w 502"/>
                  <a:gd name="T65" fmla="*/ 335 h 502"/>
                  <a:gd name="T66" fmla="*/ 181 w 502"/>
                  <a:gd name="T67" fmla="*/ 431 h 502"/>
                  <a:gd name="T68" fmla="*/ 128 w 502"/>
                  <a:gd name="T69" fmla="*/ 335 h 502"/>
                  <a:gd name="T70" fmla="*/ 251 w 502"/>
                  <a:gd name="T71" fmla="*/ 502 h 502"/>
                  <a:gd name="T72" fmla="*/ 0 w 502"/>
                  <a:gd name="T73" fmla="*/ 251 h 502"/>
                  <a:gd name="T74" fmla="*/ 251 w 502"/>
                  <a:gd name="T75" fmla="*/ 0 h 502"/>
                  <a:gd name="T76" fmla="*/ 502 w 502"/>
                  <a:gd name="T77" fmla="*/ 25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2" h="502">
                    <a:moveTo>
                      <a:pt x="334" y="426"/>
                    </a:moveTo>
                    <a:cubicBezTo>
                      <a:pt x="355" y="416"/>
                      <a:pt x="373" y="403"/>
                      <a:pt x="388" y="388"/>
                    </a:cubicBezTo>
                    <a:cubicBezTo>
                      <a:pt x="403" y="373"/>
                      <a:pt x="416" y="354"/>
                      <a:pt x="425" y="335"/>
                    </a:cubicBezTo>
                    <a:cubicBezTo>
                      <a:pt x="383" y="335"/>
                      <a:pt x="383" y="335"/>
                      <a:pt x="383" y="335"/>
                    </a:cubicBezTo>
                    <a:cubicBezTo>
                      <a:pt x="377" y="352"/>
                      <a:pt x="370" y="370"/>
                      <a:pt x="362" y="385"/>
                    </a:cubicBezTo>
                    <a:cubicBezTo>
                      <a:pt x="354" y="400"/>
                      <a:pt x="345" y="413"/>
                      <a:pt x="334" y="426"/>
                    </a:cubicBezTo>
                    <a:close/>
                    <a:moveTo>
                      <a:pt x="439" y="297"/>
                    </a:moveTo>
                    <a:cubicBezTo>
                      <a:pt x="443" y="282"/>
                      <a:pt x="445" y="267"/>
                      <a:pt x="445" y="251"/>
                    </a:cubicBezTo>
                    <a:cubicBezTo>
                      <a:pt x="445" y="238"/>
                      <a:pt x="444" y="226"/>
                      <a:pt x="442" y="214"/>
                    </a:cubicBezTo>
                    <a:cubicBezTo>
                      <a:pt x="393" y="214"/>
                      <a:pt x="393" y="214"/>
                      <a:pt x="393" y="214"/>
                    </a:cubicBezTo>
                    <a:cubicBezTo>
                      <a:pt x="395" y="227"/>
                      <a:pt x="395" y="239"/>
                      <a:pt x="395" y="252"/>
                    </a:cubicBezTo>
                    <a:cubicBezTo>
                      <a:pt x="395" y="267"/>
                      <a:pt x="394" y="282"/>
                      <a:pt x="392" y="297"/>
                    </a:cubicBezTo>
                    <a:cubicBezTo>
                      <a:pt x="439" y="297"/>
                      <a:pt x="439" y="297"/>
                      <a:pt x="439" y="297"/>
                    </a:cubicBezTo>
                    <a:close/>
                    <a:moveTo>
                      <a:pt x="430" y="176"/>
                    </a:moveTo>
                    <a:cubicBezTo>
                      <a:pt x="420" y="153"/>
                      <a:pt x="406" y="132"/>
                      <a:pt x="388" y="114"/>
                    </a:cubicBezTo>
                    <a:cubicBezTo>
                      <a:pt x="372" y="98"/>
                      <a:pt x="353" y="84"/>
                      <a:pt x="332" y="75"/>
                    </a:cubicBezTo>
                    <a:cubicBezTo>
                      <a:pt x="343" y="88"/>
                      <a:pt x="353" y="102"/>
                      <a:pt x="361" y="117"/>
                    </a:cubicBezTo>
                    <a:cubicBezTo>
                      <a:pt x="371" y="135"/>
                      <a:pt x="379" y="155"/>
                      <a:pt x="385" y="176"/>
                    </a:cubicBezTo>
                    <a:cubicBezTo>
                      <a:pt x="430" y="176"/>
                      <a:pt x="430" y="176"/>
                      <a:pt x="430" y="176"/>
                    </a:cubicBezTo>
                    <a:close/>
                    <a:moveTo>
                      <a:pt x="72" y="176"/>
                    </a:moveTo>
                    <a:cubicBezTo>
                      <a:pt x="125" y="176"/>
                      <a:pt x="125" y="176"/>
                      <a:pt x="125" y="176"/>
                    </a:cubicBezTo>
                    <a:cubicBezTo>
                      <a:pt x="131" y="155"/>
                      <a:pt x="139" y="135"/>
                      <a:pt x="150" y="117"/>
                    </a:cubicBezTo>
                    <a:cubicBezTo>
                      <a:pt x="159" y="100"/>
                      <a:pt x="170" y="84"/>
                      <a:pt x="183" y="69"/>
                    </a:cubicBezTo>
                    <a:cubicBezTo>
                      <a:pt x="157" y="79"/>
                      <a:pt x="133" y="94"/>
                      <a:pt x="114" y="114"/>
                    </a:cubicBezTo>
                    <a:cubicBezTo>
                      <a:pt x="96" y="132"/>
                      <a:pt x="82" y="153"/>
                      <a:pt x="72" y="176"/>
                    </a:cubicBezTo>
                    <a:close/>
                    <a:moveTo>
                      <a:pt x="165" y="176"/>
                    </a:moveTo>
                    <a:cubicBezTo>
                      <a:pt x="236" y="176"/>
                      <a:pt x="236" y="176"/>
                      <a:pt x="236" y="176"/>
                    </a:cubicBezTo>
                    <a:cubicBezTo>
                      <a:pt x="236" y="71"/>
                      <a:pt x="236" y="71"/>
                      <a:pt x="236" y="71"/>
                    </a:cubicBezTo>
                    <a:cubicBezTo>
                      <a:pt x="215" y="88"/>
                      <a:pt x="197" y="110"/>
                      <a:pt x="183" y="135"/>
                    </a:cubicBezTo>
                    <a:cubicBezTo>
                      <a:pt x="176" y="148"/>
                      <a:pt x="170" y="162"/>
                      <a:pt x="165" y="176"/>
                    </a:cubicBezTo>
                    <a:close/>
                    <a:moveTo>
                      <a:pt x="274" y="176"/>
                    </a:moveTo>
                    <a:cubicBezTo>
                      <a:pt x="345" y="176"/>
                      <a:pt x="345" y="176"/>
                      <a:pt x="345" y="176"/>
                    </a:cubicBezTo>
                    <a:cubicBezTo>
                      <a:pt x="341" y="162"/>
                      <a:pt x="335" y="148"/>
                      <a:pt x="327" y="135"/>
                    </a:cubicBezTo>
                    <a:cubicBezTo>
                      <a:pt x="314" y="110"/>
                      <a:pt x="296" y="88"/>
                      <a:pt x="274" y="71"/>
                    </a:cubicBezTo>
                    <a:cubicBezTo>
                      <a:pt x="274" y="176"/>
                      <a:pt x="274" y="176"/>
                      <a:pt x="274" y="176"/>
                    </a:cubicBezTo>
                    <a:close/>
                    <a:moveTo>
                      <a:pt x="354" y="214"/>
                    </a:moveTo>
                    <a:cubicBezTo>
                      <a:pt x="274" y="214"/>
                      <a:pt x="274" y="214"/>
                      <a:pt x="274" y="214"/>
                    </a:cubicBezTo>
                    <a:cubicBezTo>
                      <a:pt x="274" y="297"/>
                      <a:pt x="274" y="297"/>
                      <a:pt x="274" y="297"/>
                    </a:cubicBezTo>
                    <a:cubicBezTo>
                      <a:pt x="353" y="297"/>
                      <a:pt x="353" y="297"/>
                      <a:pt x="353" y="297"/>
                    </a:cubicBezTo>
                    <a:cubicBezTo>
                      <a:pt x="356" y="282"/>
                      <a:pt x="357" y="267"/>
                      <a:pt x="357" y="252"/>
                    </a:cubicBezTo>
                    <a:cubicBezTo>
                      <a:pt x="357" y="239"/>
                      <a:pt x="356" y="227"/>
                      <a:pt x="354" y="214"/>
                    </a:cubicBezTo>
                    <a:close/>
                    <a:moveTo>
                      <a:pt x="236" y="214"/>
                    </a:moveTo>
                    <a:cubicBezTo>
                      <a:pt x="156" y="214"/>
                      <a:pt x="156" y="214"/>
                      <a:pt x="156" y="214"/>
                    </a:cubicBezTo>
                    <a:cubicBezTo>
                      <a:pt x="154" y="227"/>
                      <a:pt x="153" y="239"/>
                      <a:pt x="153" y="252"/>
                    </a:cubicBezTo>
                    <a:cubicBezTo>
                      <a:pt x="153" y="267"/>
                      <a:pt x="155" y="282"/>
                      <a:pt x="158" y="297"/>
                    </a:cubicBezTo>
                    <a:cubicBezTo>
                      <a:pt x="236" y="297"/>
                      <a:pt x="236" y="297"/>
                      <a:pt x="236" y="297"/>
                    </a:cubicBezTo>
                    <a:cubicBezTo>
                      <a:pt x="236" y="214"/>
                      <a:pt x="236" y="214"/>
                      <a:pt x="236" y="214"/>
                    </a:cubicBezTo>
                    <a:close/>
                    <a:moveTo>
                      <a:pt x="118" y="214"/>
                    </a:moveTo>
                    <a:cubicBezTo>
                      <a:pt x="61" y="214"/>
                      <a:pt x="61" y="214"/>
                      <a:pt x="61" y="214"/>
                    </a:cubicBezTo>
                    <a:cubicBezTo>
                      <a:pt x="59" y="226"/>
                      <a:pt x="57" y="238"/>
                      <a:pt x="57" y="251"/>
                    </a:cubicBezTo>
                    <a:cubicBezTo>
                      <a:pt x="57" y="267"/>
                      <a:pt x="59" y="282"/>
                      <a:pt x="63" y="297"/>
                    </a:cubicBezTo>
                    <a:cubicBezTo>
                      <a:pt x="119" y="297"/>
                      <a:pt x="119" y="297"/>
                      <a:pt x="119" y="297"/>
                    </a:cubicBezTo>
                    <a:cubicBezTo>
                      <a:pt x="116" y="282"/>
                      <a:pt x="115" y="267"/>
                      <a:pt x="115" y="252"/>
                    </a:cubicBezTo>
                    <a:cubicBezTo>
                      <a:pt x="115" y="239"/>
                      <a:pt x="116" y="227"/>
                      <a:pt x="118" y="214"/>
                    </a:cubicBezTo>
                    <a:close/>
                    <a:moveTo>
                      <a:pt x="342" y="335"/>
                    </a:moveTo>
                    <a:cubicBezTo>
                      <a:pt x="274" y="335"/>
                      <a:pt x="274" y="335"/>
                      <a:pt x="274" y="335"/>
                    </a:cubicBezTo>
                    <a:cubicBezTo>
                      <a:pt x="274" y="433"/>
                      <a:pt x="274" y="433"/>
                      <a:pt x="274" y="433"/>
                    </a:cubicBezTo>
                    <a:cubicBezTo>
                      <a:pt x="296" y="415"/>
                      <a:pt x="315" y="392"/>
                      <a:pt x="328" y="367"/>
                    </a:cubicBezTo>
                    <a:cubicBezTo>
                      <a:pt x="334" y="357"/>
                      <a:pt x="338" y="346"/>
                      <a:pt x="342" y="335"/>
                    </a:cubicBezTo>
                    <a:close/>
                    <a:moveTo>
                      <a:pt x="236" y="335"/>
                    </a:moveTo>
                    <a:cubicBezTo>
                      <a:pt x="168" y="335"/>
                      <a:pt x="168" y="335"/>
                      <a:pt x="168" y="335"/>
                    </a:cubicBezTo>
                    <a:cubicBezTo>
                      <a:pt x="172" y="346"/>
                      <a:pt x="177" y="357"/>
                      <a:pt x="182" y="367"/>
                    </a:cubicBezTo>
                    <a:cubicBezTo>
                      <a:pt x="196" y="392"/>
                      <a:pt x="214" y="415"/>
                      <a:pt x="236" y="433"/>
                    </a:cubicBezTo>
                    <a:cubicBezTo>
                      <a:pt x="236" y="335"/>
                      <a:pt x="236" y="335"/>
                      <a:pt x="236" y="335"/>
                    </a:cubicBezTo>
                    <a:close/>
                    <a:moveTo>
                      <a:pt x="128" y="335"/>
                    </a:moveTo>
                    <a:cubicBezTo>
                      <a:pt x="77" y="335"/>
                      <a:pt x="77" y="335"/>
                      <a:pt x="77" y="335"/>
                    </a:cubicBezTo>
                    <a:cubicBezTo>
                      <a:pt x="86" y="354"/>
                      <a:pt x="99" y="373"/>
                      <a:pt x="114" y="388"/>
                    </a:cubicBezTo>
                    <a:cubicBezTo>
                      <a:pt x="133" y="407"/>
                      <a:pt x="155" y="422"/>
                      <a:pt x="181" y="431"/>
                    </a:cubicBezTo>
                    <a:cubicBezTo>
                      <a:pt x="168" y="417"/>
                      <a:pt x="158" y="402"/>
                      <a:pt x="149" y="385"/>
                    </a:cubicBezTo>
                    <a:cubicBezTo>
                      <a:pt x="140" y="370"/>
                      <a:pt x="133" y="352"/>
                      <a:pt x="128" y="335"/>
                    </a:cubicBezTo>
                    <a:close/>
                    <a:moveTo>
                      <a:pt x="429" y="428"/>
                    </a:moveTo>
                    <a:cubicBezTo>
                      <a:pt x="383" y="474"/>
                      <a:pt x="321" y="502"/>
                      <a:pt x="251" y="502"/>
                    </a:cubicBezTo>
                    <a:cubicBezTo>
                      <a:pt x="182" y="502"/>
                      <a:pt x="119" y="474"/>
                      <a:pt x="74" y="428"/>
                    </a:cubicBezTo>
                    <a:cubicBezTo>
                      <a:pt x="28" y="383"/>
                      <a:pt x="0" y="320"/>
                      <a:pt x="0" y="251"/>
                    </a:cubicBezTo>
                    <a:cubicBezTo>
                      <a:pt x="0" y="182"/>
                      <a:pt x="28" y="119"/>
                      <a:pt x="74" y="73"/>
                    </a:cubicBezTo>
                    <a:cubicBezTo>
                      <a:pt x="119" y="28"/>
                      <a:pt x="182" y="0"/>
                      <a:pt x="251" y="0"/>
                    </a:cubicBezTo>
                    <a:cubicBezTo>
                      <a:pt x="321" y="0"/>
                      <a:pt x="383" y="28"/>
                      <a:pt x="429" y="73"/>
                    </a:cubicBezTo>
                    <a:cubicBezTo>
                      <a:pt x="474" y="119"/>
                      <a:pt x="502" y="182"/>
                      <a:pt x="502" y="251"/>
                    </a:cubicBezTo>
                    <a:cubicBezTo>
                      <a:pt x="502" y="320"/>
                      <a:pt x="474" y="383"/>
                      <a:pt x="429" y="4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p>
            </p:txBody>
          </p:sp>
        </p:grpSp>
      </p:grpSp>
    </p:spTree>
  </p:cSld>
  <p:clrMapOvr>
    <a:masterClrMapping/>
  </p:clrMapOvr>
  <mc:AlternateContent xmlns:mc="http://schemas.openxmlformats.org/markup-compatibility/2006">
    <mc:Choice xmlns:p14="http://schemas.microsoft.com/office/powerpoint/2010/main" Requires="p14">
      <p:transition p14:dur="500" advTm="0">
        <p:wipe/>
      </p:transition>
    </mc:Choice>
    <mc:Fallback>
      <p:transition advTm="0">
        <p:wip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原创设计师QQ598969553           _1"/>
          <p:cNvSpPr txBox="1"/>
          <p:nvPr/>
        </p:nvSpPr>
        <p:spPr>
          <a:xfrm>
            <a:off x="1096651" y="447320"/>
            <a:ext cx="2007940" cy="276860"/>
          </a:xfrm>
          <a:prstGeom prst="rect">
            <a:avLst/>
          </a:prstGeom>
          <a:noFill/>
        </p:spPr>
        <p:txBody>
          <a:bodyPr wrap="square" lIns="0" tIns="0" rIns="0" bIns="0" rtlCol="0">
            <a:spAutoFit/>
          </a:bodyPr>
          <a:lstStyle/>
          <a:p>
            <a:pPr marL="0" lvl="1"/>
            <a:r>
              <a:rPr lang="zh-CN" altLang="en-US" dirty="0">
                <a:latin typeface="微软雅黑" panose="020B0503020204020204" pitchFamily="34" charset="-122"/>
                <a:ea typeface="微软雅黑" panose="020B0503020204020204" pitchFamily="34" charset="-122"/>
              </a:rPr>
              <a:t>功能分析</a:t>
            </a:r>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p:txBody>
      </p:sp>
      <p:sp>
        <p:nvSpPr>
          <p:cNvPr id="3" name="原创设计师QQ598969553           _2"/>
          <p:cNvSpPr txBox="1"/>
          <p:nvPr/>
        </p:nvSpPr>
        <p:spPr>
          <a:xfrm>
            <a:off x="2630346" y="471540"/>
            <a:ext cx="3790871" cy="245745"/>
          </a:xfrm>
          <a:prstGeom prst="rect">
            <a:avLst/>
          </a:prstGeom>
          <a:noFill/>
        </p:spPr>
        <p:txBody>
          <a:bodyPr wrap="square" lIns="0" tIns="0" rIns="0" bIns="0" rtlCol="0">
            <a:spAutoFit/>
          </a:bodyPr>
          <a:lstStyle/>
          <a:p>
            <a:pPr marL="0" lvl="1"/>
            <a:r>
              <a:rPr lang="zh-CN" altLang="en-US" sz="1600" dirty="0">
                <a:solidFill>
                  <a:srgbClr val="C00000"/>
                </a:solidFill>
                <a:latin typeface="微软雅黑" panose="020B0503020204020204" pitchFamily="34" charset="-122"/>
                <a:ea typeface="微软雅黑" panose="020B0503020204020204" pitchFamily="34" charset="-122"/>
              </a:rPr>
              <a:t>投资流程分析</a:t>
            </a:r>
            <a:endParaRPr lang="zh-CN" altLang="en-US" sz="1600" dirty="0">
              <a:solidFill>
                <a:srgbClr val="C0000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255270" y="984250"/>
            <a:ext cx="3980815" cy="5152390"/>
          </a:xfrm>
          <a:prstGeom prst="rect">
            <a:avLst/>
          </a:prstGeom>
        </p:spPr>
      </p:pic>
      <p:sp>
        <p:nvSpPr>
          <p:cNvPr id="6" name="文本框 5"/>
          <p:cNvSpPr txBox="1"/>
          <p:nvPr/>
        </p:nvSpPr>
        <p:spPr>
          <a:xfrm>
            <a:off x="1181735" y="6303645"/>
            <a:ext cx="2127250" cy="368300"/>
          </a:xfrm>
          <a:prstGeom prst="rect">
            <a:avLst/>
          </a:prstGeom>
          <a:noFill/>
        </p:spPr>
        <p:txBody>
          <a:bodyPr wrap="none" rtlCol="0">
            <a:spAutoFit/>
          </a:bodyPr>
          <a:p>
            <a:r>
              <a:rPr lang="zh-CN" altLang="en-US"/>
              <a:t>图</a:t>
            </a:r>
            <a:r>
              <a:rPr lang="en-US" altLang="zh-CN"/>
              <a:t>8</a:t>
            </a:r>
            <a:r>
              <a:rPr lang="zh-CN" altLang="en-US"/>
              <a:t>人人贷投资流程</a:t>
            </a:r>
            <a:endParaRPr lang="zh-CN" altLang="en-US"/>
          </a:p>
        </p:txBody>
      </p:sp>
      <p:pic>
        <p:nvPicPr>
          <p:cNvPr id="7" name="图片 6"/>
          <p:cNvPicPr>
            <a:picLocks noChangeAspect="1"/>
          </p:cNvPicPr>
          <p:nvPr/>
        </p:nvPicPr>
        <p:blipFill>
          <a:blip r:embed="rId2"/>
          <a:stretch>
            <a:fillRect/>
          </a:stretch>
        </p:blipFill>
        <p:spPr>
          <a:xfrm>
            <a:off x="4448175" y="984885"/>
            <a:ext cx="3159760" cy="5151755"/>
          </a:xfrm>
          <a:prstGeom prst="rect">
            <a:avLst/>
          </a:prstGeom>
        </p:spPr>
      </p:pic>
      <p:sp>
        <p:nvSpPr>
          <p:cNvPr id="8" name="文本框 7"/>
          <p:cNvSpPr txBox="1"/>
          <p:nvPr/>
        </p:nvSpPr>
        <p:spPr>
          <a:xfrm>
            <a:off x="4956810" y="6303645"/>
            <a:ext cx="2127250" cy="368300"/>
          </a:xfrm>
          <a:prstGeom prst="rect">
            <a:avLst/>
          </a:prstGeom>
          <a:noFill/>
        </p:spPr>
        <p:txBody>
          <a:bodyPr wrap="none" rtlCol="0">
            <a:spAutoFit/>
          </a:bodyPr>
          <a:p>
            <a:r>
              <a:rPr lang="zh-CN" altLang="en-US"/>
              <a:t>图</a:t>
            </a:r>
            <a:r>
              <a:rPr lang="en-US" altLang="zh-CN"/>
              <a:t>9</a:t>
            </a:r>
            <a:r>
              <a:rPr lang="zh-CN" altLang="en-US"/>
              <a:t>宜人贷</a:t>
            </a:r>
            <a:r>
              <a:rPr lang="zh-CN" altLang="en-US"/>
              <a:t>投资流程</a:t>
            </a:r>
            <a:endParaRPr lang="zh-CN" altLang="en-US"/>
          </a:p>
        </p:txBody>
      </p:sp>
      <p:sp>
        <p:nvSpPr>
          <p:cNvPr id="9" name="文本框 8"/>
          <p:cNvSpPr txBox="1"/>
          <p:nvPr/>
        </p:nvSpPr>
        <p:spPr>
          <a:xfrm>
            <a:off x="8103235" y="1326515"/>
            <a:ext cx="3580765" cy="4246245"/>
          </a:xfrm>
          <a:prstGeom prst="rect">
            <a:avLst/>
          </a:prstGeom>
          <a:noFill/>
        </p:spPr>
        <p:txBody>
          <a:bodyPr wrap="square" rtlCol="0">
            <a:spAutoFit/>
          </a:bodyPr>
          <a:p>
            <a:r>
              <a:rPr lang="zh-CN" altLang="en-US"/>
              <a:t>从流程图上可以看出，人人贷投资方式各年多元化，不同的产品可以选择不同的投资方式，例如</a:t>
            </a:r>
            <a:r>
              <a:rPr lang="en-US" altLang="zh-CN"/>
              <a:t>U</a:t>
            </a:r>
            <a:r>
              <a:rPr lang="zh-CN" altLang="en-US"/>
              <a:t>计划收益处理就有两种（收益再投资和提取到账户），而宜人贷着重强调用户需要投资谨慎，对用户进行风险测评，对用户需要怎么投资给出建议，两个平台都是采用资金先充值到平台账户，再进行投资。由流程可以看到，只要用户第一次将实名认证，手机绑定等服务完成之后，后续再进行投资，只要账户资金充足，所需的步骤非常的少，投资非常快速。</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p:blinds dir="vert"/>
      </p:transition>
    </mc:Choice>
    <mc:Fallback>
      <p:transition advTm="0">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原创设计师QQ598969553           _1"/>
          <p:cNvSpPr txBox="1"/>
          <p:nvPr/>
        </p:nvSpPr>
        <p:spPr>
          <a:xfrm>
            <a:off x="1096651" y="447320"/>
            <a:ext cx="2007940" cy="276860"/>
          </a:xfrm>
          <a:prstGeom prst="rect">
            <a:avLst/>
          </a:prstGeom>
          <a:noFill/>
        </p:spPr>
        <p:txBody>
          <a:bodyPr wrap="square" lIns="0" tIns="0" rIns="0" bIns="0" rtlCol="0">
            <a:spAutoFit/>
          </a:bodyPr>
          <a:lstStyle/>
          <a:p>
            <a:pPr marL="0" lvl="1"/>
            <a:r>
              <a:rPr lang="zh-CN" altLang="en-US" dirty="0">
                <a:latin typeface="微软雅黑" panose="020B0503020204020204" pitchFamily="34" charset="-122"/>
                <a:ea typeface="微软雅黑" panose="020B0503020204020204" pitchFamily="34" charset="-122"/>
              </a:rPr>
              <a:t>功能分析</a:t>
            </a:r>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p:txBody>
      </p:sp>
      <p:sp>
        <p:nvSpPr>
          <p:cNvPr id="3" name="原创设计师QQ598969553           _2"/>
          <p:cNvSpPr txBox="1"/>
          <p:nvPr/>
        </p:nvSpPr>
        <p:spPr>
          <a:xfrm>
            <a:off x="2630346" y="471540"/>
            <a:ext cx="3790871" cy="245745"/>
          </a:xfrm>
          <a:prstGeom prst="rect">
            <a:avLst/>
          </a:prstGeom>
          <a:noFill/>
        </p:spPr>
        <p:txBody>
          <a:bodyPr wrap="square" lIns="0" tIns="0" rIns="0" bIns="0" rtlCol="0">
            <a:spAutoFit/>
          </a:bodyPr>
          <a:lstStyle/>
          <a:p>
            <a:pPr marL="0" lvl="1"/>
            <a:r>
              <a:rPr lang="zh-CN" altLang="en-US" sz="1600" dirty="0">
                <a:solidFill>
                  <a:srgbClr val="C00000"/>
                </a:solidFill>
                <a:latin typeface="微软雅黑" panose="020B0503020204020204" pitchFamily="34" charset="-122"/>
                <a:ea typeface="微软雅黑" panose="020B0503020204020204" pitchFamily="34" charset="-122"/>
              </a:rPr>
              <a:t>提现流程分析</a:t>
            </a:r>
            <a:endParaRPr lang="zh-CN" altLang="en-US" sz="1600" dirty="0">
              <a:solidFill>
                <a:srgbClr val="C0000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904365" y="5935345"/>
            <a:ext cx="1557020" cy="368300"/>
          </a:xfrm>
          <a:prstGeom prst="rect">
            <a:avLst/>
          </a:prstGeom>
          <a:noFill/>
        </p:spPr>
        <p:txBody>
          <a:bodyPr wrap="none" rtlCol="0">
            <a:spAutoFit/>
          </a:bodyPr>
          <a:p>
            <a:r>
              <a:rPr lang="zh-CN" altLang="en-US"/>
              <a:t>图</a:t>
            </a:r>
            <a:r>
              <a:rPr lang="en-US" altLang="zh-CN"/>
              <a:t>10</a:t>
            </a:r>
            <a:r>
              <a:rPr lang="zh-CN" altLang="en-US"/>
              <a:t>提现流程</a:t>
            </a:r>
            <a:endParaRPr lang="zh-CN" altLang="en-US"/>
          </a:p>
        </p:txBody>
      </p:sp>
      <p:sp>
        <p:nvSpPr>
          <p:cNvPr id="9" name="文本框 8"/>
          <p:cNvSpPr txBox="1"/>
          <p:nvPr/>
        </p:nvSpPr>
        <p:spPr>
          <a:xfrm>
            <a:off x="6525260" y="1201420"/>
            <a:ext cx="4450080" cy="4523105"/>
          </a:xfrm>
          <a:prstGeom prst="rect">
            <a:avLst/>
          </a:prstGeom>
          <a:noFill/>
        </p:spPr>
        <p:txBody>
          <a:bodyPr wrap="square" rtlCol="0">
            <a:spAutoFit/>
          </a:bodyPr>
          <a:p>
            <a:r>
              <a:rPr lang="en-US" altLang="zh-CN"/>
              <a:t>         </a:t>
            </a:r>
            <a:r>
              <a:rPr lang="zh-CN" altLang="en-US"/>
              <a:t>两平台在提现流程上，主流操作是一致的，主要差别在于人人贷提现金额无限制，多少都可以提现，而宜人贷最好需要</a:t>
            </a:r>
            <a:r>
              <a:rPr lang="en-US" altLang="zh-CN"/>
              <a:t>50</a:t>
            </a:r>
            <a:r>
              <a:rPr lang="zh-CN" altLang="en-US"/>
              <a:t>元才能提现，在充值方面也是一样，人人贷充值金额无限制，宜人贷最低充值金额为</a:t>
            </a:r>
            <a:r>
              <a:rPr lang="en-US" altLang="zh-CN"/>
              <a:t>100</a:t>
            </a:r>
            <a:r>
              <a:rPr lang="zh-CN" altLang="en-US"/>
              <a:t>元，人人贷在充值提现的银行卡上要求较严格，只能绑定一张银行卡，虽然在某些情况下比较麻烦，但“同卡进出”可以增加用户资金安全性，防止手机丢失资金被盗取的事情发生。宜人贷支持多个银行卡选择提现，手续费方面，人人贷只有金额满</a:t>
            </a:r>
            <a:r>
              <a:rPr lang="en-US" altLang="zh-CN"/>
              <a:t>1</a:t>
            </a:r>
            <a:r>
              <a:rPr lang="zh-CN" altLang="en-US"/>
              <a:t>万以上需要收取</a:t>
            </a:r>
            <a:r>
              <a:rPr lang="en-US" altLang="zh-CN"/>
              <a:t>2</a:t>
            </a:r>
            <a:r>
              <a:rPr lang="zh-CN" altLang="en-US"/>
              <a:t>元的手续费，而宜人贷不需要任何的手续费，在提现时间上，人人贷需要</a:t>
            </a:r>
            <a:r>
              <a:rPr lang="en-US" altLang="zh-CN"/>
              <a:t>1~2</a:t>
            </a:r>
            <a:r>
              <a:rPr lang="zh-CN" altLang="en-US"/>
              <a:t>个工作日内到账，而宜人贷一般在</a:t>
            </a:r>
            <a:r>
              <a:rPr lang="en-US" altLang="zh-CN"/>
              <a:t>24</a:t>
            </a:r>
            <a:r>
              <a:rPr lang="zh-CN" altLang="en-US"/>
              <a:t>小时到账，最迟不超过</a:t>
            </a:r>
            <a:r>
              <a:rPr lang="en-US" altLang="zh-CN"/>
              <a:t>3</a:t>
            </a:r>
            <a:r>
              <a:rPr lang="zh-CN" altLang="en-US"/>
              <a:t>个工作日。</a:t>
            </a:r>
            <a:endParaRPr lang="zh-CN" altLang="en-US"/>
          </a:p>
        </p:txBody>
      </p:sp>
      <p:pic>
        <p:nvPicPr>
          <p:cNvPr id="10" name="图片 9"/>
          <p:cNvPicPr>
            <a:picLocks noChangeAspect="1"/>
          </p:cNvPicPr>
          <p:nvPr/>
        </p:nvPicPr>
        <p:blipFill>
          <a:blip r:embed="rId1"/>
          <a:stretch>
            <a:fillRect/>
          </a:stretch>
        </p:blipFill>
        <p:spPr>
          <a:xfrm>
            <a:off x="347345" y="935355"/>
            <a:ext cx="4903470" cy="4789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advTm="0">
        <p:blinds dir="vert"/>
      </p:transition>
    </mc:Choice>
    <mc:Fallback>
      <p:transition advTm="0">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原创设计师QQ598969553           _1"/>
          <p:cNvSpPr txBox="1"/>
          <p:nvPr/>
        </p:nvSpPr>
        <p:spPr>
          <a:xfrm>
            <a:off x="1096651" y="447320"/>
            <a:ext cx="2007940" cy="276860"/>
          </a:xfrm>
          <a:prstGeom prst="rect">
            <a:avLst/>
          </a:prstGeom>
          <a:noFill/>
        </p:spPr>
        <p:txBody>
          <a:bodyPr wrap="square" lIns="0" tIns="0" rIns="0" bIns="0" rtlCol="0">
            <a:spAutoFit/>
          </a:bodyPr>
          <a:lstStyle/>
          <a:p>
            <a:pPr marL="0" lvl="1"/>
            <a:r>
              <a:rPr lang="zh-CN" altLang="en-US" dirty="0">
                <a:latin typeface="微软雅黑" panose="020B0503020204020204" pitchFamily="34" charset="-122"/>
                <a:ea typeface="微软雅黑" panose="020B0503020204020204" pitchFamily="34" charset="-122"/>
              </a:rPr>
              <a:t>功能分析</a:t>
            </a:r>
            <a:endParaRPr lang="zh-CN" altLang="en-US" dirty="0">
              <a:latin typeface="微软雅黑" panose="020B0503020204020204" pitchFamily="34" charset="-122"/>
              <a:ea typeface="微软雅黑" panose="020B0503020204020204" pitchFamily="34" charset="-122"/>
            </a:endParaRPr>
          </a:p>
        </p:txBody>
      </p:sp>
      <p:sp>
        <p:nvSpPr>
          <p:cNvPr id="3" name="原创设计师QQ598969553           _2"/>
          <p:cNvSpPr txBox="1"/>
          <p:nvPr/>
        </p:nvSpPr>
        <p:spPr>
          <a:xfrm>
            <a:off x="2630346" y="471540"/>
            <a:ext cx="3790871" cy="245745"/>
          </a:xfrm>
          <a:prstGeom prst="rect">
            <a:avLst/>
          </a:prstGeom>
          <a:noFill/>
        </p:spPr>
        <p:txBody>
          <a:bodyPr wrap="square" lIns="0" tIns="0" rIns="0" bIns="0" rtlCol="0">
            <a:spAutoFit/>
          </a:bodyPr>
          <a:lstStyle/>
          <a:p>
            <a:pPr marL="0" lvl="1"/>
            <a:r>
              <a:rPr lang="zh-CN" altLang="en-US" sz="1600" dirty="0">
                <a:solidFill>
                  <a:srgbClr val="C00000"/>
                </a:solidFill>
                <a:latin typeface="微软雅黑" panose="020B0503020204020204" pitchFamily="34" charset="-122"/>
                <a:ea typeface="微软雅黑" panose="020B0503020204020204" pitchFamily="34" charset="-122"/>
              </a:rPr>
              <a:t>信息架构</a:t>
            </a:r>
            <a:endParaRPr lang="zh-CN" altLang="en-US" sz="1600" dirty="0">
              <a:solidFill>
                <a:srgbClr val="C00000"/>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585470" y="880110"/>
            <a:ext cx="4733290" cy="5352415"/>
          </a:xfrm>
          <a:prstGeom prst="rect">
            <a:avLst/>
          </a:prstGeom>
        </p:spPr>
      </p:pic>
      <p:sp>
        <p:nvSpPr>
          <p:cNvPr id="5" name="文本框 4"/>
          <p:cNvSpPr txBox="1"/>
          <p:nvPr/>
        </p:nvSpPr>
        <p:spPr>
          <a:xfrm>
            <a:off x="1716405" y="6367780"/>
            <a:ext cx="2471420" cy="368300"/>
          </a:xfrm>
          <a:prstGeom prst="rect">
            <a:avLst/>
          </a:prstGeom>
          <a:noFill/>
        </p:spPr>
        <p:txBody>
          <a:bodyPr wrap="none" rtlCol="0">
            <a:spAutoFit/>
          </a:bodyPr>
          <a:p>
            <a:r>
              <a:rPr lang="zh-CN" altLang="en-US"/>
              <a:t>图</a:t>
            </a:r>
            <a:r>
              <a:rPr lang="en-US" altLang="zh-CN"/>
              <a:t>11</a:t>
            </a:r>
            <a:r>
              <a:rPr lang="zh-CN" altLang="en-US"/>
              <a:t>宜人贷信息架构图</a:t>
            </a:r>
            <a:endParaRPr lang="zh-CN" altLang="en-US"/>
          </a:p>
        </p:txBody>
      </p:sp>
      <p:pic>
        <p:nvPicPr>
          <p:cNvPr id="6" name="图片 5"/>
          <p:cNvPicPr>
            <a:picLocks noChangeAspect="1"/>
          </p:cNvPicPr>
          <p:nvPr/>
        </p:nvPicPr>
        <p:blipFill>
          <a:blip r:embed="rId2"/>
          <a:stretch>
            <a:fillRect/>
          </a:stretch>
        </p:blipFill>
        <p:spPr>
          <a:xfrm>
            <a:off x="5752465" y="880110"/>
            <a:ext cx="5140960" cy="5352415"/>
          </a:xfrm>
          <a:prstGeom prst="rect">
            <a:avLst/>
          </a:prstGeom>
        </p:spPr>
      </p:pic>
      <p:sp>
        <p:nvSpPr>
          <p:cNvPr id="7" name="文本框 6"/>
          <p:cNvSpPr txBox="1"/>
          <p:nvPr/>
        </p:nvSpPr>
        <p:spPr>
          <a:xfrm>
            <a:off x="7817485" y="6232525"/>
            <a:ext cx="2471420" cy="368300"/>
          </a:xfrm>
          <a:prstGeom prst="rect">
            <a:avLst/>
          </a:prstGeom>
          <a:noFill/>
        </p:spPr>
        <p:txBody>
          <a:bodyPr wrap="none" rtlCol="0">
            <a:spAutoFit/>
          </a:bodyPr>
          <a:p>
            <a:r>
              <a:rPr lang="zh-CN" altLang="en-US"/>
              <a:t>图</a:t>
            </a:r>
            <a:r>
              <a:rPr lang="en-US" altLang="zh-CN"/>
              <a:t>12</a:t>
            </a:r>
            <a:r>
              <a:rPr lang="zh-CN" altLang="en-US"/>
              <a:t>人人贷</a:t>
            </a:r>
            <a:r>
              <a:rPr lang="zh-CN" altLang="en-US"/>
              <a:t>信息架构图</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p:blinds dir="vert"/>
      </p:transition>
    </mc:Choice>
    <mc:Fallback>
      <p:transition advTm="0">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原创设计师QQ598969553           _1"/>
          <p:cNvSpPr txBox="1"/>
          <p:nvPr/>
        </p:nvSpPr>
        <p:spPr>
          <a:xfrm>
            <a:off x="1096651" y="447320"/>
            <a:ext cx="2007940" cy="276860"/>
          </a:xfrm>
          <a:prstGeom prst="rect">
            <a:avLst/>
          </a:prstGeom>
          <a:noFill/>
        </p:spPr>
        <p:txBody>
          <a:bodyPr wrap="square" lIns="0" tIns="0" rIns="0" bIns="0" rtlCol="0">
            <a:spAutoFit/>
          </a:bodyPr>
          <a:lstStyle/>
          <a:p>
            <a:pPr marL="0" lvl="1"/>
            <a:r>
              <a:rPr lang="zh-CN" altLang="en-US" dirty="0">
                <a:latin typeface="微软雅黑" panose="020B0503020204020204" pitchFamily="34" charset="-122"/>
                <a:ea typeface="微软雅黑" panose="020B0503020204020204" pitchFamily="34" charset="-122"/>
              </a:rPr>
              <a:t>功能分析</a:t>
            </a:r>
            <a:endParaRPr lang="zh-CN" altLang="en-US" dirty="0">
              <a:latin typeface="微软雅黑" panose="020B0503020204020204" pitchFamily="34" charset="-122"/>
              <a:ea typeface="微软雅黑" panose="020B0503020204020204" pitchFamily="34" charset="-122"/>
            </a:endParaRPr>
          </a:p>
        </p:txBody>
      </p:sp>
      <p:sp>
        <p:nvSpPr>
          <p:cNvPr id="3" name="原创设计师QQ598969553           _2"/>
          <p:cNvSpPr txBox="1"/>
          <p:nvPr/>
        </p:nvSpPr>
        <p:spPr>
          <a:xfrm>
            <a:off x="2641776" y="477890"/>
            <a:ext cx="3790871" cy="245745"/>
          </a:xfrm>
          <a:prstGeom prst="rect">
            <a:avLst/>
          </a:prstGeom>
          <a:noFill/>
        </p:spPr>
        <p:txBody>
          <a:bodyPr wrap="square" lIns="0" tIns="0" rIns="0" bIns="0" rtlCol="0">
            <a:spAutoFit/>
          </a:bodyPr>
          <a:lstStyle/>
          <a:p>
            <a:pPr marL="0" lvl="1"/>
            <a:r>
              <a:rPr lang="zh-CN" altLang="en-US" sz="1600" dirty="0">
                <a:solidFill>
                  <a:srgbClr val="C00000"/>
                </a:solidFill>
                <a:latin typeface="微软雅黑" panose="020B0503020204020204" pitchFamily="34" charset="-122"/>
                <a:ea typeface="微软雅黑" panose="020B0503020204020204" pitchFamily="34" charset="-122"/>
              </a:rPr>
              <a:t>信息架构分析</a:t>
            </a:r>
            <a:endParaRPr lang="zh-CN" altLang="en-US" sz="1600" dirty="0">
              <a:solidFill>
                <a:srgbClr val="C00000"/>
              </a:solidFill>
              <a:latin typeface="微软雅黑" panose="020B0503020204020204" pitchFamily="34" charset="-122"/>
              <a:ea typeface="微软雅黑" panose="020B0503020204020204" pitchFamily="34" charset="-122"/>
            </a:endParaRPr>
          </a:p>
        </p:txBody>
      </p:sp>
      <p:grpSp>
        <p:nvGrpSpPr>
          <p:cNvPr id="46" name="原创设计师QQ598969553           _5"/>
          <p:cNvGrpSpPr/>
          <p:nvPr/>
        </p:nvGrpSpPr>
        <p:grpSpPr>
          <a:xfrm>
            <a:off x="599509" y="1165596"/>
            <a:ext cx="2042795" cy="307975"/>
            <a:chOff x="1815980" y="4041197"/>
            <a:chExt cx="2042795" cy="307975"/>
          </a:xfrm>
        </p:grpSpPr>
        <p:sp>
          <p:nvSpPr>
            <p:cNvPr id="47" name="矩形 46"/>
            <p:cNvSpPr>
              <a:spLocks noChangeArrowheads="1"/>
            </p:cNvSpPr>
            <p:nvPr/>
          </p:nvSpPr>
          <p:spPr bwMode="auto">
            <a:xfrm>
              <a:off x="1866145" y="4041197"/>
              <a:ext cx="1992630" cy="3079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p>
              <a:pPr algn="ctr">
                <a:spcBef>
                  <a:spcPct val="0"/>
                </a:spcBef>
              </a:pPr>
              <a:r>
                <a:rPr lang="zh-CN" altLang="en-US" b="1" cap="all" dirty="0">
                  <a:latin typeface="微软雅黑" panose="020B0503020204020204" pitchFamily="34" charset="-122"/>
                  <a:ea typeface="微软雅黑" panose="020B0503020204020204" pitchFamily="34" charset="-122"/>
                  <a:cs typeface="+mj-cs"/>
                </a:rPr>
                <a:t>咨询及业务模块</a:t>
              </a:r>
              <a:endParaRPr lang="zh-CN" altLang="en-US" b="1" cap="all" dirty="0">
                <a:latin typeface="微软雅黑" panose="020B0503020204020204" pitchFamily="34" charset="-122"/>
                <a:ea typeface="微软雅黑" panose="020B0503020204020204" pitchFamily="34" charset="-122"/>
                <a:cs typeface="+mj-cs"/>
              </a:endParaRPr>
            </a:p>
          </p:txBody>
        </p:sp>
        <p:sp>
          <p:nvSpPr>
            <p:cNvPr id="48" name="圆角矩形 47"/>
            <p:cNvSpPr/>
            <p:nvPr/>
          </p:nvSpPr>
          <p:spPr>
            <a:xfrm rot="18926425">
              <a:off x="1815980" y="4109579"/>
              <a:ext cx="171015" cy="171015"/>
            </a:xfrm>
            <a:prstGeom prst="roundRect">
              <a:avLst/>
            </a:prstGeom>
            <a:solidFill>
              <a:schemeClr val="tx1"/>
            </a:solidFill>
            <a:ln>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6600" dirty="0">
                <a:latin typeface="微软雅黑" panose="020B0503020204020204" pitchFamily="34" charset="-122"/>
                <a:ea typeface="微软雅黑" panose="020B0503020204020204" pitchFamily="34" charset="-122"/>
              </a:endParaRPr>
            </a:p>
          </p:txBody>
        </p:sp>
      </p:grpSp>
      <p:sp>
        <p:nvSpPr>
          <p:cNvPr id="65" name="原创设计师QQ598969553           _9"/>
          <p:cNvSpPr>
            <a:spLocks noChangeArrowheads="1"/>
          </p:cNvSpPr>
          <p:nvPr/>
        </p:nvSpPr>
        <p:spPr bwMode="auto">
          <a:xfrm>
            <a:off x="563880" y="1628775"/>
            <a:ext cx="4274820" cy="42830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p>
            <a:pPr>
              <a:spcBef>
                <a:spcPct val="0"/>
              </a:spcBef>
            </a:pPr>
            <a:r>
              <a:rPr lang="en-US" altLang="zh-CN" cap="all" dirty="0">
                <a:latin typeface="微软雅黑" panose="020B0503020204020204" pitchFamily="34" charset="-122"/>
                <a:ea typeface="微软雅黑" panose="020B0503020204020204" pitchFamily="34" charset="-122"/>
              </a:rPr>
              <a:t>    </a:t>
            </a:r>
            <a:r>
              <a:rPr lang="en-US" altLang="zh-CN" sz="1600" cap="all" dirty="0">
                <a:latin typeface="微软雅黑" panose="020B0503020204020204" pitchFamily="34" charset="-122"/>
                <a:ea typeface="微软雅黑" panose="020B0503020204020204" pitchFamily="34" charset="-122"/>
              </a:rPr>
              <a:t>  </a:t>
            </a:r>
            <a:r>
              <a:rPr lang="zh-CN" altLang="en-US" sz="1600" cap="all" dirty="0">
                <a:latin typeface="微软雅黑" panose="020B0503020204020204" pitchFamily="34" charset="-122"/>
                <a:ea typeface="微软雅黑" panose="020B0503020204020204" pitchFamily="34" charset="-122"/>
              </a:rPr>
              <a:t>宜人贷主要分为了</a:t>
            </a:r>
            <a:r>
              <a:rPr lang="en-US" altLang="zh-CN" sz="1600" cap="all" dirty="0">
                <a:latin typeface="微软雅黑" panose="020B0503020204020204" pitchFamily="34" charset="-122"/>
                <a:ea typeface="微软雅黑" panose="020B0503020204020204" pitchFamily="34" charset="-122"/>
              </a:rPr>
              <a:t>5</a:t>
            </a:r>
            <a:r>
              <a:rPr lang="zh-CN" altLang="en-US" sz="1600" cap="all" dirty="0">
                <a:latin typeface="微软雅黑" panose="020B0503020204020204" pitchFamily="34" charset="-122"/>
                <a:ea typeface="微软雅黑" panose="020B0503020204020204" pitchFamily="34" charset="-122"/>
              </a:rPr>
              <a:t>个主要板块，首页、服务列表、我的财富、财富圈和更多，人人贷主要分为首页，产品，基金和账户。相对于人人贷来说，宜人贷将财富圈和更多这类咨询类的板块放到了优先级比较高的位置（人人贷在个人资料的论坛模块下），这里整合了关于互联网金融的各种话题，专题，以及关于宜人贷的一些数据和介绍，通过这些文章不仅可以让用户更加了解这个行业，同时对宜人贷也有了一个更加深入的了解。心理学认为，人们会对自己熟悉的事物和环境感觉到安全。通过这些文章可以使用户降低警惕性提高安全性。在理财产品方面宜人贷更加多样化，不仅包含网贷，还有基金和保险。但是相对于网贷形式比较单一。而人人贷的产品基本都是围绕着网贷项目做得，以及刚推出的薪计划都是比较有创意的。人人贷的基金模块只是提供了一下载链接，基金业务并没有在平台上实现。</a:t>
            </a:r>
            <a:endParaRPr lang="zh-CN" altLang="en-US" sz="1600" cap="all" dirty="0">
              <a:latin typeface="微软雅黑" panose="020B0503020204020204" pitchFamily="34" charset="-122"/>
              <a:ea typeface="微软雅黑" panose="020B0503020204020204" pitchFamily="34" charset="-122"/>
            </a:endParaRPr>
          </a:p>
          <a:p>
            <a:pPr>
              <a:spcBef>
                <a:spcPct val="0"/>
              </a:spcBef>
            </a:pPr>
            <a:endParaRPr lang="en-US" altLang="zh-CN" sz="1400" cap="all" dirty="0">
              <a:latin typeface="微软雅黑" panose="020B0503020204020204" pitchFamily="34" charset="-122"/>
              <a:ea typeface="微软雅黑" panose="020B0503020204020204" pitchFamily="34" charset="-122"/>
              <a:cs typeface="+mj-cs"/>
            </a:endParaRPr>
          </a:p>
        </p:txBody>
      </p:sp>
      <p:pic>
        <p:nvPicPr>
          <p:cNvPr id="9" name="图片 8"/>
          <p:cNvPicPr>
            <a:picLocks noChangeAspect="1"/>
          </p:cNvPicPr>
          <p:nvPr/>
        </p:nvPicPr>
        <p:blipFill>
          <a:blip r:embed="rId1"/>
          <a:stretch>
            <a:fillRect/>
          </a:stretch>
        </p:blipFill>
        <p:spPr>
          <a:xfrm>
            <a:off x="7538085" y="850900"/>
            <a:ext cx="1715770" cy="2713355"/>
          </a:xfrm>
          <a:prstGeom prst="rect">
            <a:avLst/>
          </a:prstGeom>
        </p:spPr>
      </p:pic>
      <p:pic>
        <p:nvPicPr>
          <p:cNvPr id="10" name="图片 9"/>
          <p:cNvPicPr>
            <a:picLocks noChangeAspect="1"/>
          </p:cNvPicPr>
          <p:nvPr/>
        </p:nvPicPr>
        <p:blipFill>
          <a:blip r:embed="rId2"/>
          <a:stretch>
            <a:fillRect/>
          </a:stretch>
        </p:blipFill>
        <p:spPr>
          <a:xfrm>
            <a:off x="5547995" y="850900"/>
            <a:ext cx="1769745" cy="2802890"/>
          </a:xfrm>
          <a:prstGeom prst="rect">
            <a:avLst/>
          </a:prstGeom>
        </p:spPr>
      </p:pic>
      <p:pic>
        <p:nvPicPr>
          <p:cNvPr id="11" name="图片 10"/>
          <p:cNvPicPr>
            <a:picLocks noChangeAspect="1"/>
          </p:cNvPicPr>
          <p:nvPr/>
        </p:nvPicPr>
        <p:blipFill>
          <a:blip r:embed="rId3"/>
          <a:stretch>
            <a:fillRect/>
          </a:stretch>
        </p:blipFill>
        <p:spPr>
          <a:xfrm>
            <a:off x="9444990" y="850900"/>
            <a:ext cx="1691640" cy="2722880"/>
          </a:xfrm>
          <a:prstGeom prst="rect">
            <a:avLst/>
          </a:prstGeom>
        </p:spPr>
      </p:pic>
      <p:sp>
        <p:nvSpPr>
          <p:cNvPr id="12" name="文本框 11"/>
          <p:cNvSpPr txBox="1"/>
          <p:nvPr/>
        </p:nvSpPr>
        <p:spPr>
          <a:xfrm>
            <a:off x="5814695" y="3804285"/>
            <a:ext cx="1404620" cy="275590"/>
          </a:xfrm>
          <a:prstGeom prst="rect">
            <a:avLst/>
          </a:prstGeom>
          <a:noFill/>
        </p:spPr>
        <p:txBody>
          <a:bodyPr wrap="none" rtlCol="0">
            <a:spAutoFit/>
          </a:bodyPr>
          <a:p>
            <a:r>
              <a:rPr lang="zh-CN" altLang="en-US" sz="1200"/>
              <a:t>图</a:t>
            </a:r>
            <a:r>
              <a:rPr lang="en-US" altLang="zh-CN" sz="1200"/>
              <a:t>13</a:t>
            </a:r>
            <a:r>
              <a:rPr lang="zh-CN" altLang="en-US" sz="1200"/>
              <a:t>宜人贷财富圈</a:t>
            </a:r>
            <a:endParaRPr lang="zh-CN" altLang="en-US" sz="1200"/>
          </a:p>
        </p:txBody>
      </p:sp>
      <p:sp>
        <p:nvSpPr>
          <p:cNvPr id="13" name="文本框 12"/>
          <p:cNvSpPr txBox="1"/>
          <p:nvPr/>
        </p:nvSpPr>
        <p:spPr>
          <a:xfrm>
            <a:off x="7681595" y="3804285"/>
            <a:ext cx="1252220" cy="275590"/>
          </a:xfrm>
          <a:prstGeom prst="rect">
            <a:avLst/>
          </a:prstGeom>
          <a:noFill/>
        </p:spPr>
        <p:txBody>
          <a:bodyPr wrap="none" rtlCol="0">
            <a:spAutoFit/>
          </a:bodyPr>
          <a:p>
            <a:r>
              <a:rPr lang="zh-CN" altLang="en-US" sz="1200"/>
              <a:t>图</a:t>
            </a:r>
            <a:r>
              <a:rPr lang="en-US" altLang="zh-CN" sz="1200"/>
              <a:t>14</a:t>
            </a:r>
            <a:r>
              <a:rPr lang="zh-CN" altLang="en-US" sz="1200"/>
              <a:t>宜人贷更多</a:t>
            </a:r>
            <a:endParaRPr lang="zh-CN" altLang="en-US" sz="1200"/>
          </a:p>
        </p:txBody>
      </p:sp>
      <p:sp>
        <p:nvSpPr>
          <p:cNvPr id="14" name="文本框 13"/>
          <p:cNvSpPr txBox="1"/>
          <p:nvPr/>
        </p:nvSpPr>
        <p:spPr>
          <a:xfrm>
            <a:off x="9583420" y="3804285"/>
            <a:ext cx="1252220" cy="275590"/>
          </a:xfrm>
          <a:prstGeom prst="rect">
            <a:avLst/>
          </a:prstGeom>
          <a:noFill/>
        </p:spPr>
        <p:txBody>
          <a:bodyPr wrap="none" rtlCol="0">
            <a:spAutoFit/>
          </a:bodyPr>
          <a:p>
            <a:r>
              <a:rPr lang="zh-CN" altLang="en-US" sz="1200"/>
              <a:t>图</a:t>
            </a:r>
            <a:r>
              <a:rPr lang="en-US" altLang="zh-CN" sz="1200"/>
              <a:t>15</a:t>
            </a:r>
            <a:r>
              <a:rPr lang="zh-CN" altLang="en-US" sz="1200"/>
              <a:t>人</a:t>
            </a:r>
            <a:r>
              <a:rPr lang="zh-CN" altLang="en-US" sz="1200"/>
              <a:t>人贷论坛</a:t>
            </a:r>
            <a:endParaRPr lang="zh-CN" altLang="en-US" sz="1200"/>
          </a:p>
        </p:txBody>
      </p:sp>
      <p:pic>
        <p:nvPicPr>
          <p:cNvPr id="15" name="图片 14"/>
          <p:cNvPicPr>
            <a:picLocks noChangeAspect="1"/>
          </p:cNvPicPr>
          <p:nvPr/>
        </p:nvPicPr>
        <p:blipFill>
          <a:blip r:embed="rId4"/>
          <a:stretch>
            <a:fillRect/>
          </a:stretch>
        </p:blipFill>
        <p:spPr>
          <a:xfrm>
            <a:off x="5593715" y="4207510"/>
            <a:ext cx="2087880" cy="1944370"/>
          </a:xfrm>
          <a:prstGeom prst="rect">
            <a:avLst/>
          </a:prstGeom>
        </p:spPr>
      </p:pic>
      <p:pic>
        <p:nvPicPr>
          <p:cNvPr id="18" name="图片 17"/>
          <p:cNvPicPr>
            <a:picLocks noChangeAspect="1"/>
          </p:cNvPicPr>
          <p:nvPr/>
        </p:nvPicPr>
        <p:blipFill>
          <a:blip r:embed="rId5"/>
          <a:stretch>
            <a:fillRect/>
          </a:stretch>
        </p:blipFill>
        <p:spPr>
          <a:xfrm>
            <a:off x="8148320" y="4207510"/>
            <a:ext cx="2506345" cy="1945005"/>
          </a:xfrm>
          <a:prstGeom prst="rect">
            <a:avLst/>
          </a:prstGeom>
        </p:spPr>
      </p:pic>
      <p:sp>
        <p:nvSpPr>
          <p:cNvPr id="19" name="文本框 18"/>
          <p:cNvSpPr txBox="1"/>
          <p:nvPr/>
        </p:nvSpPr>
        <p:spPr>
          <a:xfrm>
            <a:off x="5935345" y="6228080"/>
            <a:ext cx="1252220" cy="275590"/>
          </a:xfrm>
          <a:prstGeom prst="rect">
            <a:avLst/>
          </a:prstGeom>
          <a:noFill/>
        </p:spPr>
        <p:txBody>
          <a:bodyPr wrap="none" rtlCol="0">
            <a:spAutoFit/>
          </a:bodyPr>
          <a:p>
            <a:r>
              <a:rPr lang="zh-CN" altLang="en-US" sz="1200"/>
              <a:t>图</a:t>
            </a:r>
            <a:r>
              <a:rPr lang="en-US" altLang="zh-CN" sz="1200"/>
              <a:t>16</a:t>
            </a:r>
            <a:r>
              <a:rPr lang="zh-CN" altLang="en-US" sz="1200"/>
              <a:t>宜人贷产品</a:t>
            </a:r>
            <a:endParaRPr lang="zh-CN" altLang="en-US" sz="1200"/>
          </a:p>
        </p:txBody>
      </p:sp>
      <p:sp>
        <p:nvSpPr>
          <p:cNvPr id="20" name="文本框 19"/>
          <p:cNvSpPr txBox="1"/>
          <p:nvPr/>
        </p:nvSpPr>
        <p:spPr>
          <a:xfrm>
            <a:off x="8775700" y="6228080"/>
            <a:ext cx="1252220" cy="275590"/>
          </a:xfrm>
          <a:prstGeom prst="rect">
            <a:avLst/>
          </a:prstGeom>
          <a:noFill/>
        </p:spPr>
        <p:txBody>
          <a:bodyPr wrap="none" rtlCol="0">
            <a:spAutoFit/>
          </a:bodyPr>
          <a:p>
            <a:r>
              <a:rPr lang="zh-CN" altLang="en-US" sz="1200"/>
              <a:t>图</a:t>
            </a:r>
            <a:r>
              <a:rPr lang="en-US" altLang="zh-CN" sz="1200"/>
              <a:t>16</a:t>
            </a:r>
            <a:r>
              <a:rPr lang="zh-CN" altLang="en-US" sz="1200"/>
              <a:t>人</a:t>
            </a:r>
            <a:r>
              <a:rPr lang="zh-CN" altLang="en-US" sz="1200"/>
              <a:t>人贷产品</a:t>
            </a:r>
            <a:endParaRPr lang="zh-CN" altLang="en-US" sz="1200"/>
          </a:p>
        </p:txBody>
      </p:sp>
    </p:spTree>
  </p:cSld>
  <p:clrMapOvr>
    <a:masterClrMapping/>
  </p:clrMapOvr>
  <mc:AlternateContent xmlns:mc="http://schemas.openxmlformats.org/markup-compatibility/2006">
    <mc:Choice xmlns:p14="http://schemas.microsoft.com/office/powerpoint/2010/main" Requires="p14">
      <p:transition p14:dur="500" advTm="0">
        <p:blinds dir="vert"/>
      </p:transition>
    </mc:Choice>
    <mc:Fallback>
      <p:transition advTm="0">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原创设计师QQ598969553           _1"/>
          <p:cNvSpPr txBox="1"/>
          <p:nvPr/>
        </p:nvSpPr>
        <p:spPr>
          <a:xfrm>
            <a:off x="1096651" y="447320"/>
            <a:ext cx="2007940" cy="276860"/>
          </a:xfrm>
          <a:prstGeom prst="rect">
            <a:avLst/>
          </a:prstGeom>
          <a:noFill/>
        </p:spPr>
        <p:txBody>
          <a:bodyPr wrap="square" lIns="0" tIns="0" rIns="0" bIns="0" rtlCol="0">
            <a:spAutoFit/>
          </a:bodyPr>
          <a:lstStyle/>
          <a:p>
            <a:pPr marL="0" lvl="1"/>
            <a:r>
              <a:rPr lang="zh-CN" altLang="en-US" dirty="0">
                <a:latin typeface="微软雅黑" panose="020B0503020204020204" pitchFamily="34" charset="-122"/>
                <a:ea typeface="微软雅黑" panose="020B0503020204020204" pitchFamily="34" charset="-122"/>
              </a:rPr>
              <a:t>功能分析</a:t>
            </a:r>
            <a:endParaRPr lang="zh-CN" altLang="en-US" dirty="0">
              <a:latin typeface="微软雅黑" panose="020B0503020204020204" pitchFamily="34" charset="-122"/>
              <a:ea typeface="微软雅黑" panose="020B0503020204020204" pitchFamily="34" charset="-122"/>
            </a:endParaRPr>
          </a:p>
        </p:txBody>
      </p:sp>
      <p:sp>
        <p:nvSpPr>
          <p:cNvPr id="3" name="原创设计师QQ598969553           _2"/>
          <p:cNvSpPr txBox="1"/>
          <p:nvPr/>
        </p:nvSpPr>
        <p:spPr>
          <a:xfrm>
            <a:off x="2641776" y="477890"/>
            <a:ext cx="3790871" cy="245745"/>
          </a:xfrm>
          <a:prstGeom prst="rect">
            <a:avLst/>
          </a:prstGeom>
          <a:noFill/>
        </p:spPr>
        <p:txBody>
          <a:bodyPr wrap="square" lIns="0" tIns="0" rIns="0" bIns="0" rtlCol="0">
            <a:spAutoFit/>
          </a:bodyPr>
          <a:lstStyle/>
          <a:p>
            <a:pPr marL="0" lvl="1"/>
            <a:r>
              <a:rPr lang="zh-CN" altLang="en-US" sz="1600" dirty="0">
                <a:solidFill>
                  <a:srgbClr val="C00000"/>
                </a:solidFill>
                <a:latin typeface="微软雅黑" panose="020B0503020204020204" pitchFamily="34" charset="-122"/>
                <a:ea typeface="微软雅黑" panose="020B0503020204020204" pitchFamily="34" charset="-122"/>
              </a:rPr>
              <a:t>信息架构分析</a:t>
            </a:r>
            <a:endParaRPr lang="zh-CN" altLang="en-US" sz="1600" dirty="0">
              <a:solidFill>
                <a:srgbClr val="C00000"/>
              </a:solidFill>
              <a:latin typeface="微软雅黑" panose="020B0503020204020204" pitchFamily="34" charset="-122"/>
              <a:ea typeface="微软雅黑" panose="020B0503020204020204" pitchFamily="34" charset="-122"/>
            </a:endParaRPr>
          </a:p>
        </p:txBody>
      </p:sp>
      <p:grpSp>
        <p:nvGrpSpPr>
          <p:cNvPr id="46" name="原创设计师QQ598969553           _5"/>
          <p:cNvGrpSpPr/>
          <p:nvPr/>
        </p:nvGrpSpPr>
        <p:grpSpPr>
          <a:xfrm>
            <a:off x="599509" y="1165596"/>
            <a:ext cx="1644650" cy="307975"/>
            <a:chOff x="1815980" y="4041197"/>
            <a:chExt cx="1644650" cy="307975"/>
          </a:xfrm>
        </p:grpSpPr>
        <p:sp>
          <p:nvSpPr>
            <p:cNvPr id="47" name="矩形 46"/>
            <p:cNvSpPr>
              <a:spLocks noChangeArrowheads="1"/>
            </p:cNvSpPr>
            <p:nvPr/>
          </p:nvSpPr>
          <p:spPr bwMode="auto">
            <a:xfrm>
              <a:off x="1866145" y="4041197"/>
              <a:ext cx="1594485" cy="3079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p>
              <a:pPr algn="ctr">
                <a:spcBef>
                  <a:spcPct val="0"/>
                </a:spcBef>
              </a:pPr>
              <a:r>
                <a:rPr lang="zh-CN" altLang="en-US" b="1" cap="all" dirty="0">
                  <a:latin typeface="微软雅黑" panose="020B0503020204020204" pitchFamily="34" charset="-122"/>
                  <a:ea typeface="微软雅黑" panose="020B0503020204020204" pitchFamily="34" charset="-122"/>
                  <a:cs typeface="+mj-cs"/>
                </a:rPr>
                <a:t>安全性</a:t>
              </a:r>
              <a:endParaRPr lang="zh-CN" altLang="en-US" b="1" cap="all" dirty="0">
                <a:latin typeface="微软雅黑" panose="020B0503020204020204" pitchFamily="34" charset="-122"/>
                <a:ea typeface="微软雅黑" panose="020B0503020204020204" pitchFamily="34" charset="-122"/>
                <a:cs typeface="+mj-cs"/>
              </a:endParaRPr>
            </a:p>
          </p:txBody>
        </p:sp>
        <p:sp>
          <p:nvSpPr>
            <p:cNvPr id="48" name="圆角矩形 47"/>
            <p:cNvSpPr/>
            <p:nvPr/>
          </p:nvSpPr>
          <p:spPr>
            <a:xfrm rot="18926425">
              <a:off x="1815980" y="4109579"/>
              <a:ext cx="171015" cy="171015"/>
            </a:xfrm>
            <a:prstGeom prst="roundRect">
              <a:avLst/>
            </a:prstGeom>
            <a:solidFill>
              <a:schemeClr val="tx1"/>
            </a:solidFill>
            <a:ln>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6600" dirty="0">
                <a:latin typeface="微软雅黑" panose="020B0503020204020204" pitchFamily="34" charset="-122"/>
                <a:ea typeface="微软雅黑" panose="020B0503020204020204" pitchFamily="34" charset="-122"/>
              </a:endParaRPr>
            </a:p>
          </p:txBody>
        </p:sp>
      </p:grpSp>
      <p:sp>
        <p:nvSpPr>
          <p:cNvPr id="65" name="原创设计师QQ598969553           _9"/>
          <p:cNvSpPr>
            <a:spLocks noChangeArrowheads="1"/>
          </p:cNvSpPr>
          <p:nvPr/>
        </p:nvSpPr>
        <p:spPr bwMode="auto">
          <a:xfrm>
            <a:off x="563880" y="1678940"/>
            <a:ext cx="3892550" cy="463042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p>
            <a:pPr>
              <a:spcBef>
                <a:spcPct val="0"/>
              </a:spcBef>
            </a:pPr>
            <a:r>
              <a:rPr lang="en-US" altLang="zh-CN" cap="all" dirty="0">
                <a:latin typeface="微软雅黑" panose="020B0503020204020204" pitchFamily="34" charset="-122"/>
                <a:ea typeface="微软雅黑" panose="020B0503020204020204" pitchFamily="34" charset="-122"/>
              </a:rPr>
              <a:t>    </a:t>
            </a:r>
            <a:r>
              <a:rPr lang="en-US" altLang="zh-CN" sz="1600" cap="all" dirty="0">
                <a:latin typeface="微软雅黑" panose="020B0503020204020204" pitchFamily="34" charset="-122"/>
                <a:ea typeface="微软雅黑" panose="020B0503020204020204" pitchFamily="34" charset="-122"/>
              </a:rPr>
              <a:t>  </a:t>
            </a:r>
            <a:r>
              <a:rPr lang="zh-CN" altLang="en-US" sz="1600" cap="all" dirty="0">
                <a:latin typeface="微软雅黑" panose="020B0503020204020204" pitchFamily="34" charset="-122"/>
                <a:ea typeface="微软雅黑" panose="020B0503020204020204" pitchFamily="34" charset="-122"/>
              </a:rPr>
              <a:t>作为</a:t>
            </a:r>
            <a:r>
              <a:rPr lang="en-US" altLang="zh-CN" sz="1600" cap="all" dirty="0">
                <a:latin typeface="微软雅黑" panose="020B0503020204020204" pitchFamily="34" charset="-122"/>
                <a:ea typeface="微软雅黑" panose="020B0503020204020204" pitchFamily="34" charset="-122"/>
              </a:rPr>
              <a:t>P2P</a:t>
            </a:r>
            <a:r>
              <a:rPr lang="zh-CN" altLang="en-US" sz="1600" cap="all" dirty="0">
                <a:latin typeface="微软雅黑" panose="020B0503020204020204" pitchFamily="34" charset="-122"/>
                <a:ea typeface="微软雅黑" panose="020B0503020204020204" pitchFamily="34" charset="-122"/>
              </a:rPr>
              <a:t>网贷平台，跟钱打交道的平台，如何提高自身的安全性和用户的安全感，是第一要素。从安全上看，宜人贷和人人贷都设有手势锁，但是触发的模式不太一样，人人贷的手势锁设置的根据程序在后台的时间设定的，超出多长时间后再次进入程序就要重新解锁手势锁，而宜人贷是只有程序退出再次登入的时候才需要解锁手势锁，虽然人人贷的手势锁的频次会比较多，但是相对的来说更加安全。两个平台在首页都有都放有安全保障的模块，而且位置都比较明显，但是人人贷相对宜人贷来说，多了数据纰漏的模块，显示有平台数据——平台投资总额，累计为用户赚取金额（元）。根据心理学理论：数字更有说服力，人们具有从众心理。这些数据会在用户潜意识中形成决策隐性因子，让用户感觉到更加安全而加入投资。</a:t>
            </a:r>
            <a:endParaRPr lang="zh-CN" altLang="en-US" sz="1600" cap="all" dirty="0">
              <a:latin typeface="微软雅黑" panose="020B0503020204020204" pitchFamily="34" charset="-122"/>
              <a:ea typeface="微软雅黑" panose="020B0503020204020204" pitchFamily="34" charset="-122"/>
            </a:endParaRPr>
          </a:p>
          <a:p>
            <a:pPr>
              <a:spcBef>
                <a:spcPct val="0"/>
              </a:spcBef>
            </a:pPr>
            <a:endParaRPr lang="en-US" altLang="zh-CN" sz="1400" cap="all" dirty="0">
              <a:latin typeface="微软雅黑" panose="020B0503020204020204" pitchFamily="34" charset="-122"/>
              <a:ea typeface="微软雅黑" panose="020B0503020204020204" pitchFamily="34" charset="-122"/>
              <a:cs typeface="+mj-cs"/>
            </a:endParaRPr>
          </a:p>
        </p:txBody>
      </p:sp>
      <p:sp>
        <p:nvSpPr>
          <p:cNvPr id="12" name="文本框 11"/>
          <p:cNvSpPr txBox="1"/>
          <p:nvPr/>
        </p:nvSpPr>
        <p:spPr>
          <a:xfrm>
            <a:off x="5831840" y="3291205"/>
            <a:ext cx="1252220" cy="275590"/>
          </a:xfrm>
          <a:prstGeom prst="rect">
            <a:avLst/>
          </a:prstGeom>
          <a:noFill/>
        </p:spPr>
        <p:txBody>
          <a:bodyPr wrap="none" rtlCol="0">
            <a:spAutoFit/>
          </a:bodyPr>
          <a:p>
            <a:r>
              <a:rPr lang="zh-CN" altLang="en-US" sz="1200"/>
              <a:t>图</a:t>
            </a:r>
            <a:r>
              <a:rPr lang="en-US" altLang="zh-CN" sz="1200"/>
              <a:t>17</a:t>
            </a:r>
            <a:r>
              <a:rPr lang="zh-CN" altLang="en-US" sz="1200"/>
              <a:t>人人贷首页</a:t>
            </a:r>
            <a:endParaRPr lang="zh-CN" altLang="en-US" sz="1200"/>
          </a:p>
        </p:txBody>
      </p:sp>
      <p:sp>
        <p:nvSpPr>
          <p:cNvPr id="13" name="文本框 12"/>
          <p:cNvSpPr txBox="1"/>
          <p:nvPr/>
        </p:nvSpPr>
        <p:spPr>
          <a:xfrm>
            <a:off x="9584055" y="3179445"/>
            <a:ext cx="1252220" cy="275590"/>
          </a:xfrm>
          <a:prstGeom prst="rect">
            <a:avLst/>
          </a:prstGeom>
          <a:noFill/>
        </p:spPr>
        <p:txBody>
          <a:bodyPr wrap="none" rtlCol="0">
            <a:spAutoFit/>
          </a:bodyPr>
          <a:p>
            <a:r>
              <a:rPr lang="zh-CN" altLang="en-US" sz="1200"/>
              <a:t>图</a:t>
            </a:r>
            <a:r>
              <a:rPr lang="en-US" altLang="zh-CN" sz="1200"/>
              <a:t>18</a:t>
            </a:r>
            <a:r>
              <a:rPr lang="zh-CN" altLang="en-US" sz="1200"/>
              <a:t>宜人贷首页</a:t>
            </a:r>
            <a:endParaRPr lang="zh-CN" altLang="en-US" sz="1200"/>
          </a:p>
        </p:txBody>
      </p:sp>
      <p:sp>
        <p:nvSpPr>
          <p:cNvPr id="19" name="文本框 18"/>
          <p:cNvSpPr txBox="1"/>
          <p:nvPr/>
        </p:nvSpPr>
        <p:spPr>
          <a:xfrm>
            <a:off x="5939155" y="6309360"/>
            <a:ext cx="1557020" cy="275590"/>
          </a:xfrm>
          <a:prstGeom prst="rect">
            <a:avLst/>
          </a:prstGeom>
          <a:noFill/>
        </p:spPr>
        <p:txBody>
          <a:bodyPr wrap="none" rtlCol="0">
            <a:spAutoFit/>
          </a:bodyPr>
          <a:p>
            <a:r>
              <a:rPr lang="zh-CN" altLang="en-US" sz="1200"/>
              <a:t>图</a:t>
            </a:r>
            <a:r>
              <a:rPr lang="en-US" altLang="zh-CN" sz="1200"/>
              <a:t>19</a:t>
            </a:r>
            <a:r>
              <a:rPr lang="zh-CN" altLang="en-US" sz="1200"/>
              <a:t>人人贷账户安全</a:t>
            </a:r>
            <a:endParaRPr lang="zh-CN" altLang="en-US" sz="1200"/>
          </a:p>
        </p:txBody>
      </p:sp>
      <p:sp>
        <p:nvSpPr>
          <p:cNvPr id="20" name="文本框 19"/>
          <p:cNvSpPr txBox="1"/>
          <p:nvPr/>
        </p:nvSpPr>
        <p:spPr>
          <a:xfrm>
            <a:off x="9583420" y="6228080"/>
            <a:ext cx="1404620" cy="275590"/>
          </a:xfrm>
          <a:prstGeom prst="rect">
            <a:avLst/>
          </a:prstGeom>
          <a:noFill/>
        </p:spPr>
        <p:txBody>
          <a:bodyPr wrap="none" rtlCol="0">
            <a:spAutoFit/>
          </a:bodyPr>
          <a:p>
            <a:r>
              <a:rPr lang="zh-CN" altLang="en-US" sz="1200"/>
              <a:t>图</a:t>
            </a:r>
            <a:r>
              <a:rPr lang="en-US" altLang="zh-CN" sz="1200"/>
              <a:t>20</a:t>
            </a:r>
            <a:r>
              <a:rPr lang="zh-CN" altLang="en-US" sz="1200"/>
              <a:t>宜人贷手势锁</a:t>
            </a:r>
            <a:endParaRPr lang="zh-CN" altLang="en-US" sz="1200"/>
          </a:p>
        </p:txBody>
      </p:sp>
      <p:pic>
        <p:nvPicPr>
          <p:cNvPr id="4" name="图片 3"/>
          <p:cNvPicPr>
            <a:picLocks noChangeAspect="1"/>
          </p:cNvPicPr>
          <p:nvPr/>
        </p:nvPicPr>
        <p:blipFill>
          <a:blip r:embed="rId1"/>
          <a:stretch>
            <a:fillRect/>
          </a:stretch>
        </p:blipFill>
        <p:spPr>
          <a:xfrm>
            <a:off x="5071110" y="1019810"/>
            <a:ext cx="2988945" cy="2159635"/>
          </a:xfrm>
          <a:prstGeom prst="rect">
            <a:avLst/>
          </a:prstGeom>
        </p:spPr>
      </p:pic>
      <p:pic>
        <p:nvPicPr>
          <p:cNvPr id="5" name="图片 4"/>
          <p:cNvPicPr>
            <a:picLocks noChangeAspect="1"/>
          </p:cNvPicPr>
          <p:nvPr/>
        </p:nvPicPr>
        <p:blipFill>
          <a:blip r:embed="rId2"/>
          <a:stretch>
            <a:fillRect/>
          </a:stretch>
        </p:blipFill>
        <p:spPr>
          <a:xfrm>
            <a:off x="8473440" y="1165860"/>
            <a:ext cx="3472815" cy="1769745"/>
          </a:xfrm>
          <a:prstGeom prst="rect">
            <a:avLst/>
          </a:prstGeom>
        </p:spPr>
      </p:pic>
      <p:pic>
        <p:nvPicPr>
          <p:cNvPr id="6" name="图片 5"/>
          <p:cNvPicPr>
            <a:picLocks noChangeAspect="1"/>
          </p:cNvPicPr>
          <p:nvPr/>
        </p:nvPicPr>
        <p:blipFill>
          <a:blip r:embed="rId3"/>
          <a:stretch>
            <a:fillRect/>
          </a:stretch>
        </p:blipFill>
        <p:spPr>
          <a:xfrm>
            <a:off x="5506720" y="3609975"/>
            <a:ext cx="2118360" cy="2618105"/>
          </a:xfrm>
          <a:prstGeom prst="rect">
            <a:avLst/>
          </a:prstGeom>
        </p:spPr>
      </p:pic>
      <p:pic>
        <p:nvPicPr>
          <p:cNvPr id="7" name="图片 6"/>
          <p:cNvPicPr>
            <a:picLocks noChangeAspect="1"/>
          </p:cNvPicPr>
          <p:nvPr/>
        </p:nvPicPr>
        <p:blipFill>
          <a:blip r:embed="rId4"/>
          <a:stretch>
            <a:fillRect/>
          </a:stretch>
        </p:blipFill>
        <p:spPr>
          <a:xfrm>
            <a:off x="9204960" y="3797300"/>
            <a:ext cx="1785620" cy="22434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advTm="0">
        <p:blinds dir="vert"/>
      </p:transition>
    </mc:Choice>
    <mc:Fallback>
      <p:transition advTm="0">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原创设计师QQ598969553           _1"/>
          <p:cNvSpPr txBox="1"/>
          <p:nvPr/>
        </p:nvSpPr>
        <p:spPr>
          <a:xfrm>
            <a:off x="1096651" y="447320"/>
            <a:ext cx="2007940" cy="276860"/>
          </a:xfrm>
          <a:prstGeom prst="rect">
            <a:avLst/>
          </a:prstGeom>
          <a:noFill/>
        </p:spPr>
        <p:txBody>
          <a:bodyPr wrap="square" lIns="0" tIns="0" rIns="0" bIns="0" rtlCol="0">
            <a:spAutoFit/>
          </a:bodyPr>
          <a:lstStyle/>
          <a:p>
            <a:pPr marL="0" lvl="1"/>
            <a:r>
              <a:rPr lang="zh-CN" altLang="en-US" dirty="0">
                <a:latin typeface="微软雅黑" panose="020B0503020204020204" pitchFamily="34" charset="-122"/>
                <a:ea typeface="微软雅黑" panose="020B0503020204020204" pitchFamily="34" charset="-122"/>
              </a:rPr>
              <a:t>功能分析</a:t>
            </a:r>
            <a:endParaRPr lang="zh-CN" altLang="en-US" dirty="0">
              <a:latin typeface="微软雅黑" panose="020B0503020204020204" pitchFamily="34" charset="-122"/>
              <a:ea typeface="微软雅黑" panose="020B0503020204020204" pitchFamily="34" charset="-122"/>
            </a:endParaRPr>
          </a:p>
        </p:txBody>
      </p:sp>
      <p:sp>
        <p:nvSpPr>
          <p:cNvPr id="3" name="原创设计师QQ598969553           _2"/>
          <p:cNvSpPr txBox="1"/>
          <p:nvPr/>
        </p:nvSpPr>
        <p:spPr>
          <a:xfrm>
            <a:off x="2641776" y="477890"/>
            <a:ext cx="3790871" cy="245745"/>
          </a:xfrm>
          <a:prstGeom prst="rect">
            <a:avLst/>
          </a:prstGeom>
          <a:noFill/>
        </p:spPr>
        <p:txBody>
          <a:bodyPr wrap="square" lIns="0" tIns="0" rIns="0" bIns="0" rtlCol="0">
            <a:spAutoFit/>
          </a:bodyPr>
          <a:lstStyle/>
          <a:p>
            <a:pPr marL="0" lvl="1"/>
            <a:r>
              <a:rPr lang="zh-CN" altLang="en-US" sz="1600" dirty="0">
                <a:solidFill>
                  <a:srgbClr val="C00000"/>
                </a:solidFill>
                <a:latin typeface="微软雅黑" panose="020B0503020204020204" pitchFamily="34" charset="-122"/>
                <a:ea typeface="微软雅黑" panose="020B0503020204020204" pitchFamily="34" charset="-122"/>
              </a:rPr>
              <a:t>信息架构分析</a:t>
            </a:r>
            <a:endParaRPr lang="zh-CN" altLang="en-US" sz="1600" dirty="0">
              <a:solidFill>
                <a:srgbClr val="C00000"/>
              </a:solidFill>
              <a:latin typeface="微软雅黑" panose="020B0503020204020204" pitchFamily="34" charset="-122"/>
              <a:ea typeface="微软雅黑" panose="020B0503020204020204" pitchFamily="34" charset="-122"/>
            </a:endParaRPr>
          </a:p>
        </p:txBody>
      </p:sp>
      <p:grpSp>
        <p:nvGrpSpPr>
          <p:cNvPr id="46" name="原创设计师QQ598969553           _5"/>
          <p:cNvGrpSpPr/>
          <p:nvPr/>
        </p:nvGrpSpPr>
        <p:grpSpPr>
          <a:xfrm>
            <a:off x="599509" y="1165596"/>
            <a:ext cx="1644650" cy="307975"/>
            <a:chOff x="1815980" y="4041197"/>
            <a:chExt cx="1644650" cy="307975"/>
          </a:xfrm>
        </p:grpSpPr>
        <p:sp>
          <p:nvSpPr>
            <p:cNvPr id="47" name="矩形 46"/>
            <p:cNvSpPr>
              <a:spLocks noChangeArrowheads="1"/>
            </p:cNvSpPr>
            <p:nvPr/>
          </p:nvSpPr>
          <p:spPr bwMode="auto">
            <a:xfrm>
              <a:off x="1866145" y="4041197"/>
              <a:ext cx="1594485" cy="3079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p>
              <a:pPr algn="ctr">
                <a:spcBef>
                  <a:spcPct val="0"/>
                </a:spcBef>
              </a:pPr>
              <a:r>
                <a:rPr lang="zh-CN" altLang="en-US" b="1" cap="all" dirty="0">
                  <a:latin typeface="微软雅黑" panose="020B0503020204020204" pitchFamily="34" charset="-122"/>
                  <a:ea typeface="微软雅黑" panose="020B0503020204020204" pitchFamily="34" charset="-122"/>
                  <a:cs typeface="+mj-cs"/>
                </a:rPr>
                <a:t>其他</a:t>
              </a:r>
              <a:endParaRPr lang="zh-CN" altLang="en-US" b="1" cap="all" dirty="0">
                <a:latin typeface="微软雅黑" panose="020B0503020204020204" pitchFamily="34" charset="-122"/>
                <a:ea typeface="微软雅黑" panose="020B0503020204020204" pitchFamily="34" charset="-122"/>
                <a:cs typeface="+mj-cs"/>
              </a:endParaRPr>
            </a:p>
          </p:txBody>
        </p:sp>
        <p:sp>
          <p:nvSpPr>
            <p:cNvPr id="48" name="圆角矩形 47"/>
            <p:cNvSpPr/>
            <p:nvPr/>
          </p:nvSpPr>
          <p:spPr>
            <a:xfrm rot="18926425">
              <a:off x="1815980" y="4109579"/>
              <a:ext cx="171015" cy="171015"/>
            </a:xfrm>
            <a:prstGeom prst="roundRect">
              <a:avLst/>
            </a:prstGeom>
            <a:solidFill>
              <a:schemeClr val="tx1"/>
            </a:solidFill>
            <a:ln>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6600" dirty="0">
                <a:latin typeface="微软雅黑" panose="020B0503020204020204" pitchFamily="34" charset="-122"/>
                <a:ea typeface="微软雅黑" panose="020B0503020204020204" pitchFamily="34" charset="-122"/>
              </a:endParaRPr>
            </a:p>
          </p:txBody>
        </p:sp>
      </p:grpSp>
      <p:sp>
        <p:nvSpPr>
          <p:cNvPr id="65" name="原创设计师QQ598969553           _9"/>
          <p:cNvSpPr>
            <a:spLocks noChangeArrowheads="1"/>
          </p:cNvSpPr>
          <p:nvPr/>
        </p:nvSpPr>
        <p:spPr bwMode="auto">
          <a:xfrm>
            <a:off x="563880" y="1608455"/>
            <a:ext cx="4265930" cy="41433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p>
            <a:pPr>
              <a:spcBef>
                <a:spcPct val="0"/>
              </a:spcBef>
            </a:pPr>
            <a:r>
              <a:rPr lang="en-US" altLang="zh-CN" cap="all" dirty="0">
                <a:latin typeface="微软雅黑" panose="020B0503020204020204" pitchFamily="34" charset="-122"/>
                <a:ea typeface="微软雅黑" panose="020B0503020204020204" pitchFamily="34" charset="-122"/>
              </a:rPr>
              <a:t>    </a:t>
            </a:r>
            <a:r>
              <a:rPr lang="en-US" altLang="zh-CN" sz="1600" cap="all" dirty="0">
                <a:latin typeface="微软雅黑" panose="020B0503020204020204" pitchFamily="34" charset="-122"/>
                <a:ea typeface="微软雅黑" panose="020B0503020204020204" pitchFamily="34" charset="-122"/>
              </a:rPr>
              <a:t>  </a:t>
            </a:r>
            <a:r>
              <a:rPr lang="zh-CN" altLang="en-US" sz="1600" cap="all" dirty="0">
                <a:latin typeface="微软雅黑" panose="020B0503020204020204" pitchFamily="34" charset="-122"/>
                <a:ea typeface="微软雅黑" panose="020B0503020204020204" pitchFamily="34" charset="-122"/>
              </a:rPr>
              <a:t>从功能广度来说，宜人贷功能更多，包括签到功能，积分制，健康财富，任务，还有商城和会员以及宜人币，产品也不仅仅只做网贷，还有基金和保险业务。相对来说人人贷功能更加简洁一点，但是两个平台都有邀请好友这个功能（大部分平台都有），可以看出该功能带来了大量的好友转化。人人贷只有网贷业务，但是网贷业务做的比较精细，推出的有</a:t>
            </a:r>
            <a:r>
              <a:rPr lang="en-US" altLang="zh-CN" sz="1600" cap="all" dirty="0">
                <a:latin typeface="微软雅黑" panose="020B0503020204020204" pitchFamily="34" charset="-122"/>
                <a:ea typeface="微软雅黑" panose="020B0503020204020204" pitchFamily="34" charset="-122"/>
              </a:rPr>
              <a:t>U</a:t>
            </a:r>
            <a:r>
              <a:rPr lang="zh-CN" altLang="en-US" sz="1600" cap="all" dirty="0">
                <a:latin typeface="微软雅黑" panose="020B0503020204020204" pitchFamily="34" charset="-122"/>
                <a:ea typeface="微软雅黑" panose="020B0503020204020204" pitchFamily="34" charset="-122"/>
              </a:rPr>
              <a:t>计划，优选计划，薪计划，散标和债券转让，虽然宜人贷功能丰富，可以大大增加用户粘性但也正是由于功能的多样导致网贷方面的业务比起人人贷并没有优势，人人贷优选计划到期后自动转入自由期，退出机制灵活，自由期内可以随时申请免费退出，自由期内年化利率</a:t>
            </a:r>
            <a:r>
              <a:rPr lang="en-US" altLang="zh-CN" sz="1600" cap="all" dirty="0">
                <a:latin typeface="微软雅黑" panose="020B0503020204020204" pitchFamily="34" charset="-122"/>
                <a:ea typeface="微软雅黑" panose="020B0503020204020204" pitchFamily="34" charset="-122"/>
              </a:rPr>
              <a:t>8.8%</a:t>
            </a:r>
            <a:r>
              <a:rPr lang="zh-CN" altLang="en-US" sz="1600" cap="all" dirty="0">
                <a:latin typeface="微软雅黑" panose="020B0503020204020204" pitchFamily="34" charset="-122"/>
                <a:ea typeface="微软雅黑" panose="020B0503020204020204" pitchFamily="34" charset="-122"/>
              </a:rPr>
              <a:t>，按日计算收益，</a:t>
            </a:r>
            <a:r>
              <a:rPr lang="en-US" altLang="zh-CN" sz="1600" cap="all" dirty="0">
                <a:latin typeface="微软雅黑" panose="020B0503020204020204" pitchFamily="34" charset="-122"/>
                <a:ea typeface="微软雅黑" panose="020B0503020204020204" pitchFamily="34" charset="-122"/>
              </a:rPr>
              <a:t>2</a:t>
            </a:r>
            <a:r>
              <a:rPr lang="zh-CN" altLang="en-US" sz="1600" cap="all" dirty="0">
                <a:latin typeface="微软雅黑" panose="020B0503020204020204" pitchFamily="34" charset="-122"/>
                <a:ea typeface="微软雅黑" panose="020B0503020204020204" pitchFamily="34" charset="-122"/>
              </a:rPr>
              <a:t>年自有期满后，将自动退出计划。还有针对工薪族投资需求量身打造的薪计划，按月投资，自动投标。</a:t>
            </a:r>
            <a:endParaRPr lang="zh-CN" altLang="en-US" sz="1600" cap="all" dirty="0">
              <a:latin typeface="微软雅黑" panose="020B0503020204020204" pitchFamily="34" charset="-122"/>
              <a:ea typeface="微软雅黑" panose="020B0503020204020204" pitchFamily="34" charset="-122"/>
            </a:endParaRPr>
          </a:p>
          <a:p>
            <a:pPr>
              <a:spcBef>
                <a:spcPct val="0"/>
              </a:spcBef>
            </a:pPr>
            <a:endParaRPr lang="en-US" altLang="zh-CN" sz="1400" cap="all" dirty="0">
              <a:latin typeface="微软雅黑" panose="020B0503020204020204" pitchFamily="34" charset="-122"/>
              <a:ea typeface="微软雅黑" panose="020B0503020204020204" pitchFamily="34" charset="-122"/>
              <a:cs typeface="+mj-cs"/>
            </a:endParaRPr>
          </a:p>
        </p:txBody>
      </p:sp>
      <p:pic>
        <p:nvPicPr>
          <p:cNvPr id="14" name="图片 13"/>
          <p:cNvPicPr>
            <a:picLocks noChangeAspect="1"/>
          </p:cNvPicPr>
          <p:nvPr/>
        </p:nvPicPr>
        <p:blipFill>
          <a:blip r:embed="rId1"/>
          <a:stretch>
            <a:fillRect/>
          </a:stretch>
        </p:blipFill>
        <p:spPr>
          <a:xfrm>
            <a:off x="8474710" y="1198880"/>
            <a:ext cx="3388995" cy="3658235"/>
          </a:xfrm>
          <a:prstGeom prst="rect">
            <a:avLst/>
          </a:prstGeom>
        </p:spPr>
      </p:pic>
      <p:pic>
        <p:nvPicPr>
          <p:cNvPr id="15" name="图片 14"/>
          <p:cNvPicPr>
            <a:picLocks noChangeAspect="1"/>
          </p:cNvPicPr>
          <p:nvPr/>
        </p:nvPicPr>
        <p:blipFill>
          <a:blip r:embed="rId2"/>
          <a:stretch>
            <a:fillRect/>
          </a:stretch>
        </p:blipFill>
        <p:spPr>
          <a:xfrm>
            <a:off x="5073015" y="1660525"/>
            <a:ext cx="3197225" cy="3196590"/>
          </a:xfrm>
          <a:prstGeom prst="rect">
            <a:avLst/>
          </a:prstGeom>
        </p:spPr>
      </p:pic>
      <p:sp>
        <p:nvSpPr>
          <p:cNvPr id="16" name="文本框 15"/>
          <p:cNvSpPr txBox="1"/>
          <p:nvPr/>
        </p:nvSpPr>
        <p:spPr>
          <a:xfrm>
            <a:off x="6124575" y="5219065"/>
            <a:ext cx="2242820" cy="368300"/>
          </a:xfrm>
          <a:prstGeom prst="rect">
            <a:avLst/>
          </a:prstGeom>
          <a:noFill/>
        </p:spPr>
        <p:txBody>
          <a:bodyPr wrap="none" rtlCol="0">
            <a:spAutoFit/>
          </a:bodyPr>
          <a:p>
            <a:r>
              <a:rPr lang="zh-CN" altLang="en-US"/>
              <a:t>图</a:t>
            </a:r>
            <a:r>
              <a:rPr lang="en-US" altLang="zh-CN"/>
              <a:t>21</a:t>
            </a:r>
            <a:r>
              <a:rPr lang="zh-CN" altLang="en-US"/>
              <a:t>人人贷邀请好友</a:t>
            </a:r>
            <a:endParaRPr lang="zh-CN" altLang="en-US"/>
          </a:p>
        </p:txBody>
      </p:sp>
      <p:sp>
        <p:nvSpPr>
          <p:cNvPr id="17" name="文本框 16"/>
          <p:cNvSpPr txBox="1"/>
          <p:nvPr/>
        </p:nvSpPr>
        <p:spPr>
          <a:xfrm>
            <a:off x="9265285" y="5219065"/>
            <a:ext cx="2242820" cy="368300"/>
          </a:xfrm>
          <a:prstGeom prst="rect">
            <a:avLst/>
          </a:prstGeom>
          <a:noFill/>
        </p:spPr>
        <p:txBody>
          <a:bodyPr wrap="none" rtlCol="0">
            <a:spAutoFit/>
          </a:bodyPr>
          <a:p>
            <a:r>
              <a:rPr lang="zh-CN" altLang="en-US"/>
              <a:t>图</a:t>
            </a:r>
            <a:r>
              <a:rPr lang="en-US" altLang="zh-CN"/>
              <a:t>22</a:t>
            </a:r>
            <a:r>
              <a:rPr lang="zh-CN" altLang="en-US"/>
              <a:t>宜人贷邀请好友</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p:blinds dir="vert"/>
      </p:transition>
    </mc:Choice>
    <mc:Fallback>
      <p:transition advTm="0">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原创设计师QQ598969553           _1"/>
          <p:cNvSpPr txBox="1"/>
          <p:nvPr/>
        </p:nvSpPr>
        <p:spPr>
          <a:xfrm>
            <a:off x="1096651" y="447320"/>
            <a:ext cx="2007940" cy="276860"/>
          </a:xfrm>
          <a:prstGeom prst="rect">
            <a:avLst/>
          </a:prstGeom>
          <a:noFill/>
        </p:spPr>
        <p:txBody>
          <a:bodyPr wrap="square" lIns="0" tIns="0" rIns="0" bIns="0" rtlCol="0">
            <a:spAutoFit/>
          </a:bodyPr>
          <a:lstStyle/>
          <a:p>
            <a:pPr marL="0" lvl="1"/>
            <a:r>
              <a:rPr lang="zh-CN" altLang="en-US" dirty="0">
                <a:latin typeface="微软雅黑" panose="020B0503020204020204" pitchFamily="34" charset="-122"/>
                <a:ea typeface="微软雅黑" panose="020B0503020204020204" pitchFamily="34" charset="-122"/>
              </a:rPr>
              <a:t>交互设计分析</a:t>
            </a:r>
            <a:endParaRPr lang="zh-CN" altLang="en-US" dirty="0">
              <a:latin typeface="微软雅黑" panose="020B0503020204020204" pitchFamily="34" charset="-122"/>
              <a:ea typeface="微软雅黑" panose="020B0503020204020204" pitchFamily="34" charset="-122"/>
            </a:endParaRPr>
          </a:p>
        </p:txBody>
      </p:sp>
      <p:grpSp>
        <p:nvGrpSpPr>
          <p:cNvPr id="46" name="原创设计师QQ598969553           _5"/>
          <p:cNvGrpSpPr/>
          <p:nvPr/>
        </p:nvGrpSpPr>
        <p:grpSpPr>
          <a:xfrm>
            <a:off x="599509" y="1165596"/>
            <a:ext cx="1644650" cy="307975"/>
            <a:chOff x="1815980" y="4041197"/>
            <a:chExt cx="1644650" cy="307975"/>
          </a:xfrm>
        </p:grpSpPr>
        <p:sp>
          <p:nvSpPr>
            <p:cNvPr id="47" name="矩形 46"/>
            <p:cNvSpPr>
              <a:spLocks noChangeArrowheads="1"/>
            </p:cNvSpPr>
            <p:nvPr/>
          </p:nvSpPr>
          <p:spPr bwMode="auto">
            <a:xfrm>
              <a:off x="1866145" y="4041197"/>
              <a:ext cx="1594485" cy="3079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p>
              <a:pPr algn="ctr">
                <a:spcBef>
                  <a:spcPct val="0"/>
                </a:spcBef>
              </a:pPr>
              <a:r>
                <a:rPr lang="zh-CN" altLang="en-US" b="1" cap="all" dirty="0">
                  <a:latin typeface="微软雅黑" panose="020B0503020204020204" pitchFamily="34" charset="-122"/>
                  <a:ea typeface="微软雅黑" panose="020B0503020204020204" pitchFamily="34" charset="-122"/>
                  <a:cs typeface="+mj-cs"/>
                </a:rPr>
                <a:t>整体</a:t>
              </a:r>
              <a:endParaRPr lang="zh-CN" altLang="en-US" b="1" cap="all" dirty="0">
                <a:latin typeface="微软雅黑" panose="020B0503020204020204" pitchFamily="34" charset="-122"/>
                <a:ea typeface="微软雅黑" panose="020B0503020204020204" pitchFamily="34" charset="-122"/>
                <a:cs typeface="+mj-cs"/>
              </a:endParaRPr>
            </a:p>
          </p:txBody>
        </p:sp>
        <p:sp>
          <p:nvSpPr>
            <p:cNvPr id="48" name="圆角矩形 47"/>
            <p:cNvSpPr/>
            <p:nvPr/>
          </p:nvSpPr>
          <p:spPr>
            <a:xfrm rot="18926425">
              <a:off x="1815980" y="4109579"/>
              <a:ext cx="171015" cy="171015"/>
            </a:xfrm>
            <a:prstGeom prst="roundRect">
              <a:avLst/>
            </a:prstGeom>
            <a:solidFill>
              <a:schemeClr val="tx1"/>
            </a:solidFill>
            <a:ln>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6600" dirty="0">
                <a:latin typeface="微软雅黑" panose="020B0503020204020204" pitchFamily="34" charset="-122"/>
                <a:ea typeface="微软雅黑" panose="020B0503020204020204" pitchFamily="34" charset="-122"/>
              </a:endParaRPr>
            </a:p>
          </p:txBody>
        </p:sp>
      </p:grpSp>
      <p:sp>
        <p:nvSpPr>
          <p:cNvPr id="65" name="原创设计师QQ598969553           _9"/>
          <p:cNvSpPr>
            <a:spLocks noChangeArrowheads="1"/>
          </p:cNvSpPr>
          <p:nvPr/>
        </p:nvSpPr>
        <p:spPr bwMode="auto">
          <a:xfrm>
            <a:off x="981075" y="1608455"/>
            <a:ext cx="3802380" cy="473456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p>
            <a:pPr>
              <a:spcBef>
                <a:spcPct val="0"/>
              </a:spcBef>
            </a:pPr>
            <a:r>
              <a:rPr lang="en-US" altLang="zh-CN" cap="all" dirty="0">
                <a:latin typeface="微软雅黑" panose="020B0503020204020204" pitchFamily="34" charset="-122"/>
                <a:ea typeface="微软雅黑" panose="020B0503020204020204" pitchFamily="34" charset="-122"/>
              </a:rPr>
              <a:t>    </a:t>
            </a:r>
            <a:r>
              <a:rPr lang="en-US" altLang="zh-CN" sz="1600" cap="all" dirty="0">
                <a:latin typeface="微软雅黑" panose="020B0503020204020204" pitchFamily="34" charset="-122"/>
                <a:ea typeface="微软雅黑" panose="020B0503020204020204" pitchFamily="34" charset="-122"/>
              </a:rPr>
              <a:t>  </a:t>
            </a:r>
            <a:r>
              <a:rPr lang="zh-CN" altLang="en-US" sz="1600" cap="all" dirty="0">
                <a:latin typeface="微软雅黑" panose="020B0503020204020204" pitchFamily="34" charset="-122"/>
                <a:ea typeface="微软雅黑" panose="020B0503020204020204" pitchFamily="34" charset="-122"/>
              </a:rPr>
              <a:t>两款应用采用的都是底部导航栏设计，相对于抽屉式导航更加直观，方便频繁的切页，人人贷主色调采用的是橙色，这种暖系色调更能刺激人进行消费，整体采用的是扁平化的设计，用卡片式的布局，给人一种清晰、简单的感觉，但是同时这种设计方案对页面空间的消耗比较大，并且将内容元与内容元强行切割，导致一屏呈现的信息很少，顶部采用的是沉浸式状态栏设计，让整体界面效果更佳统一。</a:t>
            </a:r>
            <a:endParaRPr lang="zh-CN" altLang="en-US" sz="1600" cap="all" dirty="0">
              <a:latin typeface="微软雅黑" panose="020B0503020204020204" pitchFamily="34" charset="-122"/>
              <a:ea typeface="微软雅黑" panose="020B0503020204020204" pitchFamily="34" charset="-122"/>
            </a:endParaRPr>
          </a:p>
          <a:p>
            <a:pPr>
              <a:spcBef>
                <a:spcPct val="0"/>
              </a:spcBef>
            </a:pPr>
            <a:r>
              <a:rPr lang="zh-CN" altLang="en-US" sz="1600" cap="all" dirty="0">
                <a:latin typeface="微软雅黑" panose="020B0503020204020204" pitchFamily="34" charset="-122"/>
                <a:ea typeface="微软雅黑" panose="020B0503020204020204" pitchFamily="34" charset="-122"/>
              </a:rPr>
              <a:t>       宜人贷的主色调采用的橙红渐变的混合颜色，也是暖色调为主，采用对角渐变的效果，富有层次感，也是今年流行的颜色。采用的是常规的设计方案，将功能模块分两行进行排放，展示的功能更多，但是整体没有人人贷看着简洁，顶部也没有采用沉浸式设计，整体一致性没有人人贷效果好。</a:t>
            </a:r>
            <a:endParaRPr lang="en-US" altLang="zh-CN" sz="1400" cap="all" dirty="0">
              <a:latin typeface="微软雅黑" panose="020B0503020204020204" pitchFamily="34" charset="-122"/>
              <a:ea typeface="微软雅黑" panose="020B0503020204020204" pitchFamily="34" charset="-122"/>
              <a:cs typeface="+mj-cs"/>
            </a:endParaRPr>
          </a:p>
        </p:txBody>
      </p:sp>
      <p:sp>
        <p:nvSpPr>
          <p:cNvPr id="16" name="文本框 15"/>
          <p:cNvSpPr txBox="1"/>
          <p:nvPr/>
        </p:nvSpPr>
        <p:spPr>
          <a:xfrm>
            <a:off x="5661660" y="6077585"/>
            <a:ext cx="1785620" cy="368300"/>
          </a:xfrm>
          <a:prstGeom prst="rect">
            <a:avLst/>
          </a:prstGeom>
          <a:noFill/>
        </p:spPr>
        <p:txBody>
          <a:bodyPr wrap="none" rtlCol="0">
            <a:spAutoFit/>
          </a:bodyPr>
          <a:p>
            <a:r>
              <a:rPr lang="zh-CN" altLang="en-US"/>
              <a:t>图</a:t>
            </a:r>
            <a:r>
              <a:rPr lang="en-US" altLang="zh-CN"/>
              <a:t>23</a:t>
            </a:r>
            <a:r>
              <a:rPr lang="zh-CN" altLang="en-US"/>
              <a:t>宜人</a:t>
            </a:r>
            <a:r>
              <a:rPr lang="zh-CN" altLang="en-US"/>
              <a:t>贷首页</a:t>
            </a:r>
            <a:endParaRPr lang="zh-CN" altLang="en-US"/>
          </a:p>
        </p:txBody>
      </p:sp>
      <p:sp>
        <p:nvSpPr>
          <p:cNvPr id="17" name="文本框 16"/>
          <p:cNvSpPr txBox="1"/>
          <p:nvPr/>
        </p:nvSpPr>
        <p:spPr>
          <a:xfrm>
            <a:off x="8986520" y="6077585"/>
            <a:ext cx="1785620" cy="368300"/>
          </a:xfrm>
          <a:prstGeom prst="rect">
            <a:avLst/>
          </a:prstGeom>
          <a:noFill/>
        </p:spPr>
        <p:txBody>
          <a:bodyPr wrap="none" rtlCol="0">
            <a:spAutoFit/>
          </a:bodyPr>
          <a:p>
            <a:r>
              <a:rPr lang="zh-CN" altLang="en-US"/>
              <a:t>图</a:t>
            </a:r>
            <a:r>
              <a:rPr lang="en-US" altLang="zh-CN"/>
              <a:t>24</a:t>
            </a:r>
            <a:r>
              <a:rPr lang="zh-CN" altLang="en-US"/>
              <a:t>人</a:t>
            </a:r>
            <a:r>
              <a:rPr lang="zh-CN" altLang="en-US"/>
              <a:t>人贷首页</a:t>
            </a:r>
            <a:endParaRPr lang="zh-CN" altLang="en-US"/>
          </a:p>
        </p:txBody>
      </p:sp>
      <p:pic>
        <p:nvPicPr>
          <p:cNvPr id="4" name="图片 3"/>
          <p:cNvPicPr>
            <a:picLocks noChangeAspect="1"/>
          </p:cNvPicPr>
          <p:nvPr/>
        </p:nvPicPr>
        <p:blipFill>
          <a:blip r:embed="rId1"/>
          <a:stretch>
            <a:fillRect/>
          </a:stretch>
        </p:blipFill>
        <p:spPr>
          <a:xfrm>
            <a:off x="5384800" y="1165860"/>
            <a:ext cx="2981325" cy="4695190"/>
          </a:xfrm>
          <a:prstGeom prst="rect">
            <a:avLst/>
          </a:prstGeom>
        </p:spPr>
      </p:pic>
      <p:pic>
        <p:nvPicPr>
          <p:cNvPr id="5" name="图片 4"/>
          <p:cNvPicPr>
            <a:picLocks noChangeAspect="1"/>
          </p:cNvPicPr>
          <p:nvPr/>
        </p:nvPicPr>
        <p:blipFill>
          <a:blip r:embed="rId2"/>
          <a:stretch>
            <a:fillRect/>
          </a:stretch>
        </p:blipFill>
        <p:spPr>
          <a:xfrm>
            <a:off x="8713470" y="1165860"/>
            <a:ext cx="2976880" cy="46951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advTm="0">
        <p:blinds dir="vert"/>
      </p:transition>
    </mc:Choice>
    <mc:Fallback>
      <p:transition advTm="0">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原创设计师QQ598969553           _1"/>
          <p:cNvSpPr txBox="1"/>
          <p:nvPr/>
        </p:nvSpPr>
        <p:spPr>
          <a:xfrm>
            <a:off x="1096651" y="447320"/>
            <a:ext cx="2007940" cy="276860"/>
          </a:xfrm>
          <a:prstGeom prst="rect">
            <a:avLst/>
          </a:prstGeom>
          <a:noFill/>
        </p:spPr>
        <p:txBody>
          <a:bodyPr wrap="square" lIns="0" tIns="0" rIns="0" bIns="0" rtlCol="0">
            <a:spAutoFit/>
          </a:bodyPr>
          <a:lstStyle/>
          <a:p>
            <a:pPr marL="0" lvl="1"/>
            <a:r>
              <a:rPr lang="zh-CN" altLang="en-US" dirty="0">
                <a:latin typeface="微软雅黑" panose="020B0503020204020204" pitchFamily="34" charset="-122"/>
                <a:ea typeface="微软雅黑" panose="020B0503020204020204" pitchFamily="34" charset="-122"/>
              </a:rPr>
              <a:t>交互设计分析</a:t>
            </a:r>
            <a:endParaRPr lang="zh-CN" altLang="en-US" dirty="0">
              <a:latin typeface="微软雅黑" panose="020B0503020204020204" pitchFamily="34" charset="-122"/>
              <a:ea typeface="微软雅黑" panose="020B0503020204020204" pitchFamily="34" charset="-122"/>
            </a:endParaRPr>
          </a:p>
        </p:txBody>
      </p:sp>
      <p:grpSp>
        <p:nvGrpSpPr>
          <p:cNvPr id="46" name="原创设计师QQ598969553           _5"/>
          <p:cNvGrpSpPr/>
          <p:nvPr/>
        </p:nvGrpSpPr>
        <p:grpSpPr>
          <a:xfrm>
            <a:off x="599509" y="1165596"/>
            <a:ext cx="1644650" cy="307975"/>
            <a:chOff x="1815980" y="4041197"/>
            <a:chExt cx="1644650" cy="307975"/>
          </a:xfrm>
        </p:grpSpPr>
        <p:sp>
          <p:nvSpPr>
            <p:cNvPr id="47" name="矩形 46"/>
            <p:cNvSpPr>
              <a:spLocks noChangeArrowheads="1"/>
            </p:cNvSpPr>
            <p:nvPr/>
          </p:nvSpPr>
          <p:spPr bwMode="auto">
            <a:xfrm>
              <a:off x="1866145" y="4041197"/>
              <a:ext cx="1594485" cy="3079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p>
              <a:pPr algn="ctr">
                <a:spcBef>
                  <a:spcPct val="0"/>
                </a:spcBef>
              </a:pPr>
              <a:endParaRPr lang="zh-CN" altLang="en-US" b="1" cap="all" dirty="0">
                <a:latin typeface="微软雅黑" panose="020B0503020204020204" pitchFamily="34" charset="-122"/>
                <a:ea typeface="微软雅黑" panose="020B0503020204020204" pitchFamily="34" charset="-122"/>
                <a:cs typeface="+mj-cs"/>
              </a:endParaRPr>
            </a:p>
          </p:txBody>
        </p:sp>
        <p:sp>
          <p:nvSpPr>
            <p:cNvPr id="48" name="圆角矩形 47"/>
            <p:cNvSpPr/>
            <p:nvPr/>
          </p:nvSpPr>
          <p:spPr>
            <a:xfrm rot="18926425">
              <a:off x="1815980" y="4109579"/>
              <a:ext cx="171015" cy="171015"/>
            </a:xfrm>
            <a:prstGeom prst="roundRect">
              <a:avLst/>
            </a:prstGeom>
            <a:solidFill>
              <a:schemeClr val="tx1"/>
            </a:solidFill>
            <a:ln>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6600" dirty="0">
                <a:latin typeface="微软雅黑" panose="020B0503020204020204" pitchFamily="34" charset="-122"/>
                <a:ea typeface="微软雅黑" panose="020B0503020204020204" pitchFamily="34" charset="-122"/>
              </a:endParaRPr>
            </a:p>
          </p:txBody>
        </p:sp>
      </p:grpSp>
      <p:sp>
        <p:nvSpPr>
          <p:cNvPr id="65" name="原创设计师QQ598969553           _9"/>
          <p:cNvSpPr>
            <a:spLocks noChangeArrowheads="1"/>
          </p:cNvSpPr>
          <p:nvPr/>
        </p:nvSpPr>
        <p:spPr bwMode="auto">
          <a:xfrm>
            <a:off x="805815" y="1971040"/>
            <a:ext cx="3547110" cy="318071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p>
            <a:pPr>
              <a:spcBef>
                <a:spcPct val="0"/>
              </a:spcBef>
            </a:pPr>
            <a:r>
              <a:rPr lang="en-US" altLang="zh-CN" cap="all" dirty="0">
                <a:latin typeface="微软雅黑" panose="020B0503020204020204" pitchFamily="34" charset="-122"/>
                <a:ea typeface="微软雅黑" panose="020B0503020204020204" pitchFamily="34" charset="-122"/>
              </a:rPr>
              <a:t>    </a:t>
            </a:r>
            <a:r>
              <a:rPr lang="en-US" altLang="zh-CN" sz="1600" cap="all" dirty="0">
                <a:latin typeface="微软雅黑" panose="020B0503020204020204" pitchFamily="34" charset="-122"/>
                <a:ea typeface="微软雅黑" panose="020B0503020204020204" pitchFamily="34" charset="-122"/>
              </a:rPr>
              <a:t>  </a:t>
            </a:r>
            <a:r>
              <a:rPr lang="zh-CN" altLang="en-US" sz="1600" cap="all" dirty="0">
                <a:latin typeface="微软雅黑" panose="020B0503020204020204" pitchFamily="34" charset="-122"/>
                <a:ea typeface="微软雅黑" panose="020B0503020204020204" pitchFamily="34" charset="-122"/>
              </a:rPr>
              <a:t>两款应用的产品模块都采用的都是左右滑动的方式切换不同类型的产品，除了常规的列表，人人贷多加了一条广播，用于实时上下切换的方式播放最新的消息（银行存管，推荐好友等），相对于宜人贷，人人贷的的子项中多了立即加入功能，宜人贷是直接点击即可，但是宜人贷如果要查看产品详情的时候需要先点击子项，再点击查看详情，需要两步。宜人贷显示的简介信息更加全面，比人人贷多了一个最小出借金额。</a:t>
            </a:r>
            <a:endParaRPr lang="en-US" altLang="zh-CN" sz="1600" cap="all" dirty="0">
              <a:latin typeface="微软雅黑" panose="020B0503020204020204" pitchFamily="34" charset="-122"/>
              <a:ea typeface="微软雅黑" panose="020B0503020204020204" pitchFamily="34" charset="-122"/>
              <a:cs typeface="+mj-cs"/>
            </a:endParaRPr>
          </a:p>
        </p:txBody>
      </p:sp>
      <p:sp>
        <p:nvSpPr>
          <p:cNvPr id="16" name="文本框 15"/>
          <p:cNvSpPr txBox="1"/>
          <p:nvPr/>
        </p:nvSpPr>
        <p:spPr>
          <a:xfrm>
            <a:off x="5661660" y="6077585"/>
            <a:ext cx="2242820" cy="368300"/>
          </a:xfrm>
          <a:prstGeom prst="rect">
            <a:avLst/>
          </a:prstGeom>
          <a:noFill/>
        </p:spPr>
        <p:txBody>
          <a:bodyPr wrap="none" rtlCol="0">
            <a:spAutoFit/>
          </a:bodyPr>
          <a:p>
            <a:r>
              <a:rPr lang="zh-CN" altLang="en-US"/>
              <a:t>图</a:t>
            </a:r>
            <a:r>
              <a:rPr lang="en-US" altLang="zh-CN"/>
              <a:t>23</a:t>
            </a:r>
            <a:r>
              <a:rPr lang="zh-CN" altLang="en-US"/>
              <a:t>宜人贷产品界面</a:t>
            </a:r>
            <a:endParaRPr lang="zh-CN" altLang="en-US"/>
          </a:p>
        </p:txBody>
      </p:sp>
      <p:sp>
        <p:nvSpPr>
          <p:cNvPr id="17" name="文本框 16"/>
          <p:cNvSpPr txBox="1"/>
          <p:nvPr/>
        </p:nvSpPr>
        <p:spPr>
          <a:xfrm>
            <a:off x="8986520" y="6077585"/>
            <a:ext cx="2242820" cy="368300"/>
          </a:xfrm>
          <a:prstGeom prst="rect">
            <a:avLst/>
          </a:prstGeom>
          <a:noFill/>
        </p:spPr>
        <p:txBody>
          <a:bodyPr wrap="none" rtlCol="0">
            <a:spAutoFit/>
          </a:bodyPr>
          <a:p>
            <a:r>
              <a:rPr lang="zh-CN" altLang="en-US"/>
              <a:t>图</a:t>
            </a:r>
            <a:r>
              <a:rPr lang="en-US" altLang="zh-CN"/>
              <a:t>24</a:t>
            </a:r>
            <a:r>
              <a:rPr lang="zh-CN" altLang="en-US"/>
              <a:t>人人贷产品界面</a:t>
            </a:r>
            <a:endParaRPr lang="zh-CN" altLang="en-US"/>
          </a:p>
        </p:txBody>
      </p:sp>
      <p:pic>
        <p:nvPicPr>
          <p:cNvPr id="3" name="图片 2"/>
          <p:cNvPicPr>
            <a:picLocks noChangeAspect="1"/>
          </p:cNvPicPr>
          <p:nvPr/>
        </p:nvPicPr>
        <p:blipFill>
          <a:blip r:embed="rId1"/>
          <a:stretch>
            <a:fillRect/>
          </a:stretch>
        </p:blipFill>
        <p:spPr>
          <a:xfrm>
            <a:off x="8345170" y="1165860"/>
            <a:ext cx="3068320" cy="4758055"/>
          </a:xfrm>
          <a:prstGeom prst="rect">
            <a:avLst/>
          </a:prstGeom>
        </p:spPr>
      </p:pic>
      <p:pic>
        <p:nvPicPr>
          <p:cNvPr id="6" name="图片 5"/>
          <p:cNvPicPr>
            <a:picLocks noChangeAspect="1"/>
          </p:cNvPicPr>
          <p:nvPr/>
        </p:nvPicPr>
        <p:blipFill>
          <a:blip r:embed="rId2"/>
          <a:stretch>
            <a:fillRect/>
          </a:stretch>
        </p:blipFill>
        <p:spPr>
          <a:xfrm>
            <a:off x="5022215" y="1141730"/>
            <a:ext cx="3084830" cy="4838700"/>
          </a:xfrm>
          <a:prstGeom prst="rect">
            <a:avLst/>
          </a:prstGeom>
        </p:spPr>
      </p:pic>
      <p:sp>
        <p:nvSpPr>
          <p:cNvPr id="7" name="矩形 6"/>
          <p:cNvSpPr>
            <a:spLocks noChangeArrowheads="1"/>
          </p:cNvSpPr>
          <p:nvPr/>
        </p:nvSpPr>
        <p:spPr bwMode="auto">
          <a:xfrm>
            <a:off x="805884" y="1198616"/>
            <a:ext cx="1594485" cy="3079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p>
            <a:pPr algn="ctr">
              <a:spcBef>
                <a:spcPct val="0"/>
              </a:spcBef>
            </a:pPr>
            <a:r>
              <a:rPr lang="zh-CN" altLang="en-US" b="1" cap="all" dirty="0">
                <a:latin typeface="微软雅黑" panose="020B0503020204020204" pitchFamily="34" charset="-122"/>
                <a:ea typeface="微软雅黑" panose="020B0503020204020204" pitchFamily="34" charset="-122"/>
                <a:cs typeface="+mj-cs"/>
              </a:rPr>
              <a:t>主要产品</a:t>
            </a:r>
            <a:endParaRPr lang="zh-CN" altLang="en-US" b="1" cap="all" dirty="0">
              <a:latin typeface="微软雅黑" panose="020B0503020204020204" pitchFamily="34" charset="-122"/>
              <a:ea typeface="微软雅黑" panose="020B0503020204020204" pitchFamily="34" charset="-122"/>
              <a:cs typeface="+mj-cs"/>
            </a:endParaRPr>
          </a:p>
        </p:txBody>
      </p:sp>
    </p:spTree>
  </p:cSld>
  <p:clrMapOvr>
    <a:masterClrMapping/>
  </p:clrMapOvr>
  <mc:AlternateContent xmlns:mc="http://schemas.openxmlformats.org/markup-compatibility/2006">
    <mc:Choice xmlns:p14="http://schemas.microsoft.com/office/powerpoint/2010/main" Requires="p14">
      <p:transition p14:dur="500" advTm="0">
        <p:blinds dir="vert"/>
      </p:transition>
    </mc:Choice>
    <mc:Fallback>
      <p:transition advTm="0">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原创设计师QQ598969553           _1"/>
          <p:cNvSpPr txBox="1"/>
          <p:nvPr/>
        </p:nvSpPr>
        <p:spPr>
          <a:xfrm>
            <a:off x="1096651" y="447320"/>
            <a:ext cx="2007940" cy="276860"/>
          </a:xfrm>
          <a:prstGeom prst="rect">
            <a:avLst/>
          </a:prstGeom>
          <a:noFill/>
        </p:spPr>
        <p:txBody>
          <a:bodyPr wrap="square" lIns="0" tIns="0" rIns="0" bIns="0" rtlCol="0">
            <a:spAutoFit/>
          </a:bodyPr>
          <a:lstStyle/>
          <a:p>
            <a:pPr marL="0" lvl="1"/>
            <a:r>
              <a:rPr lang="zh-CN" altLang="en-US" dirty="0">
                <a:latin typeface="微软雅黑" panose="020B0503020204020204" pitchFamily="34" charset="-122"/>
                <a:ea typeface="微软雅黑" panose="020B0503020204020204" pitchFamily="34" charset="-122"/>
              </a:rPr>
              <a:t>交互设计分析</a:t>
            </a:r>
            <a:endParaRPr lang="zh-CN" altLang="en-US" dirty="0">
              <a:latin typeface="微软雅黑" panose="020B0503020204020204" pitchFamily="34" charset="-122"/>
              <a:ea typeface="微软雅黑" panose="020B0503020204020204" pitchFamily="34" charset="-122"/>
            </a:endParaRPr>
          </a:p>
        </p:txBody>
      </p:sp>
      <p:grpSp>
        <p:nvGrpSpPr>
          <p:cNvPr id="46" name="原创设计师QQ598969553           _5"/>
          <p:cNvGrpSpPr/>
          <p:nvPr/>
        </p:nvGrpSpPr>
        <p:grpSpPr>
          <a:xfrm>
            <a:off x="599509" y="1165596"/>
            <a:ext cx="1644650" cy="307975"/>
            <a:chOff x="1815980" y="4041197"/>
            <a:chExt cx="1644650" cy="307975"/>
          </a:xfrm>
        </p:grpSpPr>
        <p:sp>
          <p:nvSpPr>
            <p:cNvPr id="47" name="矩形 46"/>
            <p:cNvSpPr>
              <a:spLocks noChangeArrowheads="1"/>
            </p:cNvSpPr>
            <p:nvPr/>
          </p:nvSpPr>
          <p:spPr bwMode="auto">
            <a:xfrm>
              <a:off x="1866145" y="4041197"/>
              <a:ext cx="1594485" cy="3079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p>
              <a:pPr algn="ctr">
                <a:spcBef>
                  <a:spcPct val="0"/>
                </a:spcBef>
              </a:pPr>
              <a:endParaRPr lang="zh-CN" altLang="en-US" b="1" cap="all" dirty="0">
                <a:latin typeface="微软雅黑" panose="020B0503020204020204" pitchFamily="34" charset="-122"/>
                <a:ea typeface="微软雅黑" panose="020B0503020204020204" pitchFamily="34" charset="-122"/>
                <a:cs typeface="+mj-cs"/>
              </a:endParaRPr>
            </a:p>
          </p:txBody>
        </p:sp>
        <p:sp>
          <p:nvSpPr>
            <p:cNvPr id="48" name="圆角矩形 47"/>
            <p:cNvSpPr/>
            <p:nvPr/>
          </p:nvSpPr>
          <p:spPr>
            <a:xfrm rot="18926425">
              <a:off x="1815980" y="4109579"/>
              <a:ext cx="171015" cy="171015"/>
            </a:xfrm>
            <a:prstGeom prst="roundRect">
              <a:avLst/>
            </a:prstGeom>
            <a:solidFill>
              <a:schemeClr val="tx1"/>
            </a:solidFill>
            <a:ln>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6600" dirty="0">
                <a:latin typeface="微软雅黑" panose="020B0503020204020204" pitchFamily="34" charset="-122"/>
                <a:ea typeface="微软雅黑" panose="020B0503020204020204" pitchFamily="34" charset="-122"/>
              </a:endParaRPr>
            </a:p>
          </p:txBody>
        </p:sp>
      </p:grpSp>
      <p:sp>
        <p:nvSpPr>
          <p:cNvPr id="65" name="原创设计师QQ598969553           _9"/>
          <p:cNvSpPr>
            <a:spLocks noChangeArrowheads="1"/>
          </p:cNvSpPr>
          <p:nvPr/>
        </p:nvSpPr>
        <p:spPr bwMode="auto">
          <a:xfrm>
            <a:off x="805815" y="1971040"/>
            <a:ext cx="3547110" cy="243903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p>
            <a:pPr>
              <a:spcBef>
                <a:spcPct val="0"/>
              </a:spcBef>
            </a:pPr>
            <a:r>
              <a:rPr lang="en-US" altLang="zh-CN" cap="all" dirty="0">
                <a:latin typeface="微软雅黑" panose="020B0503020204020204" pitchFamily="34" charset="-122"/>
                <a:ea typeface="微软雅黑" panose="020B0503020204020204" pitchFamily="34" charset="-122"/>
              </a:rPr>
              <a:t>    </a:t>
            </a:r>
            <a:r>
              <a:rPr lang="en-US" altLang="zh-CN" sz="1600" cap="all" dirty="0">
                <a:latin typeface="微软雅黑" panose="020B0503020204020204" pitchFamily="34" charset="-122"/>
                <a:ea typeface="微软雅黑" panose="020B0503020204020204" pitchFamily="34" charset="-122"/>
              </a:rPr>
              <a:t>  </a:t>
            </a:r>
            <a:r>
              <a:rPr lang="zh-CN" altLang="en-US" sz="1600" cap="all" dirty="0">
                <a:latin typeface="微软雅黑" panose="020B0503020204020204" pitchFamily="34" charset="-122"/>
                <a:ea typeface="微软雅黑" panose="020B0503020204020204" pitchFamily="34" charset="-122"/>
              </a:rPr>
              <a:t>两款应用个人中心界面大同小异，人人贷比宜人贷多了累计收益，宜人贷币人人贷多了预期可收回利息，都有显示和隐藏金额的功能，人人贷悬浮按钮可以查看最新主推的投资活动，还比宜人多了个交易记录的功能，宜人贷在的大量活动以网格的形式排列在下方，主推的邀请好友放在第一的位置。</a:t>
            </a:r>
            <a:endParaRPr lang="zh-CN" altLang="en-US" sz="1600" cap="all" dirty="0">
              <a:latin typeface="微软雅黑" panose="020B0503020204020204" pitchFamily="34" charset="-122"/>
              <a:ea typeface="微软雅黑" panose="020B0503020204020204" pitchFamily="34" charset="-122"/>
              <a:cs typeface="+mj-cs"/>
            </a:endParaRPr>
          </a:p>
        </p:txBody>
      </p:sp>
      <p:sp>
        <p:nvSpPr>
          <p:cNvPr id="16" name="文本框 15"/>
          <p:cNvSpPr txBox="1"/>
          <p:nvPr/>
        </p:nvSpPr>
        <p:spPr>
          <a:xfrm>
            <a:off x="5481955" y="6077585"/>
            <a:ext cx="2242820" cy="368300"/>
          </a:xfrm>
          <a:prstGeom prst="rect">
            <a:avLst/>
          </a:prstGeom>
          <a:noFill/>
        </p:spPr>
        <p:txBody>
          <a:bodyPr wrap="none" rtlCol="0">
            <a:spAutoFit/>
          </a:bodyPr>
          <a:p>
            <a:r>
              <a:rPr lang="zh-CN" altLang="en-US"/>
              <a:t>图</a:t>
            </a:r>
            <a:r>
              <a:rPr lang="en-US" altLang="zh-CN"/>
              <a:t>23</a:t>
            </a:r>
            <a:r>
              <a:rPr lang="zh-CN" altLang="en-US"/>
              <a:t>宜人贷个人中心</a:t>
            </a:r>
            <a:endParaRPr lang="zh-CN" altLang="en-US"/>
          </a:p>
        </p:txBody>
      </p:sp>
      <p:sp>
        <p:nvSpPr>
          <p:cNvPr id="17" name="文本框 16"/>
          <p:cNvSpPr txBox="1"/>
          <p:nvPr/>
        </p:nvSpPr>
        <p:spPr>
          <a:xfrm>
            <a:off x="8986520" y="6077585"/>
            <a:ext cx="2242820" cy="368300"/>
          </a:xfrm>
          <a:prstGeom prst="rect">
            <a:avLst/>
          </a:prstGeom>
          <a:noFill/>
        </p:spPr>
        <p:txBody>
          <a:bodyPr wrap="none" rtlCol="0">
            <a:spAutoFit/>
          </a:bodyPr>
          <a:p>
            <a:r>
              <a:rPr lang="zh-CN" altLang="en-US"/>
              <a:t>图</a:t>
            </a:r>
            <a:r>
              <a:rPr lang="en-US" altLang="zh-CN"/>
              <a:t>24</a:t>
            </a:r>
            <a:r>
              <a:rPr lang="zh-CN" altLang="en-US"/>
              <a:t>人人贷个人中心</a:t>
            </a:r>
            <a:endParaRPr lang="zh-CN" altLang="en-US"/>
          </a:p>
        </p:txBody>
      </p:sp>
      <p:sp>
        <p:nvSpPr>
          <p:cNvPr id="7" name="矩形 6"/>
          <p:cNvSpPr>
            <a:spLocks noChangeArrowheads="1"/>
          </p:cNvSpPr>
          <p:nvPr/>
        </p:nvSpPr>
        <p:spPr bwMode="auto">
          <a:xfrm>
            <a:off x="805884" y="1198616"/>
            <a:ext cx="1594485" cy="3079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p>
            <a:pPr algn="ctr">
              <a:spcBef>
                <a:spcPct val="0"/>
              </a:spcBef>
            </a:pPr>
            <a:r>
              <a:rPr lang="zh-CN" altLang="en-US" b="1" cap="all" dirty="0">
                <a:latin typeface="微软雅黑" panose="020B0503020204020204" pitchFamily="34" charset="-122"/>
                <a:ea typeface="微软雅黑" panose="020B0503020204020204" pitchFamily="34" charset="-122"/>
                <a:cs typeface="+mj-cs"/>
              </a:rPr>
              <a:t>个人中心</a:t>
            </a:r>
            <a:endParaRPr lang="zh-CN" altLang="en-US" b="1" cap="all" dirty="0">
              <a:latin typeface="微软雅黑" panose="020B0503020204020204" pitchFamily="34" charset="-122"/>
              <a:ea typeface="微软雅黑" panose="020B0503020204020204" pitchFamily="34" charset="-122"/>
              <a:cs typeface="+mj-cs"/>
            </a:endParaRPr>
          </a:p>
        </p:txBody>
      </p:sp>
      <p:pic>
        <p:nvPicPr>
          <p:cNvPr id="4" name="图片 3"/>
          <p:cNvPicPr>
            <a:picLocks noChangeAspect="1"/>
          </p:cNvPicPr>
          <p:nvPr/>
        </p:nvPicPr>
        <p:blipFill>
          <a:blip r:embed="rId1"/>
          <a:stretch>
            <a:fillRect/>
          </a:stretch>
        </p:blipFill>
        <p:spPr>
          <a:xfrm>
            <a:off x="5107305" y="1198880"/>
            <a:ext cx="2991485" cy="4725035"/>
          </a:xfrm>
          <a:prstGeom prst="rect">
            <a:avLst/>
          </a:prstGeom>
        </p:spPr>
      </p:pic>
      <p:pic>
        <p:nvPicPr>
          <p:cNvPr id="5" name="图片 4"/>
          <p:cNvPicPr>
            <a:picLocks noChangeAspect="1"/>
          </p:cNvPicPr>
          <p:nvPr/>
        </p:nvPicPr>
        <p:blipFill>
          <a:blip r:embed="rId2"/>
          <a:stretch>
            <a:fillRect/>
          </a:stretch>
        </p:blipFill>
        <p:spPr>
          <a:xfrm>
            <a:off x="8640445" y="1198880"/>
            <a:ext cx="2935605" cy="47269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advTm="0">
        <p:blinds dir="vert"/>
      </p:transition>
    </mc:Choice>
    <mc:Fallback>
      <p:transition advTm="0">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原创设计师QQ598969553           _1"/>
          <p:cNvSpPr txBox="1"/>
          <p:nvPr/>
        </p:nvSpPr>
        <p:spPr>
          <a:xfrm>
            <a:off x="1096651" y="447320"/>
            <a:ext cx="2007940" cy="276860"/>
          </a:xfrm>
          <a:prstGeom prst="rect">
            <a:avLst/>
          </a:prstGeom>
          <a:noFill/>
        </p:spPr>
        <p:txBody>
          <a:bodyPr wrap="square" lIns="0" tIns="0" rIns="0" bIns="0" rtlCol="0">
            <a:spAutoFit/>
          </a:bodyPr>
          <a:lstStyle/>
          <a:p>
            <a:pPr marL="0" lvl="1"/>
            <a:r>
              <a:rPr lang="zh-CN" altLang="en-US" dirty="0">
                <a:latin typeface="微软雅黑" panose="020B0503020204020204" pitchFamily="34" charset="-122"/>
                <a:ea typeface="微软雅黑" panose="020B0503020204020204" pitchFamily="34" charset="-122"/>
              </a:rPr>
              <a:t>产品建议</a:t>
            </a:r>
            <a:endParaRPr lang="zh-CN" altLang="en-US" dirty="0">
              <a:latin typeface="微软雅黑" panose="020B0503020204020204" pitchFamily="34" charset="-122"/>
              <a:ea typeface="微软雅黑" panose="020B0503020204020204" pitchFamily="34" charset="-122"/>
            </a:endParaRPr>
          </a:p>
        </p:txBody>
      </p:sp>
      <p:sp>
        <p:nvSpPr>
          <p:cNvPr id="3" name="原创设计师QQ598969553           _2"/>
          <p:cNvSpPr txBox="1"/>
          <p:nvPr/>
        </p:nvSpPr>
        <p:spPr>
          <a:xfrm>
            <a:off x="2630346" y="471540"/>
            <a:ext cx="3790871" cy="246221"/>
          </a:xfrm>
          <a:prstGeom prst="rect">
            <a:avLst/>
          </a:prstGeom>
          <a:noFill/>
        </p:spPr>
        <p:txBody>
          <a:bodyPr wrap="square" lIns="0" tIns="0" rIns="0" bIns="0" rtlCol="0">
            <a:spAutoFit/>
          </a:bodyPr>
          <a:lstStyle/>
          <a:p>
            <a:pPr marL="0" lvl="1"/>
            <a:r>
              <a:rPr lang="en-US" altLang="zh-CN" sz="1600" dirty="0">
                <a:solidFill>
                  <a:srgbClr val="C00000"/>
                </a:solidFill>
                <a:latin typeface="微软雅黑" panose="020B0503020204020204" pitchFamily="34" charset="-122"/>
                <a:ea typeface="微软雅黑" panose="020B0503020204020204" pitchFamily="34" charset="-122"/>
              </a:rPr>
              <a:t>CORE MEMBERS</a:t>
            </a:r>
            <a:endParaRPr lang="zh-CN" altLang="en-US" sz="1600" dirty="0">
              <a:solidFill>
                <a:srgbClr val="C00000"/>
              </a:solidFill>
              <a:latin typeface="微软雅黑" panose="020B0503020204020204" pitchFamily="34" charset="-122"/>
              <a:ea typeface="微软雅黑" panose="020B0503020204020204" pitchFamily="34" charset="-122"/>
            </a:endParaRPr>
          </a:p>
        </p:txBody>
      </p:sp>
      <p:sp>
        <p:nvSpPr>
          <p:cNvPr id="44" name="原创设计师QQ598969553           _3"/>
          <p:cNvSpPr/>
          <p:nvPr/>
        </p:nvSpPr>
        <p:spPr>
          <a:xfrm>
            <a:off x="585470" y="1419860"/>
            <a:ext cx="1762125" cy="1575435"/>
          </a:xfrm>
          <a:custGeom>
            <a:avLst/>
            <a:gdLst/>
            <a:ahLst/>
            <a:cxnLst/>
            <a:rect l="l" t="t" r="r" b="b"/>
            <a:pathLst>
              <a:path w="1036365" h="886811">
                <a:moveTo>
                  <a:pt x="754039" y="0"/>
                </a:moveTo>
                <a:lnTo>
                  <a:pt x="1036365" y="429554"/>
                </a:lnTo>
                <a:lnTo>
                  <a:pt x="784530" y="883036"/>
                </a:lnTo>
                <a:lnTo>
                  <a:pt x="783106" y="880650"/>
                </a:lnTo>
                <a:lnTo>
                  <a:pt x="264749" y="886811"/>
                </a:lnTo>
                <a:lnTo>
                  <a:pt x="0" y="443416"/>
                </a:lnTo>
                <a:lnTo>
                  <a:pt x="242827" y="5981"/>
                </a:lnTo>
                <a:lnTo>
                  <a:pt x="241773" y="4216"/>
                </a:lnTo>
                <a:lnTo>
                  <a:pt x="243839" y="4190"/>
                </a:lnTo>
                <a:close/>
              </a:path>
            </a:pathLst>
          </a:custGeom>
          <a:blipFill dpi="0" rotWithShape="1">
            <a:blip r:embed="rId1" cstate="screen"/>
            <a:srcRect/>
            <a:stretch>
              <a:fillRect/>
            </a:stretch>
          </a:blip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原创设计师QQ598969553           _5"/>
          <p:cNvGrpSpPr/>
          <p:nvPr/>
        </p:nvGrpSpPr>
        <p:grpSpPr>
          <a:xfrm>
            <a:off x="3499554" y="1560566"/>
            <a:ext cx="1111429" cy="307777"/>
            <a:chOff x="1815980" y="4041197"/>
            <a:chExt cx="1111429" cy="307777"/>
          </a:xfrm>
        </p:grpSpPr>
        <p:sp>
          <p:nvSpPr>
            <p:cNvPr id="47" name="矩形 46"/>
            <p:cNvSpPr>
              <a:spLocks noChangeArrowheads="1"/>
            </p:cNvSpPr>
            <p:nvPr/>
          </p:nvSpPr>
          <p:spPr bwMode="auto">
            <a:xfrm>
              <a:off x="1901487" y="4041197"/>
              <a:ext cx="1025922" cy="30777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lgn="ctr">
                <a:spcBef>
                  <a:spcPct val="0"/>
                </a:spcBef>
              </a:pPr>
              <a:r>
                <a:rPr lang="zh-CN" altLang="en-US" b="1" cap="all" dirty="0">
                  <a:latin typeface="微软雅黑" panose="020B0503020204020204" pitchFamily="34" charset="-122"/>
                  <a:ea typeface="微软雅黑" panose="020B0503020204020204" pitchFamily="34" charset="-122"/>
                  <a:cs typeface="+mj-cs"/>
                </a:rPr>
                <a:t>人人贷</a:t>
              </a:r>
              <a:endParaRPr lang="zh-CN" altLang="en-US" b="1" cap="all" dirty="0">
                <a:latin typeface="微软雅黑" panose="020B0503020204020204" pitchFamily="34" charset="-122"/>
                <a:ea typeface="微软雅黑" panose="020B0503020204020204" pitchFamily="34" charset="-122"/>
                <a:cs typeface="+mj-cs"/>
              </a:endParaRPr>
            </a:p>
            <a:p>
              <a:pPr algn="ctr">
                <a:spcBef>
                  <a:spcPct val="0"/>
                </a:spcBef>
              </a:pPr>
              <a:endParaRPr lang="zh-CN" altLang="en-US" b="1" cap="all" dirty="0">
                <a:latin typeface="微软雅黑" panose="020B0503020204020204" pitchFamily="34" charset="-122"/>
                <a:ea typeface="微软雅黑" panose="020B0503020204020204" pitchFamily="34" charset="-122"/>
                <a:cs typeface="+mj-cs"/>
              </a:endParaRPr>
            </a:p>
          </p:txBody>
        </p:sp>
        <p:sp>
          <p:nvSpPr>
            <p:cNvPr id="48" name="圆角矩形 47"/>
            <p:cNvSpPr/>
            <p:nvPr/>
          </p:nvSpPr>
          <p:spPr>
            <a:xfrm rot="18926425">
              <a:off x="1815980" y="4109579"/>
              <a:ext cx="171015" cy="171015"/>
            </a:xfrm>
            <a:prstGeom prst="roundRect">
              <a:avLst/>
            </a:prstGeom>
            <a:solidFill>
              <a:schemeClr val="tx1"/>
            </a:solidFill>
            <a:ln>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dirty="0">
                <a:latin typeface="微软雅黑" panose="020B0503020204020204" pitchFamily="34" charset="-122"/>
                <a:ea typeface="微软雅黑" panose="020B0503020204020204" pitchFamily="34" charset="-122"/>
              </a:endParaRPr>
            </a:p>
          </p:txBody>
        </p:sp>
      </p:grpSp>
      <p:grpSp>
        <p:nvGrpSpPr>
          <p:cNvPr id="54" name="原创设计师QQ598969553           _7"/>
          <p:cNvGrpSpPr/>
          <p:nvPr/>
        </p:nvGrpSpPr>
        <p:grpSpPr>
          <a:xfrm>
            <a:off x="3499554" y="4054644"/>
            <a:ext cx="1111429" cy="307777"/>
            <a:chOff x="1815980" y="4041197"/>
            <a:chExt cx="1111429" cy="307777"/>
          </a:xfrm>
        </p:grpSpPr>
        <p:sp>
          <p:nvSpPr>
            <p:cNvPr id="55" name="矩形 54"/>
            <p:cNvSpPr>
              <a:spLocks noChangeArrowheads="1"/>
            </p:cNvSpPr>
            <p:nvPr/>
          </p:nvSpPr>
          <p:spPr bwMode="auto">
            <a:xfrm>
              <a:off x="1901487" y="4041197"/>
              <a:ext cx="1025922" cy="30777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lgn="ctr">
                <a:spcBef>
                  <a:spcPct val="0"/>
                </a:spcBef>
              </a:pPr>
              <a:r>
                <a:rPr lang="zh-CN" altLang="en-US" b="1" cap="all" dirty="0">
                  <a:latin typeface="微软雅黑" panose="020B0503020204020204" pitchFamily="34" charset="-122"/>
                  <a:ea typeface="微软雅黑" panose="020B0503020204020204" pitchFamily="34" charset="-122"/>
                  <a:cs typeface="+mj-cs"/>
                </a:rPr>
                <a:t>宜人贷</a:t>
              </a:r>
              <a:endParaRPr lang="zh-CN" altLang="en-US" b="1" cap="all" dirty="0">
                <a:latin typeface="微软雅黑" panose="020B0503020204020204" pitchFamily="34" charset="-122"/>
                <a:ea typeface="微软雅黑" panose="020B0503020204020204" pitchFamily="34" charset="-122"/>
                <a:cs typeface="+mj-cs"/>
              </a:endParaRPr>
            </a:p>
          </p:txBody>
        </p:sp>
        <p:sp>
          <p:nvSpPr>
            <p:cNvPr id="56" name="圆角矩形 55"/>
            <p:cNvSpPr/>
            <p:nvPr/>
          </p:nvSpPr>
          <p:spPr>
            <a:xfrm rot="18926425">
              <a:off x="1815980" y="4109579"/>
              <a:ext cx="171015" cy="171015"/>
            </a:xfrm>
            <a:prstGeom prst="roundRect">
              <a:avLst/>
            </a:prstGeom>
            <a:solidFill>
              <a:schemeClr val="tx1"/>
            </a:solidFill>
            <a:ln>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dirty="0">
                <a:latin typeface="微软雅黑" panose="020B0503020204020204" pitchFamily="34" charset="-122"/>
                <a:ea typeface="微软雅黑" panose="020B0503020204020204" pitchFamily="34" charset="-122"/>
              </a:endParaRPr>
            </a:p>
          </p:txBody>
        </p:sp>
      </p:grpSp>
      <p:sp>
        <p:nvSpPr>
          <p:cNvPr id="65" name="原创设计师QQ598969553           _9"/>
          <p:cNvSpPr>
            <a:spLocks noChangeArrowheads="1"/>
          </p:cNvSpPr>
          <p:nvPr/>
        </p:nvSpPr>
        <p:spPr bwMode="auto">
          <a:xfrm>
            <a:off x="3463925" y="1890395"/>
            <a:ext cx="7256145" cy="11049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spcBef>
                <a:spcPct val="0"/>
              </a:spcBef>
            </a:pPr>
            <a:r>
              <a:rPr lang="en-US" altLang="zh-CN" cap="all" dirty="0">
                <a:latin typeface="微软雅黑" panose="020B0503020204020204" pitchFamily="34" charset="-122"/>
                <a:ea typeface="微软雅黑" panose="020B0503020204020204" pitchFamily="34" charset="-122"/>
              </a:rPr>
              <a:t>       </a:t>
            </a:r>
            <a:r>
              <a:rPr lang="zh-CN" altLang="en-US" cap="all" dirty="0">
                <a:latin typeface="微软雅黑" panose="020B0503020204020204" pitchFamily="34" charset="-122"/>
                <a:ea typeface="微软雅黑" panose="020B0503020204020204" pitchFamily="34" charset="-122"/>
              </a:rPr>
              <a:t>优化论坛功能，人人贷的论坛资讯界面太丑，且隐藏较深，如果不是刻意去找，不容易找到，基金模块并没有实现只有一个推广链接，确占用了底部导航栏的位置，刻意提供一个理财计算器功能，方便用户计算所得收益情况。</a:t>
            </a:r>
            <a:endParaRPr lang="zh-CN" altLang="en-US" cap="all" dirty="0">
              <a:latin typeface="微软雅黑" panose="020B0503020204020204" pitchFamily="34" charset="-122"/>
              <a:ea typeface="微软雅黑" panose="020B0503020204020204" pitchFamily="34" charset="-122"/>
            </a:endParaRPr>
          </a:p>
          <a:p>
            <a:pPr>
              <a:spcBef>
                <a:spcPct val="0"/>
              </a:spcBef>
            </a:pPr>
            <a:endParaRPr lang="en-US" altLang="zh-CN" sz="1400" cap="all" dirty="0">
              <a:latin typeface="微软雅黑" panose="020B0503020204020204" pitchFamily="34" charset="-122"/>
              <a:ea typeface="微软雅黑" panose="020B0503020204020204" pitchFamily="34" charset="-122"/>
            </a:endParaRPr>
          </a:p>
          <a:p>
            <a:pPr>
              <a:spcBef>
                <a:spcPct val="0"/>
              </a:spcBef>
            </a:pPr>
            <a:endParaRPr lang="en-US" altLang="zh-CN" sz="1400" cap="all" dirty="0">
              <a:latin typeface="微软雅黑" panose="020B0503020204020204" pitchFamily="34" charset="-122"/>
              <a:ea typeface="微软雅黑" panose="020B0503020204020204" pitchFamily="34" charset="-122"/>
              <a:cs typeface="+mj-cs"/>
            </a:endParaRPr>
          </a:p>
        </p:txBody>
      </p:sp>
      <p:sp>
        <p:nvSpPr>
          <p:cNvPr id="66" name="原创设计师QQ598969553           _10"/>
          <p:cNvSpPr>
            <a:spLocks noChangeArrowheads="1"/>
          </p:cNvSpPr>
          <p:nvPr/>
        </p:nvSpPr>
        <p:spPr bwMode="auto">
          <a:xfrm>
            <a:off x="3463925" y="4589145"/>
            <a:ext cx="7256145" cy="95694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spcBef>
                <a:spcPct val="0"/>
              </a:spcBef>
            </a:pPr>
            <a:r>
              <a:rPr lang="zh-CN" altLang="en-US" cap="all" dirty="0">
                <a:latin typeface="微软雅黑" panose="020B0503020204020204" pitchFamily="34" charset="-122"/>
                <a:ea typeface="微软雅黑" panose="020B0503020204020204" pitchFamily="34" charset="-122"/>
              </a:rPr>
              <a:t>增加信息纰漏模块，提高用户的安全感。网贷产品形式较为单一，增加多元化的投资方式。显示成交数据（累计用户数，累计交易金额，用户投资列表），增加交易记录，查看资金交易情况。</a:t>
            </a:r>
            <a:endParaRPr lang="zh-CN" altLang="en-US" cap="all" dirty="0">
              <a:latin typeface="微软雅黑" panose="020B0503020204020204" pitchFamily="34" charset="-122"/>
              <a:ea typeface="微软雅黑" panose="020B0503020204020204" pitchFamily="34" charset="-122"/>
            </a:endParaRPr>
          </a:p>
          <a:p>
            <a:pPr>
              <a:spcBef>
                <a:spcPct val="0"/>
              </a:spcBef>
            </a:pPr>
            <a:endParaRPr lang="en-US" altLang="zh-CN" sz="1400" cap="all" dirty="0">
              <a:latin typeface="微软雅黑" panose="020B0503020204020204" pitchFamily="34" charset="-122"/>
              <a:ea typeface="微软雅黑" panose="020B0503020204020204" pitchFamily="34" charset="-122"/>
            </a:endParaRPr>
          </a:p>
          <a:p>
            <a:pPr>
              <a:spcBef>
                <a:spcPct val="0"/>
              </a:spcBef>
            </a:pPr>
            <a:endParaRPr lang="en-US" altLang="zh-CN" sz="1400" cap="all" dirty="0">
              <a:latin typeface="微软雅黑" panose="020B0503020204020204" pitchFamily="34" charset="-122"/>
              <a:ea typeface="微软雅黑" panose="020B0503020204020204" pitchFamily="34" charset="-122"/>
              <a:cs typeface="+mj-cs"/>
            </a:endParaRPr>
          </a:p>
        </p:txBody>
      </p:sp>
      <p:sp>
        <p:nvSpPr>
          <p:cNvPr id="4" name="原创设计师QQ598969553           _3"/>
          <p:cNvSpPr/>
          <p:nvPr/>
        </p:nvSpPr>
        <p:spPr>
          <a:xfrm>
            <a:off x="585470" y="3971290"/>
            <a:ext cx="1762125" cy="1575435"/>
          </a:xfrm>
          <a:custGeom>
            <a:avLst/>
            <a:gdLst/>
            <a:ahLst/>
            <a:cxnLst/>
            <a:rect l="l" t="t" r="r" b="b"/>
            <a:pathLst>
              <a:path w="1036365" h="886811">
                <a:moveTo>
                  <a:pt x="754039" y="0"/>
                </a:moveTo>
                <a:lnTo>
                  <a:pt x="1036365" y="429554"/>
                </a:lnTo>
                <a:lnTo>
                  <a:pt x="784530" y="883036"/>
                </a:lnTo>
                <a:lnTo>
                  <a:pt x="783106" y="880650"/>
                </a:lnTo>
                <a:lnTo>
                  <a:pt x="264749" y="886811"/>
                </a:lnTo>
                <a:lnTo>
                  <a:pt x="0" y="443416"/>
                </a:lnTo>
                <a:lnTo>
                  <a:pt x="242827" y="5981"/>
                </a:lnTo>
                <a:lnTo>
                  <a:pt x="241773" y="4216"/>
                </a:lnTo>
                <a:lnTo>
                  <a:pt x="243839" y="4190"/>
                </a:lnTo>
                <a:close/>
              </a:path>
            </a:pathLst>
          </a:custGeom>
          <a:blipFill dpi="0" rotWithShape="1">
            <a:blip r:embed="rId2" cstate="screen"/>
            <a:srcRect/>
            <a:stretch>
              <a:fillRect/>
            </a:stretch>
          </a:blip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p:blinds dir="vert"/>
      </p:transition>
    </mc:Choice>
    <mc:Fallback>
      <p:transition advTm="0">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原创设计师QQ598969553           _2"/>
          <p:cNvSpPr txBox="1">
            <a:spLocks noChangeArrowheads="1"/>
          </p:cNvSpPr>
          <p:nvPr/>
        </p:nvSpPr>
        <p:spPr bwMode="auto">
          <a:xfrm>
            <a:off x="3383915" y="1609090"/>
            <a:ext cx="275844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marL="0" lvl="1" algn="l" fontAlgn="base">
              <a:spcBef>
                <a:spcPct val="0"/>
              </a:spcBef>
              <a:spcAft>
                <a:spcPct val="0"/>
              </a:spcAft>
            </a:pPr>
            <a:r>
              <a:rPr lang="zh-CN" altLang="en-US" sz="2665" b="1" dirty="0">
                <a:solidFill>
                  <a:prstClr val="black"/>
                </a:solidFill>
                <a:latin typeface="微软雅黑" panose="020B0503020204020204" pitchFamily="34" charset="-122"/>
                <a:ea typeface="微软雅黑" panose="020B0503020204020204" pitchFamily="34" charset="-122"/>
              </a:rPr>
              <a:t>市场趋势及现状</a:t>
            </a:r>
            <a:endParaRPr lang="zh-CN" altLang="en-US" sz="2665" b="1" dirty="0">
              <a:solidFill>
                <a:prstClr val="black"/>
              </a:solidFill>
              <a:latin typeface="微软雅黑" panose="020B0503020204020204" pitchFamily="34" charset="-122"/>
              <a:ea typeface="微软雅黑" panose="020B0503020204020204" pitchFamily="34" charset="-122"/>
            </a:endParaRPr>
          </a:p>
        </p:txBody>
      </p:sp>
      <p:sp>
        <p:nvSpPr>
          <p:cNvPr id="44" name="原创设计师QQ598969553           _12"/>
          <p:cNvSpPr txBox="1"/>
          <p:nvPr/>
        </p:nvSpPr>
        <p:spPr>
          <a:xfrm>
            <a:off x="4751851" y="634090"/>
            <a:ext cx="2688299" cy="410433"/>
          </a:xfrm>
          <a:prstGeom prst="rect">
            <a:avLst/>
          </a:prstGeom>
          <a:noFill/>
        </p:spPr>
        <p:txBody>
          <a:bodyPr wrap="square" lIns="0" tIns="0" rIns="0" bIns="0" rtlCol="0">
            <a:spAutoFit/>
          </a:bodyPr>
          <a:lstStyle/>
          <a:p>
            <a:pPr algn="ctr" fontAlgn="base">
              <a:spcBef>
                <a:spcPct val="0"/>
              </a:spcBef>
              <a:spcAft>
                <a:spcPct val="0"/>
              </a:spcAft>
            </a:pPr>
            <a:r>
              <a:rPr lang="zh-CN" altLang="en-US" sz="2665" b="1" dirty="0">
                <a:solidFill>
                  <a:prstClr val="black"/>
                </a:solidFill>
                <a:latin typeface="微软雅黑" panose="020B0503020204020204" pitchFamily="34" charset="-122"/>
                <a:ea typeface="微软雅黑" panose="020B0503020204020204" pitchFamily="34" charset="-122"/>
              </a:rPr>
              <a:t>目 录 页</a:t>
            </a:r>
            <a:endParaRPr lang="zh-CN" altLang="en-US" sz="1335" dirty="0">
              <a:solidFill>
                <a:prstClr val="black"/>
              </a:solidFill>
              <a:latin typeface="微软雅黑" panose="020B0503020204020204" pitchFamily="34" charset="-122"/>
              <a:ea typeface="微软雅黑" panose="020B0503020204020204" pitchFamily="34" charset="-122"/>
            </a:endParaRPr>
          </a:p>
        </p:txBody>
      </p:sp>
      <p:grpSp>
        <p:nvGrpSpPr>
          <p:cNvPr id="2" name="原创设计师QQ598969553           _13"/>
          <p:cNvGrpSpPr/>
          <p:nvPr/>
        </p:nvGrpSpPr>
        <p:grpSpPr>
          <a:xfrm>
            <a:off x="2496820" y="1583690"/>
            <a:ext cx="590550" cy="591185"/>
            <a:chOff x="1325688" y="3604190"/>
            <a:chExt cx="1181594" cy="1181594"/>
          </a:xfrm>
        </p:grpSpPr>
        <p:sp>
          <p:nvSpPr>
            <p:cNvPr id="47" name="圆角矩形 46"/>
            <p:cNvSpPr/>
            <p:nvPr/>
          </p:nvSpPr>
          <p:spPr>
            <a:xfrm rot="18926425">
              <a:off x="1325688" y="3604190"/>
              <a:ext cx="1181594" cy="1181594"/>
            </a:xfrm>
            <a:prstGeom prst="roundRect">
              <a:avLst/>
            </a:prstGeom>
            <a:gradFill flip="none" rotWithShape="1">
              <a:gsLst>
                <a:gs pos="0">
                  <a:srgbClr val="C9CBC8"/>
                </a:gs>
                <a:gs pos="100000">
                  <a:srgbClr val="FCFCFC"/>
                </a:gs>
              </a:gsLst>
              <a:lin ang="8100000" scaled="1"/>
              <a:tileRect/>
            </a:gradFill>
            <a:ln>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dirty="0">
                <a:latin typeface="微软雅黑" panose="020B0503020204020204" pitchFamily="34" charset="-122"/>
                <a:ea typeface="微软雅黑" panose="020B0503020204020204" pitchFamily="34" charset="-122"/>
              </a:endParaRPr>
            </a:p>
          </p:txBody>
        </p:sp>
        <p:sp>
          <p:nvSpPr>
            <p:cNvPr id="48" name="TextBox 27"/>
            <p:cNvSpPr txBox="1"/>
            <p:nvPr/>
          </p:nvSpPr>
          <p:spPr>
            <a:xfrm>
              <a:off x="1611063" y="3654427"/>
              <a:ext cx="606255" cy="1043255"/>
            </a:xfrm>
            <a:prstGeom prst="rect">
              <a:avLst/>
            </a:prstGeom>
            <a:noFill/>
          </p:spPr>
          <p:txBody>
            <a:bodyPr wrap="square" rtlCol="0">
              <a:spAutoFit/>
            </a:bodyPr>
            <a:lstStyle/>
            <a:p>
              <a:pPr algn="ctr" fontAlgn="base">
                <a:spcBef>
                  <a:spcPct val="0"/>
                </a:spcBef>
                <a:spcAft>
                  <a:spcPct val="0"/>
                </a:spcAft>
              </a:pPr>
              <a:r>
                <a:rPr lang="en-US" altLang="zh-CN" sz="2800" b="1" dirty="0">
                  <a:solidFill>
                    <a:srgbClr val="C00000"/>
                  </a:solidFill>
                  <a:latin typeface="微软雅黑" panose="020B0503020204020204" pitchFamily="34" charset="-122"/>
                  <a:ea typeface="造字工房劲黑（非商用）常规体" pitchFamily="50" charset="-122"/>
                </a:rPr>
                <a:t>1</a:t>
              </a:r>
              <a:endParaRPr lang="en-US" altLang="zh-CN" sz="2800" b="1" dirty="0">
                <a:solidFill>
                  <a:srgbClr val="C00000"/>
                </a:solidFill>
                <a:latin typeface="微软雅黑" panose="020B0503020204020204" pitchFamily="34" charset="-122"/>
                <a:ea typeface="造字工房劲黑（非商用）常规体" pitchFamily="50" charset="-122"/>
              </a:endParaRPr>
            </a:p>
          </p:txBody>
        </p:sp>
      </p:grpSp>
      <p:grpSp>
        <p:nvGrpSpPr>
          <p:cNvPr id="8" name="原创设计师QQ598969553           _13"/>
          <p:cNvGrpSpPr/>
          <p:nvPr/>
        </p:nvGrpSpPr>
        <p:grpSpPr>
          <a:xfrm>
            <a:off x="2496820" y="2647315"/>
            <a:ext cx="590550" cy="591185"/>
            <a:chOff x="1325688" y="3604190"/>
            <a:chExt cx="1181594" cy="1181594"/>
          </a:xfrm>
        </p:grpSpPr>
        <p:sp>
          <p:nvSpPr>
            <p:cNvPr id="9" name="圆角矩形 8"/>
            <p:cNvSpPr/>
            <p:nvPr/>
          </p:nvSpPr>
          <p:spPr>
            <a:xfrm rot="18926425">
              <a:off x="1325688" y="3604190"/>
              <a:ext cx="1181594" cy="1181594"/>
            </a:xfrm>
            <a:prstGeom prst="roundRect">
              <a:avLst/>
            </a:prstGeom>
            <a:gradFill flip="none" rotWithShape="1">
              <a:gsLst>
                <a:gs pos="0">
                  <a:srgbClr val="C9CBC8"/>
                </a:gs>
                <a:gs pos="100000">
                  <a:srgbClr val="FCFCFC"/>
                </a:gs>
              </a:gsLst>
              <a:lin ang="8100000" scaled="1"/>
              <a:tileRect/>
            </a:gradFill>
            <a:ln>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6600" dirty="0">
                <a:latin typeface="微软雅黑" panose="020B0503020204020204" pitchFamily="34" charset="-122"/>
                <a:ea typeface="微软雅黑" panose="020B0503020204020204" pitchFamily="34" charset="-122"/>
              </a:endParaRPr>
            </a:p>
          </p:txBody>
        </p:sp>
        <p:sp>
          <p:nvSpPr>
            <p:cNvPr id="10" name="TextBox 27"/>
            <p:cNvSpPr txBox="1"/>
            <p:nvPr/>
          </p:nvSpPr>
          <p:spPr>
            <a:xfrm>
              <a:off x="1611063" y="3654427"/>
              <a:ext cx="606255" cy="1043255"/>
            </a:xfrm>
            <a:prstGeom prst="rect">
              <a:avLst/>
            </a:prstGeom>
            <a:noFill/>
          </p:spPr>
          <p:txBody>
            <a:bodyPr wrap="square" rtlCol="0">
              <a:spAutoFit/>
            </a:bodyPr>
            <a:p>
              <a:pPr algn="ctr" fontAlgn="base">
                <a:spcBef>
                  <a:spcPct val="0"/>
                </a:spcBef>
                <a:spcAft>
                  <a:spcPct val="0"/>
                </a:spcAft>
              </a:pPr>
              <a:r>
                <a:rPr lang="en-US" altLang="zh-CN" sz="2800" b="1" dirty="0">
                  <a:solidFill>
                    <a:srgbClr val="C00000"/>
                  </a:solidFill>
                  <a:latin typeface="微软雅黑" panose="020B0503020204020204" pitchFamily="34" charset="-122"/>
                  <a:ea typeface="造字工房劲黑（非商用）常规体" pitchFamily="50" charset="-122"/>
                </a:rPr>
                <a:t>2</a:t>
              </a:r>
              <a:endParaRPr lang="en-US" altLang="zh-CN" sz="2800" b="1" dirty="0">
                <a:solidFill>
                  <a:srgbClr val="C00000"/>
                </a:solidFill>
                <a:latin typeface="微软雅黑" panose="020B0503020204020204" pitchFamily="34" charset="-122"/>
                <a:ea typeface="造字工房劲黑（非商用）常规体" pitchFamily="50" charset="-122"/>
              </a:endParaRPr>
            </a:p>
          </p:txBody>
        </p:sp>
      </p:grpSp>
      <p:grpSp>
        <p:nvGrpSpPr>
          <p:cNvPr id="14" name="原创设计师QQ598969553           _13"/>
          <p:cNvGrpSpPr/>
          <p:nvPr/>
        </p:nvGrpSpPr>
        <p:grpSpPr>
          <a:xfrm>
            <a:off x="2496820" y="3831590"/>
            <a:ext cx="590550" cy="591185"/>
            <a:chOff x="1325688" y="3604190"/>
            <a:chExt cx="1181594" cy="1181594"/>
          </a:xfrm>
        </p:grpSpPr>
        <p:sp>
          <p:nvSpPr>
            <p:cNvPr id="15" name="圆角矩形 14"/>
            <p:cNvSpPr/>
            <p:nvPr/>
          </p:nvSpPr>
          <p:spPr>
            <a:xfrm rot="18926425">
              <a:off x="1325688" y="3604190"/>
              <a:ext cx="1181594" cy="1181594"/>
            </a:xfrm>
            <a:prstGeom prst="roundRect">
              <a:avLst/>
            </a:prstGeom>
            <a:gradFill flip="none" rotWithShape="1">
              <a:gsLst>
                <a:gs pos="0">
                  <a:srgbClr val="C9CBC8"/>
                </a:gs>
                <a:gs pos="100000">
                  <a:srgbClr val="FCFCFC"/>
                </a:gs>
              </a:gsLst>
              <a:lin ang="8100000" scaled="1"/>
              <a:tileRect/>
            </a:gradFill>
            <a:ln>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6600" dirty="0">
                <a:latin typeface="微软雅黑" panose="020B0503020204020204" pitchFamily="34" charset="-122"/>
                <a:ea typeface="微软雅黑" panose="020B0503020204020204" pitchFamily="34" charset="-122"/>
              </a:endParaRPr>
            </a:p>
          </p:txBody>
        </p:sp>
        <p:sp>
          <p:nvSpPr>
            <p:cNvPr id="16" name="TextBox 27"/>
            <p:cNvSpPr txBox="1"/>
            <p:nvPr/>
          </p:nvSpPr>
          <p:spPr>
            <a:xfrm>
              <a:off x="1611063" y="3654427"/>
              <a:ext cx="606255" cy="1043255"/>
            </a:xfrm>
            <a:prstGeom prst="rect">
              <a:avLst/>
            </a:prstGeom>
            <a:noFill/>
          </p:spPr>
          <p:txBody>
            <a:bodyPr wrap="square" rtlCol="0">
              <a:spAutoFit/>
            </a:bodyPr>
            <a:p>
              <a:pPr algn="ctr" fontAlgn="base">
                <a:spcBef>
                  <a:spcPct val="0"/>
                </a:spcBef>
                <a:spcAft>
                  <a:spcPct val="0"/>
                </a:spcAft>
              </a:pPr>
              <a:r>
                <a:rPr lang="en-US" altLang="zh-CN" sz="2800" b="1" dirty="0">
                  <a:solidFill>
                    <a:srgbClr val="C00000"/>
                  </a:solidFill>
                  <a:latin typeface="微软雅黑" panose="020B0503020204020204" pitchFamily="34" charset="-122"/>
                  <a:ea typeface="造字工房劲黑（非商用）常规体" pitchFamily="50" charset="-122"/>
                </a:rPr>
                <a:t>3</a:t>
              </a:r>
              <a:endParaRPr lang="en-US" altLang="zh-CN" sz="2800" b="1" dirty="0">
                <a:solidFill>
                  <a:srgbClr val="C00000"/>
                </a:solidFill>
                <a:latin typeface="微软雅黑" panose="020B0503020204020204" pitchFamily="34" charset="-122"/>
                <a:ea typeface="造字工房劲黑（非商用）常规体" pitchFamily="50" charset="-122"/>
              </a:endParaRPr>
            </a:p>
          </p:txBody>
        </p:sp>
      </p:grpSp>
      <p:grpSp>
        <p:nvGrpSpPr>
          <p:cNvPr id="17" name="原创设计师QQ598969553           _13"/>
          <p:cNvGrpSpPr/>
          <p:nvPr/>
        </p:nvGrpSpPr>
        <p:grpSpPr>
          <a:xfrm>
            <a:off x="2496820" y="4895215"/>
            <a:ext cx="590550" cy="591185"/>
            <a:chOff x="1325688" y="3604190"/>
            <a:chExt cx="1181594" cy="1181594"/>
          </a:xfrm>
        </p:grpSpPr>
        <p:sp>
          <p:nvSpPr>
            <p:cNvPr id="18" name="圆角矩形 17"/>
            <p:cNvSpPr/>
            <p:nvPr/>
          </p:nvSpPr>
          <p:spPr>
            <a:xfrm rot="18926425">
              <a:off x="1325688" y="3604190"/>
              <a:ext cx="1181594" cy="1181594"/>
            </a:xfrm>
            <a:prstGeom prst="roundRect">
              <a:avLst/>
            </a:prstGeom>
            <a:gradFill flip="none" rotWithShape="1">
              <a:gsLst>
                <a:gs pos="0">
                  <a:srgbClr val="C9CBC8"/>
                </a:gs>
                <a:gs pos="100000">
                  <a:srgbClr val="FCFCFC"/>
                </a:gs>
              </a:gsLst>
              <a:lin ang="8100000" scaled="1"/>
              <a:tileRect/>
            </a:gradFill>
            <a:ln>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6600" dirty="0">
                <a:latin typeface="微软雅黑" panose="020B0503020204020204" pitchFamily="34" charset="-122"/>
                <a:ea typeface="微软雅黑" panose="020B0503020204020204" pitchFamily="34" charset="-122"/>
              </a:endParaRPr>
            </a:p>
          </p:txBody>
        </p:sp>
        <p:sp>
          <p:nvSpPr>
            <p:cNvPr id="19" name="TextBox 27"/>
            <p:cNvSpPr txBox="1"/>
            <p:nvPr/>
          </p:nvSpPr>
          <p:spPr>
            <a:xfrm>
              <a:off x="1611063" y="3654427"/>
              <a:ext cx="606255" cy="1043255"/>
            </a:xfrm>
            <a:prstGeom prst="rect">
              <a:avLst/>
            </a:prstGeom>
            <a:noFill/>
          </p:spPr>
          <p:txBody>
            <a:bodyPr wrap="square" rtlCol="0">
              <a:spAutoFit/>
            </a:bodyPr>
            <a:p>
              <a:pPr algn="ctr" fontAlgn="base">
                <a:spcBef>
                  <a:spcPct val="0"/>
                </a:spcBef>
                <a:spcAft>
                  <a:spcPct val="0"/>
                </a:spcAft>
              </a:pPr>
              <a:r>
                <a:rPr lang="en-US" altLang="zh-CN" sz="2800" b="1" dirty="0">
                  <a:solidFill>
                    <a:srgbClr val="C00000"/>
                  </a:solidFill>
                  <a:latin typeface="微软雅黑" panose="020B0503020204020204" pitchFamily="34" charset="-122"/>
                  <a:ea typeface="造字工房劲黑（非商用）常规体" pitchFamily="50" charset="-122"/>
                </a:rPr>
                <a:t>4</a:t>
              </a:r>
              <a:endParaRPr lang="en-US" altLang="zh-CN" sz="2800" b="1" dirty="0">
                <a:solidFill>
                  <a:srgbClr val="C00000"/>
                </a:solidFill>
                <a:latin typeface="微软雅黑" panose="020B0503020204020204" pitchFamily="34" charset="-122"/>
                <a:ea typeface="造字工房劲黑（非商用）常规体" pitchFamily="50" charset="-122"/>
              </a:endParaRPr>
            </a:p>
          </p:txBody>
        </p:sp>
      </p:grpSp>
      <p:grpSp>
        <p:nvGrpSpPr>
          <p:cNvPr id="20" name="原创设计师QQ598969553           _13"/>
          <p:cNvGrpSpPr/>
          <p:nvPr/>
        </p:nvGrpSpPr>
        <p:grpSpPr>
          <a:xfrm>
            <a:off x="6958330" y="1593215"/>
            <a:ext cx="590550" cy="591185"/>
            <a:chOff x="1325688" y="3604190"/>
            <a:chExt cx="1181594" cy="1181594"/>
          </a:xfrm>
        </p:grpSpPr>
        <p:sp>
          <p:nvSpPr>
            <p:cNvPr id="21" name="圆角矩形 20"/>
            <p:cNvSpPr/>
            <p:nvPr/>
          </p:nvSpPr>
          <p:spPr>
            <a:xfrm rot="18926425">
              <a:off x="1325688" y="3604190"/>
              <a:ext cx="1181594" cy="1181594"/>
            </a:xfrm>
            <a:prstGeom prst="roundRect">
              <a:avLst/>
            </a:prstGeom>
            <a:gradFill flip="none" rotWithShape="1">
              <a:gsLst>
                <a:gs pos="0">
                  <a:srgbClr val="C9CBC8"/>
                </a:gs>
                <a:gs pos="100000">
                  <a:srgbClr val="FCFCFC"/>
                </a:gs>
              </a:gsLst>
              <a:lin ang="8100000" scaled="1"/>
              <a:tileRect/>
            </a:gradFill>
            <a:ln>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6600" dirty="0">
                <a:latin typeface="微软雅黑" panose="020B0503020204020204" pitchFamily="34" charset="-122"/>
                <a:ea typeface="微软雅黑" panose="020B0503020204020204" pitchFamily="34" charset="-122"/>
              </a:endParaRPr>
            </a:p>
          </p:txBody>
        </p:sp>
        <p:sp>
          <p:nvSpPr>
            <p:cNvPr id="22" name="TextBox 27"/>
            <p:cNvSpPr txBox="1"/>
            <p:nvPr/>
          </p:nvSpPr>
          <p:spPr>
            <a:xfrm>
              <a:off x="1611063" y="3654427"/>
              <a:ext cx="606255" cy="1043255"/>
            </a:xfrm>
            <a:prstGeom prst="rect">
              <a:avLst/>
            </a:prstGeom>
            <a:noFill/>
          </p:spPr>
          <p:txBody>
            <a:bodyPr wrap="square" rtlCol="0">
              <a:spAutoFit/>
            </a:bodyPr>
            <a:p>
              <a:pPr algn="ctr" fontAlgn="base">
                <a:spcBef>
                  <a:spcPct val="0"/>
                </a:spcBef>
                <a:spcAft>
                  <a:spcPct val="0"/>
                </a:spcAft>
              </a:pPr>
              <a:r>
                <a:rPr lang="en-US" altLang="zh-CN" sz="2800" b="1" dirty="0">
                  <a:solidFill>
                    <a:srgbClr val="C00000"/>
                  </a:solidFill>
                  <a:latin typeface="微软雅黑" panose="020B0503020204020204" pitchFamily="34" charset="-122"/>
                  <a:ea typeface="造字工房劲黑（非商用）常规体" pitchFamily="50" charset="-122"/>
                </a:rPr>
                <a:t>5</a:t>
              </a:r>
              <a:endParaRPr lang="en-US" altLang="zh-CN" sz="2800" b="1" dirty="0">
                <a:solidFill>
                  <a:srgbClr val="C00000"/>
                </a:solidFill>
                <a:latin typeface="微软雅黑" panose="020B0503020204020204" pitchFamily="34" charset="-122"/>
                <a:ea typeface="造字工房劲黑（非商用）常规体" pitchFamily="50" charset="-122"/>
              </a:endParaRPr>
            </a:p>
          </p:txBody>
        </p:sp>
      </p:grpSp>
      <p:grpSp>
        <p:nvGrpSpPr>
          <p:cNvPr id="23" name="原创设计师QQ598969553           _13"/>
          <p:cNvGrpSpPr/>
          <p:nvPr/>
        </p:nvGrpSpPr>
        <p:grpSpPr>
          <a:xfrm>
            <a:off x="6958330" y="2656840"/>
            <a:ext cx="590550" cy="591185"/>
            <a:chOff x="1325688" y="3604190"/>
            <a:chExt cx="1181594" cy="1181594"/>
          </a:xfrm>
        </p:grpSpPr>
        <p:sp>
          <p:nvSpPr>
            <p:cNvPr id="24" name="圆角矩形 23"/>
            <p:cNvSpPr/>
            <p:nvPr/>
          </p:nvSpPr>
          <p:spPr>
            <a:xfrm rot="18926425">
              <a:off x="1325688" y="3604190"/>
              <a:ext cx="1181594" cy="1181594"/>
            </a:xfrm>
            <a:prstGeom prst="roundRect">
              <a:avLst/>
            </a:prstGeom>
            <a:gradFill flip="none" rotWithShape="1">
              <a:gsLst>
                <a:gs pos="0">
                  <a:srgbClr val="C9CBC8"/>
                </a:gs>
                <a:gs pos="100000">
                  <a:srgbClr val="FCFCFC"/>
                </a:gs>
              </a:gsLst>
              <a:lin ang="8100000" scaled="1"/>
              <a:tileRect/>
            </a:gradFill>
            <a:ln>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6600" dirty="0">
                <a:latin typeface="微软雅黑" panose="020B0503020204020204" pitchFamily="34" charset="-122"/>
                <a:ea typeface="微软雅黑" panose="020B0503020204020204" pitchFamily="34" charset="-122"/>
              </a:endParaRPr>
            </a:p>
          </p:txBody>
        </p:sp>
        <p:sp>
          <p:nvSpPr>
            <p:cNvPr id="25" name="TextBox 27"/>
            <p:cNvSpPr txBox="1"/>
            <p:nvPr/>
          </p:nvSpPr>
          <p:spPr>
            <a:xfrm>
              <a:off x="1611063" y="3654427"/>
              <a:ext cx="606255" cy="1043255"/>
            </a:xfrm>
            <a:prstGeom prst="rect">
              <a:avLst/>
            </a:prstGeom>
            <a:noFill/>
          </p:spPr>
          <p:txBody>
            <a:bodyPr wrap="square" rtlCol="0">
              <a:spAutoFit/>
            </a:bodyPr>
            <a:p>
              <a:pPr algn="ctr" fontAlgn="base">
                <a:spcBef>
                  <a:spcPct val="0"/>
                </a:spcBef>
                <a:spcAft>
                  <a:spcPct val="0"/>
                </a:spcAft>
              </a:pPr>
              <a:r>
                <a:rPr lang="en-US" altLang="zh-CN" sz="2800" b="1" dirty="0">
                  <a:solidFill>
                    <a:srgbClr val="C00000"/>
                  </a:solidFill>
                  <a:latin typeface="微软雅黑" panose="020B0503020204020204" pitchFamily="34" charset="-122"/>
                  <a:ea typeface="造字工房劲黑（非商用）常规体" pitchFamily="50" charset="-122"/>
                </a:rPr>
                <a:t>6</a:t>
              </a:r>
              <a:endParaRPr lang="en-US" altLang="zh-CN" sz="2800" b="1" dirty="0">
                <a:solidFill>
                  <a:srgbClr val="C00000"/>
                </a:solidFill>
                <a:latin typeface="微软雅黑" panose="020B0503020204020204" pitchFamily="34" charset="-122"/>
                <a:ea typeface="造字工房劲黑（非商用）常规体" pitchFamily="50" charset="-122"/>
              </a:endParaRPr>
            </a:p>
          </p:txBody>
        </p:sp>
      </p:grpSp>
      <p:grpSp>
        <p:nvGrpSpPr>
          <p:cNvPr id="26" name="原创设计师QQ598969553           _13"/>
          <p:cNvGrpSpPr/>
          <p:nvPr/>
        </p:nvGrpSpPr>
        <p:grpSpPr>
          <a:xfrm>
            <a:off x="6958330" y="3841115"/>
            <a:ext cx="590550" cy="591185"/>
            <a:chOff x="1325688" y="3604190"/>
            <a:chExt cx="1181594" cy="1181594"/>
          </a:xfrm>
        </p:grpSpPr>
        <p:sp>
          <p:nvSpPr>
            <p:cNvPr id="27" name="圆角矩形 26"/>
            <p:cNvSpPr/>
            <p:nvPr/>
          </p:nvSpPr>
          <p:spPr>
            <a:xfrm rot="18926425">
              <a:off x="1325688" y="3604190"/>
              <a:ext cx="1181594" cy="1181594"/>
            </a:xfrm>
            <a:prstGeom prst="roundRect">
              <a:avLst/>
            </a:prstGeom>
            <a:gradFill flip="none" rotWithShape="1">
              <a:gsLst>
                <a:gs pos="0">
                  <a:srgbClr val="C9CBC8"/>
                </a:gs>
                <a:gs pos="100000">
                  <a:srgbClr val="FCFCFC"/>
                </a:gs>
              </a:gsLst>
              <a:lin ang="8100000" scaled="1"/>
              <a:tileRect/>
            </a:gradFill>
            <a:ln>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6600" dirty="0">
                <a:latin typeface="微软雅黑" panose="020B0503020204020204" pitchFamily="34" charset="-122"/>
                <a:ea typeface="微软雅黑" panose="020B0503020204020204" pitchFamily="34" charset="-122"/>
              </a:endParaRPr>
            </a:p>
          </p:txBody>
        </p:sp>
        <p:sp>
          <p:nvSpPr>
            <p:cNvPr id="28" name="TextBox 27"/>
            <p:cNvSpPr txBox="1"/>
            <p:nvPr/>
          </p:nvSpPr>
          <p:spPr>
            <a:xfrm>
              <a:off x="1611063" y="3654427"/>
              <a:ext cx="606255" cy="1043255"/>
            </a:xfrm>
            <a:prstGeom prst="rect">
              <a:avLst/>
            </a:prstGeom>
            <a:noFill/>
          </p:spPr>
          <p:txBody>
            <a:bodyPr wrap="square" rtlCol="0">
              <a:spAutoFit/>
            </a:bodyPr>
            <a:p>
              <a:pPr algn="ctr" fontAlgn="base">
                <a:spcBef>
                  <a:spcPct val="0"/>
                </a:spcBef>
                <a:spcAft>
                  <a:spcPct val="0"/>
                </a:spcAft>
              </a:pPr>
              <a:r>
                <a:rPr lang="en-US" altLang="zh-CN" sz="2800" b="1" dirty="0">
                  <a:solidFill>
                    <a:srgbClr val="C00000"/>
                  </a:solidFill>
                  <a:latin typeface="微软雅黑" panose="020B0503020204020204" pitchFamily="34" charset="-122"/>
                  <a:ea typeface="造字工房劲黑（非商用）常规体" pitchFamily="50" charset="-122"/>
                </a:rPr>
                <a:t>7</a:t>
              </a:r>
              <a:endParaRPr lang="en-US" altLang="zh-CN" sz="2800" b="1" dirty="0">
                <a:solidFill>
                  <a:srgbClr val="C00000"/>
                </a:solidFill>
                <a:latin typeface="微软雅黑" panose="020B0503020204020204" pitchFamily="34" charset="-122"/>
                <a:ea typeface="造字工房劲黑（非商用）常规体" pitchFamily="50" charset="-122"/>
              </a:endParaRPr>
            </a:p>
          </p:txBody>
        </p:sp>
      </p:grpSp>
      <p:grpSp>
        <p:nvGrpSpPr>
          <p:cNvPr id="30" name="原创设计师QQ598969553           _13"/>
          <p:cNvGrpSpPr/>
          <p:nvPr/>
        </p:nvGrpSpPr>
        <p:grpSpPr>
          <a:xfrm>
            <a:off x="6958330" y="4904740"/>
            <a:ext cx="590550" cy="591185"/>
            <a:chOff x="1325688" y="3604190"/>
            <a:chExt cx="1181594" cy="1181594"/>
          </a:xfrm>
        </p:grpSpPr>
        <p:sp>
          <p:nvSpPr>
            <p:cNvPr id="31" name="圆角矩形 30"/>
            <p:cNvSpPr/>
            <p:nvPr/>
          </p:nvSpPr>
          <p:spPr>
            <a:xfrm rot="18926425">
              <a:off x="1325688" y="3604190"/>
              <a:ext cx="1181594" cy="1181594"/>
            </a:xfrm>
            <a:prstGeom prst="roundRect">
              <a:avLst/>
            </a:prstGeom>
            <a:gradFill flip="none" rotWithShape="1">
              <a:gsLst>
                <a:gs pos="0">
                  <a:srgbClr val="C9CBC8"/>
                </a:gs>
                <a:gs pos="100000">
                  <a:srgbClr val="FCFCFC"/>
                </a:gs>
              </a:gsLst>
              <a:lin ang="8100000" scaled="1"/>
              <a:tileRect/>
            </a:gradFill>
            <a:ln>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6600" dirty="0">
                <a:latin typeface="微软雅黑" panose="020B0503020204020204" pitchFamily="34" charset="-122"/>
                <a:ea typeface="微软雅黑" panose="020B0503020204020204" pitchFamily="34" charset="-122"/>
              </a:endParaRPr>
            </a:p>
          </p:txBody>
        </p:sp>
        <p:sp>
          <p:nvSpPr>
            <p:cNvPr id="32" name="TextBox 27"/>
            <p:cNvSpPr txBox="1"/>
            <p:nvPr/>
          </p:nvSpPr>
          <p:spPr>
            <a:xfrm>
              <a:off x="1611063" y="3654427"/>
              <a:ext cx="606255" cy="1043255"/>
            </a:xfrm>
            <a:prstGeom prst="rect">
              <a:avLst/>
            </a:prstGeom>
            <a:noFill/>
          </p:spPr>
          <p:txBody>
            <a:bodyPr wrap="square" rtlCol="0">
              <a:spAutoFit/>
            </a:bodyPr>
            <a:p>
              <a:pPr algn="ctr" fontAlgn="base">
                <a:spcBef>
                  <a:spcPct val="0"/>
                </a:spcBef>
                <a:spcAft>
                  <a:spcPct val="0"/>
                </a:spcAft>
              </a:pPr>
              <a:r>
                <a:rPr lang="en-US" altLang="zh-CN" sz="2800" b="1" dirty="0">
                  <a:solidFill>
                    <a:srgbClr val="C00000"/>
                  </a:solidFill>
                  <a:latin typeface="微软雅黑" panose="020B0503020204020204" pitchFamily="34" charset="-122"/>
                  <a:ea typeface="造字工房劲黑（非商用）常规体" pitchFamily="50" charset="-122"/>
                </a:rPr>
                <a:t>8</a:t>
              </a:r>
              <a:endParaRPr lang="en-US" altLang="zh-CN" sz="2800" b="1" dirty="0">
                <a:solidFill>
                  <a:srgbClr val="C00000"/>
                </a:solidFill>
                <a:latin typeface="微软雅黑" panose="020B0503020204020204" pitchFamily="34" charset="-122"/>
                <a:ea typeface="造字工房劲黑（非商用）常规体" pitchFamily="50" charset="-122"/>
              </a:endParaRPr>
            </a:p>
          </p:txBody>
        </p:sp>
      </p:grpSp>
      <p:sp>
        <p:nvSpPr>
          <p:cNvPr id="33" name="原创设计师QQ598969553           _2"/>
          <p:cNvSpPr txBox="1">
            <a:spLocks noChangeArrowheads="1"/>
          </p:cNvSpPr>
          <p:nvPr/>
        </p:nvSpPr>
        <p:spPr bwMode="auto">
          <a:xfrm>
            <a:off x="3383915" y="2702560"/>
            <a:ext cx="275844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marL="0" lvl="1" algn="l" fontAlgn="base">
              <a:spcBef>
                <a:spcPct val="0"/>
              </a:spcBef>
              <a:spcAft>
                <a:spcPct val="0"/>
              </a:spcAft>
            </a:pPr>
            <a:r>
              <a:rPr lang="zh-CN" altLang="zh-CN" sz="2665" b="1" dirty="0">
                <a:solidFill>
                  <a:prstClr val="black"/>
                </a:solidFill>
                <a:latin typeface="微软雅黑" panose="020B0503020204020204" pitchFamily="34" charset="-122"/>
                <a:ea typeface="微软雅黑" panose="020B0503020204020204" pitchFamily="34" charset="-122"/>
              </a:rPr>
              <a:t>需求分析</a:t>
            </a:r>
            <a:endParaRPr lang="zh-CN" altLang="zh-CN" sz="2665" b="1" dirty="0">
              <a:solidFill>
                <a:prstClr val="black"/>
              </a:solidFill>
              <a:latin typeface="微软雅黑" panose="020B0503020204020204" pitchFamily="34" charset="-122"/>
              <a:ea typeface="微软雅黑" panose="020B0503020204020204" pitchFamily="34" charset="-122"/>
            </a:endParaRPr>
          </a:p>
        </p:txBody>
      </p:sp>
      <p:sp>
        <p:nvSpPr>
          <p:cNvPr id="34" name="原创设计师QQ598969553           _2"/>
          <p:cNvSpPr txBox="1">
            <a:spLocks noChangeArrowheads="1"/>
          </p:cNvSpPr>
          <p:nvPr/>
        </p:nvSpPr>
        <p:spPr bwMode="auto">
          <a:xfrm>
            <a:off x="3383915" y="3866515"/>
            <a:ext cx="275844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marL="0" lvl="1" algn="l" fontAlgn="base">
              <a:spcBef>
                <a:spcPct val="0"/>
              </a:spcBef>
              <a:spcAft>
                <a:spcPct val="0"/>
              </a:spcAft>
            </a:pPr>
            <a:r>
              <a:rPr lang="zh-CN" altLang="en-US" sz="2665" b="1" dirty="0">
                <a:solidFill>
                  <a:prstClr val="black"/>
                </a:solidFill>
                <a:latin typeface="微软雅黑" panose="020B0503020204020204" pitchFamily="34" charset="-122"/>
                <a:ea typeface="微软雅黑" panose="020B0503020204020204" pitchFamily="34" charset="-122"/>
              </a:rPr>
              <a:t>产品介绍</a:t>
            </a:r>
            <a:endParaRPr lang="en-US" altLang="zh-CN" sz="2665" b="1" dirty="0">
              <a:solidFill>
                <a:prstClr val="black"/>
              </a:solidFill>
              <a:latin typeface="微软雅黑" panose="020B0503020204020204" pitchFamily="34" charset="-122"/>
              <a:ea typeface="微软雅黑" panose="020B0503020204020204" pitchFamily="34" charset="-122"/>
            </a:endParaRPr>
          </a:p>
        </p:txBody>
      </p:sp>
      <p:sp>
        <p:nvSpPr>
          <p:cNvPr id="35" name="原创设计师QQ598969553           _2"/>
          <p:cNvSpPr txBox="1">
            <a:spLocks noChangeArrowheads="1"/>
          </p:cNvSpPr>
          <p:nvPr/>
        </p:nvSpPr>
        <p:spPr bwMode="auto">
          <a:xfrm>
            <a:off x="3383915" y="4930775"/>
            <a:ext cx="275844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marL="0" lvl="1" algn="l" fontAlgn="base">
              <a:spcBef>
                <a:spcPct val="0"/>
              </a:spcBef>
              <a:spcAft>
                <a:spcPct val="0"/>
              </a:spcAft>
            </a:pPr>
            <a:r>
              <a:rPr lang="zh-CN" altLang="en-US" sz="2665" b="1" dirty="0">
                <a:solidFill>
                  <a:prstClr val="black"/>
                </a:solidFill>
                <a:latin typeface="微软雅黑" panose="020B0503020204020204" pitchFamily="34" charset="-122"/>
                <a:ea typeface="微软雅黑" panose="020B0503020204020204" pitchFamily="34" charset="-122"/>
              </a:rPr>
              <a:t>功能分析</a:t>
            </a:r>
            <a:endParaRPr lang="zh-CN" altLang="en-US" sz="2665" b="1" dirty="0">
              <a:solidFill>
                <a:prstClr val="black"/>
              </a:solidFill>
              <a:latin typeface="微软雅黑" panose="020B0503020204020204" pitchFamily="34" charset="-122"/>
              <a:ea typeface="微软雅黑" panose="020B0503020204020204" pitchFamily="34" charset="-122"/>
            </a:endParaRPr>
          </a:p>
        </p:txBody>
      </p:sp>
      <p:sp>
        <p:nvSpPr>
          <p:cNvPr id="36" name="原创设计师QQ598969553           _2"/>
          <p:cNvSpPr txBox="1">
            <a:spLocks noChangeArrowheads="1"/>
          </p:cNvSpPr>
          <p:nvPr/>
        </p:nvSpPr>
        <p:spPr bwMode="auto">
          <a:xfrm>
            <a:off x="7950200" y="1628775"/>
            <a:ext cx="275844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marL="0" lvl="1" algn="l" fontAlgn="base">
              <a:spcBef>
                <a:spcPct val="0"/>
              </a:spcBef>
              <a:spcAft>
                <a:spcPct val="0"/>
              </a:spcAft>
            </a:pPr>
            <a:r>
              <a:rPr lang="zh-CN" altLang="zh-CN" sz="2665" b="1" dirty="0">
                <a:solidFill>
                  <a:prstClr val="black"/>
                </a:solidFill>
                <a:latin typeface="微软雅黑" panose="020B0503020204020204" pitchFamily="34" charset="-122"/>
                <a:ea typeface="微软雅黑" panose="020B0503020204020204" pitchFamily="34" charset="-122"/>
              </a:rPr>
              <a:t>交互设计</a:t>
            </a:r>
            <a:endParaRPr lang="zh-CN" altLang="zh-CN" sz="2665" b="1" dirty="0">
              <a:solidFill>
                <a:prstClr val="black"/>
              </a:solidFill>
              <a:latin typeface="微软雅黑" panose="020B0503020204020204" pitchFamily="34" charset="-122"/>
              <a:ea typeface="微软雅黑" panose="020B0503020204020204" pitchFamily="34" charset="-122"/>
            </a:endParaRPr>
          </a:p>
        </p:txBody>
      </p:sp>
      <p:sp>
        <p:nvSpPr>
          <p:cNvPr id="37" name="原创设计师QQ598969553           _2"/>
          <p:cNvSpPr txBox="1">
            <a:spLocks noChangeArrowheads="1"/>
          </p:cNvSpPr>
          <p:nvPr/>
        </p:nvSpPr>
        <p:spPr bwMode="auto">
          <a:xfrm>
            <a:off x="7950200" y="2682875"/>
            <a:ext cx="275844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marL="0" lvl="1" algn="l" fontAlgn="base">
              <a:spcBef>
                <a:spcPct val="0"/>
              </a:spcBef>
              <a:spcAft>
                <a:spcPct val="0"/>
              </a:spcAft>
            </a:pPr>
            <a:r>
              <a:rPr lang="zh-CN" altLang="zh-CN" sz="2665" b="1" dirty="0">
                <a:solidFill>
                  <a:prstClr val="black"/>
                </a:solidFill>
                <a:latin typeface="微软雅黑" panose="020B0503020204020204" pitchFamily="34" charset="-122"/>
                <a:ea typeface="微软雅黑" panose="020B0503020204020204" pitchFamily="34" charset="-122"/>
              </a:rPr>
              <a:t>产品建议</a:t>
            </a:r>
            <a:endParaRPr lang="zh-CN" altLang="zh-CN" sz="2665" b="1" dirty="0">
              <a:solidFill>
                <a:prstClr val="black"/>
              </a:solidFill>
              <a:latin typeface="微软雅黑" panose="020B0503020204020204" pitchFamily="34" charset="-122"/>
              <a:ea typeface="微软雅黑" panose="020B0503020204020204" pitchFamily="34" charset="-122"/>
            </a:endParaRPr>
          </a:p>
        </p:txBody>
      </p:sp>
      <p:sp>
        <p:nvSpPr>
          <p:cNvPr id="38" name="原创设计师QQ598969553           _2"/>
          <p:cNvSpPr txBox="1">
            <a:spLocks noChangeArrowheads="1"/>
          </p:cNvSpPr>
          <p:nvPr/>
        </p:nvSpPr>
        <p:spPr bwMode="auto">
          <a:xfrm>
            <a:off x="7950200" y="3876675"/>
            <a:ext cx="275844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marL="0" lvl="1" algn="l" fontAlgn="base">
              <a:spcBef>
                <a:spcPct val="0"/>
              </a:spcBef>
              <a:spcAft>
                <a:spcPct val="0"/>
              </a:spcAft>
            </a:pPr>
            <a:r>
              <a:rPr lang="zh-CN" altLang="zh-CN" sz="2665" b="1" dirty="0">
                <a:solidFill>
                  <a:prstClr val="black"/>
                </a:solidFill>
                <a:latin typeface="微软雅黑" panose="020B0503020204020204" pitchFamily="34" charset="-122"/>
                <a:ea typeface="微软雅黑" panose="020B0503020204020204" pitchFamily="34" charset="-122"/>
              </a:rPr>
              <a:t>运营及推广</a:t>
            </a:r>
            <a:endParaRPr lang="zh-CN" altLang="zh-CN" sz="2665" b="1" dirty="0">
              <a:solidFill>
                <a:prstClr val="black"/>
              </a:solidFill>
              <a:latin typeface="微软雅黑" panose="020B0503020204020204" pitchFamily="34" charset="-122"/>
              <a:ea typeface="微软雅黑" panose="020B0503020204020204" pitchFamily="34" charset="-122"/>
            </a:endParaRPr>
          </a:p>
        </p:txBody>
      </p:sp>
      <p:sp>
        <p:nvSpPr>
          <p:cNvPr id="39" name="原创设计师QQ598969553           _2"/>
          <p:cNvSpPr txBox="1">
            <a:spLocks noChangeArrowheads="1"/>
          </p:cNvSpPr>
          <p:nvPr/>
        </p:nvSpPr>
        <p:spPr bwMode="auto">
          <a:xfrm>
            <a:off x="7950200" y="4920615"/>
            <a:ext cx="275844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marL="0" lvl="1" algn="l" fontAlgn="base">
              <a:spcBef>
                <a:spcPct val="0"/>
              </a:spcBef>
              <a:spcAft>
                <a:spcPct val="0"/>
              </a:spcAft>
            </a:pPr>
            <a:r>
              <a:rPr lang="zh-CN" altLang="zh-CN" sz="2665" b="1" dirty="0">
                <a:solidFill>
                  <a:prstClr val="black"/>
                </a:solidFill>
                <a:latin typeface="微软雅黑" panose="020B0503020204020204" pitchFamily="34" charset="-122"/>
                <a:ea typeface="微软雅黑" panose="020B0503020204020204" pitchFamily="34" charset="-122"/>
              </a:rPr>
              <a:t>总结</a:t>
            </a:r>
            <a:endParaRPr lang="zh-CN" altLang="zh-CN" sz="2665" b="1" dirty="0">
              <a:solidFill>
                <a:prstClr val="black"/>
              </a:solidFill>
              <a:latin typeface="微软雅黑" panose="020B0503020204020204" pitchFamily="34" charset="-122"/>
              <a:ea typeface="微软雅黑"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500" advTm="0">
        <p:blinds dir="vert"/>
      </p:transition>
    </mc:Choice>
    <mc:Fallback>
      <p:transition advTm="0">
        <p:blinds dir="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原创设计师QQ598969553           _1"/>
          <p:cNvSpPr txBox="1"/>
          <p:nvPr/>
        </p:nvSpPr>
        <p:spPr>
          <a:xfrm>
            <a:off x="1096651" y="447320"/>
            <a:ext cx="2007940" cy="276860"/>
          </a:xfrm>
          <a:prstGeom prst="rect">
            <a:avLst/>
          </a:prstGeom>
          <a:noFill/>
        </p:spPr>
        <p:txBody>
          <a:bodyPr wrap="square" lIns="0" tIns="0" rIns="0" bIns="0" rtlCol="0">
            <a:spAutoFit/>
          </a:bodyPr>
          <a:lstStyle/>
          <a:p>
            <a:pPr marL="0" lvl="1"/>
            <a:r>
              <a:rPr lang="zh-CN" altLang="en-US" dirty="0">
                <a:latin typeface="微软雅黑" panose="020B0503020204020204" pitchFamily="34" charset="-122"/>
                <a:ea typeface="微软雅黑" panose="020B0503020204020204" pitchFamily="34" charset="-122"/>
              </a:rPr>
              <a:t>运营策略</a:t>
            </a:r>
            <a:endParaRPr lang="zh-CN" altLang="en-US" dirty="0">
              <a:latin typeface="微软雅黑" panose="020B0503020204020204" pitchFamily="34" charset="-122"/>
              <a:ea typeface="微软雅黑" panose="020B0503020204020204" pitchFamily="34" charset="-122"/>
            </a:endParaRPr>
          </a:p>
        </p:txBody>
      </p:sp>
      <p:sp>
        <p:nvSpPr>
          <p:cNvPr id="3" name="原创设计师QQ598969553           _2"/>
          <p:cNvSpPr txBox="1"/>
          <p:nvPr/>
        </p:nvSpPr>
        <p:spPr>
          <a:xfrm>
            <a:off x="2630346" y="471540"/>
            <a:ext cx="3790871" cy="246221"/>
          </a:xfrm>
          <a:prstGeom prst="rect">
            <a:avLst/>
          </a:prstGeom>
          <a:noFill/>
        </p:spPr>
        <p:txBody>
          <a:bodyPr wrap="square" lIns="0" tIns="0" rIns="0" bIns="0" rtlCol="0">
            <a:spAutoFit/>
          </a:bodyPr>
          <a:lstStyle/>
          <a:p>
            <a:pPr marL="0" lvl="1"/>
            <a:r>
              <a:rPr lang="en-US" altLang="zh-CN" sz="1600" dirty="0">
                <a:solidFill>
                  <a:srgbClr val="C00000"/>
                </a:solidFill>
                <a:latin typeface="微软雅黑" panose="020B0503020204020204" pitchFamily="34" charset="-122"/>
                <a:ea typeface="微软雅黑" panose="020B0503020204020204" pitchFamily="34" charset="-122"/>
              </a:rPr>
              <a:t>MONEY USE</a:t>
            </a:r>
            <a:endParaRPr lang="zh-CN" altLang="en-US" sz="1600" dirty="0">
              <a:solidFill>
                <a:srgbClr val="C00000"/>
              </a:solidFill>
              <a:latin typeface="微软雅黑" panose="020B0503020204020204" pitchFamily="34" charset="-122"/>
              <a:ea typeface="微软雅黑" panose="020B0503020204020204" pitchFamily="34" charset="-122"/>
            </a:endParaRPr>
          </a:p>
        </p:txBody>
      </p:sp>
      <p:grpSp>
        <p:nvGrpSpPr>
          <p:cNvPr id="25" name="原创设计师QQ598969553           _3"/>
          <p:cNvGrpSpPr/>
          <p:nvPr/>
        </p:nvGrpSpPr>
        <p:grpSpPr>
          <a:xfrm>
            <a:off x="1096651" y="2570095"/>
            <a:ext cx="1825844" cy="2203611"/>
            <a:chOff x="2068614" y="1696036"/>
            <a:chExt cx="2376264" cy="2867914"/>
          </a:xfrm>
        </p:grpSpPr>
        <p:sp>
          <p:nvSpPr>
            <p:cNvPr id="26" name="圆角矩形 25"/>
            <p:cNvSpPr/>
            <p:nvPr/>
          </p:nvSpPr>
          <p:spPr>
            <a:xfrm>
              <a:off x="2068614" y="1696036"/>
              <a:ext cx="2376264" cy="2867914"/>
            </a:xfrm>
            <a:prstGeom prst="roundRect">
              <a:avLst>
                <a:gd name="adj" fmla="val 7822"/>
              </a:avLst>
            </a:prstGeom>
            <a:gradFill flip="none" rotWithShape="1">
              <a:gsLst>
                <a:gs pos="0">
                  <a:srgbClr val="C9CBC8"/>
                </a:gs>
                <a:gs pos="100000">
                  <a:srgbClr val="FCFCFC"/>
                </a:gs>
              </a:gsLst>
              <a:lin ang="8100000" scaled="1"/>
              <a:tileRect/>
            </a:gradFill>
            <a:ln>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8"/>
            <p:cNvSpPr txBox="1"/>
            <p:nvPr/>
          </p:nvSpPr>
          <p:spPr>
            <a:xfrm>
              <a:off x="2116317" y="2996066"/>
              <a:ext cx="2327736" cy="599160"/>
            </a:xfrm>
            <a:prstGeom prst="rect">
              <a:avLst/>
            </a:prstGeom>
            <a:noFill/>
          </p:spPr>
          <p:txBody>
            <a:bodyPr wrap="square" rtlCol="0">
              <a:spAutoFit/>
            </a:bodyPr>
            <a:lstStyle/>
            <a:p>
              <a:pPr algn="ctr"/>
              <a:r>
                <a:rPr lang="zh-CN" altLang="en-US" sz="2400" b="1" dirty="0">
                  <a:solidFill>
                    <a:srgbClr val="C00000"/>
                  </a:solidFill>
                  <a:latin typeface="微软雅黑" panose="020B0503020204020204" pitchFamily="34" charset="-122"/>
                  <a:ea typeface="微软雅黑" panose="020B0503020204020204" pitchFamily="34" charset="-122"/>
                </a:rPr>
                <a:t>运营策略</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2" name="Freeform 11"/>
            <p:cNvSpPr>
              <a:spLocks noEditPoints="1"/>
            </p:cNvSpPr>
            <p:nvPr/>
          </p:nvSpPr>
          <p:spPr bwMode="auto">
            <a:xfrm>
              <a:off x="2951640" y="2118757"/>
              <a:ext cx="609600" cy="608013"/>
            </a:xfrm>
            <a:custGeom>
              <a:avLst/>
              <a:gdLst>
                <a:gd name="T0" fmla="*/ 292 w 384"/>
                <a:gd name="T1" fmla="*/ 325 h 383"/>
                <a:gd name="T2" fmla="*/ 336 w 384"/>
                <a:gd name="T3" fmla="*/ 360 h 383"/>
                <a:gd name="T4" fmla="*/ 359 w 384"/>
                <a:gd name="T5" fmla="*/ 344 h 383"/>
                <a:gd name="T6" fmla="*/ 354 w 384"/>
                <a:gd name="T7" fmla="*/ 318 h 383"/>
                <a:gd name="T8" fmla="*/ 31 w 384"/>
                <a:gd name="T9" fmla="*/ 318 h 383"/>
                <a:gd name="T10" fmla="*/ 25 w 384"/>
                <a:gd name="T11" fmla="*/ 344 h 383"/>
                <a:gd name="T12" fmla="*/ 48 w 384"/>
                <a:gd name="T13" fmla="*/ 360 h 383"/>
                <a:gd name="T14" fmla="*/ 92 w 384"/>
                <a:gd name="T15" fmla="*/ 325 h 383"/>
                <a:gd name="T16" fmla="*/ 285 w 384"/>
                <a:gd name="T17" fmla="*/ 216 h 383"/>
                <a:gd name="T18" fmla="*/ 339 w 384"/>
                <a:gd name="T19" fmla="*/ 271 h 383"/>
                <a:gd name="T20" fmla="*/ 384 w 384"/>
                <a:gd name="T21" fmla="*/ 328 h 383"/>
                <a:gd name="T22" fmla="*/ 370 w 384"/>
                <a:gd name="T23" fmla="*/ 369 h 383"/>
                <a:gd name="T24" fmla="*/ 329 w 384"/>
                <a:gd name="T25" fmla="*/ 383 h 383"/>
                <a:gd name="T26" fmla="*/ 272 w 384"/>
                <a:gd name="T27" fmla="*/ 338 h 383"/>
                <a:gd name="T28" fmla="*/ 216 w 384"/>
                <a:gd name="T29" fmla="*/ 284 h 383"/>
                <a:gd name="T30" fmla="*/ 275 w 384"/>
                <a:gd name="T31" fmla="*/ 240 h 383"/>
                <a:gd name="T32" fmla="*/ 99 w 384"/>
                <a:gd name="T33" fmla="*/ 216 h 383"/>
                <a:gd name="T34" fmla="*/ 144 w 384"/>
                <a:gd name="T35" fmla="*/ 274 h 383"/>
                <a:gd name="T36" fmla="*/ 139 w 384"/>
                <a:gd name="T37" fmla="*/ 350 h 383"/>
                <a:gd name="T38" fmla="*/ 69 w 384"/>
                <a:gd name="T39" fmla="*/ 379 h 383"/>
                <a:gd name="T40" fmla="*/ 26 w 384"/>
                <a:gd name="T41" fmla="*/ 379 h 383"/>
                <a:gd name="T42" fmla="*/ 0 w 384"/>
                <a:gd name="T43" fmla="*/ 343 h 383"/>
                <a:gd name="T44" fmla="*/ 13 w 384"/>
                <a:gd name="T45" fmla="*/ 302 h 383"/>
                <a:gd name="T46" fmla="*/ 26 w 384"/>
                <a:gd name="T47" fmla="*/ 216 h 383"/>
                <a:gd name="T48" fmla="*/ 319 w 384"/>
                <a:gd name="T49" fmla="*/ 30 h 383"/>
                <a:gd name="T50" fmla="*/ 326 w 384"/>
                <a:gd name="T51" fmla="*/ 91 h 383"/>
                <a:gd name="T52" fmla="*/ 360 w 384"/>
                <a:gd name="T53" fmla="*/ 48 h 383"/>
                <a:gd name="T54" fmla="*/ 345 w 384"/>
                <a:gd name="T55" fmla="*/ 25 h 383"/>
                <a:gd name="T56" fmla="*/ 38 w 384"/>
                <a:gd name="T57" fmla="*/ 25 h 383"/>
                <a:gd name="T58" fmla="*/ 24 w 384"/>
                <a:gd name="T59" fmla="*/ 48 h 383"/>
                <a:gd name="T60" fmla="*/ 57 w 384"/>
                <a:gd name="T61" fmla="*/ 91 h 383"/>
                <a:gd name="T62" fmla="*/ 64 w 384"/>
                <a:gd name="T63" fmla="*/ 30 h 383"/>
                <a:gd name="T64" fmla="*/ 329 w 384"/>
                <a:gd name="T65" fmla="*/ 0 h 383"/>
                <a:gd name="T66" fmla="*/ 370 w 384"/>
                <a:gd name="T67" fmla="*/ 13 h 383"/>
                <a:gd name="T68" fmla="*/ 384 w 384"/>
                <a:gd name="T69" fmla="*/ 55 h 383"/>
                <a:gd name="T70" fmla="*/ 339 w 384"/>
                <a:gd name="T71" fmla="*/ 112 h 383"/>
                <a:gd name="T72" fmla="*/ 285 w 384"/>
                <a:gd name="T73" fmla="*/ 167 h 383"/>
                <a:gd name="T74" fmla="*/ 239 w 384"/>
                <a:gd name="T75" fmla="*/ 109 h 383"/>
                <a:gd name="T76" fmla="*/ 244 w 384"/>
                <a:gd name="T77" fmla="*/ 32 h 383"/>
                <a:gd name="T78" fmla="*/ 314 w 384"/>
                <a:gd name="T79" fmla="*/ 5 h 383"/>
                <a:gd name="T80" fmla="*/ 55 w 384"/>
                <a:gd name="T81" fmla="*/ 0 h 383"/>
                <a:gd name="T82" fmla="*/ 112 w 384"/>
                <a:gd name="T83" fmla="*/ 44 h 383"/>
                <a:gd name="T84" fmla="*/ 168 w 384"/>
                <a:gd name="T85" fmla="*/ 99 h 383"/>
                <a:gd name="T86" fmla="*/ 108 w 384"/>
                <a:gd name="T87" fmla="*/ 144 h 383"/>
                <a:gd name="T88" fmla="*/ 33 w 384"/>
                <a:gd name="T89" fmla="*/ 138 h 383"/>
                <a:gd name="T90" fmla="*/ 5 w 384"/>
                <a:gd name="T91" fmla="*/ 69 h 383"/>
                <a:gd name="T92" fmla="*/ 5 w 384"/>
                <a:gd name="T93" fmla="*/ 26 h 383"/>
                <a:gd name="T94" fmla="*/ 41 w 384"/>
                <a:gd name="T95"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4" h="383">
                  <a:moveTo>
                    <a:pt x="326" y="292"/>
                  </a:moveTo>
                  <a:lnTo>
                    <a:pt x="311" y="310"/>
                  </a:lnTo>
                  <a:lnTo>
                    <a:pt x="292" y="325"/>
                  </a:lnTo>
                  <a:lnTo>
                    <a:pt x="319" y="353"/>
                  </a:lnTo>
                  <a:lnTo>
                    <a:pt x="328" y="358"/>
                  </a:lnTo>
                  <a:lnTo>
                    <a:pt x="336" y="360"/>
                  </a:lnTo>
                  <a:lnTo>
                    <a:pt x="345" y="358"/>
                  </a:lnTo>
                  <a:lnTo>
                    <a:pt x="354" y="353"/>
                  </a:lnTo>
                  <a:lnTo>
                    <a:pt x="359" y="344"/>
                  </a:lnTo>
                  <a:lnTo>
                    <a:pt x="360" y="336"/>
                  </a:lnTo>
                  <a:lnTo>
                    <a:pt x="359" y="327"/>
                  </a:lnTo>
                  <a:lnTo>
                    <a:pt x="354" y="318"/>
                  </a:lnTo>
                  <a:lnTo>
                    <a:pt x="326" y="292"/>
                  </a:lnTo>
                  <a:close/>
                  <a:moveTo>
                    <a:pt x="57" y="292"/>
                  </a:moveTo>
                  <a:lnTo>
                    <a:pt x="31" y="318"/>
                  </a:lnTo>
                  <a:lnTo>
                    <a:pt x="25" y="327"/>
                  </a:lnTo>
                  <a:lnTo>
                    <a:pt x="24" y="336"/>
                  </a:lnTo>
                  <a:lnTo>
                    <a:pt x="25" y="344"/>
                  </a:lnTo>
                  <a:lnTo>
                    <a:pt x="31" y="353"/>
                  </a:lnTo>
                  <a:lnTo>
                    <a:pt x="38" y="358"/>
                  </a:lnTo>
                  <a:lnTo>
                    <a:pt x="48" y="360"/>
                  </a:lnTo>
                  <a:lnTo>
                    <a:pt x="57" y="358"/>
                  </a:lnTo>
                  <a:lnTo>
                    <a:pt x="64" y="353"/>
                  </a:lnTo>
                  <a:lnTo>
                    <a:pt x="92" y="325"/>
                  </a:lnTo>
                  <a:lnTo>
                    <a:pt x="74" y="310"/>
                  </a:lnTo>
                  <a:lnTo>
                    <a:pt x="57" y="292"/>
                  </a:lnTo>
                  <a:close/>
                  <a:moveTo>
                    <a:pt x="285" y="216"/>
                  </a:moveTo>
                  <a:lnTo>
                    <a:pt x="359" y="216"/>
                  </a:lnTo>
                  <a:lnTo>
                    <a:pt x="351" y="244"/>
                  </a:lnTo>
                  <a:lnTo>
                    <a:pt x="339" y="271"/>
                  </a:lnTo>
                  <a:lnTo>
                    <a:pt x="370" y="302"/>
                  </a:lnTo>
                  <a:lnTo>
                    <a:pt x="379" y="315"/>
                  </a:lnTo>
                  <a:lnTo>
                    <a:pt x="384" y="328"/>
                  </a:lnTo>
                  <a:lnTo>
                    <a:pt x="384" y="343"/>
                  </a:lnTo>
                  <a:lnTo>
                    <a:pt x="379" y="358"/>
                  </a:lnTo>
                  <a:lnTo>
                    <a:pt x="370" y="369"/>
                  </a:lnTo>
                  <a:lnTo>
                    <a:pt x="357" y="379"/>
                  </a:lnTo>
                  <a:lnTo>
                    <a:pt x="343" y="383"/>
                  </a:lnTo>
                  <a:lnTo>
                    <a:pt x="329" y="383"/>
                  </a:lnTo>
                  <a:lnTo>
                    <a:pt x="314" y="379"/>
                  </a:lnTo>
                  <a:lnTo>
                    <a:pt x="303" y="369"/>
                  </a:lnTo>
                  <a:lnTo>
                    <a:pt x="272" y="338"/>
                  </a:lnTo>
                  <a:lnTo>
                    <a:pt x="244" y="350"/>
                  </a:lnTo>
                  <a:lnTo>
                    <a:pt x="216" y="358"/>
                  </a:lnTo>
                  <a:lnTo>
                    <a:pt x="216" y="284"/>
                  </a:lnTo>
                  <a:lnTo>
                    <a:pt x="239" y="274"/>
                  </a:lnTo>
                  <a:lnTo>
                    <a:pt x="260" y="259"/>
                  </a:lnTo>
                  <a:lnTo>
                    <a:pt x="275" y="240"/>
                  </a:lnTo>
                  <a:lnTo>
                    <a:pt x="285" y="216"/>
                  </a:lnTo>
                  <a:close/>
                  <a:moveTo>
                    <a:pt x="26" y="216"/>
                  </a:moveTo>
                  <a:lnTo>
                    <a:pt x="99" y="216"/>
                  </a:lnTo>
                  <a:lnTo>
                    <a:pt x="108" y="240"/>
                  </a:lnTo>
                  <a:lnTo>
                    <a:pt x="124" y="259"/>
                  </a:lnTo>
                  <a:lnTo>
                    <a:pt x="144" y="274"/>
                  </a:lnTo>
                  <a:lnTo>
                    <a:pt x="168" y="284"/>
                  </a:lnTo>
                  <a:lnTo>
                    <a:pt x="168" y="358"/>
                  </a:lnTo>
                  <a:lnTo>
                    <a:pt x="139" y="350"/>
                  </a:lnTo>
                  <a:lnTo>
                    <a:pt x="112" y="338"/>
                  </a:lnTo>
                  <a:lnTo>
                    <a:pt x="81" y="369"/>
                  </a:lnTo>
                  <a:lnTo>
                    <a:pt x="69" y="379"/>
                  </a:lnTo>
                  <a:lnTo>
                    <a:pt x="55" y="383"/>
                  </a:lnTo>
                  <a:lnTo>
                    <a:pt x="41" y="383"/>
                  </a:lnTo>
                  <a:lnTo>
                    <a:pt x="26" y="379"/>
                  </a:lnTo>
                  <a:lnTo>
                    <a:pt x="13" y="369"/>
                  </a:lnTo>
                  <a:lnTo>
                    <a:pt x="5" y="358"/>
                  </a:lnTo>
                  <a:lnTo>
                    <a:pt x="0" y="343"/>
                  </a:lnTo>
                  <a:lnTo>
                    <a:pt x="0" y="328"/>
                  </a:lnTo>
                  <a:lnTo>
                    <a:pt x="5" y="315"/>
                  </a:lnTo>
                  <a:lnTo>
                    <a:pt x="13" y="302"/>
                  </a:lnTo>
                  <a:lnTo>
                    <a:pt x="44" y="271"/>
                  </a:lnTo>
                  <a:lnTo>
                    <a:pt x="33" y="244"/>
                  </a:lnTo>
                  <a:lnTo>
                    <a:pt x="26" y="216"/>
                  </a:lnTo>
                  <a:close/>
                  <a:moveTo>
                    <a:pt x="336" y="23"/>
                  </a:moveTo>
                  <a:lnTo>
                    <a:pt x="328" y="25"/>
                  </a:lnTo>
                  <a:lnTo>
                    <a:pt x="319" y="30"/>
                  </a:lnTo>
                  <a:lnTo>
                    <a:pt x="292" y="57"/>
                  </a:lnTo>
                  <a:lnTo>
                    <a:pt x="311" y="73"/>
                  </a:lnTo>
                  <a:lnTo>
                    <a:pt x="326" y="91"/>
                  </a:lnTo>
                  <a:lnTo>
                    <a:pt x="354" y="65"/>
                  </a:lnTo>
                  <a:lnTo>
                    <a:pt x="359" y="56"/>
                  </a:lnTo>
                  <a:lnTo>
                    <a:pt x="360" y="48"/>
                  </a:lnTo>
                  <a:lnTo>
                    <a:pt x="359" y="38"/>
                  </a:lnTo>
                  <a:lnTo>
                    <a:pt x="354" y="30"/>
                  </a:lnTo>
                  <a:lnTo>
                    <a:pt x="345" y="25"/>
                  </a:lnTo>
                  <a:lnTo>
                    <a:pt x="336" y="23"/>
                  </a:lnTo>
                  <a:close/>
                  <a:moveTo>
                    <a:pt x="48" y="23"/>
                  </a:moveTo>
                  <a:lnTo>
                    <a:pt x="38" y="25"/>
                  </a:lnTo>
                  <a:lnTo>
                    <a:pt x="31" y="30"/>
                  </a:lnTo>
                  <a:lnTo>
                    <a:pt x="25" y="38"/>
                  </a:lnTo>
                  <a:lnTo>
                    <a:pt x="24" y="48"/>
                  </a:lnTo>
                  <a:lnTo>
                    <a:pt x="25" y="56"/>
                  </a:lnTo>
                  <a:lnTo>
                    <a:pt x="31" y="65"/>
                  </a:lnTo>
                  <a:lnTo>
                    <a:pt x="57" y="91"/>
                  </a:lnTo>
                  <a:lnTo>
                    <a:pt x="74" y="73"/>
                  </a:lnTo>
                  <a:lnTo>
                    <a:pt x="92" y="57"/>
                  </a:lnTo>
                  <a:lnTo>
                    <a:pt x="64" y="30"/>
                  </a:lnTo>
                  <a:lnTo>
                    <a:pt x="57" y="25"/>
                  </a:lnTo>
                  <a:lnTo>
                    <a:pt x="48" y="23"/>
                  </a:lnTo>
                  <a:close/>
                  <a:moveTo>
                    <a:pt x="329" y="0"/>
                  </a:moveTo>
                  <a:lnTo>
                    <a:pt x="343" y="0"/>
                  </a:lnTo>
                  <a:lnTo>
                    <a:pt x="357" y="5"/>
                  </a:lnTo>
                  <a:lnTo>
                    <a:pt x="370" y="13"/>
                  </a:lnTo>
                  <a:lnTo>
                    <a:pt x="379" y="26"/>
                  </a:lnTo>
                  <a:lnTo>
                    <a:pt x="384" y="40"/>
                  </a:lnTo>
                  <a:lnTo>
                    <a:pt x="384" y="55"/>
                  </a:lnTo>
                  <a:lnTo>
                    <a:pt x="379" y="69"/>
                  </a:lnTo>
                  <a:lnTo>
                    <a:pt x="370" y="81"/>
                  </a:lnTo>
                  <a:lnTo>
                    <a:pt x="339" y="112"/>
                  </a:lnTo>
                  <a:lnTo>
                    <a:pt x="351" y="138"/>
                  </a:lnTo>
                  <a:lnTo>
                    <a:pt x="359" y="167"/>
                  </a:lnTo>
                  <a:lnTo>
                    <a:pt x="285" y="167"/>
                  </a:lnTo>
                  <a:lnTo>
                    <a:pt x="275" y="144"/>
                  </a:lnTo>
                  <a:lnTo>
                    <a:pt x="260" y="124"/>
                  </a:lnTo>
                  <a:lnTo>
                    <a:pt x="239" y="109"/>
                  </a:lnTo>
                  <a:lnTo>
                    <a:pt x="216" y="99"/>
                  </a:lnTo>
                  <a:lnTo>
                    <a:pt x="216" y="25"/>
                  </a:lnTo>
                  <a:lnTo>
                    <a:pt x="244" y="32"/>
                  </a:lnTo>
                  <a:lnTo>
                    <a:pt x="272" y="44"/>
                  </a:lnTo>
                  <a:lnTo>
                    <a:pt x="303" y="13"/>
                  </a:lnTo>
                  <a:lnTo>
                    <a:pt x="314" y="5"/>
                  </a:lnTo>
                  <a:lnTo>
                    <a:pt x="329" y="0"/>
                  </a:lnTo>
                  <a:close/>
                  <a:moveTo>
                    <a:pt x="41" y="0"/>
                  </a:moveTo>
                  <a:lnTo>
                    <a:pt x="55" y="0"/>
                  </a:lnTo>
                  <a:lnTo>
                    <a:pt x="69" y="5"/>
                  </a:lnTo>
                  <a:lnTo>
                    <a:pt x="81" y="13"/>
                  </a:lnTo>
                  <a:lnTo>
                    <a:pt x="112" y="44"/>
                  </a:lnTo>
                  <a:lnTo>
                    <a:pt x="139" y="32"/>
                  </a:lnTo>
                  <a:lnTo>
                    <a:pt x="168" y="25"/>
                  </a:lnTo>
                  <a:lnTo>
                    <a:pt x="168" y="99"/>
                  </a:lnTo>
                  <a:lnTo>
                    <a:pt x="144" y="109"/>
                  </a:lnTo>
                  <a:lnTo>
                    <a:pt x="124" y="124"/>
                  </a:lnTo>
                  <a:lnTo>
                    <a:pt x="108" y="144"/>
                  </a:lnTo>
                  <a:lnTo>
                    <a:pt x="99" y="167"/>
                  </a:lnTo>
                  <a:lnTo>
                    <a:pt x="26" y="167"/>
                  </a:lnTo>
                  <a:lnTo>
                    <a:pt x="33" y="138"/>
                  </a:lnTo>
                  <a:lnTo>
                    <a:pt x="44" y="112"/>
                  </a:lnTo>
                  <a:lnTo>
                    <a:pt x="13" y="81"/>
                  </a:lnTo>
                  <a:lnTo>
                    <a:pt x="5" y="69"/>
                  </a:lnTo>
                  <a:lnTo>
                    <a:pt x="0" y="55"/>
                  </a:lnTo>
                  <a:lnTo>
                    <a:pt x="0" y="40"/>
                  </a:lnTo>
                  <a:lnTo>
                    <a:pt x="5" y="26"/>
                  </a:lnTo>
                  <a:lnTo>
                    <a:pt x="13" y="13"/>
                  </a:lnTo>
                  <a:lnTo>
                    <a:pt x="26" y="5"/>
                  </a:lnTo>
                  <a:lnTo>
                    <a:pt x="41" y="0"/>
                  </a:lnTo>
                  <a:close/>
                </a:path>
              </a:pathLst>
            </a:custGeom>
            <a:solidFill>
              <a:schemeClr val="bg1"/>
            </a:solidFill>
            <a:ln w="0">
              <a:noFill/>
              <a:prstDash val="solid"/>
              <a:round/>
            </a:ln>
            <a:effectLst>
              <a:outerShdw blurRad="50800" dist="38100" dir="8100000" algn="tr" rotWithShape="0">
                <a:prstClr val="black">
                  <a:alpha val="40000"/>
                </a:prstClr>
              </a:outerShdw>
            </a:effectLst>
          </p:spPr>
          <p:txBody>
            <a:bodyPr vert="horz" wrap="square" lIns="91440" tIns="45720" rIns="91440" bIns="45720" numCol="1" anchor="t" anchorCtr="0" compatLnSpc="1"/>
            <a:lstStyle/>
            <a:p>
              <a:endParaRPr lang="zh-CN" altLang="en-US"/>
            </a:p>
          </p:txBody>
        </p:sp>
      </p:grpSp>
      <p:sp>
        <p:nvSpPr>
          <p:cNvPr id="33" name="原创设计师QQ598969553           _4"/>
          <p:cNvSpPr/>
          <p:nvPr/>
        </p:nvSpPr>
        <p:spPr bwMode="auto">
          <a:xfrm>
            <a:off x="3193662" y="1055632"/>
            <a:ext cx="858385" cy="5650644"/>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solidFill>
            <a:schemeClr val="tx1"/>
          </a:solidFill>
          <a:ln>
            <a:noFill/>
          </a:ln>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34" name="原创设计师QQ598969553           _5"/>
          <p:cNvSpPr/>
          <p:nvPr/>
        </p:nvSpPr>
        <p:spPr>
          <a:xfrm>
            <a:off x="4051785" y="1055579"/>
            <a:ext cx="7128623" cy="1491615"/>
          </a:xfrm>
          <a:prstGeom prst="rect">
            <a:avLst/>
          </a:prstGeom>
        </p:spPr>
        <p:txBody>
          <a:bodyPr wrap="square">
            <a:spAutoFit/>
          </a:bodyPr>
          <a:lstStyle/>
          <a:p>
            <a:pPr>
              <a:lnSpc>
                <a:spcPct val="150000"/>
              </a:lnSpc>
              <a:spcBef>
                <a:spcPct val="0"/>
              </a:spcBef>
            </a:pPr>
            <a:r>
              <a:rPr lang="zh-CN" altLang="en-US" sz="2200" b="1" cap="all" dirty="0">
                <a:solidFill>
                  <a:srgbClr val="C00000"/>
                </a:solidFill>
                <a:latin typeface="微软雅黑" panose="020B0503020204020204" pitchFamily="34" charset="-122"/>
                <a:ea typeface="微软雅黑" panose="020B0503020204020204" pitchFamily="34" charset="-122"/>
              </a:rPr>
              <a:t>一有效的奖励机制</a:t>
            </a:r>
            <a:endParaRPr lang="en-US" altLang="zh-CN" sz="2200" b="1" cap="all" dirty="0">
              <a:solidFill>
                <a:srgbClr val="C00000"/>
              </a:solidFill>
              <a:latin typeface="微软雅黑" panose="020B0503020204020204" pitchFamily="34" charset="-122"/>
              <a:ea typeface="微软雅黑" panose="020B0503020204020204" pitchFamily="34" charset="-122"/>
            </a:endParaRPr>
          </a:p>
          <a:p>
            <a:pPr>
              <a:spcBef>
                <a:spcPct val="0"/>
              </a:spcBef>
            </a:pPr>
            <a:r>
              <a:rPr lang="zh-CN" altLang="en-US" sz="1400" cap="all" dirty="0">
                <a:latin typeface="微软雅黑" panose="020B0503020204020204" pitchFamily="34" charset="-122"/>
                <a:ea typeface="微软雅黑" panose="020B0503020204020204" pitchFamily="34" charset="-122"/>
              </a:rPr>
              <a:t>理财产品除了安全靠谱的高收益来吸引用户以外，还需要有一套特殊的奖励机制才能达到快速传播的效果，如新用户的优惠机制，以及每邀请一位好友就可获得奖金，可以选择自己全拿，一人一半，或好友全拿，签到机制等，每签到一次送不等的积分或现金奖励。</a:t>
            </a:r>
            <a:endParaRPr lang="zh-CN" altLang="en-US" sz="1400" cap="all" dirty="0">
              <a:latin typeface="微软雅黑" panose="020B0503020204020204" pitchFamily="34" charset="-122"/>
              <a:ea typeface="微软雅黑" panose="020B0503020204020204" pitchFamily="34" charset="-122"/>
            </a:endParaRPr>
          </a:p>
          <a:p>
            <a:pPr>
              <a:spcBef>
                <a:spcPct val="0"/>
              </a:spcBef>
            </a:pPr>
            <a:endParaRPr lang="en-US" altLang="zh-CN" sz="1600" cap="all" dirty="0">
              <a:latin typeface="微软雅黑" panose="020B0503020204020204" pitchFamily="34" charset="-122"/>
              <a:ea typeface="微软雅黑" panose="020B0503020204020204" pitchFamily="34" charset="-122"/>
            </a:endParaRPr>
          </a:p>
        </p:txBody>
      </p:sp>
      <p:sp>
        <p:nvSpPr>
          <p:cNvPr id="38" name="原创设计师QQ598969553           _6"/>
          <p:cNvSpPr/>
          <p:nvPr/>
        </p:nvSpPr>
        <p:spPr>
          <a:xfrm>
            <a:off x="4051785" y="2197118"/>
            <a:ext cx="7128623" cy="1676400"/>
          </a:xfrm>
          <a:prstGeom prst="rect">
            <a:avLst/>
          </a:prstGeom>
        </p:spPr>
        <p:txBody>
          <a:bodyPr wrap="square">
            <a:spAutoFit/>
          </a:bodyPr>
          <a:lstStyle/>
          <a:p>
            <a:pPr>
              <a:lnSpc>
                <a:spcPct val="150000"/>
              </a:lnSpc>
              <a:spcBef>
                <a:spcPct val="0"/>
              </a:spcBef>
            </a:pPr>
            <a:r>
              <a:rPr lang="zh-CN" altLang="en-US" sz="2200" b="1" cap="all" dirty="0">
                <a:solidFill>
                  <a:srgbClr val="C00000"/>
                </a:solidFill>
                <a:latin typeface="微软雅黑" panose="020B0503020204020204" pitchFamily="34" charset="-122"/>
                <a:ea typeface="微软雅黑" panose="020B0503020204020204" pitchFamily="34" charset="-122"/>
              </a:rPr>
              <a:t>二游戏化玩法</a:t>
            </a:r>
            <a:endParaRPr lang="en-US" altLang="zh-CN" sz="2200" b="1" cap="all" dirty="0">
              <a:solidFill>
                <a:srgbClr val="C00000"/>
              </a:solidFill>
              <a:latin typeface="微软雅黑" panose="020B0503020204020204" pitchFamily="34" charset="-122"/>
              <a:ea typeface="微软雅黑" panose="020B0503020204020204" pitchFamily="34" charset="-122"/>
            </a:endParaRPr>
          </a:p>
          <a:p>
            <a:pPr>
              <a:spcBef>
                <a:spcPct val="0"/>
              </a:spcBef>
            </a:pPr>
            <a:r>
              <a:rPr lang="zh-CN" altLang="en-US" sz="1400" cap="all" dirty="0">
                <a:latin typeface="微软雅黑" panose="020B0503020204020204" pitchFamily="34" charset="-122"/>
                <a:ea typeface="微软雅黑" panose="020B0503020204020204" pitchFamily="34" charset="-122"/>
              </a:rPr>
              <a:t>我们常见的短期或者中长期的理财产品都属于低频操作，如何将用户的低频操作变成高频，也就是增加用户粘性值得思考。从前面的调查中可以看出，</a:t>
            </a:r>
            <a:r>
              <a:rPr lang="en-US" altLang="zh-CN" sz="1400" cap="all" dirty="0">
                <a:latin typeface="微软雅黑" panose="020B0503020204020204" pitchFamily="34" charset="-122"/>
                <a:ea typeface="微软雅黑" panose="020B0503020204020204" pitchFamily="34" charset="-122"/>
              </a:rPr>
              <a:t>80,90</a:t>
            </a:r>
            <a:r>
              <a:rPr lang="zh-CN" altLang="en-US" sz="1400" cap="all" dirty="0">
                <a:latin typeface="微软雅黑" panose="020B0503020204020204" pitchFamily="34" charset="-122"/>
                <a:ea typeface="微软雅黑" panose="020B0503020204020204" pitchFamily="34" charset="-122"/>
              </a:rPr>
              <a:t>后年轻人的人群越来越大，这阶段的用户普遍喜欢娱乐，如果能边理财边游戏是最好了，宜人贷就增加了健康财富和任务功能，通过运动和做任务增加用户的粘性。</a:t>
            </a:r>
            <a:endParaRPr lang="zh-CN" altLang="en-US" sz="1400" cap="all" dirty="0">
              <a:latin typeface="微软雅黑" panose="020B0503020204020204" pitchFamily="34" charset="-122"/>
              <a:ea typeface="微软雅黑" panose="020B0503020204020204" pitchFamily="34" charset="-122"/>
            </a:endParaRPr>
          </a:p>
          <a:p>
            <a:pPr>
              <a:spcBef>
                <a:spcPct val="0"/>
              </a:spcBef>
            </a:pPr>
            <a:endParaRPr lang="en-US" altLang="zh-CN" sz="1400" cap="all" dirty="0">
              <a:latin typeface="微软雅黑" panose="020B0503020204020204" pitchFamily="34" charset="-122"/>
              <a:ea typeface="微软雅黑" panose="020B0503020204020204" pitchFamily="34" charset="-122"/>
            </a:endParaRPr>
          </a:p>
        </p:txBody>
      </p:sp>
      <p:sp>
        <p:nvSpPr>
          <p:cNvPr id="40" name="原创设计师QQ598969553           _8"/>
          <p:cNvSpPr/>
          <p:nvPr/>
        </p:nvSpPr>
        <p:spPr>
          <a:xfrm>
            <a:off x="4051971" y="3638676"/>
            <a:ext cx="7128623" cy="1676400"/>
          </a:xfrm>
          <a:prstGeom prst="rect">
            <a:avLst/>
          </a:prstGeom>
        </p:spPr>
        <p:txBody>
          <a:bodyPr wrap="square">
            <a:spAutoFit/>
          </a:bodyPr>
          <a:lstStyle/>
          <a:p>
            <a:pPr>
              <a:lnSpc>
                <a:spcPct val="150000"/>
              </a:lnSpc>
              <a:spcBef>
                <a:spcPct val="0"/>
              </a:spcBef>
            </a:pPr>
            <a:r>
              <a:rPr lang="zh-CN" altLang="en-US" sz="2200" b="1" cap="all" dirty="0">
                <a:solidFill>
                  <a:srgbClr val="C00000"/>
                </a:solidFill>
                <a:latin typeface="微软雅黑" panose="020B0503020204020204" pitchFamily="34" charset="-122"/>
                <a:ea typeface="微软雅黑" panose="020B0503020204020204" pitchFamily="34" charset="-122"/>
              </a:rPr>
              <a:t>三增加平台的互动性</a:t>
            </a:r>
            <a:endParaRPr lang="en-US" altLang="zh-CN" sz="2200" b="1" cap="all" dirty="0">
              <a:solidFill>
                <a:srgbClr val="C00000"/>
              </a:solidFill>
              <a:latin typeface="微软雅黑" panose="020B0503020204020204" pitchFamily="34" charset="-122"/>
              <a:ea typeface="微软雅黑" panose="020B0503020204020204" pitchFamily="34" charset="-122"/>
            </a:endParaRPr>
          </a:p>
          <a:p>
            <a:pPr>
              <a:spcBef>
                <a:spcPct val="0"/>
              </a:spcBef>
            </a:pPr>
            <a:r>
              <a:rPr lang="zh-CN" altLang="en-US" sz="1400" cap="all" dirty="0">
                <a:latin typeface="微软雅黑" panose="020B0503020204020204" pitchFamily="34" charset="-122"/>
                <a:ea typeface="微软雅黑" panose="020B0503020204020204" pitchFamily="34" charset="-122"/>
              </a:rPr>
              <a:t>在线上可以构建自己平台的社区和用户互动，在线下邀请一些用户来参观公司或者新闻发布会，也可以组织一些线下活动，让创始人或者负责人给大家普及像“什么样的互金平台建设才是安全的”等问题探讨，毕竟理财产品最难解决的就是用户信任问题，这样让用户更直观的碰触到平台公司，可以说是最强的信任推力剂。</a:t>
            </a:r>
            <a:endParaRPr lang="zh-CN" altLang="en-US" sz="1400" cap="all" dirty="0">
              <a:latin typeface="微软雅黑" panose="020B0503020204020204" pitchFamily="34" charset="-122"/>
              <a:ea typeface="微软雅黑" panose="020B0503020204020204" pitchFamily="34" charset="-122"/>
            </a:endParaRPr>
          </a:p>
          <a:p>
            <a:pPr>
              <a:spcBef>
                <a:spcPct val="0"/>
              </a:spcBef>
            </a:pPr>
            <a:endParaRPr lang="en-US" altLang="zh-CN" sz="1400" cap="all" dirty="0">
              <a:latin typeface="微软雅黑" panose="020B0503020204020204" pitchFamily="34" charset="-122"/>
              <a:ea typeface="微软雅黑" panose="020B0503020204020204" pitchFamily="34" charset="-122"/>
            </a:endParaRPr>
          </a:p>
        </p:txBody>
      </p:sp>
      <p:sp>
        <p:nvSpPr>
          <p:cNvPr id="4" name="原创设计师QQ598969553           _8"/>
          <p:cNvSpPr/>
          <p:nvPr/>
        </p:nvSpPr>
        <p:spPr>
          <a:xfrm>
            <a:off x="4051971" y="5073776"/>
            <a:ext cx="7128623" cy="1245235"/>
          </a:xfrm>
          <a:prstGeom prst="rect">
            <a:avLst/>
          </a:prstGeom>
        </p:spPr>
        <p:txBody>
          <a:bodyPr wrap="square">
            <a:spAutoFit/>
          </a:bodyPr>
          <a:p>
            <a:pPr>
              <a:lnSpc>
                <a:spcPct val="150000"/>
              </a:lnSpc>
              <a:spcBef>
                <a:spcPct val="0"/>
              </a:spcBef>
            </a:pPr>
            <a:r>
              <a:rPr lang="zh-CN" altLang="en-US" sz="2200" b="1" cap="all" dirty="0">
                <a:solidFill>
                  <a:srgbClr val="C00000"/>
                </a:solidFill>
                <a:latin typeface="微软雅黑" panose="020B0503020204020204" pitchFamily="34" charset="-122"/>
                <a:ea typeface="微软雅黑" panose="020B0503020204020204" pitchFamily="34" charset="-122"/>
              </a:rPr>
              <a:t>四增加用户安全感</a:t>
            </a:r>
            <a:endParaRPr lang="en-US" altLang="zh-CN" sz="2200" b="1" cap="all" dirty="0">
              <a:solidFill>
                <a:srgbClr val="C00000"/>
              </a:solidFill>
              <a:latin typeface="微软雅黑" panose="020B0503020204020204" pitchFamily="34" charset="-122"/>
              <a:ea typeface="微软雅黑" panose="020B0503020204020204" pitchFamily="34" charset="-122"/>
            </a:endParaRPr>
          </a:p>
          <a:p>
            <a:pPr>
              <a:spcBef>
                <a:spcPct val="0"/>
              </a:spcBef>
            </a:pPr>
            <a:r>
              <a:rPr lang="zh-CN" altLang="en-US" sz="1400" cap="all" dirty="0">
                <a:latin typeface="微软雅黑" panose="020B0503020204020204" pitchFamily="34" charset="-122"/>
                <a:ea typeface="微软雅黑" panose="020B0503020204020204" pitchFamily="34" charset="-122"/>
              </a:rPr>
              <a:t>可以把</a:t>
            </a:r>
            <a:r>
              <a:rPr lang="en-US" altLang="zh-CN" sz="1400" cap="all" dirty="0">
                <a:latin typeface="微软雅黑" panose="020B0503020204020204" pitchFamily="34" charset="-122"/>
                <a:ea typeface="微软雅黑" panose="020B0503020204020204" pitchFamily="34" charset="-122"/>
              </a:rPr>
              <a:t>PC</a:t>
            </a:r>
            <a:r>
              <a:rPr lang="zh-CN" altLang="en-US" sz="1400" cap="all" dirty="0">
                <a:latin typeface="微软雅黑" panose="020B0503020204020204" pitchFamily="34" charset="-122"/>
                <a:ea typeface="微软雅黑" panose="020B0503020204020204" pitchFamily="34" charset="-122"/>
              </a:rPr>
              <a:t>端的数据情况实时显示在手机上如累计用户数量，交易总额，投资人投资列表，</a:t>
            </a:r>
            <a:endParaRPr lang="zh-CN" altLang="en-US" sz="1400" cap="all" dirty="0">
              <a:latin typeface="微软雅黑" panose="020B0503020204020204" pitchFamily="34" charset="-122"/>
              <a:ea typeface="微软雅黑" panose="020B0503020204020204" pitchFamily="34" charset="-122"/>
            </a:endParaRPr>
          </a:p>
          <a:p>
            <a:pPr>
              <a:spcBef>
                <a:spcPct val="0"/>
              </a:spcBef>
            </a:pPr>
            <a:r>
              <a:rPr lang="en-US" altLang="zh-CN" sz="1400" cap="all" dirty="0">
                <a:latin typeface="微软雅黑" panose="020B0503020204020204" pitchFamily="34" charset="-122"/>
                <a:ea typeface="微软雅黑" panose="020B0503020204020204" pitchFamily="34" charset="-122"/>
              </a:rPr>
              <a:t>根据心理学理论：数字更有说服力，人们具有从众心理。这些数据会在用户潜意识中形成决策隐性因子，让用户感觉到更加安全而加入投资。</a:t>
            </a:r>
            <a:endParaRPr lang="en-US" altLang="zh-CN" sz="1400" cap="all"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advTm="0">
        <p:blinds dir="vert"/>
      </p:transition>
    </mc:Choice>
    <mc:Fallback>
      <p:transition advTm="0">
        <p:blinds dir="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原创设计师QQ598969553           _1"/>
          <p:cNvSpPr txBox="1"/>
          <p:nvPr/>
        </p:nvSpPr>
        <p:spPr>
          <a:xfrm>
            <a:off x="1096651" y="447320"/>
            <a:ext cx="2007940" cy="276860"/>
          </a:xfrm>
          <a:prstGeom prst="rect">
            <a:avLst/>
          </a:prstGeom>
          <a:noFill/>
        </p:spPr>
        <p:txBody>
          <a:bodyPr wrap="square" lIns="0" tIns="0" rIns="0" bIns="0" rtlCol="0">
            <a:spAutoFit/>
          </a:bodyPr>
          <a:lstStyle/>
          <a:p>
            <a:pPr marL="0" lvl="1"/>
            <a:r>
              <a:rPr lang="zh-CN" altLang="en-US" dirty="0">
                <a:latin typeface="微软雅黑" panose="020B0503020204020204" pitchFamily="34" charset="-122"/>
                <a:ea typeface="微软雅黑" panose="020B0503020204020204" pitchFamily="34" charset="-122"/>
              </a:rPr>
              <a:t>推广方案</a:t>
            </a:r>
            <a:endParaRPr lang="zh-CN" altLang="en-US" dirty="0">
              <a:latin typeface="微软雅黑" panose="020B0503020204020204" pitchFamily="34" charset="-122"/>
              <a:ea typeface="微软雅黑" panose="020B0503020204020204" pitchFamily="34" charset="-122"/>
            </a:endParaRPr>
          </a:p>
        </p:txBody>
      </p:sp>
      <p:sp>
        <p:nvSpPr>
          <p:cNvPr id="3" name="原创设计师QQ598969553           _2"/>
          <p:cNvSpPr txBox="1"/>
          <p:nvPr/>
        </p:nvSpPr>
        <p:spPr>
          <a:xfrm>
            <a:off x="2630346" y="471540"/>
            <a:ext cx="3790871" cy="246221"/>
          </a:xfrm>
          <a:prstGeom prst="rect">
            <a:avLst/>
          </a:prstGeom>
          <a:noFill/>
        </p:spPr>
        <p:txBody>
          <a:bodyPr wrap="square" lIns="0" tIns="0" rIns="0" bIns="0" rtlCol="0">
            <a:spAutoFit/>
          </a:bodyPr>
          <a:lstStyle/>
          <a:p>
            <a:pPr marL="0" lvl="1"/>
            <a:r>
              <a:rPr lang="en-US" altLang="zh-CN" sz="1600" dirty="0">
                <a:solidFill>
                  <a:srgbClr val="C00000"/>
                </a:solidFill>
                <a:latin typeface="微软雅黑" panose="020B0503020204020204" pitchFamily="34" charset="-122"/>
                <a:ea typeface="微软雅黑" panose="020B0503020204020204" pitchFamily="34" charset="-122"/>
              </a:rPr>
              <a:t>INTERNET MAKETING</a:t>
            </a:r>
            <a:endParaRPr lang="zh-CN" altLang="en-US" sz="1600" dirty="0">
              <a:solidFill>
                <a:srgbClr val="C00000"/>
              </a:solidFill>
              <a:latin typeface="微软雅黑" panose="020B0503020204020204" pitchFamily="34" charset="-122"/>
              <a:ea typeface="微软雅黑" panose="020B0503020204020204" pitchFamily="34" charset="-122"/>
            </a:endParaRPr>
          </a:p>
        </p:txBody>
      </p:sp>
      <p:grpSp>
        <p:nvGrpSpPr>
          <p:cNvPr id="34" name="原创设计师QQ598969553           _3"/>
          <p:cNvGrpSpPr/>
          <p:nvPr/>
        </p:nvGrpSpPr>
        <p:grpSpPr>
          <a:xfrm>
            <a:off x="2286378" y="2738460"/>
            <a:ext cx="2417762" cy="2273300"/>
            <a:chOff x="2125014" y="2603990"/>
            <a:chExt cx="2417762" cy="2273300"/>
          </a:xfrm>
        </p:grpSpPr>
        <p:sp>
          <p:nvSpPr>
            <p:cNvPr id="10" name="Freeform 7"/>
            <p:cNvSpPr/>
            <p:nvPr/>
          </p:nvSpPr>
          <p:spPr bwMode="auto">
            <a:xfrm>
              <a:off x="2125014" y="2603990"/>
              <a:ext cx="2417762" cy="2273300"/>
            </a:xfrm>
            <a:custGeom>
              <a:avLst/>
              <a:gdLst>
                <a:gd name="T0" fmla="*/ 188 w 215"/>
                <a:gd name="T1" fmla="*/ 67 h 202"/>
                <a:gd name="T2" fmla="*/ 200 w 215"/>
                <a:gd name="T3" fmla="*/ 54 h 202"/>
                <a:gd name="T4" fmla="*/ 208 w 215"/>
                <a:gd name="T5" fmla="*/ 49 h 202"/>
                <a:gd name="T6" fmla="*/ 215 w 215"/>
                <a:gd name="T7" fmla="*/ 52 h 202"/>
                <a:gd name="T8" fmla="*/ 188 w 215"/>
                <a:gd name="T9" fmla="*/ 25 h 202"/>
                <a:gd name="T10" fmla="*/ 191 w 215"/>
                <a:gd name="T11" fmla="*/ 32 h 202"/>
                <a:gd name="T12" fmla="*/ 185 w 215"/>
                <a:gd name="T13" fmla="*/ 43 h 202"/>
                <a:gd name="T14" fmla="*/ 173 w 215"/>
                <a:gd name="T15" fmla="*/ 56 h 202"/>
                <a:gd name="T16" fmla="*/ 168 w 215"/>
                <a:gd name="T17" fmla="*/ 57 h 202"/>
                <a:gd name="T18" fmla="*/ 163 w 215"/>
                <a:gd name="T19" fmla="*/ 56 h 202"/>
                <a:gd name="T20" fmla="*/ 111 w 215"/>
                <a:gd name="T21" fmla="*/ 6 h 202"/>
                <a:gd name="T22" fmla="*/ 87 w 215"/>
                <a:gd name="T23" fmla="*/ 7 h 202"/>
                <a:gd name="T24" fmla="*/ 6 w 215"/>
                <a:gd name="T25" fmla="*/ 91 h 202"/>
                <a:gd name="T26" fmla="*/ 7 w 215"/>
                <a:gd name="T27" fmla="*/ 115 h 202"/>
                <a:gd name="T28" fmla="*/ 91 w 215"/>
                <a:gd name="T29" fmla="*/ 196 h 202"/>
                <a:gd name="T30" fmla="*/ 115 w 215"/>
                <a:gd name="T31" fmla="*/ 195 h 202"/>
                <a:gd name="T32" fmla="*/ 196 w 215"/>
                <a:gd name="T33" fmla="*/ 111 h 202"/>
                <a:gd name="T34" fmla="*/ 195 w 215"/>
                <a:gd name="T35" fmla="*/ 87 h 202"/>
                <a:gd name="T36" fmla="*/ 186 w 215"/>
                <a:gd name="T37" fmla="*/ 78 h 202"/>
                <a:gd name="T38" fmla="*/ 185 w 215"/>
                <a:gd name="T39" fmla="*/ 74 h 202"/>
                <a:gd name="T40" fmla="*/ 188 w 215"/>
                <a:gd name="T41" fmla="*/ 6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 h="202">
                  <a:moveTo>
                    <a:pt x="188" y="67"/>
                  </a:moveTo>
                  <a:cubicBezTo>
                    <a:pt x="200" y="54"/>
                    <a:pt x="200" y="54"/>
                    <a:pt x="200" y="54"/>
                  </a:cubicBezTo>
                  <a:cubicBezTo>
                    <a:pt x="201" y="53"/>
                    <a:pt x="206" y="49"/>
                    <a:pt x="208" y="49"/>
                  </a:cubicBezTo>
                  <a:cubicBezTo>
                    <a:pt x="211" y="49"/>
                    <a:pt x="214" y="50"/>
                    <a:pt x="215" y="52"/>
                  </a:cubicBezTo>
                  <a:cubicBezTo>
                    <a:pt x="188" y="25"/>
                    <a:pt x="188" y="25"/>
                    <a:pt x="188" y="25"/>
                  </a:cubicBezTo>
                  <a:cubicBezTo>
                    <a:pt x="190" y="27"/>
                    <a:pt x="191" y="30"/>
                    <a:pt x="191" y="32"/>
                  </a:cubicBezTo>
                  <a:cubicBezTo>
                    <a:pt x="192" y="35"/>
                    <a:pt x="187" y="41"/>
                    <a:pt x="185" y="43"/>
                  </a:cubicBezTo>
                  <a:cubicBezTo>
                    <a:pt x="173" y="56"/>
                    <a:pt x="173" y="56"/>
                    <a:pt x="173" y="56"/>
                  </a:cubicBezTo>
                  <a:cubicBezTo>
                    <a:pt x="172" y="57"/>
                    <a:pt x="170" y="57"/>
                    <a:pt x="168" y="57"/>
                  </a:cubicBezTo>
                  <a:cubicBezTo>
                    <a:pt x="166" y="57"/>
                    <a:pt x="164" y="57"/>
                    <a:pt x="163" y="56"/>
                  </a:cubicBezTo>
                  <a:cubicBezTo>
                    <a:pt x="111" y="6"/>
                    <a:pt x="111" y="6"/>
                    <a:pt x="111" y="6"/>
                  </a:cubicBezTo>
                  <a:cubicBezTo>
                    <a:pt x="104" y="0"/>
                    <a:pt x="93" y="0"/>
                    <a:pt x="87" y="7"/>
                  </a:cubicBezTo>
                  <a:cubicBezTo>
                    <a:pt x="6" y="91"/>
                    <a:pt x="6" y="91"/>
                    <a:pt x="6" y="91"/>
                  </a:cubicBezTo>
                  <a:cubicBezTo>
                    <a:pt x="0" y="98"/>
                    <a:pt x="0" y="109"/>
                    <a:pt x="7" y="115"/>
                  </a:cubicBezTo>
                  <a:cubicBezTo>
                    <a:pt x="91" y="196"/>
                    <a:pt x="91" y="196"/>
                    <a:pt x="91" y="196"/>
                  </a:cubicBezTo>
                  <a:cubicBezTo>
                    <a:pt x="98" y="202"/>
                    <a:pt x="109" y="202"/>
                    <a:pt x="115" y="195"/>
                  </a:cubicBezTo>
                  <a:cubicBezTo>
                    <a:pt x="196" y="111"/>
                    <a:pt x="196" y="111"/>
                    <a:pt x="196" y="111"/>
                  </a:cubicBezTo>
                  <a:cubicBezTo>
                    <a:pt x="202" y="104"/>
                    <a:pt x="202" y="93"/>
                    <a:pt x="195" y="87"/>
                  </a:cubicBezTo>
                  <a:cubicBezTo>
                    <a:pt x="186" y="78"/>
                    <a:pt x="186" y="78"/>
                    <a:pt x="186" y="78"/>
                  </a:cubicBezTo>
                  <a:cubicBezTo>
                    <a:pt x="185" y="77"/>
                    <a:pt x="185" y="75"/>
                    <a:pt x="185" y="74"/>
                  </a:cubicBezTo>
                  <a:cubicBezTo>
                    <a:pt x="185" y="71"/>
                    <a:pt x="186" y="68"/>
                    <a:pt x="188" y="67"/>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pic>
          <p:nvPicPr>
            <p:cNvPr id="11" name="图片 10"/>
            <p:cNvPicPr>
              <a:picLocks noChangeAspect="1"/>
            </p:cNvPicPr>
            <p:nvPr/>
          </p:nvPicPr>
          <p:blipFill>
            <a:blip r:embed="rId1" cstate="screen"/>
            <a:stretch>
              <a:fillRect/>
            </a:stretch>
          </p:blipFill>
          <p:spPr>
            <a:xfrm>
              <a:off x="2232373" y="2775576"/>
              <a:ext cx="2064787" cy="1990431"/>
            </a:xfrm>
            <a:prstGeom prst="rect">
              <a:avLst/>
            </a:prstGeom>
          </p:spPr>
        </p:pic>
        <p:grpSp>
          <p:nvGrpSpPr>
            <p:cNvPr id="24" name="组合 23"/>
            <p:cNvGrpSpPr/>
            <p:nvPr/>
          </p:nvGrpSpPr>
          <p:grpSpPr>
            <a:xfrm>
              <a:off x="2942892" y="3437427"/>
              <a:ext cx="706091" cy="671900"/>
              <a:chOff x="3411480" y="2879725"/>
              <a:chExt cx="523933" cy="460375"/>
            </a:xfrm>
            <a:solidFill>
              <a:schemeClr val="tx1"/>
            </a:solidFill>
          </p:grpSpPr>
          <p:sp>
            <p:nvSpPr>
              <p:cNvPr id="25" name="Freeform 10"/>
              <p:cNvSpPr>
                <a:spLocks noEditPoints="1"/>
              </p:cNvSpPr>
              <p:nvPr/>
            </p:nvSpPr>
            <p:spPr bwMode="auto">
              <a:xfrm>
                <a:off x="3411480" y="2879725"/>
                <a:ext cx="396875" cy="361950"/>
              </a:xfrm>
              <a:custGeom>
                <a:avLst/>
                <a:gdLst>
                  <a:gd name="T0" fmla="*/ 568 w 580"/>
                  <a:gd name="T1" fmla="*/ 207 h 528"/>
                  <a:gd name="T2" fmla="*/ 580 w 580"/>
                  <a:gd name="T3" fmla="*/ 207 h 528"/>
                  <a:gd name="T4" fmla="*/ 292 w 580"/>
                  <a:gd name="T5" fmla="*/ 0 h 528"/>
                  <a:gd name="T6" fmla="*/ 0 w 580"/>
                  <a:gd name="T7" fmla="*/ 244 h 528"/>
                  <a:gd name="T8" fmla="*/ 114 w 580"/>
                  <a:gd name="T9" fmla="*/ 438 h 528"/>
                  <a:gd name="T10" fmla="*/ 117 w 580"/>
                  <a:gd name="T11" fmla="*/ 440 h 528"/>
                  <a:gd name="T12" fmla="*/ 89 w 580"/>
                  <a:gd name="T13" fmla="*/ 528 h 528"/>
                  <a:gd name="T14" fmla="*/ 194 w 580"/>
                  <a:gd name="T15" fmla="*/ 475 h 528"/>
                  <a:gd name="T16" fmla="*/ 199 w 580"/>
                  <a:gd name="T17" fmla="*/ 476 h 528"/>
                  <a:gd name="T18" fmla="*/ 292 w 580"/>
                  <a:gd name="T19" fmla="*/ 488 h 528"/>
                  <a:gd name="T20" fmla="*/ 311 w 580"/>
                  <a:gd name="T21" fmla="*/ 488 h 528"/>
                  <a:gd name="T22" fmla="*/ 302 w 580"/>
                  <a:gd name="T23" fmla="*/ 430 h 528"/>
                  <a:gd name="T24" fmla="*/ 568 w 580"/>
                  <a:gd name="T25" fmla="*/ 207 h 528"/>
                  <a:gd name="T26" fmla="*/ 393 w 580"/>
                  <a:gd name="T27" fmla="*/ 121 h 528"/>
                  <a:gd name="T28" fmla="*/ 393 w 580"/>
                  <a:gd name="T29" fmla="*/ 121 h 528"/>
                  <a:gd name="T30" fmla="*/ 434 w 580"/>
                  <a:gd name="T31" fmla="*/ 160 h 528"/>
                  <a:gd name="T32" fmla="*/ 393 w 580"/>
                  <a:gd name="T33" fmla="*/ 200 h 528"/>
                  <a:gd name="T34" fmla="*/ 352 w 580"/>
                  <a:gd name="T35" fmla="*/ 160 h 528"/>
                  <a:gd name="T36" fmla="*/ 393 w 580"/>
                  <a:gd name="T37" fmla="*/ 121 h 528"/>
                  <a:gd name="T38" fmla="*/ 190 w 580"/>
                  <a:gd name="T39" fmla="*/ 200 h 528"/>
                  <a:gd name="T40" fmla="*/ 190 w 580"/>
                  <a:gd name="T41" fmla="*/ 200 h 528"/>
                  <a:gd name="T42" fmla="*/ 149 w 580"/>
                  <a:gd name="T43" fmla="*/ 160 h 528"/>
                  <a:gd name="T44" fmla="*/ 190 w 580"/>
                  <a:gd name="T45" fmla="*/ 121 h 528"/>
                  <a:gd name="T46" fmla="*/ 231 w 580"/>
                  <a:gd name="T47" fmla="*/ 160 h 528"/>
                  <a:gd name="T48" fmla="*/ 190 w 580"/>
                  <a:gd name="T49" fmla="*/ 20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0" h="528">
                    <a:moveTo>
                      <a:pt x="568" y="207"/>
                    </a:moveTo>
                    <a:cubicBezTo>
                      <a:pt x="572" y="207"/>
                      <a:pt x="576" y="207"/>
                      <a:pt x="580" y="207"/>
                    </a:cubicBezTo>
                    <a:cubicBezTo>
                      <a:pt x="559" y="90"/>
                      <a:pt x="438" y="0"/>
                      <a:pt x="292" y="0"/>
                    </a:cubicBezTo>
                    <a:cubicBezTo>
                      <a:pt x="130" y="0"/>
                      <a:pt x="0" y="110"/>
                      <a:pt x="0" y="244"/>
                    </a:cubicBezTo>
                    <a:cubicBezTo>
                      <a:pt x="0" y="323"/>
                      <a:pt x="45" y="394"/>
                      <a:pt x="114" y="438"/>
                    </a:cubicBezTo>
                    <a:cubicBezTo>
                      <a:pt x="115" y="439"/>
                      <a:pt x="117" y="440"/>
                      <a:pt x="117" y="440"/>
                    </a:cubicBezTo>
                    <a:lnTo>
                      <a:pt x="89" y="528"/>
                    </a:lnTo>
                    <a:lnTo>
                      <a:pt x="194" y="475"/>
                    </a:lnTo>
                    <a:cubicBezTo>
                      <a:pt x="194" y="475"/>
                      <a:pt x="198" y="476"/>
                      <a:pt x="199" y="476"/>
                    </a:cubicBezTo>
                    <a:cubicBezTo>
                      <a:pt x="228" y="484"/>
                      <a:pt x="259" y="488"/>
                      <a:pt x="292" y="488"/>
                    </a:cubicBezTo>
                    <a:cubicBezTo>
                      <a:pt x="298" y="488"/>
                      <a:pt x="305" y="488"/>
                      <a:pt x="311" y="488"/>
                    </a:cubicBezTo>
                    <a:cubicBezTo>
                      <a:pt x="305" y="469"/>
                      <a:pt x="302" y="450"/>
                      <a:pt x="302" y="430"/>
                    </a:cubicBezTo>
                    <a:cubicBezTo>
                      <a:pt x="302" y="307"/>
                      <a:pt x="421" y="207"/>
                      <a:pt x="568" y="207"/>
                    </a:cubicBezTo>
                    <a:close/>
                    <a:moveTo>
                      <a:pt x="393" y="121"/>
                    </a:moveTo>
                    <a:lnTo>
                      <a:pt x="393" y="121"/>
                    </a:lnTo>
                    <a:cubicBezTo>
                      <a:pt x="416" y="121"/>
                      <a:pt x="434" y="138"/>
                      <a:pt x="434" y="160"/>
                    </a:cubicBezTo>
                    <a:cubicBezTo>
                      <a:pt x="434" y="182"/>
                      <a:pt x="416" y="200"/>
                      <a:pt x="393" y="200"/>
                    </a:cubicBezTo>
                    <a:cubicBezTo>
                      <a:pt x="370" y="200"/>
                      <a:pt x="352" y="182"/>
                      <a:pt x="352" y="160"/>
                    </a:cubicBezTo>
                    <a:cubicBezTo>
                      <a:pt x="352" y="138"/>
                      <a:pt x="370" y="121"/>
                      <a:pt x="393" y="121"/>
                    </a:cubicBezTo>
                    <a:close/>
                    <a:moveTo>
                      <a:pt x="190" y="200"/>
                    </a:moveTo>
                    <a:lnTo>
                      <a:pt x="190" y="200"/>
                    </a:lnTo>
                    <a:cubicBezTo>
                      <a:pt x="167" y="200"/>
                      <a:pt x="149" y="182"/>
                      <a:pt x="149" y="160"/>
                    </a:cubicBezTo>
                    <a:cubicBezTo>
                      <a:pt x="149" y="138"/>
                      <a:pt x="167" y="121"/>
                      <a:pt x="190" y="121"/>
                    </a:cubicBezTo>
                    <a:cubicBezTo>
                      <a:pt x="213" y="121"/>
                      <a:pt x="231" y="138"/>
                      <a:pt x="231" y="160"/>
                    </a:cubicBezTo>
                    <a:cubicBezTo>
                      <a:pt x="231" y="182"/>
                      <a:pt x="213" y="200"/>
                      <a:pt x="190" y="2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
              <p:cNvSpPr>
                <a:spLocks noEditPoints="1"/>
              </p:cNvSpPr>
              <p:nvPr/>
            </p:nvSpPr>
            <p:spPr bwMode="auto">
              <a:xfrm>
                <a:off x="3598863" y="3033713"/>
                <a:ext cx="336550" cy="306387"/>
              </a:xfrm>
              <a:custGeom>
                <a:avLst/>
                <a:gdLst>
                  <a:gd name="T0" fmla="*/ 0 w 493"/>
                  <a:gd name="T1" fmla="*/ 206 h 446"/>
                  <a:gd name="T2" fmla="*/ 247 w 493"/>
                  <a:gd name="T3" fmla="*/ 412 h 446"/>
                  <a:gd name="T4" fmla="*/ 325 w 493"/>
                  <a:gd name="T5" fmla="*/ 402 h 446"/>
                  <a:gd name="T6" fmla="*/ 329 w 493"/>
                  <a:gd name="T7" fmla="*/ 401 h 446"/>
                  <a:gd name="T8" fmla="*/ 418 w 493"/>
                  <a:gd name="T9" fmla="*/ 446 h 446"/>
                  <a:gd name="T10" fmla="*/ 394 w 493"/>
                  <a:gd name="T11" fmla="*/ 371 h 446"/>
                  <a:gd name="T12" fmla="*/ 397 w 493"/>
                  <a:gd name="T13" fmla="*/ 370 h 446"/>
                  <a:gd name="T14" fmla="*/ 493 w 493"/>
                  <a:gd name="T15" fmla="*/ 206 h 446"/>
                  <a:gd name="T16" fmla="*/ 247 w 493"/>
                  <a:gd name="T17" fmla="*/ 0 h 446"/>
                  <a:gd name="T18" fmla="*/ 0 w 493"/>
                  <a:gd name="T19" fmla="*/ 206 h 446"/>
                  <a:gd name="T20" fmla="*/ 298 w 493"/>
                  <a:gd name="T21" fmla="*/ 135 h 446"/>
                  <a:gd name="T22" fmla="*/ 298 w 493"/>
                  <a:gd name="T23" fmla="*/ 135 h 446"/>
                  <a:gd name="T24" fmla="*/ 333 w 493"/>
                  <a:gd name="T25" fmla="*/ 102 h 446"/>
                  <a:gd name="T26" fmla="*/ 367 w 493"/>
                  <a:gd name="T27" fmla="*/ 135 h 446"/>
                  <a:gd name="T28" fmla="*/ 333 w 493"/>
                  <a:gd name="T29" fmla="*/ 169 h 446"/>
                  <a:gd name="T30" fmla="*/ 298 w 493"/>
                  <a:gd name="T31" fmla="*/ 135 h 446"/>
                  <a:gd name="T32" fmla="*/ 127 w 493"/>
                  <a:gd name="T33" fmla="*/ 135 h 446"/>
                  <a:gd name="T34" fmla="*/ 127 w 493"/>
                  <a:gd name="T35" fmla="*/ 135 h 446"/>
                  <a:gd name="T36" fmla="*/ 161 w 493"/>
                  <a:gd name="T37" fmla="*/ 102 h 446"/>
                  <a:gd name="T38" fmla="*/ 196 w 493"/>
                  <a:gd name="T39" fmla="*/ 135 h 446"/>
                  <a:gd name="T40" fmla="*/ 161 w 493"/>
                  <a:gd name="T41" fmla="*/ 169 h 446"/>
                  <a:gd name="T42" fmla="*/ 127 w 493"/>
                  <a:gd name="T43" fmla="*/ 135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93" h="446">
                    <a:moveTo>
                      <a:pt x="0" y="206"/>
                    </a:moveTo>
                    <a:cubicBezTo>
                      <a:pt x="0" y="320"/>
                      <a:pt x="111" y="412"/>
                      <a:pt x="247" y="412"/>
                    </a:cubicBezTo>
                    <a:cubicBezTo>
                      <a:pt x="274" y="412"/>
                      <a:pt x="300" y="409"/>
                      <a:pt x="325" y="402"/>
                    </a:cubicBezTo>
                    <a:cubicBezTo>
                      <a:pt x="326" y="401"/>
                      <a:pt x="329" y="401"/>
                      <a:pt x="329" y="401"/>
                    </a:cubicBezTo>
                    <a:lnTo>
                      <a:pt x="418" y="446"/>
                    </a:lnTo>
                    <a:lnTo>
                      <a:pt x="394" y="371"/>
                    </a:lnTo>
                    <a:cubicBezTo>
                      <a:pt x="394" y="371"/>
                      <a:pt x="396" y="370"/>
                      <a:pt x="397" y="370"/>
                    </a:cubicBezTo>
                    <a:cubicBezTo>
                      <a:pt x="455" y="332"/>
                      <a:pt x="493" y="273"/>
                      <a:pt x="493" y="206"/>
                    </a:cubicBezTo>
                    <a:cubicBezTo>
                      <a:pt x="493" y="92"/>
                      <a:pt x="383" y="0"/>
                      <a:pt x="247" y="0"/>
                    </a:cubicBezTo>
                    <a:cubicBezTo>
                      <a:pt x="111" y="0"/>
                      <a:pt x="0" y="92"/>
                      <a:pt x="0" y="206"/>
                    </a:cubicBezTo>
                    <a:close/>
                    <a:moveTo>
                      <a:pt x="298" y="135"/>
                    </a:moveTo>
                    <a:lnTo>
                      <a:pt x="298" y="135"/>
                    </a:lnTo>
                    <a:cubicBezTo>
                      <a:pt x="298" y="117"/>
                      <a:pt x="314" y="102"/>
                      <a:pt x="333" y="102"/>
                    </a:cubicBezTo>
                    <a:cubicBezTo>
                      <a:pt x="352" y="102"/>
                      <a:pt x="367" y="117"/>
                      <a:pt x="367" y="135"/>
                    </a:cubicBezTo>
                    <a:cubicBezTo>
                      <a:pt x="367" y="154"/>
                      <a:pt x="352" y="169"/>
                      <a:pt x="333" y="169"/>
                    </a:cubicBezTo>
                    <a:cubicBezTo>
                      <a:pt x="314" y="169"/>
                      <a:pt x="298" y="154"/>
                      <a:pt x="298" y="135"/>
                    </a:cubicBezTo>
                    <a:close/>
                    <a:moveTo>
                      <a:pt x="127" y="135"/>
                    </a:moveTo>
                    <a:lnTo>
                      <a:pt x="127" y="135"/>
                    </a:lnTo>
                    <a:cubicBezTo>
                      <a:pt x="127" y="117"/>
                      <a:pt x="142" y="102"/>
                      <a:pt x="161" y="102"/>
                    </a:cubicBezTo>
                    <a:cubicBezTo>
                      <a:pt x="180" y="102"/>
                      <a:pt x="196" y="117"/>
                      <a:pt x="196" y="135"/>
                    </a:cubicBezTo>
                    <a:cubicBezTo>
                      <a:pt x="196" y="154"/>
                      <a:pt x="180" y="169"/>
                      <a:pt x="161" y="169"/>
                    </a:cubicBezTo>
                    <a:cubicBezTo>
                      <a:pt x="142" y="169"/>
                      <a:pt x="127" y="154"/>
                      <a:pt x="127" y="1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5" name="原创设计师QQ598969553           _4"/>
          <p:cNvGrpSpPr/>
          <p:nvPr/>
        </p:nvGrpSpPr>
        <p:grpSpPr>
          <a:xfrm>
            <a:off x="4310440" y="1716110"/>
            <a:ext cx="2271712" cy="2451100"/>
            <a:chOff x="4149076" y="1581640"/>
            <a:chExt cx="2271712" cy="2451100"/>
          </a:xfrm>
        </p:grpSpPr>
        <p:sp>
          <p:nvSpPr>
            <p:cNvPr id="8" name="Freeform 8"/>
            <p:cNvSpPr/>
            <p:nvPr/>
          </p:nvSpPr>
          <p:spPr bwMode="auto">
            <a:xfrm>
              <a:off x="4149076" y="1581640"/>
              <a:ext cx="2271712" cy="2451100"/>
            </a:xfrm>
            <a:custGeom>
              <a:avLst/>
              <a:gdLst>
                <a:gd name="T0" fmla="*/ 195 w 202"/>
                <a:gd name="T1" fmla="*/ 87 h 218"/>
                <a:gd name="T2" fmla="*/ 111 w 202"/>
                <a:gd name="T3" fmla="*/ 7 h 218"/>
                <a:gd name="T4" fmla="*/ 87 w 202"/>
                <a:gd name="T5" fmla="*/ 7 h 218"/>
                <a:gd name="T6" fmla="*/ 7 w 202"/>
                <a:gd name="T7" fmla="*/ 91 h 218"/>
                <a:gd name="T8" fmla="*/ 7 w 202"/>
                <a:gd name="T9" fmla="*/ 115 h 218"/>
                <a:gd name="T10" fmla="*/ 91 w 202"/>
                <a:gd name="T11" fmla="*/ 196 h 218"/>
                <a:gd name="T12" fmla="*/ 116 w 202"/>
                <a:gd name="T13" fmla="*/ 195 h 218"/>
                <a:gd name="T14" fmla="*/ 121 w 202"/>
                <a:gd name="T15" fmla="*/ 189 h 218"/>
                <a:gd name="T16" fmla="*/ 127 w 202"/>
                <a:gd name="T17" fmla="*/ 187 h 218"/>
                <a:gd name="T18" fmla="*/ 134 w 202"/>
                <a:gd name="T19" fmla="*/ 190 h 218"/>
                <a:gd name="T20" fmla="*/ 147 w 202"/>
                <a:gd name="T21" fmla="*/ 202 h 218"/>
                <a:gd name="T22" fmla="*/ 152 w 202"/>
                <a:gd name="T23" fmla="*/ 211 h 218"/>
                <a:gd name="T24" fmla="*/ 149 w 202"/>
                <a:gd name="T25" fmla="*/ 218 h 218"/>
                <a:gd name="T26" fmla="*/ 175 w 202"/>
                <a:gd name="T27" fmla="*/ 191 h 218"/>
                <a:gd name="T28" fmla="*/ 168 w 202"/>
                <a:gd name="T29" fmla="*/ 194 h 218"/>
                <a:gd name="T30" fmla="*/ 158 w 202"/>
                <a:gd name="T31" fmla="*/ 188 h 218"/>
                <a:gd name="T32" fmla="*/ 145 w 202"/>
                <a:gd name="T33" fmla="*/ 176 h 218"/>
                <a:gd name="T34" fmla="*/ 143 w 202"/>
                <a:gd name="T35" fmla="*/ 170 h 218"/>
                <a:gd name="T36" fmla="*/ 145 w 202"/>
                <a:gd name="T37" fmla="*/ 164 h 218"/>
                <a:gd name="T38" fmla="*/ 129 w 202"/>
                <a:gd name="T39" fmla="*/ 181 h 218"/>
                <a:gd name="T40" fmla="*/ 196 w 202"/>
                <a:gd name="T41" fmla="*/ 111 h 218"/>
                <a:gd name="T42" fmla="*/ 195 w 202"/>
                <a:gd name="T43" fmla="*/ 87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2" h="218">
                  <a:moveTo>
                    <a:pt x="195" y="87"/>
                  </a:moveTo>
                  <a:cubicBezTo>
                    <a:pt x="111" y="7"/>
                    <a:pt x="111" y="7"/>
                    <a:pt x="111" y="7"/>
                  </a:cubicBezTo>
                  <a:cubicBezTo>
                    <a:pt x="104" y="0"/>
                    <a:pt x="94" y="0"/>
                    <a:pt x="87" y="7"/>
                  </a:cubicBezTo>
                  <a:cubicBezTo>
                    <a:pt x="7" y="91"/>
                    <a:pt x="7" y="91"/>
                    <a:pt x="7" y="91"/>
                  </a:cubicBezTo>
                  <a:cubicBezTo>
                    <a:pt x="0" y="98"/>
                    <a:pt x="0" y="109"/>
                    <a:pt x="7" y="115"/>
                  </a:cubicBezTo>
                  <a:cubicBezTo>
                    <a:pt x="91" y="196"/>
                    <a:pt x="91" y="196"/>
                    <a:pt x="91" y="196"/>
                  </a:cubicBezTo>
                  <a:cubicBezTo>
                    <a:pt x="98" y="202"/>
                    <a:pt x="109" y="202"/>
                    <a:pt x="116" y="195"/>
                  </a:cubicBezTo>
                  <a:cubicBezTo>
                    <a:pt x="121" y="189"/>
                    <a:pt x="121" y="189"/>
                    <a:pt x="121" y="189"/>
                  </a:cubicBezTo>
                  <a:cubicBezTo>
                    <a:pt x="123" y="188"/>
                    <a:pt x="125" y="187"/>
                    <a:pt x="127" y="187"/>
                  </a:cubicBezTo>
                  <a:cubicBezTo>
                    <a:pt x="130" y="187"/>
                    <a:pt x="132" y="188"/>
                    <a:pt x="134" y="190"/>
                  </a:cubicBezTo>
                  <a:cubicBezTo>
                    <a:pt x="147" y="202"/>
                    <a:pt x="147" y="202"/>
                    <a:pt x="147" y="202"/>
                  </a:cubicBezTo>
                  <a:cubicBezTo>
                    <a:pt x="148" y="204"/>
                    <a:pt x="152" y="209"/>
                    <a:pt x="152" y="211"/>
                  </a:cubicBezTo>
                  <a:cubicBezTo>
                    <a:pt x="152" y="213"/>
                    <a:pt x="151" y="216"/>
                    <a:pt x="149" y="218"/>
                  </a:cubicBezTo>
                  <a:cubicBezTo>
                    <a:pt x="175" y="191"/>
                    <a:pt x="175" y="191"/>
                    <a:pt x="175" y="191"/>
                  </a:cubicBezTo>
                  <a:cubicBezTo>
                    <a:pt x="174" y="193"/>
                    <a:pt x="171" y="194"/>
                    <a:pt x="168" y="194"/>
                  </a:cubicBezTo>
                  <a:cubicBezTo>
                    <a:pt x="166" y="194"/>
                    <a:pt x="160" y="190"/>
                    <a:pt x="158" y="188"/>
                  </a:cubicBezTo>
                  <a:cubicBezTo>
                    <a:pt x="145" y="176"/>
                    <a:pt x="145" y="176"/>
                    <a:pt x="145" y="176"/>
                  </a:cubicBezTo>
                  <a:cubicBezTo>
                    <a:pt x="144" y="174"/>
                    <a:pt x="143" y="172"/>
                    <a:pt x="143" y="170"/>
                  </a:cubicBezTo>
                  <a:cubicBezTo>
                    <a:pt x="143" y="168"/>
                    <a:pt x="144" y="166"/>
                    <a:pt x="145" y="164"/>
                  </a:cubicBezTo>
                  <a:cubicBezTo>
                    <a:pt x="129" y="181"/>
                    <a:pt x="129" y="181"/>
                    <a:pt x="129" y="181"/>
                  </a:cubicBezTo>
                  <a:cubicBezTo>
                    <a:pt x="196" y="111"/>
                    <a:pt x="196" y="111"/>
                    <a:pt x="196" y="111"/>
                  </a:cubicBezTo>
                  <a:cubicBezTo>
                    <a:pt x="202" y="104"/>
                    <a:pt x="202" y="93"/>
                    <a:pt x="195" y="87"/>
                  </a:cubicBezTo>
                  <a:close/>
                </a:path>
              </a:pathLst>
            </a:custGeom>
            <a:solidFill>
              <a:srgbClr val="C00000"/>
            </a:solidFill>
            <a:ln>
              <a:noFill/>
            </a:ln>
          </p:spPr>
          <p:txBody>
            <a:bodyPr vert="horz" wrap="square" lIns="91440" tIns="45720" rIns="91440" bIns="45720" numCol="1" anchor="t" anchorCtr="0" compatLnSpc="1"/>
            <a:lstStyle/>
            <a:p>
              <a:endParaRPr lang="zh-CN" altLang="en-US"/>
            </a:p>
          </p:txBody>
        </p:sp>
        <p:pic>
          <p:nvPicPr>
            <p:cNvPr id="9" name="图片 8"/>
            <p:cNvPicPr>
              <a:picLocks noChangeAspect="1"/>
            </p:cNvPicPr>
            <p:nvPr/>
          </p:nvPicPr>
          <p:blipFill>
            <a:blip r:embed="rId1" cstate="screen"/>
            <a:stretch>
              <a:fillRect/>
            </a:stretch>
          </p:blipFill>
          <p:spPr>
            <a:xfrm>
              <a:off x="4297782" y="1786282"/>
              <a:ext cx="2064787" cy="1990431"/>
            </a:xfrm>
            <a:prstGeom prst="rect">
              <a:avLst/>
            </a:prstGeom>
          </p:spPr>
        </p:pic>
        <p:sp>
          <p:nvSpPr>
            <p:cNvPr id="27" name="Freeform 12"/>
            <p:cNvSpPr/>
            <p:nvPr/>
          </p:nvSpPr>
          <p:spPr bwMode="auto">
            <a:xfrm>
              <a:off x="4932066" y="2357601"/>
              <a:ext cx="715699" cy="680013"/>
            </a:xfrm>
            <a:custGeom>
              <a:avLst/>
              <a:gdLst>
                <a:gd name="T0" fmla="*/ 244 w 836"/>
                <a:gd name="T1" fmla="*/ 537 h 795"/>
                <a:gd name="T2" fmla="*/ 510 w 836"/>
                <a:gd name="T3" fmla="*/ 376 h 795"/>
                <a:gd name="T4" fmla="*/ 187 w 836"/>
                <a:gd name="T5" fmla="*/ 332 h 795"/>
                <a:gd name="T6" fmla="*/ 619 w 836"/>
                <a:gd name="T7" fmla="*/ 327 h 795"/>
                <a:gd name="T8" fmla="*/ 619 w 836"/>
                <a:gd name="T9" fmla="*/ 358 h 795"/>
                <a:gd name="T10" fmla="*/ 374 w 836"/>
                <a:gd name="T11" fmla="*/ 533 h 795"/>
                <a:gd name="T12" fmla="*/ 635 w 836"/>
                <a:gd name="T13" fmla="*/ 554 h 795"/>
                <a:gd name="T14" fmla="*/ 627 w 836"/>
                <a:gd name="T15" fmla="*/ 508 h 795"/>
                <a:gd name="T16" fmla="*/ 836 w 836"/>
                <a:gd name="T17" fmla="*/ 304 h 795"/>
                <a:gd name="T18" fmla="*/ 547 w 836"/>
                <a:gd name="T19" fmla="*/ 262 h 795"/>
                <a:gd name="T20" fmla="*/ 418 w 836"/>
                <a:gd name="T21" fmla="*/ 0 h 795"/>
                <a:gd name="T22" fmla="*/ 289 w 836"/>
                <a:gd name="T23" fmla="*/ 262 h 795"/>
                <a:gd name="T24" fmla="*/ 0 w 836"/>
                <a:gd name="T25" fmla="*/ 304 h 795"/>
                <a:gd name="T26" fmla="*/ 209 w 836"/>
                <a:gd name="T27" fmla="*/ 508 h 795"/>
                <a:gd name="T28" fmla="*/ 159 w 836"/>
                <a:gd name="T29" fmla="*/ 795 h 795"/>
                <a:gd name="T30" fmla="*/ 418 w 836"/>
                <a:gd name="T31" fmla="*/ 660 h 795"/>
                <a:gd name="T32" fmla="*/ 676 w 836"/>
                <a:gd name="T33" fmla="*/ 795 h 795"/>
                <a:gd name="T34" fmla="*/ 636 w 836"/>
                <a:gd name="T35" fmla="*/ 559 h 795"/>
                <a:gd name="T36" fmla="*/ 244 w 836"/>
                <a:gd name="T37" fmla="*/ 576 h 795"/>
                <a:gd name="T38" fmla="*/ 244 w 836"/>
                <a:gd name="T39" fmla="*/ 537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6" h="795">
                  <a:moveTo>
                    <a:pt x="244" y="537"/>
                  </a:moveTo>
                  <a:cubicBezTo>
                    <a:pt x="263" y="515"/>
                    <a:pt x="510" y="376"/>
                    <a:pt x="510" y="376"/>
                  </a:cubicBezTo>
                  <a:lnTo>
                    <a:pt x="187" y="332"/>
                  </a:lnTo>
                  <a:lnTo>
                    <a:pt x="619" y="327"/>
                  </a:lnTo>
                  <a:cubicBezTo>
                    <a:pt x="619" y="327"/>
                    <a:pt x="634" y="340"/>
                    <a:pt x="619" y="358"/>
                  </a:cubicBezTo>
                  <a:cubicBezTo>
                    <a:pt x="603" y="376"/>
                    <a:pt x="374" y="533"/>
                    <a:pt x="374" y="533"/>
                  </a:cubicBezTo>
                  <a:lnTo>
                    <a:pt x="635" y="554"/>
                  </a:lnTo>
                  <a:lnTo>
                    <a:pt x="627" y="508"/>
                  </a:lnTo>
                  <a:lnTo>
                    <a:pt x="836" y="304"/>
                  </a:lnTo>
                  <a:lnTo>
                    <a:pt x="547" y="262"/>
                  </a:lnTo>
                  <a:lnTo>
                    <a:pt x="418" y="0"/>
                  </a:lnTo>
                  <a:lnTo>
                    <a:pt x="289" y="262"/>
                  </a:lnTo>
                  <a:lnTo>
                    <a:pt x="0" y="304"/>
                  </a:lnTo>
                  <a:lnTo>
                    <a:pt x="209" y="508"/>
                  </a:lnTo>
                  <a:lnTo>
                    <a:pt x="159" y="795"/>
                  </a:lnTo>
                  <a:lnTo>
                    <a:pt x="418" y="660"/>
                  </a:lnTo>
                  <a:lnTo>
                    <a:pt x="676" y="795"/>
                  </a:lnTo>
                  <a:lnTo>
                    <a:pt x="636" y="559"/>
                  </a:lnTo>
                  <a:lnTo>
                    <a:pt x="244" y="576"/>
                  </a:lnTo>
                  <a:cubicBezTo>
                    <a:pt x="244" y="576"/>
                    <a:pt x="225" y="559"/>
                    <a:pt x="244" y="537"/>
                  </a:cubicBezTo>
                  <a:close/>
                </a:path>
              </a:pathLst>
            </a:custGeom>
            <a:solidFill>
              <a:srgbClr val="C00000"/>
            </a:solidFill>
            <a:ln>
              <a:noFill/>
            </a:ln>
          </p:spPr>
          <p:txBody>
            <a:bodyPr vert="horz" wrap="square" lIns="91440" tIns="45720" rIns="91440" bIns="45720" numCol="1" anchor="t" anchorCtr="0" compatLnSpc="1"/>
            <a:lstStyle/>
            <a:p>
              <a:endParaRPr lang="zh-CN" altLang="en-US"/>
            </a:p>
          </p:txBody>
        </p:sp>
      </p:grpSp>
      <p:grpSp>
        <p:nvGrpSpPr>
          <p:cNvPr id="36" name="原创设计师QQ598969553           _5"/>
          <p:cNvGrpSpPr/>
          <p:nvPr/>
        </p:nvGrpSpPr>
        <p:grpSpPr>
          <a:xfrm>
            <a:off x="5491540" y="3571897"/>
            <a:ext cx="2327275" cy="2282825"/>
            <a:chOff x="5330176" y="3437427"/>
            <a:chExt cx="2327275" cy="2282825"/>
          </a:xfrm>
        </p:grpSpPr>
        <p:sp>
          <p:nvSpPr>
            <p:cNvPr id="4" name="Freeform 9"/>
            <p:cNvSpPr/>
            <p:nvPr/>
          </p:nvSpPr>
          <p:spPr bwMode="auto">
            <a:xfrm>
              <a:off x="5330176" y="3437427"/>
              <a:ext cx="2327275" cy="2282825"/>
            </a:xfrm>
            <a:custGeom>
              <a:avLst/>
              <a:gdLst>
                <a:gd name="T0" fmla="*/ 177 w 207"/>
                <a:gd name="T1" fmla="*/ 70 h 203"/>
                <a:gd name="T2" fmla="*/ 176 w 207"/>
                <a:gd name="T3" fmla="*/ 66 h 203"/>
                <a:gd name="T4" fmla="*/ 179 w 207"/>
                <a:gd name="T5" fmla="*/ 58 h 203"/>
                <a:gd name="T6" fmla="*/ 191 w 207"/>
                <a:gd name="T7" fmla="*/ 46 h 203"/>
                <a:gd name="T8" fmla="*/ 200 w 207"/>
                <a:gd name="T9" fmla="*/ 41 h 203"/>
                <a:gd name="T10" fmla="*/ 207 w 207"/>
                <a:gd name="T11" fmla="*/ 43 h 203"/>
                <a:gd name="T12" fmla="*/ 180 w 207"/>
                <a:gd name="T13" fmla="*/ 17 h 203"/>
                <a:gd name="T14" fmla="*/ 183 w 207"/>
                <a:gd name="T15" fmla="*/ 24 h 203"/>
                <a:gd name="T16" fmla="*/ 177 w 207"/>
                <a:gd name="T17" fmla="*/ 35 h 203"/>
                <a:gd name="T18" fmla="*/ 165 w 207"/>
                <a:gd name="T19" fmla="*/ 48 h 203"/>
                <a:gd name="T20" fmla="*/ 159 w 207"/>
                <a:gd name="T21" fmla="*/ 49 h 203"/>
                <a:gd name="T22" fmla="*/ 154 w 207"/>
                <a:gd name="T23" fmla="*/ 48 h 203"/>
                <a:gd name="T24" fmla="*/ 111 w 207"/>
                <a:gd name="T25" fmla="*/ 7 h 203"/>
                <a:gd name="T26" fmla="*/ 87 w 207"/>
                <a:gd name="T27" fmla="*/ 7 h 203"/>
                <a:gd name="T28" fmla="*/ 7 w 207"/>
                <a:gd name="T29" fmla="*/ 92 h 203"/>
                <a:gd name="T30" fmla="*/ 7 w 207"/>
                <a:gd name="T31" fmla="*/ 116 h 203"/>
                <a:gd name="T32" fmla="*/ 92 w 207"/>
                <a:gd name="T33" fmla="*/ 196 h 203"/>
                <a:gd name="T34" fmla="*/ 116 w 207"/>
                <a:gd name="T35" fmla="*/ 196 h 203"/>
                <a:gd name="T36" fmla="*/ 196 w 207"/>
                <a:gd name="T37" fmla="*/ 111 h 203"/>
                <a:gd name="T38" fmla="*/ 195 w 207"/>
                <a:gd name="T39" fmla="*/ 87 h 203"/>
                <a:gd name="T40" fmla="*/ 177 w 207"/>
                <a:gd name="T41" fmla="*/ 7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7" h="203">
                  <a:moveTo>
                    <a:pt x="177" y="70"/>
                  </a:moveTo>
                  <a:cubicBezTo>
                    <a:pt x="177" y="69"/>
                    <a:pt x="176" y="67"/>
                    <a:pt x="176" y="66"/>
                  </a:cubicBezTo>
                  <a:cubicBezTo>
                    <a:pt x="176" y="63"/>
                    <a:pt x="177" y="60"/>
                    <a:pt x="179" y="58"/>
                  </a:cubicBezTo>
                  <a:cubicBezTo>
                    <a:pt x="191" y="46"/>
                    <a:pt x="191" y="46"/>
                    <a:pt x="191" y="46"/>
                  </a:cubicBezTo>
                  <a:cubicBezTo>
                    <a:pt x="193" y="45"/>
                    <a:pt x="198" y="41"/>
                    <a:pt x="200" y="41"/>
                  </a:cubicBezTo>
                  <a:cubicBezTo>
                    <a:pt x="203" y="41"/>
                    <a:pt x="205" y="42"/>
                    <a:pt x="207" y="43"/>
                  </a:cubicBezTo>
                  <a:cubicBezTo>
                    <a:pt x="180" y="17"/>
                    <a:pt x="180" y="17"/>
                    <a:pt x="180" y="17"/>
                  </a:cubicBezTo>
                  <a:cubicBezTo>
                    <a:pt x="182" y="19"/>
                    <a:pt x="183" y="21"/>
                    <a:pt x="183" y="24"/>
                  </a:cubicBezTo>
                  <a:cubicBezTo>
                    <a:pt x="183" y="27"/>
                    <a:pt x="179" y="33"/>
                    <a:pt x="177" y="35"/>
                  </a:cubicBezTo>
                  <a:cubicBezTo>
                    <a:pt x="165" y="48"/>
                    <a:pt x="165" y="48"/>
                    <a:pt x="165" y="48"/>
                  </a:cubicBezTo>
                  <a:cubicBezTo>
                    <a:pt x="163" y="49"/>
                    <a:pt x="161" y="49"/>
                    <a:pt x="159" y="49"/>
                  </a:cubicBezTo>
                  <a:cubicBezTo>
                    <a:pt x="157" y="49"/>
                    <a:pt x="155" y="49"/>
                    <a:pt x="154" y="48"/>
                  </a:cubicBezTo>
                  <a:cubicBezTo>
                    <a:pt x="111" y="7"/>
                    <a:pt x="111" y="7"/>
                    <a:pt x="111" y="7"/>
                  </a:cubicBezTo>
                  <a:cubicBezTo>
                    <a:pt x="105" y="0"/>
                    <a:pt x="94" y="1"/>
                    <a:pt x="87" y="7"/>
                  </a:cubicBezTo>
                  <a:cubicBezTo>
                    <a:pt x="7" y="92"/>
                    <a:pt x="7" y="92"/>
                    <a:pt x="7" y="92"/>
                  </a:cubicBezTo>
                  <a:cubicBezTo>
                    <a:pt x="0" y="98"/>
                    <a:pt x="1" y="109"/>
                    <a:pt x="7" y="116"/>
                  </a:cubicBezTo>
                  <a:cubicBezTo>
                    <a:pt x="92" y="196"/>
                    <a:pt x="92" y="196"/>
                    <a:pt x="92" y="196"/>
                  </a:cubicBezTo>
                  <a:cubicBezTo>
                    <a:pt x="98" y="203"/>
                    <a:pt x="109" y="202"/>
                    <a:pt x="116" y="196"/>
                  </a:cubicBezTo>
                  <a:cubicBezTo>
                    <a:pt x="196" y="111"/>
                    <a:pt x="196" y="111"/>
                    <a:pt x="196" y="111"/>
                  </a:cubicBezTo>
                  <a:cubicBezTo>
                    <a:pt x="203" y="105"/>
                    <a:pt x="202" y="94"/>
                    <a:pt x="195" y="87"/>
                  </a:cubicBezTo>
                  <a:lnTo>
                    <a:pt x="177" y="7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pic>
          <p:nvPicPr>
            <p:cNvPr id="5" name="图片 4"/>
            <p:cNvPicPr>
              <a:picLocks noChangeAspect="1"/>
            </p:cNvPicPr>
            <p:nvPr/>
          </p:nvPicPr>
          <p:blipFill>
            <a:blip r:embed="rId1" cstate="screen"/>
            <a:stretch>
              <a:fillRect/>
            </a:stretch>
          </p:blipFill>
          <p:spPr>
            <a:xfrm>
              <a:off x="5486741" y="3650249"/>
              <a:ext cx="2064787" cy="1990431"/>
            </a:xfrm>
            <a:prstGeom prst="rect">
              <a:avLst/>
            </a:prstGeom>
          </p:spPr>
        </p:pic>
        <p:grpSp>
          <p:nvGrpSpPr>
            <p:cNvPr id="28" name="组合 27"/>
            <p:cNvGrpSpPr/>
            <p:nvPr/>
          </p:nvGrpSpPr>
          <p:grpSpPr>
            <a:xfrm>
              <a:off x="6085040" y="4199958"/>
              <a:ext cx="778331" cy="670164"/>
              <a:chOff x="3379788" y="4325938"/>
              <a:chExt cx="525462" cy="452437"/>
            </a:xfrm>
            <a:solidFill>
              <a:srgbClr val="C00000"/>
            </a:solidFill>
          </p:grpSpPr>
          <p:sp>
            <p:nvSpPr>
              <p:cNvPr id="29" name="Freeform 14"/>
              <p:cNvSpPr>
                <a:spLocks noEditPoints="1"/>
              </p:cNvSpPr>
              <p:nvPr/>
            </p:nvSpPr>
            <p:spPr bwMode="auto">
              <a:xfrm>
                <a:off x="3379788" y="4394200"/>
                <a:ext cx="482600" cy="384175"/>
              </a:xfrm>
              <a:custGeom>
                <a:avLst/>
                <a:gdLst>
                  <a:gd name="T0" fmla="*/ 580 w 704"/>
                  <a:gd name="T1" fmla="*/ 236 h 561"/>
                  <a:gd name="T2" fmla="*/ 564 w 704"/>
                  <a:gd name="T3" fmla="*/ 214 h 561"/>
                  <a:gd name="T4" fmla="*/ 558 w 704"/>
                  <a:gd name="T5" fmla="*/ 130 h 561"/>
                  <a:gd name="T6" fmla="*/ 409 w 704"/>
                  <a:gd name="T7" fmla="*/ 136 h 561"/>
                  <a:gd name="T8" fmla="*/ 385 w 704"/>
                  <a:gd name="T9" fmla="*/ 99 h 561"/>
                  <a:gd name="T10" fmla="*/ 264 w 704"/>
                  <a:gd name="T11" fmla="*/ 37 h 561"/>
                  <a:gd name="T12" fmla="*/ 64 w 704"/>
                  <a:gd name="T13" fmla="*/ 203 h 561"/>
                  <a:gd name="T14" fmla="*/ 8 w 704"/>
                  <a:gd name="T15" fmla="*/ 355 h 561"/>
                  <a:gd name="T16" fmla="*/ 301 w 704"/>
                  <a:gd name="T17" fmla="*/ 551 h 561"/>
                  <a:gd name="T18" fmla="*/ 652 w 704"/>
                  <a:gd name="T19" fmla="*/ 396 h 561"/>
                  <a:gd name="T20" fmla="*/ 580 w 704"/>
                  <a:gd name="T21" fmla="*/ 236 h 561"/>
                  <a:gd name="T22" fmla="*/ 310 w 704"/>
                  <a:gd name="T23" fmla="*/ 510 h 561"/>
                  <a:gd name="T24" fmla="*/ 310 w 704"/>
                  <a:gd name="T25" fmla="*/ 510 h 561"/>
                  <a:gd name="T26" fmla="*/ 82 w 704"/>
                  <a:gd name="T27" fmla="*/ 368 h 561"/>
                  <a:gd name="T28" fmla="*/ 310 w 704"/>
                  <a:gd name="T29" fmla="*/ 210 h 561"/>
                  <a:gd name="T30" fmla="*/ 539 w 704"/>
                  <a:gd name="T31" fmla="*/ 340 h 561"/>
                  <a:gd name="T32" fmla="*/ 310 w 704"/>
                  <a:gd name="T33" fmla="*/ 51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4" h="561">
                    <a:moveTo>
                      <a:pt x="580" y="236"/>
                    </a:moveTo>
                    <a:cubicBezTo>
                      <a:pt x="550" y="230"/>
                      <a:pt x="564" y="214"/>
                      <a:pt x="564" y="214"/>
                    </a:cubicBezTo>
                    <a:cubicBezTo>
                      <a:pt x="564" y="214"/>
                      <a:pt x="594" y="165"/>
                      <a:pt x="558" y="130"/>
                    </a:cubicBezTo>
                    <a:cubicBezTo>
                      <a:pt x="515" y="86"/>
                      <a:pt x="409" y="136"/>
                      <a:pt x="409" y="136"/>
                    </a:cubicBezTo>
                    <a:cubicBezTo>
                      <a:pt x="368" y="148"/>
                      <a:pt x="379" y="130"/>
                      <a:pt x="385" y="99"/>
                    </a:cubicBezTo>
                    <a:cubicBezTo>
                      <a:pt x="385" y="62"/>
                      <a:pt x="372" y="0"/>
                      <a:pt x="264" y="37"/>
                    </a:cubicBezTo>
                    <a:cubicBezTo>
                      <a:pt x="157" y="74"/>
                      <a:pt x="64" y="203"/>
                      <a:pt x="64" y="203"/>
                    </a:cubicBezTo>
                    <a:cubicBezTo>
                      <a:pt x="0" y="289"/>
                      <a:pt x="8" y="355"/>
                      <a:pt x="8" y="355"/>
                    </a:cubicBezTo>
                    <a:cubicBezTo>
                      <a:pt x="24" y="501"/>
                      <a:pt x="180" y="542"/>
                      <a:pt x="301" y="551"/>
                    </a:cubicBezTo>
                    <a:cubicBezTo>
                      <a:pt x="428" y="561"/>
                      <a:pt x="600" y="507"/>
                      <a:pt x="652" y="396"/>
                    </a:cubicBezTo>
                    <a:cubicBezTo>
                      <a:pt x="704" y="286"/>
                      <a:pt x="610" y="242"/>
                      <a:pt x="580" y="236"/>
                    </a:cubicBezTo>
                    <a:close/>
                    <a:moveTo>
                      <a:pt x="310" y="510"/>
                    </a:moveTo>
                    <a:lnTo>
                      <a:pt x="310" y="510"/>
                    </a:lnTo>
                    <a:cubicBezTo>
                      <a:pt x="184" y="516"/>
                      <a:pt x="82" y="452"/>
                      <a:pt x="82" y="368"/>
                    </a:cubicBezTo>
                    <a:cubicBezTo>
                      <a:pt x="82" y="283"/>
                      <a:pt x="184" y="216"/>
                      <a:pt x="310" y="210"/>
                    </a:cubicBezTo>
                    <a:cubicBezTo>
                      <a:pt x="437" y="204"/>
                      <a:pt x="539" y="256"/>
                      <a:pt x="539" y="340"/>
                    </a:cubicBezTo>
                    <a:cubicBezTo>
                      <a:pt x="539" y="425"/>
                      <a:pt x="437" y="504"/>
                      <a:pt x="310" y="51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5"/>
              <p:cNvSpPr>
                <a:spLocks noEditPoints="1"/>
              </p:cNvSpPr>
              <p:nvPr/>
            </p:nvSpPr>
            <p:spPr bwMode="auto">
              <a:xfrm>
                <a:off x="3487738" y="4565650"/>
                <a:ext cx="190500" cy="169862"/>
              </a:xfrm>
              <a:custGeom>
                <a:avLst/>
                <a:gdLst>
                  <a:gd name="T0" fmla="*/ 127 w 277"/>
                  <a:gd name="T1" fmla="*/ 15 h 246"/>
                  <a:gd name="T2" fmla="*/ 15 w 277"/>
                  <a:gd name="T3" fmla="*/ 148 h 246"/>
                  <a:gd name="T4" fmla="*/ 49 w 277"/>
                  <a:gd name="T5" fmla="*/ 205 h 246"/>
                  <a:gd name="T6" fmla="*/ 239 w 277"/>
                  <a:gd name="T7" fmla="*/ 171 h 246"/>
                  <a:gd name="T8" fmla="*/ 127 w 277"/>
                  <a:gd name="T9" fmla="*/ 15 h 246"/>
                  <a:gd name="T10" fmla="*/ 95 w 277"/>
                  <a:gd name="T11" fmla="*/ 182 h 246"/>
                  <a:gd name="T12" fmla="*/ 95 w 277"/>
                  <a:gd name="T13" fmla="*/ 182 h 246"/>
                  <a:gd name="T14" fmla="*/ 52 w 277"/>
                  <a:gd name="T15" fmla="*/ 151 h 246"/>
                  <a:gd name="T16" fmla="*/ 93 w 277"/>
                  <a:gd name="T17" fmla="*/ 108 h 246"/>
                  <a:gd name="T18" fmla="*/ 138 w 277"/>
                  <a:gd name="T19" fmla="*/ 141 h 246"/>
                  <a:gd name="T20" fmla="*/ 95 w 277"/>
                  <a:gd name="T21" fmla="*/ 182 h 246"/>
                  <a:gd name="T22" fmla="*/ 170 w 277"/>
                  <a:gd name="T23" fmla="*/ 118 h 246"/>
                  <a:gd name="T24" fmla="*/ 170 w 277"/>
                  <a:gd name="T25" fmla="*/ 118 h 246"/>
                  <a:gd name="T26" fmla="*/ 148 w 277"/>
                  <a:gd name="T27" fmla="*/ 116 h 246"/>
                  <a:gd name="T28" fmla="*/ 153 w 277"/>
                  <a:gd name="T29" fmla="*/ 92 h 246"/>
                  <a:gd name="T30" fmla="*/ 177 w 277"/>
                  <a:gd name="T31" fmla="*/ 94 h 246"/>
                  <a:gd name="T32" fmla="*/ 170 w 277"/>
                  <a:gd name="T33" fmla="*/ 118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7" h="246">
                    <a:moveTo>
                      <a:pt x="127" y="15"/>
                    </a:moveTo>
                    <a:cubicBezTo>
                      <a:pt x="0" y="29"/>
                      <a:pt x="15" y="148"/>
                      <a:pt x="15" y="148"/>
                    </a:cubicBezTo>
                    <a:cubicBezTo>
                      <a:pt x="15" y="148"/>
                      <a:pt x="13" y="186"/>
                      <a:pt x="49" y="205"/>
                    </a:cubicBezTo>
                    <a:cubicBezTo>
                      <a:pt x="123" y="246"/>
                      <a:pt x="200" y="221"/>
                      <a:pt x="239" y="171"/>
                    </a:cubicBezTo>
                    <a:cubicBezTo>
                      <a:pt x="277" y="121"/>
                      <a:pt x="255" y="0"/>
                      <a:pt x="127" y="15"/>
                    </a:cubicBezTo>
                    <a:close/>
                    <a:moveTo>
                      <a:pt x="95" y="182"/>
                    </a:moveTo>
                    <a:lnTo>
                      <a:pt x="95" y="182"/>
                    </a:lnTo>
                    <a:cubicBezTo>
                      <a:pt x="71" y="184"/>
                      <a:pt x="52" y="171"/>
                      <a:pt x="52" y="151"/>
                    </a:cubicBezTo>
                    <a:cubicBezTo>
                      <a:pt x="52" y="131"/>
                      <a:pt x="69" y="110"/>
                      <a:pt x="93" y="108"/>
                    </a:cubicBezTo>
                    <a:cubicBezTo>
                      <a:pt x="120" y="105"/>
                      <a:pt x="138" y="121"/>
                      <a:pt x="138" y="141"/>
                    </a:cubicBezTo>
                    <a:cubicBezTo>
                      <a:pt x="138" y="161"/>
                      <a:pt x="119" y="179"/>
                      <a:pt x="95" y="182"/>
                    </a:cubicBezTo>
                    <a:close/>
                    <a:moveTo>
                      <a:pt x="170" y="118"/>
                    </a:moveTo>
                    <a:lnTo>
                      <a:pt x="170" y="118"/>
                    </a:lnTo>
                    <a:cubicBezTo>
                      <a:pt x="162" y="124"/>
                      <a:pt x="152" y="123"/>
                      <a:pt x="148" y="116"/>
                    </a:cubicBezTo>
                    <a:cubicBezTo>
                      <a:pt x="143" y="109"/>
                      <a:pt x="145" y="98"/>
                      <a:pt x="153" y="92"/>
                    </a:cubicBezTo>
                    <a:cubicBezTo>
                      <a:pt x="163" y="85"/>
                      <a:pt x="173" y="87"/>
                      <a:pt x="177" y="94"/>
                    </a:cubicBezTo>
                    <a:cubicBezTo>
                      <a:pt x="181" y="101"/>
                      <a:pt x="178" y="112"/>
                      <a:pt x="170" y="118"/>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6"/>
              <p:cNvSpPr/>
              <p:nvPr/>
            </p:nvSpPr>
            <p:spPr bwMode="auto">
              <a:xfrm>
                <a:off x="3727450" y="4325938"/>
                <a:ext cx="177800" cy="200025"/>
              </a:xfrm>
              <a:custGeom>
                <a:avLst/>
                <a:gdLst>
                  <a:gd name="T0" fmla="*/ 256 w 259"/>
                  <a:gd name="T1" fmla="*/ 269 h 293"/>
                  <a:gd name="T2" fmla="*/ 257 w 259"/>
                  <a:gd name="T3" fmla="*/ 262 h 293"/>
                  <a:gd name="T4" fmla="*/ 259 w 259"/>
                  <a:gd name="T5" fmla="*/ 228 h 293"/>
                  <a:gd name="T6" fmla="*/ 32 w 259"/>
                  <a:gd name="T7" fmla="*/ 0 h 293"/>
                  <a:gd name="T8" fmla="*/ 0 w 259"/>
                  <a:gd name="T9" fmla="*/ 31 h 293"/>
                  <a:gd name="T10" fmla="*/ 32 w 259"/>
                  <a:gd name="T11" fmla="*/ 63 h 293"/>
                  <a:gd name="T12" fmla="*/ 196 w 259"/>
                  <a:gd name="T13" fmla="*/ 228 h 293"/>
                  <a:gd name="T14" fmla="*/ 194 w 259"/>
                  <a:gd name="T15" fmla="*/ 258 h 293"/>
                  <a:gd name="T16" fmla="*/ 194 w 259"/>
                  <a:gd name="T17" fmla="*/ 258 h 293"/>
                  <a:gd name="T18" fmla="*/ 194 w 259"/>
                  <a:gd name="T19" fmla="*/ 261 h 293"/>
                  <a:gd name="T20" fmla="*/ 225 w 259"/>
                  <a:gd name="T21" fmla="*/ 293 h 293"/>
                  <a:gd name="T22" fmla="*/ 256 w 259"/>
                  <a:gd name="T23" fmla="*/ 269 h 293"/>
                  <a:gd name="T24" fmla="*/ 256 w 259"/>
                  <a:gd name="T25" fmla="*/ 269 h 293"/>
                  <a:gd name="T26" fmla="*/ 256 w 259"/>
                  <a:gd name="T27" fmla="*/ 269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9" h="293">
                    <a:moveTo>
                      <a:pt x="256" y="269"/>
                    </a:moveTo>
                    <a:cubicBezTo>
                      <a:pt x="256" y="267"/>
                      <a:pt x="257" y="264"/>
                      <a:pt x="257" y="262"/>
                    </a:cubicBezTo>
                    <a:cubicBezTo>
                      <a:pt x="258" y="250"/>
                      <a:pt x="259" y="239"/>
                      <a:pt x="259" y="228"/>
                    </a:cubicBezTo>
                    <a:cubicBezTo>
                      <a:pt x="259" y="102"/>
                      <a:pt x="157" y="0"/>
                      <a:pt x="32" y="0"/>
                    </a:cubicBezTo>
                    <a:cubicBezTo>
                      <a:pt x="14" y="0"/>
                      <a:pt x="0" y="14"/>
                      <a:pt x="0" y="31"/>
                    </a:cubicBezTo>
                    <a:cubicBezTo>
                      <a:pt x="0" y="49"/>
                      <a:pt x="14" y="63"/>
                      <a:pt x="32" y="63"/>
                    </a:cubicBezTo>
                    <a:cubicBezTo>
                      <a:pt x="123" y="63"/>
                      <a:pt x="196" y="137"/>
                      <a:pt x="196" y="228"/>
                    </a:cubicBezTo>
                    <a:cubicBezTo>
                      <a:pt x="196" y="238"/>
                      <a:pt x="196" y="248"/>
                      <a:pt x="194" y="258"/>
                    </a:cubicBezTo>
                    <a:lnTo>
                      <a:pt x="194" y="258"/>
                    </a:lnTo>
                    <a:cubicBezTo>
                      <a:pt x="194" y="259"/>
                      <a:pt x="194" y="260"/>
                      <a:pt x="194" y="261"/>
                    </a:cubicBezTo>
                    <a:cubicBezTo>
                      <a:pt x="194" y="279"/>
                      <a:pt x="208" y="293"/>
                      <a:pt x="225" y="293"/>
                    </a:cubicBezTo>
                    <a:cubicBezTo>
                      <a:pt x="240" y="293"/>
                      <a:pt x="252" y="283"/>
                      <a:pt x="256" y="269"/>
                    </a:cubicBezTo>
                    <a:lnTo>
                      <a:pt x="256" y="269"/>
                    </a:lnTo>
                    <a:cubicBezTo>
                      <a:pt x="256" y="269"/>
                      <a:pt x="256" y="269"/>
                      <a:pt x="256" y="269"/>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7"/>
              <p:cNvSpPr/>
              <p:nvPr/>
            </p:nvSpPr>
            <p:spPr bwMode="auto">
              <a:xfrm>
                <a:off x="3732213" y="4395788"/>
                <a:ext cx="103187" cy="112712"/>
              </a:xfrm>
              <a:custGeom>
                <a:avLst/>
                <a:gdLst>
                  <a:gd name="T0" fmla="*/ 151 w 152"/>
                  <a:gd name="T1" fmla="*/ 137 h 164"/>
                  <a:gd name="T2" fmla="*/ 152 w 152"/>
                  <a:gd name="T3" fmla="*/ 126 h 164"/>
                  <a:gd name="T4" fmla="*/ 26 w 152"/>
                  <a:gd name="T5" fmla="*/ 0 h 164"/>
                  <a:gd name="T6" fmla="*/ 0 w 152"/>
                  <a:gd name="T7" fmla="*/ 26 h 164"/>
                  <a:gd name="T8" fmla="*/ 26 w 152"/>
                  <a:gd name="T9" fmla="*/ 52 h 164"/>
                  <a:gd name="T10" fmla="*/ 99 w 152"/>
                  <a:gd name="T11" fmla="*/ 126 h 164"/>
                  <a:gd name="T12" fmla="*/ 99 w 152"/>
                  <a:gd name="T13" fmla="*/ 135 h 164"/>
                  <a:gd name="T14" fmla="*/ 99 w 152"/>
                  <a:gd name="T15" fmla="*/ 135 h 164"/>
                  <a:gd name="T16" fmla="*/ 99 w 152"/>
                  <a:gd name="T17" fmla="*/ 138 h 164"/>
                  <a:gd name="T18" fmla="*/ 125 w 152"/>
                  <a:gd name="T19" fmla="*/ 164 h 164"/>
                  <a:gd name="T20" fmla="*/ 151 w 152"/>
                  <a:gd name="T21" fmla="*/ 142 h 164"/>
                  <a:gd name="T22" fmla="*/ 151 w 152"/>
                  <a:gd name="T23" fmla="*/ 142 h 164"/>
                  <a:gd name="T24" fmla="*/ 151 w 152"/>
                  <a:gd name="T25" fmla="*/ 140 h 164"/>
                  <a:gd name="T26" fmla="*/ 151 w 152"/>
                  <a:gd name="T27" fmla="*/ 138 h 164"/>
                  <a:gd name="T28" fmla="*/ 151 w 152"/>
                  <a:gd name="T29" fmla="*/ 13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4">
                    <a:moveTo>
                      <a:pt x="151" y="137"/>
                    </a:moveTo>
                    <a:cubicBezTo>
                      <a:pt x="152" y="133"/>
                      <a:pt x="152" y="130"/>
                      <a:pt x="152" y="126"/>
                    </a:cubicBezTo>
                    <a:cubicBezTo>
                      <a:pt x="152" y="56"/>
                      <a:pt x="95" y="0"/>
                      <a:pt x="26" y="0"/>
                    </a:cubicBezTo>
                    <a:cubicBezTo>
                      <a:pt x="11" y="0"/>
                      <a:pt x="0" y="11"/>
                      <a:pt x="0" y="26"/>
                    </a:cubicBezTo>
                    <a:cubicBezTo>
                      <a:pt x="0" y="40"/>
                      <a:pt x="11" y="52"/>
                      <a:pt x="26" y="52"/>
                    </a:cubicBezTo>
                    <a:cubicBezTo>
                      <a:pt x="66" y="52"/>
                      <a:pt x="99" y="85"/>
                      <a:pt x="99" y="126"/>
                    </a:cubicBezTo>
                    <a:cubicBezTo>
                      <a:pt x="99" y="129"/>
                      <a:pt x="99" y="132"/>
                      <a:pt x="99" y="135"/>
                    </a:cubicBezTo>
                    <a:lnTo>
                      <a:pt x="99" y="135"/>
                    </a:lnTo>
                    <a:cubicBezTo>
                      <a:pt x="99" y="136"/>
                      <a:pt x="99" y="137"/>
                      <a:pt x="99" y="138"/>
                    </a:cubicBezTo>
                    <a:cubicBezTo>
                      <a:pt x="99" y="153"/>
                      <a:pt x="111" y="164"/>
                      <a:pt x="125" y="164"/>
                    </a:cubicBezTo>
                    <a:cubicBezTo>
                      <a:pt x="138" y="164"/>
                      <a:pt x="149" y="154"/>
                      <a:pt x="151" y="142"/>
                    </a:cubicBezTo>
                    <a:lnTo>
                      <a:pt x="151" y="142"/>
                    </a:lnTo>
                    <a:cubicBezTo>
                      <a:pt x="151" y="141"/>
                      <a:pt x="151" y="140"/>
                      <a:pt x="151" y="140"/>
                    </a:cubicBezTo>
                    <a:cubicBezTo>
                      <a:pt x="151" y="139"/>
                      <a:pt x="151" y="139"/>
                      <a:pt x="151" y="138"/>
                    </a:cubicBezTo>
                    <a:cubicBezTo>
                      <a:pt x="151" y="138"/>
                      <a:pt x="151" y="138"/>
                      <a:pt x="151" y="137"/>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7" name="原创设计师QQ598969553           _6"/>
          <p:cNvGrpSpPr/>
          <p:nvPr/>
        </p:nvGrpSpPr>
        <p:grpSpPr>
          <a:xfrm>
            <a:off x="7402890" y="2446360"/>
            <a:ext cx="2282825" cy="2273300"/>
            <a:chOff x="7241526" y="2311890"/>
            <a:chExt cx="2282825" cy="2273300"/>
          </a:xfrm>
        </p:grpSpPr>
        <p:sp>
          <p:nvSpPr>
            <p:cNvPr id="6" name="Freeform 10"/>
            <p:cNvSpPr/>
            <p:nvPr/>
          </p:nvSpPr>
          <p:spPr bwMode="auto">
            <a:xfrm>
              <a:off x="7241526" y="2311890"/>
              <a:ext cx="2282825" cy="2273300"/>
            </a:xfrm>
            <a:custGeom>
              <a:avLst/>
              <a:gdLst>
                <a:gd name="T0" fmla="*/ 116 w 203"/>
                <a:gd name="T1" fmla="*/ 195 h 202"/>
                <a:gd name="T2" fmla="*/ 92 w 203"/>
                <a:gd name="T3" fmla="*/ 196 h 202"/>
                <a:gd name="T4" fmla="*/ 8 w 203"/>
                <a:gd name="T5" fmla="*/ 115 h 202"/>
                <a:gd name="T6" fmla="*/ 7 w 203"/>
                <a:gd name="T7" fmla="*/ 91 h 202"/>
                <a:gd name="T8" fmla="*/ 87 w 203"/>
                <a:gd name="T9" fmla="*/ 7 h 202"/>
                <a:gd name="T10" fmla="*/ 111 w 203"/>
                <a:gd name="T11" fmla="*/ 6 h 202"/>
                <a:gd name="T12" fmla="*/ 196 w 203"/>
                <a:gd name="T13" fmla="*/ 87 h 202"/>
                <a:gd name="T14" fmla="*/ 196 w 203"/>
                <a:gd name="T15" fmla="*/ 111 h 202"/>
                <a:gd name="T16" fmla="*/ 116 w 203"/>
                <a:gd name="T17"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202">
                  <a:moveTo>
                    <a:pt x="116" y="195"/>
                  </a:moveTo>
                  <a:cubicBezTo>
                    <a:pt x="109" y="202"/>
                    <a:pt x="98" y="202"/>
                    <a:pt x="92" y="196"/>
                  </a:cubicBezTo>
                  <a:cubicBezTo>
                    <a:pt x="8" y="115"/>
                    <a:pt x="8" y="115"/>
                    <a:pt x="8" y="115"/>
                  </a:cubicBezTo>
                  <a:cubicBezTo>
                    <a:pt x="1" y="109"/>
                    <a:pt x="0" y="98"/>
                    <a:pt x="7" y="91"/>
                  </a:cubicBezTo>
                  <a:cubicBezTo>
                    <a:pt x="87" y="7"/>
                    <a:pt x="87" y="7"/>
                    <a:pt x="87" y="7"/>
                  </a:cubicBezTo>
                  <a:cubicBezTo>
                    <a:pt x="94" y="0"/>
                    <a:pt x="105" y="0"/>
                    <a:pt x="111" y="6"/>
                  </a:cubicBezTo>
                  <a:cubicBezTo>
                    <a:pt x="196" y="87"/>
                    <a:pt x="196" y="87"/>
                    <a:pt x="196" y="87"/>
                  </a:cubicBezTo>
                  <a:cubicBezTo>
                    <a:pt x="202" y="93"/>
                    <a:pt x="203" y="104"/>
                    <a:pt x="196" y="111"/>
                  </a:cubicBezTo>
                  <a:lnTo>
                    <a:pt x="116" y="195"/>
                  </a:lnTo>
                  <a:close/>
                </a:path>
              </a:pathLst>
            </a:custGeom>
            <a:solidFill>
              <a:schemeClr val="tx1"/>
            </a:solidFill>
            <a:ln>
              <a:noFill/>
            </a:ln>
          </p:spPr>
          <p:txBody>
            <a:bodyPr vert="horz" wrap="square" lIns="91440" tIns="45720" rIns="91440" bIns="45720" numCol="1" anchor="t" anchorCtr="0" compatLnSpc="1"/>
            <a:lstStyle/>
            <a:p>
              <a:endParaRPr lang="zh-CN" altLang="en-US"/>
            </a:p>
          </p:txBody>
        </p:sp>
        <p:pic>
          <p:nvPicPr>
            <p:cNvPr id="7" name="图片 6"/>
            <p:cNvPicPr>
              <a:picLocks noChangeAspect="1"/>
            </p:cNvPicPr>
            <p:nvPr/>
          </p:nvPicPr>
          <p:blipFill>
            <a:blip r:embed="rId1" cstate="screen"/>
            <a:stretch>
              <a:fillRect/>
            </a:stretch>
          </p:blipFill>
          <p:spPr>
            <a:xfrm>
              <a:off x="7391837" y="2505556"/>
              <a:ext cx="2064787" cy="1990431"/>
            </a:xfrm>
            <a:prstGeom prst="rect">
              <a:avLst/>
            </a:prstGeom>
          </p:spPr>
        </p:pic>
        <p:sp>
          <p:nvSpPr>
            <p:cNvPr id="33" name="Freeform 18"/>
            <p:cNvSpPr>
              <a:spLocks noEditPoints="1"/>
            </p:cNvSpPr>
            <p:nvPr/>
          </p:nvSpPr>
          <p:spPr bwMode="auto">
            <a:xfrm>
              <a:off x="8045680" y="3143607"/>
              <a:ext cx="681462" cy="597033"/>
            </a:xfrm>
            <a:custGeom>
              <a:avLst/>
              <a:gdLst>
                <a:gd name="T0" fmla="*/ 417 w 785"/>
                <a:gd name="T1" fmla="*/ 0 h 690"/>
                <a:gd name="T2" fmla="*/ 417 w 785"/>
                <a:gd name="T3" fmla="*/ 593 h 690"/>
                <a:gd name="T4" fmla="*/ 646 w 785"/>
                <a:gd name="T5" fmla="*/ 690 h 690"/>
                <a:gd name="T6" fmla="*/ 626 w 785"/>
                <a:gd name="T7" fmla="*/ 540 h 690"/>
                <a:gd name="T8" fmla="*/ 30 w 785"/>
                <a:gd name="T9" fmla="*/ 315 h 690"/>
                <a:gd name="T10" fmla="*/ 0 w 785"/>
                <a:gd name="T11" fmla="*/ 396 h 690"/>
                <a:gd name="T12" fmla="*/ 122 w 785"/>
                <a:gd name="T13" fmla="*/ 600 h 690"/>
                <a:gd name="T14" fmla="*/ 214 w 785"/>
                <a:gd name="T15" fmla="*/ 613 h 690"/>
                <a:gd name="T16" fmla="*/ 355 w 785"/>
                <a:gd name="T17" fmla="*/ 609 h 690"/>
                <a:gd name="T18" fmla="*/ 189 w 785"/>
                <a:gd name="T19" fmla="*/ 400 h 690"/>
                <a:gd name="T20" fmla="*/ 257 w 785"/>
                <a:gd name="T21" fmla="*/ 219 h 690"/>
                <a:gd name="T22" fmla="*/ 310 w 785"/>
                <a:gd name="T23" fmla="*/ 241 h 690"/>
                <a:gd name="T24" fmla="*/ 311 w 785"/>
                <a:gd name="T25" fmla="*/ 287 h 690"/>
                <a:gd name="T26" fmla="*/ 317 w 785"/>
                <a:gd name="T27" fmla="*/ 320 h 690"/>
                <a:gd name="T28" fmla="*/ 320 w 785"/>
                <a:gd name="T29" fmla="*/ 371 h 690"/>
                <a:gd name="T30" fmla="*/ 287 w 785"/>
                <a:gd name="T31" fmla="*/ 397 h 690"/>
                <a:gd name="T32" fmla="*/ 189 w 785"/>
                <a:gd name="T33" fmla="*/ 400 h 690"/>
                <a:gd name="T34" fmla="*/ 252 w 785"/>
                <a:gd name="T35" fmla="*/ 295 h 690"/>
                <a:gd name="T36" fmla="*/ 289 w 785"/>
                <a:gd name="T37" fmla="*/ 284 h 690"/>
                <a:gd name="T38" fmla="*/ 289 w 785"/>
                <a:gd name="T39" fmla="*/ 252 h 690"/>
                <a:gd name="T40" fmla="*/ 249 w 785"/>
                <a:gd name="T41" fmla="*/ 240 h 690"/>
                <a:gd name="T42" fmla="*/ 213 w 785"/>
                <a:gd name="T43" fmla="*/ 295 h 690"/>
                <a:gd name="T44" fmla="*/ 258 w 785"/>
                <a:gd name="T45" fmla="*/ 379 h 690"/>
                <a:gd name="T46" fmla="*/ 288 w 785"/>
                <a:gd name="T47" fmla="*/ 373 h 690"/>
                <a:gd name="T48" fmla="*/ 301 w 785"/>
                <a:gd name="T49" fmla="*/ 348 h 690"/>
                <a:gd name="T50" fmla="*/ 281 w 785"/>
                <a:gd name="T51" fmla="*/ 320 h 690"/>
                <a:gd name="T52" fmla="*/ 213 w 785"/>
                <a:gd name="T53" fmla="*/ 317 h 690"/>
                <a:gd name="T54" fmla="*/ 372 w 785"/>
                <a:gd name="T55" fmla="*/ 400 h 690"/>
                <a:gd name="T56" fmla="*/ 440 w 785"/>
                <a:gd name="T57" fmla="*/ 219 h 690"/>
                <a:gd name="T58" fmla="*/ 493 w 785"/>
                <a:gd name="T59" fmla="*/ 241 h 690"/>
                <a:gd name="T60" fmla="*/ 494 w 785"/>
                <a:gd name="T61" fmla="*/ 287 h 690"/>
                <a:gd name="T62" fmla="*/ 500 w 785"/>
                <a:gd name="T63" fmla="*/ 320 h 690"/>
                <a:gd name="T64" fmla="*/ 503 w 785"/>
                <a:gd name="T65" fmla="*/ 371 h 690"/>
                <a:gd name="T66" fmla="*/ 470 w 785"/>
                <a:gd name="T67" fmla="*/ 397 h 690"/>
                <a:gd name="T68" fmla="*/ 372 w 785"/>
                <a:gd name="T69" fmla="*/ 400 h 690"/>
                <a:gd name="T70" fmla="*/ 435 w 785"/>
                <a:gd name="T71" fmla="*/ 295 h 690"/>
                <a:gd name="T72" fmla="*/ 472 w 785"/>
                <a:gd name="T73" fmla="*/ 284 h 690"/>
                <a:gd name="T74" fmla="*/ 472 w 785"/>
                <a:gd name="T75" fmla="*/ 252 h 690"/>
                <a:gd name="T76" fmla="*/ 432 w 785"/>
                <a:gd name="T77" fmla="*/ 240 h 690"/>
                <a:gd name="T78" fmla="*/ 396 w 785"/>
                <a:gd name="T79" fmla="*/ 295 h 690"/>
                <a:gd name="T80" fmla="*/ 441 w 785"/>
                <a:gd name="T81" fmla="*/ 379 h 690"/>
                <a:gd name="T82" fmla="*/ 471 w 785"/>
                <a:gd name="T83" fmla="*/ 373 h 690"/>
                <a:gd name="T84" fmla="*/ 484 w 785"/>
                <a:gd name="T85" fmla="*/ 348 h 690"/>
                <a:gd name="T86" fmla="*/ 464 w 785"/>
                <a:gd name="T87" fmla="*/ 320 h 690"/>
                <a:gd name="T88" fmla="*/ 396 w 785"/>
                <a:gd name="T89" fmla="*/ 317 h 690"/>
                <a:gd name="T90" fmla="*/ 548 w 785"/>
                <a:gd name="T91" fmla="*/ 342 h 690"/>
                <a:gd name="T92" fmla="*/ 578 w 785"/>
                <a:gd name="T93" fmla="*/ 362 h 690"/>
                <a:gd name="T94" fmla="*/ 624 w 785"/>
                <a:gd name="T95" fmla="*/ 382 h 690"/>
                <a:gd name="T96" fmla="*/ 664 w 785"/>
                <a:gd name="T97" fmla="*/ 367 h 690"/>
                <a:gd name="T98" fmla="*/ 664 w 785"/>
                <a:gd name="T99" fmla="*/ 336 h 690"/>
                <a:gd name="T100" fmla="*/ 615 w 785"/>
                <a:gd name="T101" fmla="*/ 317 h 690"/>
                <a:gd name="T102" fmla="*/ 561 w 785"/>
                <a:gd name="T103" fmla="*/ 288 h 690"/>
                <a:gd name="T104" fmla="*/ 562 w 785"/>
                <a:gd name="T105" fmla="*/ 240 h 690"/>
                <a:gd name="T106" fmla="*/ 618 w 785"/>
                <a:gd name="T107" fmla="*/ 216 h 690"/>
                <a:gd name="T108" fmla="*/ 678 w 785"/>
                <a:gd name="T109" fmla="*/ 241 h 690"/>
                <a:gd name="T110" fmla="*/ 664 w 785"/>
                <a:gd name="T111" fmla="*/ 272 h 690"/>
                <a:gd name="T112" fmla="*/ 619 w 785"/>
                <a:gd name="T113" fmla="*/ 237 h 690"/>
                <a:gd name="T114" fmla="*/ 578 w 785"/>
                <a:gd name="T115" fmla="*/ 264 h 690"/>
                <a:gd name="T116" fmla="*/ 621 w 785"/>
                <a:gd name="T117" fmla="*/ 293 h 690"/>
                <a:gd name="T118" fmla="*/ 685 w 785"/>
                <a:gd name="T119" fmla="*/ 323 h 690"/>
                <a:gd name="T120" fmla="*/ 684 w 785"/>
                <a:gd name="T121" fmla="*/ 376 h 690"/>
                <a:gd name="T122" fmla="*/ 625 w 785"/>
                <a:gd name="T123" fmla="*/ 403 h 690"/>
                <a:gd name="T124" fmla="*/ 558 w 785"/>
                <a:gd name="T125" fmla="*/ 375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5" h="690">
                  <a:moveTo>
                    <a:pt x="785" y="297"/>
                  </a:moveTo>
                  <a:cubicBezTo>
                    <a:pt x="785" y="133"/>
                    <a:pt x="620" y="0"/>
                    <a:pt x="417" y="0"/>
                  </a:cubicBezTo>
                  <a:cubicBezTo>
                    <a:pt x="213" y="0"/>
                    <a:pt x="49" y="133"/>
                    <a:pt x="49" y="297"/>
                  </a:cubicBezTo>
                  <a:cubicBezTo>
                    <a:pt x="49" y="460"/>
                    <a:pt x="213" y="593"/>
                    <a:pt x="417" y="593"/>
                  </a:cubicBezTo>
                  <a:cubicBezTo>
                    <a:pt x="436" y="593"/>
                    <a:pt x="455" y="592"/>
                    <a:pt x="473" y="589"/>
                  </a:cubicBezTo>
                  <a:cubicBezTo>
                    <a:pt x="507" y="646"/>
                    <a:pt x="571" y="685"/>
                    <a:pt x="646" y="690"/>
                  </a:cubicBezTo>
                  <a:cubicBezTo>
                    <a:pt x="626" y="664"/>
                    <a:pt x="615" y="632"/>
                    <a:pt x="615" y="598"/>
                  </a:cubicBezTo>
                  <a:cubicBezTo>
                    <a:pt x="615" y="577"/>
                    <a:pt x="619" y="559"/>
                    <a:pt x="626" y="540"/>
                  </a:cubicBezTo>
                  <a:cubicBezTo>
                    <a:pt x="722" y="487"/>
                    <a:pt x="785" y="398"/>
                    <a:pt x="785" y="297"/>
                  </a:cubicBezTo>
                  <a:close/>
                  <a:moveTo>
                    <a:pt x="30" y="315"/>
                  </a:moveTo>
                  <a:cubicBezTo>
                    <a:pt x="30" y="307"/>
                    <a:pt x="31" y="300"/>
                    <a:pt x="32" y="293"/>
                  </a:cubicBezTo>
                  <a:cubicBezTo>
                    <a:pt x="11" y="324"/>
                    <a:pt x="0" y="359"/>
                    <a:pt x="0" y="396"/>
                  </a:cubicBezTo>
                  <a:cubicBezTo>
                    <a:pt x="0" y="473"/>
                    <a:pt x="48" y="541"/>
                    <a:pt x="121" y="581"/>
                  </a:cubicBezTo>
                  <a:cubicBezTo>
                    <a:pt x="122" y="587"/>
                    <a:pt x="122" y="593"/>
                    <a:pt x="122" y="600"/>
                  </a:cubicBezTo>
                  <a:cubicBezTo>
                    <a:pt x="122" y="625"/>
                    <a:pt x="114" y="649"/>
                    <a:pt x="99" y="669"/>
                  </a:cubicBezTo>
                  <a:cubicBezTo>
                    <a:pt x="146" y="666"/>
                    <a:pt x="187" y="645"/>
                    <a:pt x="214" y="613"/>
                  </a:cubicBezTo>
                  <a:cubicBezTo>
                    <a:pt x="234" y="617"/>
                    <a:pt x="255" y="619"/>
                    <a:pt x="276" y="619"/>
                  </a:cubicBezTo>
                  <a:cubicBezTo>
                    <a:pt x="303" y="619"/>
                    <a:pt x="330" y="616"/>
                    <a:pt x="355" y="609"/>
                  </a:cubicBezTo>
                  <a:cubicBezTo>
                    <a:pt x="172" y="592"/>
                    <a:pt x="30" y="467"/>
                    <a:pt x="30" y="315"/>
                  </a:cubicBezTo>
                  <a:close/>
                  <a:moveTo>
                    <a:pt x="189" y="400"/>
                  </a:moveTo>
                  <a:lnTo>
                    <a:pt x="189" y="219"/>
                  </a:lnTo>
                  <a:lnTo>
                    <a:pt x="257" y="219"/>
                  </a:lnTo>
                  <a:cubicBezTo>
                    <a:pt x="271" y="219"/>
                    <a:pt x="282" y="221"/>
                    <a:pt x="290" y="224"/>
                  </a:cubicBezTo>
                  <a:cubicBezTo>
                    <a:pt x="299" y="228"/>
                    <a:pt x="305" y="234"/>
                    <a:pt x="310" y="241"/>
                  </a:cubicBezTo>
                  <a:cubicBezTo>
                    <a:pt x="315" y="249"/>
                    <a:pt x="317" y="257"/>
                    <a:pt x="317" y="265"/>
                  </a:cubicBezTo>
                  <a:cubicBezTo>
                    <a:pt x="317" y="273"/>
                    <a:pt x="315" y="280"/>
                    <a:pt x="311" y="287"/>
                  </a:cubicBezTo>
                  <a:cubicBezTo>
                    <a:pt x="306" y="294"/>
                    <a:pt x="300" y="300"/>
                    <a:pt x="292" y="304"/>
                  </a:cubicBezTo>
                  <a:cubicBezTo>
                    <a:pt x="303" y="307"/>
                    <a:pt x="311" y="312"/>
                    <a:pt x="317" y="320"/>
                  </a:cubicBezTo>
                  <a:cubicBezTo>
                    <a:pt x="323" y="328"/>
                    <a:pt x="326" y="337"/>
                    <a:pt x="326" y="348"/>
                  </a:cubicBezTo>
                  <a:cubicBezTo>
                    <a:pt x="326" y="356"/>
                    <a:pt x="324" y="364"/>
                    <a:pt x="320" y="371"/>
                  </a:cubicBezTo>
                  <a:cubicBezTo>
                    <a:pt x="317" y="379"/>
                    <a:pt x="312" y="384"/>
                    <a:pt x="307" y="388"/>
                  </a:cubicBezTo>
                  <a:cubicBezTo>
                    <a:pt x="302" y="392"/>
                    <a:pt x="295" y="395"/>
                    <a:pt x="287" y="397"/>
                  </a:cubicBezTo>
                  <a:cubicBezTo>
                    <a:pt x="279" y="399"/>
                    <a:pt x="270" y="400"/>
                    <a:pt x="258" y="400"/>
                  </a:cubicBezTo>
                  <a:lnTo>
                    <a:pt x="189" y="400"/>
                  </a:lnTo>
                  <a:close/>
                  <a:moveTo>
                    <a:pt x="213" y="295"/>
                  </a:moveTo>
                  <a:lnTo>
                    <a:pt x="252" y="295"/>
                  </a:lnTo>
                  <a:cubicBezTo>
                    <a:pt x="263" y="295"/>
                    <a:pt x="270" y="294"/>
                    <a:pt x="275" y="293"/>
                  </a:cubicBezTo>
                  <a:cubicBezTo>
                    <a:pt x="281" y="291"/>
                    <a:pt x="286" y="288"/>
                    <a:pt x="289" y="284"/>
                  </a:cubicBezTo>
                  <a:cubicBezTo>
                    <a:pt x="292" y="280"/>
                    <a:pt x="293" y="274"/>
                    <a:pt x="293" y="268"/>
                  </a:cubicBezTo>
                  <a:cubicBezTo>
                    <a:pt x="293" y="262"/>
                    <a:pt x="292" y="257"/>
                    <a:pt x="289" y="252"/>
                  </a:cubicBezTo>
                  <a:cubicBezTo>
                    <a:pt x="286" y="248"/>
                    <a:pt x="282" y="245"/>
                    <a:pt x="277" y="243"/>
                  </a:cubicBezTo>
                  <a:cubicBezTo>
                    <a:pt x="271" y="241"/>
                    <a:pt x="262" y="240"/>
                    <a:pt x="249" y="240"/>
                  </a:cubicBezTo>
                  <a:lnTo>
                    <a:pt x="213" y="240"/>
                  </a:lnTo>
                  <a:lnTo>
                    <a:pt x="213" y="295"/>
                  </a:lnTo>
                  <a:close/>
                  <a:moveTo>
                    <a:pt x="213" y="379"/>
                  </a:moveTo>
                  <a:lnTo>
                    <a:pt x="258" y="379"/>
                  </a:lnTo>
                  <a:cubicBezTo>
                    <a:pt x="266" y="379"/>
                    <a:pt x="271" y="379"/>
                    <a:pt x="274" y="378"/>
                  </a:cubicBezTo>
                  <a:cubicBezTo>
                    <a:pt x="280" y="377"/>
                    <a:pt x="284" y="375"/>
                    <a:pt x="288" y="373"/>
                  </a:cubicBezTo>
                  <a:cubicBezTo>
                    <a:pt x="292" y="371"/>
                    <a:pt x="295" y="367"/>
                    <a:pt x="297" y="363"/>
                  </a:cubicBezTo>
                  <a:cubicBezTo>
                    <a:pt x="300" y="359"/>
                    <a:pt x="301" y="353"/>
                    <a:pt x="301" y="348"/>
                  </a:cubicBezTo>
                  <a:cubicBezTo>
                    <a:pt x="301" y="341"/>
                    <a:pt x="299" y="335"/>
                    <a:pt x="296" y="330"/>
                  </a:cubicBezTo>
                  <a:cubicBezTo>
                    <a:pt x="292" y="325"/>
                    <a:pt x="287" y="322"/>
                    <a:pt x="281" y="320"/>
                  </a:cubicBezTo>
                  <a:cubicBezTo>
                    <a:pt x="275" y="318"/>
                    <a:pt x="266" y="317"/>
                    <a:pt x="255" y="317"/>
                  </a:cubicBezTo>
                  <a:lnTo>
                    <a:pt x="213" y="317"/>
                  </a:lnTo>
                  <a:lnTo>
                    <a:pt x="213" y="379"/>
                  </a:lnTo>
                  <a:close/>
                  <a:moveTo>
                    <a:pt x="372" y="400"/>
                  </a:moveTo>
                  <a:lnTo>
                    <a:pt x="372" y="219"/>
                  </a:lnTo>
                  <a:lnTo>
                    <a:pt x="440" y="219"/>
                  </a:lnTo>
                  <a:cubicBezTo>
                    <a:pt x="454" y="219"/>
                    <a:pt x="465" y="221"/>
                    <a:pt x="473" y="224"/>
                  </a:cubicBezTo>
                  <a:cubicBezTo>
                    <a:pt x="482" y="228"/>
                    <a:pt x="488" y="234"/>
                    <a:pt x="493" y="241"/>
                  </a:cubicBezTo>
                  <a:cubicBezTo>
                    <a:pt x="498" y="249"/>
                    <a:pt x="500" y="257"/>
                    <a:pt x="500" y="265"/>
                  </a:cubicBezTo>
                  <a:cubicBezTo>
                    <a:pt x="500" y="273"/>
                    <a:pt x="498" y="280"/>
                    <a:pt x="494" y="287"/>
                  </a:cubicBezTo>
                  <a:cubicBezTo>
                    <a:pt x="489" y="294"/>
                    <a:pt x="483" y="300"/>
                    <a:pt x="475" y="304"/>
                  </a:cubicBezTo>
                  <a:cubicBezTo>
                    <a:pt x="486" y="307"/>
                    <a:pt x="494" y="312"/>
                    <a:pt x="500" y="320"/>
                  </a:cubicBezTo>
                  <a:cubicBezTo>
                    <a:pt x="506" y="328"/>
                    <a:pt x="509" y="337"/>
                    <a:pt x="509" y="348"/>
                  </a:cubicBezTo>
                  <a:cubicBezTo>
                    <a:pt x="509" y="356"/>
                    <a:pt x="507" y="364"/>
                    <a:pt x="503" y="371"/>
                  </a:cubicBezTo>
                  <a:cubicBezTo>
                    <a:pt x="500" y="379"/>
                    <a:pt x="495" y="384"/>
                    <a:pt x="490" y="388"/>
                  </a:cubicBezTo>
                  <a:cubicBezTo>
                    <a:pt x="485" y="392"/>
                    <a:pt x="478" y="395"/>
                    <a:pt x="470" y="397"/>
                  </a:cubicBezTo>
                  <a:cubicBezTo>
                    <a:pt x="462" y="399"/>
                    <a:pt x="453" y="400"/>
                    <a:pt x="441" y="400"/>
                  </a:cubicBezTo>
                  <a:lnTo>
                    <a:pt x="372" y="400"/>
                  </a:lnTo>
                  <a:close/>
                  <a:moveTo>
                    <a:pt x="396" y="295"/>
                  </a:moveTo>
                  <a:lnTo>
                    <a:pt x="435" y="295"/>
                  </a:lnTo>
                  <a:cubicBezTo>
                    <a:pt x="446" y="295"/>
                    <a:pt x="453" y="294"/>
                    <a:pt x="458" y="293"/>
                  </a:cubicBezTo>
                  <a:cubicBezTo>
                    <a:pt x="464" y="291"/>
                    <a:pt x="469" y="288"/>
                    <a:pt x="472" y="284"/>
                  </a:cubicBezTo>
                  <a:cubicBezTo>
                    <a:pt x="475" y="280"/>
                    <a:pt x="476" y="274"/>
                    <a:pt x="476" y="268"/>
                  </a:cubicBezTo>
                  <a:cubicBezTo>
                    <a:pt x="476" y="262"/>
                    <a:pt x="475" y="257"/>
                    <a:pt x="472" y="252"/>
                  </a:cubicBezTo>
                  <a:cubicBezTo>
                    <a:pt x="469" y="248"/>
                    <a:pt x="465" y="245"/>
                    <a:pt x="460" y="243"/>
                  </a:cubicBezTo>
                  <a:cubicBezTo>
                    <a:pt x="454" y="241"/>
                    <a:pt x="445" y="240"/>
                    <a:pt x="432" y="240"/>
                  </a:cubicBezTo>
                  <a:lnTo>
                    <a:pt x="396" y="240"/>
                  </a:lnTo>
                  <a:lnTo>
                    <a:pt x="396" y="295"/>
                  </a:lnTo>
                  <a:close/>
                  <a:moveTo>
                    <a:pt x="396" y="379"/>
                  </a:moveTo>
                  <a:lnTo>
                    <a:pt x="441" y="379"/>
                  </a:lnTo>
                  <a:cubicBezTo>
                    <a:pt x="449" y="379"/>
                    <a:pt x="454" y="379"/>
                    <a:pt x="457" y="378"/>
                  </a:cubicBezTo>
                  <a:cubicBezTo>
                    <a:pt x="463" y="377"/>
                    <a:pt x="467" y="375"/>
                    <a:pt x="471" y="373"/>
                  </a:cubicBezTo>
                  <a:cubicBezTo>
                    <a:pt x="475" y="371"/>
                    <a:pt x="478" y="367"/>
                    <a:pt x="480" y="363"/>
                  </a:cubicBezTo>
                  <a:cubicBezTo>
                    <a:pt x="483" y="359"/>
                    <a:pt x="484" y="353"/>
                    <a:pt x="484" y="348"/>
                  </a:cubicBezTo>
                  <a:cubicBezTo>
                    <a:pt x="484" y="341"/>
                    <a:pt x="482" y="335"/>
                    <a:pt x="479" y="330"/>
                  </a:cubicBezTo>
                  <a:cubicBezTo>
                    <a:pt x="475" y="325"/>
                    <a:pt x="470" y="322"/>
                    <a:pt x="464" y="320"/>
                  </a:cubicBezTo>
                  <a:cubicBezTo>
                    <a:pt x="458" y="318"/>
                    <a:pt x="449" y="317"/>
                    <a:pt x="438" y="317"/>
                  </a:cubicBezTo>
                  <a:lnTo>
                    <a:pt x="396" y="317"/>
                  </a:lnTo>
                  <a:lnTo>
                    <a:pt x="396" y="379"/>
                  </a:lnTo>
                  <a:close/>
                  <a:moveTo>
                    <a:pt x="548" y="342"/>
                  </a:moveTo>
                  <a:lnTo>
                    <a:pt x="570" y="340"/>
                  </a:lnTo>
                  <a:cubicBezTo>
                    <a:pt x="571" y="349"/>
                    <a:pt x="574" y="357"/>
                    <a:pt x="578" y="362"/>
                  </a:cubicBezTo>
                  <a:cubicBezTo>
                    <a:pt x="582" y="368"/>
                    <a:pt x="588" y="373"/>
                    <a:pt x="596" y="376"/>
                  </a:cubicBezTo>
                  <a:cubicBezTo>
                    <a:pt x="604" y="380"/>
                    <a:pt x="614" y="382"/>
                    <a:pt x="624" y="382"/>
                  </a:cubicBezTo>
                  <a:cubicBezTo>
                    <a:pt x="633" y="382"/>
                    <a:pt x="641" y="380"/>
                    <a:pt x="648" y="378"/>
                  </a:cubicBezTo>
                  <a:cubicBezTo>
                    <a:pt x="655" y="375"/>
                    <a:pt x="660" y="371"/>
                    <a:pt x="664" y="367"/>
                  </a:cubicBezTo>
                  <a:cubicBezTo>
                    <a:pt x="667" y="362"/>
                    <a:pt x="669" y="357"/>
                    <a:pt x="669" y="351"/>
                  </a:cubicBezTo>
                  <a:cubicBezTo>
                    <a:pt x="669" y="345"/>
                    <a:pt x="667" y="340"/>
                    <a:pt x="664" y="336"/>
                  </a:cubicBezTo>
                  <a:cubicBezTo>
                    <a:pt x="661" y="332"/>
                    <a:pt x="655" y="328"/>
                    <a:pt x="648" y="325"/>
                  </a:cubicBezTo>
                  <a:cubicBezTo>
                    <a:pt x="643" y="324"/>
                    <a:pt x="632" y="321"/>
                    <a:pt x="615" y="317"/>
                  </a:cubicBezTo>
                  <a:cubicBezTo>
                    <a:pt x="599" y="313"/>
                    <a:pt x="587" y="309"/>
                    <a:pt x="580" y="305"/>
                  </a:cubicBezTo>
                  <a:cubicBezTo>
                    <a:pt x="572" y="301"/>
                    <a:pt x="565" y="295"/>
                    <a:pt x="561" y="288"/>
                  </a:cubicBezTo>
                  <a:cubicBezTo>
                    <a:pt x="557" y="282"/>
                    <a:pt x="555" y="274"/>
                    <a:pt x="555" y="266"/>
                  </a:cubicBezTo>
                  <a:cubicBezTo>
                    <a:pt x="555" y="257"/>
                    <a:pt x="557" y="248"/>
                    <a:pt x="562" y="240"/>
                  </a:cubicBezTo>
                  <a:cubicBezTo>
                    <a:pt x="568" y="232"/>
                    <a:pt x="575" y="226"/>
                    <a:pt x="585" y="222"/>
                  </a:cubicBezTo>
                  <a:cubicBezTo>
                    <a:pt x="595" y="218"/>
                    <a:pt x="606" y="216"/>
                    <a:pt x="618" y="216"/>
                  </a:cubicBezTo>
                  <a:cubicBezTo>
                    <a:pt x="632" y="216"/>
                    <a:pt x="644" y="218"/>
                    <a:pt x="654" y="222"/>
                  </a:cubicBezTo>
                  <a:cubicBezTo>
                    <a:pt x="664" y="227"/>
                    <a:pt x="672" y="233"/>
                    <a:pt x="678" y="241"/>
                  </a:cubicBezTo>
                  <a:cubicBezTo>
                    <a:pt x="683" y="250"/>
                    <a:pt x="686" y="259"/>
                    <a:pt x="687" y="270"/>
                  </a:cubicBezTo>
                  <a:lnTo>
                    <a:pt x="664" y="272"/>
                  </a:lnTo>
                  <a:cubicBezTo>
                    <a:pt x="662" y="260"/>
                    <a:pt x="658" y="252"/>
                    <a:pt x="651" y="246"/>
                  </a:cubicBezTo>
                  <a:cubicBezTo>
                    <a:pt x="644" y="240"/>
                    <a:pt x="633" y="237"/>
                    <a:pt x="619" y="237"/>
                  </a:cubicBezTo>
                  <a:cubicBezTo>
                    <a:pt x="605" y="237"/>
                    <a:pt x="594" y="240"/>
                    <a:pt x="588" y="245"/>
                  </a:cubicBezTo>
                  <a:cubicBezTo>
                    <a:pt x="581" y="250"/>
                    <a:pt x="578" y="257"/>
                    <a:pt x="578" y="264"/>
                  </a:cubicBezTo>
                  <a:cubicBezTo>
                    <a:pt x="578" y="271"/>
                    <a:pt x="580" y="276"/>
                    <a:pt x="585" y="280"/>
                  </a:cubicBezTo>
                  <a:cubicBezTo>
                    <a:pt x="589" y="284"/>
                    <a:pt x="601" y="289"/>
                    <a:pt x="621" y="293"/>
                  </a:cubicBezTo>
                  <a:cubicBezTo>
                    <a:pt x="640" y="298"/>
                    <a:pt x="654" y="301"/>
                    <a:pt x="661" y="305"/>
                  </a:cubicBezTo>
                  <a:cubicBezTo>
                    <a:pt x="672" y="310"/>
                    <a:pt x="679" y="316"/>
                    <a:pt x="685" y="323"/>
                  </a:cubicBezTo>
                  <a:cubicBezTo>
                    <a:pt x="690" y="331"/>
                    <a:pt x="692" y="339"/>
                    <a:pt x="692" y="349"/>
                  </a:cubicBezTo>
                  <a:cubicBezTo>
                    <a:pt x="692" y="359"/>
                    <a:pt x="689" y="368"/>
                    <a:pt x="684" y="376"/>
                  </a:cubicBezTo>
                  <a:cubicBezTo>
                    <a:pt x="678" y="385"/>
                    <a:pt x="670" y="391"/>
                    <a:pt x="660" y="396"/>
                  </a:cubicBezTo>
                  <a:cubicBezTo>
                    <a:pt x="650" y="401"/>
                    <a:pt x="638" y="403"/>
                    <a:pt x="625" y="403"/>
                  </a:cubicBezTo>
                  <a:cubicBezTo>
                    <a:pt x="609" y="403"/>
                    <a:pt x="595" y="401"/>
                    <a:pt x="584" y="396"/>
                  </a:cubicBezTo>
                  <a:cubicBezTo>
                    <a:pt x="573" y="391"/>
                    <a:pt x="564" y="384"/>
                    <a:pt x="558" y="375"/>
                  </a:cubicBezTo>
                  <a:cubicBezTo>
                    <a:pt x="551" y="365"/>
                    <a:pt x="548" y="354"/>
                    <a:pt x="548" y="342"/>
                  </a:cubicBezTo>
                  <a:close/>
                </a:path>
              </a:pathLst>
            </a:custGeom>
            <a:solidFill>
              <a:schemeClr val="tx1"/>
            </a:solidFill>
            <a:ln>
              <a:noFill/>
            </a:ln>
          </p:spPr>
          <p:txBody>
            <a:bodyPr vert="horz" wrap="square" lIns="91440" tIns="45720" rIns="91440" bIns="45720" numCol="1" anchor="t" anchorCtr="0" compatLnSpc="1"/>
            <a:lstStyle/>
            <a:p>
              <a:endParaRPr lang="zh-CN" altLang="en-US" dirty="0"/>
            </a:p>
          </p:txBody>
        </p:sp>
      </p:grpSp>
      <p:sp>
        <p:nvSpPr>
          <p:cNvPr id="38" name="原创设计师QQ598969553           _7"/>
          <p:cNvSpPr txBox="1"/>
          <p:nvPr/>
        </p:nvSpPr>
        <p:spPr>
          <a:xfrm>
            <a:off x="499180" y="4900706"/>
            <a:ext cx="2344788" cy="322580"/>
          </a:xfrm>
          <a:prstGeom prst="rect">
            <a:avLst/>
          </a:prstGeom>
          <a:noFill/>
        </p:spPr>
        <p:txBody>
          <a:bodyPr wrap="square" lIns="0" tIns="0" rIns="0" bIns="0" rtlCol="0">
            <a:spAutoFit/>
          </a:bodyPr>
          <a:lstStyle/>
          <a:p>
            <a:pPr algn="r">
              <a:lnSpc>
                <a:spcPct val="150000"/>
              </a:lnSpc>
              <a:spcBef>
                <a:spcPct val="0"/>
              </a:spcBef>
            </a:pPr>
            <a:r>
              <a:rPr lang="zh-CN" altLang="en-US" sz="1400" cap="all" dirty="0">
                <a:latin typeface="微软雅黑" panose="020B0503020204020204" pitchFamily="34" charset="-122"/>
                <a:ea typeface="微软雅黑" panose="020B0503020204020204" pitchFamily="34" charset="-122"/>
              </a:rPr>
              <a:t>利用公司微信公众号进行推广</a:t>
            </a:r>
            <a:endParaRPr lang="zh-CN" altLang="en-US" sz="1400" cap="all" dirty="0">
              <a:latin typeface="微软雅黑" panose="020B0503020204020204" pitchFamily="34" charset="-122"/>
              <a:ea typeface="微软雅黑" panose="020B0503020204020204" pitchFamily="34" charset="-122"/>
            </a:endParaRPr>
          </a:p>
        </p:txBody>
      </p:sp>
      <p:sp>
        <p:nvSpPr>
          <p:cNvPr id="39" name="原创设计师QQ598969553           _8"/>
          <p:cNvSpPr txBox="1"/>
          <p:nvPr/>
        </p:nvSpPr>
        <p:spPr>
          <a:xfrm>
            <a:off x="499180" y="4604845"/>
            <a:ext cx="2322652" cy="276999"/>
          </a:xfrm>
          <a:prstGeom prst="rect">
            <a:avLst/>
          </a:prstGeom>
          <a:noFill/>
        </p:spPr>
        <p:txBody>
          <a:bodyPr wrap="square" lIns="0" tIns="0" rIns="0" bIns="0" rtlCol="0">
            <a:spAutoFit/>
          </a:bodyPr>
          <a:lstStyle/>
          <a:p>
            <a:pPr algn="r"/>
            <a:r>
              <a:rPr lang="zh-CN" altLang="en-US" b="1" dirty="0">
                <a:latin typeface="微软雅黑" panose="020B0503020204020204" pitchFamily="34" charset="-122"/>
                <a:ea typeface="微软雅黑" panose="020B0503020204020204" pitchFamily="34" charset="-122"/>
              </a:rPr>
              <a:t>微信推广</a:t>
            </a:r>
            <a:endParaRPr lang="zh-CN" altLang="en-US" b="1" dirty="0">
              <a:latin typeface="微软雅黑" panose="020B0503020204020204" pitchFamily="34" charset="-122"/>
              <a:ea typeface="微软雅黑" panose="020B0503020204020204" pitchFamily="34" charset="-122"/>
            </a:endParaRPr>
          </a:p>
        </p:txBody>
      </p:sp>
      <p:sp>
        <p:nvSpPr>
          <p:cNvPr id="41" name="原创设计师QQ598969553           _10"/>
          <p:cNvSpPr txBox="1"/>
          <p:nvPr/>
        </p:nvSpPr>
        <p:spPr>
          <a:xfrm>
            <a:off x="2535291" y="1563328"/>
            <a:ext cx="2322652" cy="276860"/>
          </a:xfrm>
          <a:prstGeom prst="rect">
            <a:avLst/>
          </a:prstGeom>
          <a:noFill/>
        </p:spPr>
        <p:txBody>
          <a:bodyPr wrap="square" lIns="0" tIns="0" rIns="0" bIns="0" rtlCol="0">
            <a:spAutoFit/>
          </a:bodyPr>
          <a:lstStyle/>
          <a:p>
            <a:pPr algn="r"/>
            <a:r>
              <a:rPr lang="en-US" altLang="zh-CN" b="1" dirty="0">
                <a:latin typeface="微软雅黑" panose="020B0503020204020204" pitchFamily="34" charset="-122"/>
                <a:ea typeface="微软雅黑" panose="020B0503020204020204" pitchFamily="34" charset="-122"/>
              </a:rPr>
              <a:t>QQ</a:t>
            </a:r>
            <a:r>
              <a:rPr lang="zh-CN" altLang="en-US" b="1" dirty="0">
                <a:latin typeface="微软雅黑" panose="020B0503020204020204" pitchFamily="34" charset="-122"/>
                <a:ea typeface="微软雅黑" panose="020B0503020204020204" pitchFamily="34" charset="-122"/>
              </a:rPr>
              <a:t>群</a:t>
            </a:r>
            <a:r>
              <a:rPr lang="zh-CN" altLang="en-US" b="1" dirty="0">
                <a:latin typeface="微软雅黑" panose="020B0503020204020204" pitchFamily="34" charset="-122"/>
                <a:ea typeface="微软雅黑" panose="020B0503020204020204" pitchFamily="34" charset="-122"/>
              </a:rPr>
              <a:t>推广</a:t>
            </a:r>
            <a:endParaRPr lang="zh-CN" altLang="en-US" b="1" dirty="0">
              <a:latin typeface="微软雅黑" panose="020B0503020204020204" pitchFamily="34" charset="-122"/>
              <a:ea typeface="微软雅黑" panose="020B0503020204020204" pitchFamily="34" charset="-122"/>
            </a:endParaRPr>
          </a:p>
        </p:txBody>
      </p:sp>
      <p:sp>
        <p:nvSpPr>
          <p:cNvPr id="42" name="原创设计师QQ598969553           _11"/>
          <p:cNvSpPr txBox="1"/>
          <p:nvPr/>
        </p:nvSpPr>
        <p:spPr>
          <a:xfrm>
            <a:off x="7340927" y="5675712"/>
            <a:ext cx="2344788" cy="322580"/>
          </a:xfrm>
          <a:prstGeom prst="rect">
            <a:avLst/>
          </a:prstGeom>
          <a:noFill/>
        </p:spPr>
        <p:txBody>
          <a:bodyPr wrap="square" lIns="0" tIns="0" rIns="0" bIns="0" rtlCol="0">
            <a:spAutoFit/>
          </a:bodyPr>
          <a:lstStyle/>
          <a:p>
            <a:pPr>
              <a:lnSpc>
                <a:spcPct val="150000"/>
              </a:lnSpc>
              <a:spcBef>
                <a:spcPct val="0"/>
              </a:spcBef>
            </a:pPr>
            <a:r>
              <a:rPr lang="zh-CN" altLang="en-US" sz="1400" cap="all" dirty="0">
                <a:latin typeface="微软雅黑" panose="020B0503020204020204" pitchFamily="34" charset="-122"/>
                <a:ea typeface="微软雅黑" panose="020B0503020204020204" pitchFamily="34" charset="-122"/>
              </a:rPr>
              <a:t>转发抽奖送礼等活动</a:t>
            </a:r>
            <a:endParaRPr lang="zh-CN" altLang="en-US" sz="1400" cap="all" dirty="0">
              <a:latin typeface="微软雅黑" panose="020B0503020204020204" pitchFamily="34" charset="-122"/>
              <a:ea typeface="微软雅黑" panose="020B0503020204020204" pitchFamily="34" charset="-122"/>
            </a:endParaRPr>
          </a:p>
        </p:txBody>
      </p:sp>
      <p:sp>
        <p:nvSpPr>
          <p:cNvPr id="43" name="原创设计师QQ598969553           _12"/>
          <p:cNvSpPr txBox="1"/>
          <p:nvPr/>
        </p:nvSpPr>
        <p:spPr>
          <a:xfrm>
            <a:off x="7340927" y="5379851"/>
            <a:ext cx="2322652" cy="276999"/>
          </a:xfrm>
          <a:prstGeom prst="rect">
            <a:avLst/>
          </a:prstGeom>
          <a:noFill/>
        </p:spPr>
        <p:txBody>
          <a:bodyPr wrap="square" lIns="0" tIns="0" rIns="0" bIns="0" rtlCol="0">
            <a:spAutoFit/>
          </a:bodyPr>
          <a:lstStyle/>
          <a:p>
            <a:r>
              <a:rPr lang="zh-CN" altLang="en-US" b="1" dirty="0">
                <a:latin typeface="微软雅黑" panose="020B0503020204020204" pitchFamily="34" charset="-122"/>
                <a:ea typeface="微软雅黑" panose="020B0503020204020204" pitchFamily="34" charset="-122"/>
              </a:rPr>
              <a:t>微博推广</a:t>
            </a:r>
            <a:endParaRPr lang="zh-CN" altLang="en-US" b="1" dirty="0">
              <a:latin typeface="微软雅黑" panose="020B0503020204020204" pitchFamily="34" charset="-122"/>
              <a:ea typeface="微软雅黑" panose="020B0503020204020204" pitchFamily="34" charset="-122"/>
            </a:endParaRPr>
          </a:p>
        </p:txBody>
      </p:sp>
      <p:sp>
        <p:nvSpPr>
          <p:cNvPr id="44" name="原创设计师QQ598969553           _13"/>
          <p:cNvSpPr txBox="1"/>
          <p:nvPr/>
        </p:nvSpPr>
        <p:spPr>
          <a:xfrm>
            <a:off x="9010015" y="2117090"/>
            <a:ext cx="2785745" cy="645795"/>
          </a:xfrm>
          <a:prstGeom prst="rect">
            <a:avLst/>
          </a:prstGeom>
          <a:noFill/>
        </p:spPr>
        <p:txBody>
          <a:bodyPr wrap="square" lIns="0" tIns="0" rIns="0" bIns="0" rtlCol="0">
            <a:spAutoFit/>
          </a:bodyPr>
          <a:lstStyle/>
          <a:p>
            <a:pPr>
              <a:lnSpc>
                <a:spcPct val="150000"/>
              </a:lnSpc>
              <a:spcBef>
                <a:spcPct val="0"/>
              </a:spcBef>
            </a:pPr>
            <a:r>
              <a:rPr lang="zh-CN" altLang="en-US" sz="1400" cap="all" dirty="0">
                <a:latin typeface="微软雅黑" panose="020B0503020204020204" pitchFamily="34" charset="-122"/>
                <a:ea typeface="微软雅黑" panose="020B0503020204020204" pitchFamily="34" charset="-122"/>
              </a:rPr>
              <a:t>知乎社区的回答，百度知道的回答等，网贷之家，网贷天眼发帖</a:t>
            </a:r>
            <a:endParaRPr lang="zh-CN" altLang="en-US" sz="1400" cap="all" dirty="0">
              <a:latin typeface="微软雅黑" panose="020B0503020204020204" pitchFamily="34" charset="-122"/>
              <a:ea typeface="微软雅黑" panose="020B0503020204020204" pitchFamily="34" charset="-122"/>
            </a:endParaRPr>
          </a:p>
        </p:txBody>
      </p:sp>
      <p:sp>
        <p:nvSpPr>
          <p:cNvPr id="45" name="原创设计师QQ598969553           _14"/>
          <p:cNvSpPr txBox="1"/>
          <p:nvPr/>
        </p:nvSpPr>
        <p:spPr>
          <a:xfrm>
            <a:off x="9010305" y="1840322"/>
            <a:ext cx="2322652" cy="276860"/>
          </a:xfrm>
          <a:prstGeom prst="rect">
            <a:avLst/>
          </a:prstGeom>
          <a:noFill/>
        </p:spPr>
        <p:txBody>
          <a:bodyPr wrap="square" lIns="0" tIns="0" rIns="0" bIns="0" rtlCol="0">
            <a:spAutoFit/>
          </a:bodyPr>
          <a:lstStyle/>
          <a:p>
            <a:r>
              <a:rPr lang="zh-CN" altLang="en-US" b="1" dirty="0">
                <a:latin typeface="微软雅黑" panose="020B0503020204020204" pitchFamily="34" charset="-122"/>
                <a:ea typeface="微软雅黑" panose="020B0503020204020204" pitchFamily="34" charset="-122"/>
              </a:rPr>
              <a:t>社区论坛推广</a:t>
            </a:r>
            <a:endParaRPr lang="zh-CN" altLang="en-US" b="1" dirty="0">
              <a:latin typeface="微软雅黑" panose="020B0503020204020204" pitchFamily="34" charset="-122"/>
              <a:ea typeface="微软雅黑" panose="020B0503020204020204" pitchFamily="34" charset="-122"/>
            </a:endParaRPr>
          </a:p>
        </p:txBody>
      </p:sp>
      <p:sp>
        <p:nvSpPr>
          <p:cNvPr id="13" name="原创设计师QQ598969553           _7"/>
          <p:cNvSpPr txBox="1"/>
          <p:nvPr/>
        </p:nvSpPr>
        <p:spPr>
          <a:xfrm>
            <a:off x="2411165" y="1920651"/>
            <a:ext cx="2344788" cy="322580"/>
          </a:xfrm>
          <a:prstGeom prst="rect">
            <a:avLst/>
          </a:prstGeom>
          <a:noFill/>
        </p:spPr>
        <p:txBody>
          <a:bodyPr wrap="square" lIns="0" tIns="0" rIns="0" bIns="0" rtlCol="0">
            <a:spAutoFit/>
          </a:bodyPr>
          <a:p>
            <a:pPr algn="r">
              <a:lnSpc>
                <a:spcPct val="150000"/>
              </a:lnSpc>
              <a:spcBef>
                <a:spcPct val="0"/>
              </a:spcBef>
            </a:pPr>
            <a:r>
              <a:rPr lang="zh-CN" altLang="en-US" sz="1400" cap="all" dirty="0">
                <a:latin typeface="微软雅黑" panose="020B0503020204020204" pitchFamily="34" charset="-122"/>
                <a:ea typeface="微软雅黑" panose="020B0503020204020204" pitchFamily="34" charset="-122"/>
              </a:rPr>
              <a:t>在互金相关的</a:t>
            </a:r>
            <a:r>
              <a:rPr lang="en-US" altLang="zh-CN" sz="1400" cap="all" dirty="0">
                <a:latin typeface="微软雅黑" panose="020B0503020204020204" pitchFamily="34" charset="-122"/>
                <a:ea typeface="微软雅黑" panose="020B0503020204020204" pitchFamily="34" charset="-122"/>
              </a:rPr>
              <a:t>QQ</a:t>
            </a:r>
            <a:r>
              <a:rPr lang="zh-CN" altLang="en-US" sz="1400" cap="all" dirty="0">
                <a:latin typeface="微软雅黑" panose="020B0503020204020204" pitchFamily="34" charset="-122"/>
                <a:ea typeface="微软雅黑" panose="020B0503020204020204" pitchFamily="34" charset="-122"/>
              </a:rPr>
              <a:t>群内推广</a:t>
            </a:r>
            <a:endParaRPr lang="zh-CN" altLang="en-US" sz="1400" cap="all"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advTm="0">
        <p:blinds dir="vert"/>
      </p:transition>
    </mc:Choice>
    <mc:Fallback>
      <p:transition advTm="0">
        <p:blinds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原创设计师QQ598969553           _1"/>
          <p:cNvSpPr/>
          <p:nvPr/>
        </p:nvSpPr>
        <p:spPr>
          <a:xfrm>
            <a:off x="2416178" y="2005682"/>
            <a:ext cx="1061017" cy="907905"/>
          </a:xfrm>
          <a:custGeom>
            <a:avLst/>
            <a:gdLst/>
            <a:ahLst/>
            <a:cxnLst/>
            <a:rect l="l" t="t" r="r" b="b"/>
            <a:pathLst>
              <a:path w="1036365" h="886811">
                <a:moveTo>
                  <a:pt x="754039" y="0"/>
                </a:moveTo>
                <a:lnTo>
                  <a:pt x="1036365" y="429554"/>
                </a:lnTo>
                <a:lnTo>
                  <a:pt x="784530" y="883036"/>
                </a:lnTo>
                <a:lnTo>
                  <a:pt x="783106" y="880650"/>
                </a:lnTo>
                <a:lnTo>
                  <a:pt x="264749" y="886811"/>
                </a:lnTo>
                <a:lnTo>
                  <a:pt x="0" y="443416"/>
                </a:lnTo>
                <a:lnTo>
                  <a:pt x="242827" y="5981"/>
                </a:lnTo>
                <a:lnTo>
                  <a:pt x="241773" y="4216"/>
                </a:lnTo>
                <a:lnTo>
                  <a:pt x="243839" y="4190"/>
                </a:lnTo>
                <a:close/>
              </a:path>
            </a:pathLst>
          </a:custGeom>
          <a:noFill/>
          <a:ln w="12700">
            <a:solidFill>
              <a:schemeClr val="bg1">
                <a:lumMod val="50000"/>
              </a:schemeClr>
            </a:soli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原创设计师QQ598969553           _2"/>
          <p:cNvSpPr/>
          <p:nvPr/>
        </p:nvSpPr>
        <p:spPr>
          <a:xfrm>
            <a:off x="1789411" y="3436752"/>
            <a:ext cx="1857612" cy="1589546"/>
          </a:xfrm>
          <a:custGeom>
            <a:avLst/>
            <a:gdLst/>
            <a:ahLst/>
            <a:cxnLst/>
            <a:rect l="l" t="t" r="r" b="b"/>
            <a:pathLst>
              <a:path w="1036365" h="886811">
                <a:moveTo>
                  <a:pt x="754039" y="0"/>
                </a:moveTo>
                <a:lnTo>
                  <a:pt x="1036365" y="429554"/>
                </a:lnTo>
                <a:lnTo>
                  <a:pt x="784530" y="883036"/>
                </a:lnTo>
                <a:lnTo>
                  <a:pt x="783106" y="880650"/>
                </a:lnTo>
                <a:lnTo>
                  <a:pt x="264749" y="886811"/>
                </a:lnTo>
                <a:lnTo>
                  <a:pt x="0" y="443416"/>
                </a:lnTo>
                <a:lnTo>
                  <a:pt x="242827" y="5981"/>
                </a:lnTo>
                <a:lnTo>
                  <a:pt x="241773" y="4216"/>
                </a:lnTo>
                <a:lnTo>
                  <a:pt x="243839" y="4190"/>
                </a:lnTo>
                <a:close/>
              </a:path>
            </a:pathLst>
          </a:custGeom>
          <a:noFill/>
          <a:ln w="12700">
            <a:solidFill>
              <a:schemeClr val="bg1">
                <a:lumMod val="50000"/>
              </a:schemeClr>
            </a:soli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原创设计师QQ598969553           _3"/>
          <p:cNvSpPr/>
          <p:nvPr/>
        </p:nvSpPr>
        <p:spPr>
          <a:xfrm>
            <a:off x="3291132" y="2614249"/>
            <a:ext cx="1808436" cy="1547466"/>
          </a:xfrm>
          <a:custGeom>
            <a:avLst/>
            <a:gdLst/>
            <a:ahLst/>
            <a:cxnLst/>
            <a:rect l="l" t="t" r="r" b="b"/>
            <a:pathLst>
              <a:path w="1036365" h="886811">
                <a:moveTo>
                  <a:pt x="754039" y="0"/>
                </a:moveTo>
                <a:lnTo>
                  <a:pt x="1036365" y="429554"/>
                </a:lnTo>
                <a:lnTo>
                  <a:pt x="784530" y="883036"/>
                </a:lnTo>
                <a:lnTo>
                  <a:pt x="783106" y="880650"/>
                </a:lnTo>
                <a:lnTo>
                  <a:pt x="264749" y="886811"/>
                </a:lnTo>
                <a:lnTo>
                  <a:pt x="0" y="443416"/>
                </a:lnTo>
                <a:lnTo>
                  <a:pt x="242827" y="5981"/>
                </a:lnTo>
                <a:lnTo>
                  <a:pt x="241773" y="4216"/>
                </a:lnTo>
                <a:lnTo>
                  <a:pt x="243839" y="4190"/>
                </a:lnTo>
                <a:close/>
              </a:path>
            </a:pathLst>
          </a:custGeom>
          <a:noFill/>
          <a:ln w="12700">
            <a:solidFill>
              <a:schemeClr val="bg1">
                <a:lumMod val="50000"/>
              </a:schemeClr>
            </a:soli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原创设计师QQ598969553           _4"/>
          <p:cNvSpPr/>
          <p:nvPr/>
        </p:nvSpPr>
        <p:spPr>
          <a:xfrm>
            <a:off x="1575973" y="4820468"/>
            <a:ext cx="588211" cy="503328"/>
          </a:xfrm>
          <a:custGeom>
            <a:avLst/>
            <a:gdLst/>
            <a:ahLst/>
            <a:cxnLst/>
            <a:rect l="l" t="t" r="r" b="b"/>
            <a:pathLst>
              <a:path w="1036365" h="886811">
                <a:moveTo>
                  <a:pt x="754039" y="0"/>
                </a:moveTo>
                <a:lnTo>
                  <a:pt x="1036365" y="429554"/>
                </a:lnTo>
                <a:lnTo>
                  <a:pt x="784530" y="883036"/>
                </a:lnTo>
                <a:lnTo>
                  <a:pt x="783106" y="880650"/>
                </a:lnTo>
                <a:lnTo>
                  <a:pt x="264749" y="886811"/>
                </a:lnTo>
                <a:lnTo>
                  <a:pt x="0" y="443416"/>
                </a:lnTo>
                <a:lnTo>
                  <a:pt x="242827" y="5981"/>
                </a:lnTo>
                <a:lnTo>
                  <a:pt x="241773" y="4216"/>
                </a:lnTo>
                <a:lnTo>
                  <a:pt x="243839" y="4190"/>
                </a:lnTo>
                <a:close/>
              </a:path>
            </a:pathLst>
          </a:custGeom>
          <a:noFill/>
          <a:ln w="12700">
            <a:solidFill>
              <a:schemeClr val="bg1">
                <a:lumMod val="50000"/>
              </a:schemeClr>
            </a:soli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原创设计师QQ598969553           _5"/>
          <p:cNvSpPr txBox="1"/>
          <p:nvPr/>
        </p:nvSpPr>
        <p:spPr>
          <a:xfrm>
            <a:off x="1096651" y="447320"/>
            <a:ext cx="2007940" cy="276860"/>
          </a:xfrm>
          <a:prstGeom prst="rect">
            <a:avLst/>
          </a:prstGeom>
          <a:noFill/>
        </p:spPr>
        <p:txBody>
          <a:bodyPr wrap="square" lIns="0" tIns="0" rIns="0" bIns="0" rtlCol="0">
            <a:spAutoFit/>
          </a:bodyPr>
          <a:lstStyle/>
          <a:p>
            <a:pPr marL="0" lvl="1"/>
            <a:r>
              <a:rPr lang="zh-CN" altLang="en-US" dirty="0">
                <a:latin typeface="微软雅黑" panose="020B0503020204020204" pitchFamily="34" charset="-122"/>
                <a:ea typeface="微软雅黑" panose="020B0503020204020204" pitchFamily="34" charset="-122"/>
              </a:rPr>
              <a:t>总结</a:t>
            </a:r>
            <a:endParaRPr lang="zh-CN" altLang="en-US" dirty="0">
              <a:latin typeface="微软雅黑" panose="020B0503020204020204" pitchFamily="34" charset="-122"/>
              <a:ea typeface="微软雅黑" panose="020B0503020204020204" pitchFamily="34" charset="-122"/>
            </a:endParaRPr>
          </a:p>
        </p:txBody>
      </p:sp>
      <p:sp>
        <p:nvSpPr>
          <p:cNvPr id="23" name="原创设计师QQ598969553           _7"/>
          <p:cNvSpPr/>
          <p:nvPr/>
        </p:nvSpPr>
        <p:spPr>
          <a:xfrm>
            <a:off x="2227262" y="2824504"/>
            <a:ext cx="1754658" cy="1501449"/>
          </a:xfrm>
          <a:custGeom>
            <a:avLst/>
            <a:gdLst/>
            <a:ahLst/>
            <a:cxnLst/>
            <a:rect l="l" t="t" r="r" b="b"/>
            <a:pathLst>
              <a:path w="1036365" h="886811">
                <a:moveTo>
                  <a:pt x="754039" y="0"/>
                </a:moveTo>
                <a:lnTo>
                  <a:pt x="1036365" y="429554"/>
                </a:lnTo>
                <a:lnTo>
                  <a:pt x="784530" y="883036"/>
                </a:lnTo>
                <a:lnTo>
                  <a:pt x="783106" y="880650"/>
                </a:lnTo>
                <a:lnTo>
                  <a:pt x="264749" y="886811"/>
                </a:lnTo>
                <a:lnTo>
                  <a:pt x="0" y="443416"/>
                </a:lnTo>
                <a:lnTo>
                  <a:pt x="242827" y="5981"/>
                </a:lnTo>
                <a:lnTo>
                  <a:pt x="241773" y="4216"/>
                </a:lnTo>
                <a:lnTo>
                  <a:pt x="243839" y="4190"/>
                </a:lnTo>
                <a:close/>
              </a:path>
            </a:pathLst>
          </a:cu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原创设计师QQ598969553           _8"/>
          <p:cNvSpPr/>
          <p:nvPr/>
        </p:nvSpPr>
        <p:spPr>
          <a:xfrm>
            <a:off x="1693701" y="2356885"/>
            <a:ext cx="723261" cy="618890"/>
          </a:xfrm>
          <a:custGeom>
            <a:avLst/>
            <a:gdLst/>
            <a:ahLst/>
            <a:cxnLst/>
            <a:rect l="l" t="t" r="r" b="b"/>
            <a:pathLst>
              <a:path w="1036365" h="886811">
                <a:moveTo>
                  <a:pt x="754039" y="0"/>
                </a:moveTo>
                <a:lnTo>
                  <a:pt x="1036365" y="429554"/>
                </a:lnTo>
                <a:lnTo>
                  <a:pt x="784530" y="883036"/>
                </a:lnTo>
                <a:lnTo>
                  <a:pt x="783106" y="880650"/>
                </a:lnTo>
                <a:lnTo>
                  <a:pt x="264749" y="886811"/>
                </a:lnTo>
                <a:lnTo>
                  <a:pt x="0" y="443416"/>
                </a:lnTo>
                <a:lnTo>
                  <a:pt x="242827" y="5981"/>
                </a:lnTo>
                <a:lnTo>
                  <a:pt x="241773" y="4216"/>
                </a:lnTo>
                <a:lnTo>
                  <a:pt x="243839" y="4190"/>
                </a:lnTo>
                <a:close/>
              </a:path>
            </a:pathLst>
          </a:custGeom>
          <a:solidFill>
            <a:schemeClr val="tx1"/>
          </a:soli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原创设计师QQ598969553           _9"/>
          <p:cNvSpPr/>
          <p:nvPr/>
        </p:nvSpPr>
        <p:spPr>
          <a:xfrm>
            <a:off x="3581612" y="1761583"/>
            <a:ext cx="570528" cy="488197"/>
          </a:xfrm>
          <a:custGeom>
            <a:avLst/>
            <a:gdLst/>
            <a:ahLst/>
            <a:cxnLst/>
            <a:rect l="l" t="t" r="r" b="b"/>
            <a:pathLst>
              <a:path w="1036365" h="886811">
                <a:moveTo>
                  <a:pt x="754039" y="0"/>
                </a:moveTo>
                <a:lnTo>
                  <a:pt x="1036365" y="429554"/>
                </a:lnTo>
                <a:lnTo>
                  <a:pt x="784530" y="883036"/>
                </a:lnTo>
                <a:lnTo>
                  <a:pt x="783106" y="880650"/>
                </a:lnTo>
                <a:lnTo>
                  <a:pt x="264749" y="886811"/>
                </a:lnTo>
                <a:lnTo>
                  <a:pt x="0" y="443416"/>
                </a:lnTo>
                <a:lnTo>
                  <a:pt x="242827" y="5981"/>
                </a:lnTo>
                <a:lnTo>
                  <a:pt x="241773" y="4216"/>
                </a:lnTo>
                <a:lnTo>
                  <a:pt x="243839" y="4190"/>
                </a:lnTo>
                <a:close/>
              </a:path>
            </a:pathLst>
          </a:custGeom>
          <a:solidFill>
            <a:schemeClr val="tx1"/>
          </a:soli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原创设计师QQ598969553           _10"/>
          <p:cNvSpPr/>
          <p:nvPr/>
        </p:nvSpPr>
        <p:spPr>
          <a:xfrm>
            <a:off x="3516713" y="4598269"/>
            <a:ext cx="343748" cy="294143"/>
          </a:xfrm>
          <a:custGeom>
            <a:avLst/>
            <a:gdLst/>
            <a:ahLst/>
            <a:cxnLst/>
            <a:rect l="l" t="t" r="r" b="b"/>
            <a:pathLst>
              <a:path w="1036365" h="886811">
                <a:moveTo>
                  <a:pt x="754039" y="0"/>
                </a:moveTo>
                <a:lnTo>
                  <a:pt x="1036365" y="429554"/>
                </a:lnTo>
                <a:lnTo>
                  <a:pt x="784530" y="883036"/>
                </a:lnTo>
                <a:lnTo>
                  <a:pt x="783106" y="880650"/>
                </a:lnTo>
                <a:lnTo>
                  <a:pt x="264749" y="886811"/>
                </a:lnTo>
                <a:lnTo>
                  <a:pt x="0" y="443416"/>
                </a:lnTo>
                <a:lnTo>
                  <a:pt x="242827" y="5981"/>
                </a:lnTo>
                <a:lnTo>
                  <a:pt x="241773" y="4216"/>
                </a:lnTo>
                <a:lnTo>
                  <a:pt x="243839" y="4190"/>
                </a:lnTo>
                <a:close/>
              </a:path>
            </a:pathLst>
          </a:custGeom>
          <a:solidFill>
            <a:schemeClr val="tx1"/>
          </a:soli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原创设计师QQ598969553           _11"/>
          <p:cNvSpPr/>
          <p:nvPr/>
        </p:nvSpPr>
        <p:spPr>
          <a:xfrm>
            <a:off x="3916383" y="4629334"/>
            <a:ext cx="1002023" cy="857424"/>
          </a:xfrm>
          <a:custGeom>
            <a:avLst/>
            <a:gdLst/>
            <a:ahLst/>
            <a:cxnLst/>
            <a:rect l="l" t="t" r="r" b="b"/>
            <a:pathLst>
              <a:path w="1036365" h="886811">
                <a:moveTo>
                  <a:pt x="754039" y="0"/>
                </a:moveTo>
                <a:lnTo>
                  <a:pt x="1036365" y="429554"/>
                </a:lnTo>
                <a:lnTo>
                  <a:pt x="784530" y="883036"/>
                </a:lnTo>
                <a:lnTo>
                  <a:pt x="783106" y="880650"/>
                </a:lnTo>
                <a:lnTo>
                  <a:pt x="264749" y="886811"/>
                </a:lnTo>
                <a:lnTo>
                  <a:pt x="0" y="443416"/>
                </a:lnTo>
                <a:lnTo>
                  <a:pt x="242827" y="5981"/>
                </a:lnTo>
                <a:lnTo>
                  <a:pt x="241773" y="4216"/>
                </a:lnTo>
                <a:lnTo>
                  <a:pt x="243839" y="4190"/>
                </a:lnTo>
                <a:close/>
              </a:path>
            </a:pathLst>
          </a:cu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原创设计师QQ598969553           _12"/>
          <p:cNvSpPr/>
          <p:nvPr/>
        </p:nvSpPr>
        <p:spPr>
          <a:xfrm>
            <a:off x="4856090" y="2185537"/>
            <a:ext cx="1002023" cy="857424"/>
          </a:xfrm>
          <a:custGeom>
            <a:avLst/>
            <a:gdLst/>
            <a:ahLst/>
            <a:cxnLst/>
            <a:rect l="l" t="t" r="r" b="b"/>
            <a:pathLst>
              <a:path w="1036365" h="886811">
                <a:moveTo>
                  <a:pt x="754039" y="0"/>
                </a:moveTo>
                <a:lnTo>
                  <a:pt x="1036365" y="429554"/>
                </a:lnTo>
                <a:lnTo>
                  <a:pt x="784530" y="883036"/>
                </a:lnTo>
                <a:lnTo>
                  <a:pt x="783106" y="880650"/>
                </a:lnTo>
                <a:lnTo>
                  <a:pt x="264749" y="886811"/>
                </a:lnTo>
                <a:lnTo>
                  <a:pt x="0" y="443416"/>
                </a:lnTo>
                <a:lnTo>
                  <a:pt x="242827" y="5981"/>
                </a:lnTo>
                <a:lnTo>
                  <a:pt x="241773" y="4216"/>
                </a:lnTo>
                <a:lnTo>
                  <a:pt x="243839" y="4190"/>
                </a:lnTo>
                <a:close/>
              </a:path>
            </a:pathLst>
          </a:cu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原创设计师QQ598969553           _13"/>
          <p:cNvSpPr/>
          <p:nvPr/>
        </p:nvSpPr>
        <p:spPr>
          <a:xfrm>
            <a:off x="5099568" y="5646489"/>
            <a:ext cx="343748" cy="294143"/>
          </a:xfrm>
          <a:custGeom>
            <a:avLst/>
            <a:gdLst/>
            <a:ahLst/>
            <a:cxnLst/>
            <a:rect l="l" t="t" r="r" b="b"/>
            <a:pathLst>
              <a:path w="1036365" h="886811">
                <a:moveTo>
                  <a:pt x="754039" y="0"/>
                </a:moveTo>
                <a:lnTo>
                  <a:pt x="1036365" y="429554"/>
                </a:lnTo>
                <a:lnTo>
                  <a:pt x="784530" y="883036"/>
                </a:lnTo>
                <a:lnTo>
                  <a:pt x="783106" y="880650"/>
                </a:lnTo>
                <a:lnTo>
                  <a:pt x="264749" y="886811"/>
                </a:lnTo>
                <a:lnTo>
                  <a:pt x="0" y="443416"/>
                </a:lnTo>
                <a:lnTo>
                  <a:pt x="242827" y="5981"/>
                </a:lnTo>
                <a:lnTo>
                  <a:pt x="241773" y="4216"/>
                </a:lnTo>
                <a:lnTo>
                  <a:pt x="243839" y="4190"/>
                </a:lnTo>
                <a:close/>
              </a:path>
            </a:pathLst>
          </a:custGeom>
          <a:solidFill>
            <a:schemeClr val="tx1"/>
          </a:soli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原创设计师QQ598969553           _14"/>
          <p:cNvSpPr/>
          <p:nvPr/>
        </p:nvSpPr>
        <p:spPr>
          <a:xfrm>
            <a:off x="2055331" y="5305364"/>
            <a:ext cx="570528" cy="488197"/>
          </a:xfrm>
          <a:custGeom>
            <a:avLst/>
            <a:gdLst/>
            <a:ahLst/>
            <a:cxnLst/>
            <a:rect l="l" t="t" r="r" b="b"/>
            <a:pathLst>
              <a:path w="1036365" h="886811">
                <a:moveTo>
                  <a:pt x="754039" y="0"/>
                </a:moveTo>
                <a:lnTo>
                  <a:pt x="1036365" y="429554"/>
                </a:lnTo>
                <a:lnTo>
                  <a:pt x="784530" y="883036"/>
                </a:lnTo>
                <a:lnTo>
                  <a:pt x="783106" y="880650"/>
                </a:lnTo>
                <a:lnTo>
                  <a:pt x="264749" y="886811"/>
                </a:lnTo>
                <a:lnTo>
                  <a:pt x="0" y="443416"/>
                </a:lnTo>
                <a:lnTo>
                  <a:pt x="242827" y="5981"/>
                </a:lnTo>
                <a:lnTo>
                  <a:pt x="241773" y="4216"/>
                </a:lnTo>
                <a:lnTo>
                  <a:pt x="243839" y="4190"/>
                </a:lnTo>
                <a:close/>
              </a:path>
            </a:pathLst>
          </a:custGeom>
          <a:solidFill>
            <a:schemeClr val="tx1"/>
          </a:soli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原创设计师QQ598969553           _15"/>
          <p:cNvSpPr/>
          <p:nvPr/>
        </p:nvSpPr>
        <p:spPr>
          <a:xfrm>
            <a:off x="894073" y="3387982"/>
            <a:ext cx="574644" cy="491719"/>
          </a:xfrm>
          <a:custGeom>
            <a:avLst/>
            <a:gdLst/>
            <a:ahLst/>
            <a:cxnLst/>
            <a:rect l="l" t="t" r="r" b="b"/>
            <a:pathLst>
              <a:path w="1036365" h="886811">
                <a:moveTo>
                  <a:pt x="754039" y="0"/>
                </a:moveTo>
                <a:lnTo>
                  <a:pt x="1036365" y="429554"/>
                </a:lnTo>
                <a:lnTo>
                  <a:pt x="784530" y="883036"/>
                </a:lnTo>
                <a:lnTo>
                  <a:pt x="783106" y="880650"/>
                </a:lnTo>
                <a:lnTo>
                  <a:pt x="264749" y="886811"/>
                </a:lnTo>
                <a:lnTo>
                  <a:pt x="0" y="443416"/>
                </a:lnTo>
                <a:lnTo>
                  <a:pt x="242827" y="5981"/>
                </a:lnTo>
                <a:lnTo>
                  <a:pt x="241773" y="4216"/>
                </a:lnTo>
                <a:lnTo>
                  <a:pt x="243839" y="4190"/>
                </a:lnTo>
                <a:close/>
              </a:path>
            </a:pathLst>
          </a:cu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原创设计师QQ598969553           _16"/>
          <p:cNvSpPr/>
          <p:nvPr/>
        </p:nvSpPr>
        <p:spPr>
          <a:xfrm>
            <a:off x="6460970" y="1775777"/>
            <a:ext cx="4703227" cy="460375"/>
          </a:xfrm>
          <a:prstGeom prst="rect">
            <a:avLst/>
          </a:prstGeom>
        </p:spPr>
        <p:txBody>
          <a:bodyPr wrap="square">
            <a:spAutoFit/>
          </a:bodyPr>
          <a:lstStyle/>
          <a:p>
            <a:pPr algn="ctr"/>
            <a:r>
              <a:rPr lang="zh-CN" altLang="en-US" sz="2400" dirty="0">
                <a:latin typeface="微软雅黑" panose="020B0503020204020204" pitchFamily="34" charset="-122"/>
                <a:ea typeface="微软雅黑" panose="020B0503020204020204" pitchFamily="34" charset="-122"/>
              </a:rPr>
              <a:t>网贷十年 坎坷之路</a:t>
            </a:r>
            <a:endParaRPr lang="zh-CN" altLang="en-US" sz="2400" dirty="0">
              <a:latin typeface="微软雅黑" panose="020B0503020204020204" pitchFamily="34" charset="-122"/>
              <a:ea typeface="微软雅黑" panose="020B0503020204020204" pitchFamily="34" charset="-122"/>
            </a:endParaRPr>
          </a:p>
        </p:txBody>
      </p:sp>
      <p:sp>
        <p:nvSpPr>
          <p:cNvPr id="59" name="原创设计师QQ598969553           _17"/>
          <p:cNvSpPr>
            <a:spLocks noChangeArrowheads="1"/>
          </p:cNvSpPr>
          <p:nvPr/>
        </p:nvSpPr>
        <p:spPr bwMode="auto">
          <a:xfrm>
            <a:off x="6470015" y="2463800"/>
            <a:ext cx="4685665" cy="370395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lgn="l">
              <a:lnSpc>
                <a:spcPct val="150000"/>
              </a:lnSpc>
              <a:spcBef>
                <a:spcPct val="0"/>
              </a:spcBef>
            </a:pPr>
            <a:r>
              <a:rPr lang="en-US" altLang="zh-CN" sz="1600" cap="all" dirty="0">
                <a:latin typeface="微软雅黑" panose="020B0503020204020204" pitchFamily="34" charset="-122"/>
                <a:ea typeface="微软雅黑" panose="020B0503020204020204" pitchFamily="34" charset="-122"/>
              </a:rPr>
              <a:t>       </a:t>
            </a:r>
            <a:r>
              <a:rPr lang="zh-CN" altLang="en-US" sz="1600" cap="all" dirty="0">
                <a:latin typeface="微软雅黑" panose="020B0503020204020204" pitchFamily="34" charset="-122"/>
                <a:ea typeface="微软雅黑" panose="020B0503020204020204" pitchFamily="34" charset="-122"/>
              </a:rPr>
              <a:t>从</a:t>
            </a:r>
            <a:r>
              <a:rPr lang="en-US" altLang="zh-CN" sz="1600" cap="all" dirty="0">
                <a:latin typeface="微软雅黑" panose="020B0503020204020204" pitchFamily="34" charset="-122"/>
                <a:ea typeface="微软雅黑" panose="020B0503020204020204" pitchFamily="34" charset="-122"/>
              </a:rPr>
              <a:t>2007</a:t>
            </a:r>
            <a:r>
              <a:rPr lang="zh-CN" altLang="en-US" sz="1600" cap="all" dirty="0">
                <a:latin typeface="微软雅黑" panose="020B0503020204020204" pitchFamily="34" charset="-122"/>
                <a:ea typeface="微软雅黑" panose="020B0503020204020204" pitchFamily="34" charset="-122"/>
              </a:rPr>
              <a:t>年网贷在国内诞生到现在，经过十年的探索，行业格局已初步形成。十年间，网贷行业经历了创新带来的资本追捧，也经历了行业失控和随之而来的质疑。随着监管制度的落地，正常运营的网贷平台监管强控之下已经步入合规发展的新阶段。</a:t>
            </a:r>
            <a:endParaRPr lang="zh-CN" altLang="en-US" sz="1600" cap="all" dirty="0">
              <a:latin typeface="微软雅黑" panose="020B0503020204020204" pitchFamily="34" charset="-122"/>
              <a:ea typeface="微软雅黑" panose="020B0503020204020204" pitchFamily="34" charset="-122"/>
            </a:endParaRPr>
          </a:p>
          <a:p>
            <a:pPr algn="l">
              <a:lnSpc>
                <a:spcPct val="150000"/>
              </a:lnSpc>
              <a:spcBef>
                <a:spcPct val="0"/>
              </a:spcBef>
            </a:pPr>
            <a:r>
              <a:rPr lang="zh-CN" altLang="en-US" sz="1600" cap="all" dirty="0">
                <a:latin typeface="微软雅黑" panose="020B0503020204020204" pitchFamily="34" charset="-122"/>
                <a:ea typeface="微软雅黑" panose="020B0503020204020204" pitchFamily="34" charset="-122"/>
              </a:rPr>
              <a:t>       网贷作为互联网时代的金融创新，承载了普惠金融的使命，也激发了人们对于金融服务和技术革命的无尽想象力。未来网贷行业的发展也肯定会越来越好。</a:t>
            </a:r>
            <a:endParaRPr lang="zh-CN" altLang="en-US" sz="1600" cap="all" dirty="0">
              <a:latin typeface="微软雅黑" panose="020B0503020204020204" pitchFamily="34" charset="-122"/>
              <a:ea typeface="微软雅黑" panose="020B0503020204020204" pitchFamily="34" charset="-122"/>
            </a:endParaRPr>
          </a:p>
          <a:p>
            <a:pPr algn="ctr">
              <a:lnSpc>
                <a:spcPct val="150000"/>
              </a:lnSpc>
              <a:spcBef>
                <a:spcPct val="0"/>
              </a:spcBef>
            </a:pPr>
            <a:endParaRPr lang="en-US" altLang="zh-CN" sz="1600" cap="all" dirty="0">
              <a:latin typeface="微软雅黑" panose="020B0503020204020204" pitchFamily="34" charset="-122"/>
              <a:ea typeface="微软雅黑" panose="020B0503020204020204" pitchFamily="34" charset="-122"/>
              <a:cs typeface="+mj-cs"/>
            </a:endParaRPr>
          </a:p>
        </p:txBody>
      </p:sp>
      <p:sp>
        <p:nvSpPr>
          <p:cNvPr id="4" name="文本框 3"/>
          <p:cNvSpPr txBox="1"/>
          <p:nvPr/>
        </p:nvSpPr>
        <p:spPr>
          <a:xfrm>
            <a:off x="2473960" y="3114040"/>
            <a:ext cx="1260475" cy="922020"/>
          </a:xfrm>
          <a:prstGeom prst="rect">
            <a:avLst/>
          </a:prstGeom>
          <a:noFill/>
        </p:spPr>
        <p:txBody>
          <a:bodyPr wrap="none" rtlCol="0">
            <a:spAutoFit/>
          </a:bodyPr>
          <a:p>
            <a:r>
              <a:rPr lang="en-US" altLang="zh-CN" sz="5400" b="1"/>
              <a:t>P2P</a:t>
            </a:r>
            <a:endParaRPr lang="en-US" altLang="zh-CN" sz="5400" b="1"/>
          </a:p>
        </p:txBody>
      </p:sp>
    </p:spTree>
  </p:cSld>
  <p:clrMapOvr>
    <a:masterClrMapping/>
  </p:clrMapOvr>
  <mc:AlternateContent xmlns:mc="http://schemas.openxmlformats.org/markup-compatibility/2006">
    <mc:Choice xmlns:p14="http://schemas.microsoft.com/office/powerpoint/2010/main" Requires="p14">
      <p:transition p14:dur="500" advTm="0">
        <p:blinds dir="vert"/>
      </p:transition>
    </mc:Choice>
    <mc:Fallback>
      <p:transition advTm="0">
        <p:blinds dir="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原创设计师QQ598969553           _1"/>
          <p:cNvSpPr>
            <a:spLocks noGrp="1" noSelect="1" noRot="1" noChangeAspect="1" noMove="1" noResize="1" noChangeShapeType="1" noTextEdit="1"/>
          </p:cNvSpPr>
          <p:nvPr/>
        </p:nvSpPr>
        <p:spPr>
          <a:xfrm>
            <a:off x="-1" y="79257"/>
            <a:ext cx="12192001" cy="2623202"/>
          </a:xfrm>
          <a:prstGeom prst="rect">
            <a:avLst/>
          </a:prstGeom>
          <a:solidFill>
            <a:schemeClr val="tx1"/>
          </a:solidFill>
          <a:ln w="3175">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1" name="原创设计师QQ598969553           _2"/>
          <p:cNvSpPr>
            <a:spLocks noGrp="1" noSelect="1" noRot="1" noChangeAspect="1" noMove="1" noResize="1" noChangeShapeType="1" noTextEdit="1"/>
          </p:cNvSpPr>
          <p:nvPr/>
        </p:nvSpPr>
        <p:spPr>
          <a:xfrm>
            <a:off x="-1" y="-8815"/>
            <a:ext cx="12192001" cy="262320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ea typeface="华文细黑" panose="02010600040101010101" pitchFamily="2" charset="-122"/>
            </a:endParaRPr>
          </a:p>
        </p:txBody>
      </p:sp>
      <p:sp>
        <p:nvSpPr>
          <p:cNvPr id="137" name="原创设计师QQ598969553           _3"/>
          <p:cNvSpPr>
            <a:spLocks noGrp="1" noSelect="1" noRot="1" noChangeAspect="1" noMove="1" noResize="1" noChangeShapeType="1" noTextEdit="1"/>
          </p:cNvSpPr>
          <p:nvPr/>
        </p:nvSpPr>
        <p:spPr>
          <a:xfrm>
            <a:off x="6541985" y="922701"/>
            <a:ext cx="745912" cy="745912"/>
          </a:xfrm>
          <a:prstGeom prst="ellipse">
            <a:avLst/>
          </a:pr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ea typeface="华文细黑" panose="02010600040101010101" pitchFamily="2" charset="-122"/>
            </a:endParaRPr>
          </a:p>
        </p:txBody>
      </p:sp>
      <p:sp>
        <p:nvSpPr>
          <p:cNvPr id="136" name="原创设计师QQ598969553           _4"/>
          <p:cNvSpPr>
            <a:spLocks noGrp="1" noSelect="1" noRot="1" noChangeAspect="1" noMove="1" noResize="1" noChangeShapeType="1" noTextEdit="1"/>
          </p:cNvSpPr>
          <p:nvPr/>
        </p:nvSpPr>
        <p:spPr>
          <a:xfrm>
            <a:off x="5878324" y="3229851"/>
            <a:ext cx="745912" cy="745912"/>
          </a:xfrm>
          <a:prstGeom prst="ellipse">
            <a:avLst/>
          </a:pr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ea typeface="华文细黑" panose="02010600040101010101" pitchFamily="2" charset="-122"/>
            </a:endParaRPr>
          </a:p>
        </p:txBody>
      </p:sp>
      <p:sp>
        <p:nvSpPr>
          <p:cNvPr id="135" name="原创设计师QQ598969553           _5"/>
          <p:cNvSpPr>
            <a:spLocks noGrp="1" noSelect="1" noRot="1" noChangeAspect="1" noMove="1" noResize="1" noChangeShapeType="1" noTextEdit="1"/>
          </p:cNvSpPr>
          <p:nvPr/>
        </p:nvSpPr>
        <p:spPr>
          <a:xfrm>
            <a:off x="5039697" y="828049"/>
            <a:ext cx="621480" cy="621480"/>
          </a:xfrm>
          <a:prstGeom prst="ellipse">
            <a:avLst/>
          </a:pr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ea typeface="华文细黑" panose="02010600040101010101" pitchFamily="2" charset="-122"/>
            </a:endParaRPr>
          </a:p>
        </p:txBody>
      </p:sp>
      <p:sp>
        <p:nvSpPr>
          <p:cNvPr id="134" name="原创设计师QQ598969553           _6"/>
          <p:cNvSpPr>
            <a:spLocks noGrp="1" noSelect="1" noRot="1" noChangeAspect="1" noMove="1" noResize="1" noChangeShapeType="1" noTextEdit="1"/>
          </p:cNvSpPr>
          <p:nvPr/>
        </p:nvSpPr>
        <p:spPr>
          <a:xfrm>
            <a:off x="4471392" y="2123902"/>
            <a:ext cx="1203976" cy="1203976"/>
          </a:xfrm>
          <a:prstGeom prst="ellipse">
            <a:avLst/>
          </a:pr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ea typeface="华文细黑" panose="02010600040101010101" pitchFamily="2" charset="-122"/>
            </a:endParaRPr>
          </a:p>
        </p:txBody>
      </p:sp>
      <p:sp>
        <p:nvSpPr>
          <p:cNvPr id="128" name="原创设计师QQ598969553           _7"/>
          <p:cNvSpPr>
            <a:spLocks noGrp="1" noSelect="1" noRot="1" noChangeAspect="1" noMove="1" noResize="1" noChangeShapeType="1" noTextEdit="1"/>
          </p:cNvSpPr>
          <p:nvPr/>
        </p:nvSpPr>
        <p:spPr>
          <a:xfrm>
            <a:off x="6324772" y="1771134"/>
            <a:ext cx="1430614" cy="1430614"/>
          </a:xfrm>
          <a:prstGeom prst="ellipse">
            <a:avLst/>
          </a:pr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ea typeface="华文细黑" panose="02010600040101010101" pitchFamily="2" charset="-122"/>
            </a:endParaRPr>
          </a:p>
        </p:txBody>
      </p:sp>
      <p:sp>
        <p:nvSpPr>
          <p:cNvPr id="63" name="原创设计师QQ598969553           _8"/>
          <p:cNvSpPr/>
          <p:nvPr/>
        </p:nvSpPr>
        <p:spPr>
          <a:xfrm>
            <a:off x="4668578" y="4018207"/>
            <a:ext cx="2926080" cy="922020"/>
          </a:xfrm>
          <a:prstGeom prst="rect">
            <a:avLst/>
          </a:prstGeom>
        </p:spPr>
        <p:txBody>
          <a:bodyPr wrap="none">
            <a:spAutoFit/>
          </a:bodyPr>
          <a:lstStyle/>
          <a:p>
            <a:pPr algn="ctr"/>
            <a:r>
              <a:rPr lang="zh-CN" altLang="en-US" sz="5400" b="1" dirty="0">
                <a:solidFill>
                  <a:srgbClr val="C00000"/>
                </a:solidFill>
                <a:latin typeface="微软雅黑" panose="020B0503020204020204" pitchFamily="34" charset="-122"/>
                <a:ea typeface="微软雅黑" panose="020B0503020204020204" pitchFamily="34" charset="-122"/>
              </a:rPr>
              <a:t>谢谢观看</a:t>
            </a:r>
            <a:endParaRPr lang="zh-CN" altLang="en-US" sz="5400" b="1" dirty="0">
              <a:solidFill>
                <a:srgbClr val="C00000"/>
              </a:solidFill>
              <a:latin typeface="微软雅黑" panose="020B0503020204020204" pitchFamily="34" charset="-122"/>
              <a:ea typeface="微软雅黑" panose="020B0503020204020204" pitchFamily="34" charset="-122"/>
            </a:endParaRPr>
          </a:p>
        </p:txBody>
      </p:sp>
      <p:sp>
        <p:nvSpPr>
          <p:cNvPr id="79" name="原创设计师QQ598969553           _9"/>
          <p:cNvSpPr txBox="1"/>
          <p:nvPr/>
        </p:nvSpPr>
        <p:spPr>
          <a:xfrm>
            <a:off x="2185726" y="5104244"/>
            <a:ext cx="7891783" cy="491096"/>
          </a:xfrm>
          <a:prstGeom prst="rect">
            <a:avLst/>
          </a:prstGeom>
          <a:noFill/>
        </p:spPr>
        <p:txBody>
          <a:bodyPr vert="horz" wrap="square" lIns="91440" tIns="45720" rIns="91440" bIns="45720" rtlCol="0" anchor="ctr">
            <a:spAutoFit/>
          </a:bodyPr>
          <a:lstStyle>
            <a:lvl1pPr marL="228600" indent="-228600" algn="ctr" defTabSz="914400" rtl="0" eaLnBrk="1" latinLnBrk="0" hangingPunct="1">
              <a:lnSpc>
                <a:spcPct val="90000"/>
              </a:lnSpc>
              <a:spcBef>
                <a:spcPts val="1000"/>
              </a:spcBef>
              <a:buFont typeface="Arial" panose="020B0604020202020204" pitchFamily="34" charset="0"/>
              <a:buChar char="•"/>
              <a:defRPr lang="zh-CN" altLang="en-US" sz="1800" b="1" i="0" kern="1200">
                <a:solidFill>
                  <a:schemeClr val="bg1"/>
                </a:solidFill>
                <a:effectLst>
                  <a:outerShdw blurRad="38100" dist="38100" dir="2700000" algn="tl">
                    <a:srgbClr val="000000">
                      <a:alpha val="43137"/>
                    </a:srgbClr>
                  </a:outerShdw>
                </a:effectLst>
                <a:latin typeface="+mn-lt"/>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Font typeface="Arial" panose="020B0604020202020204" pitchFamily="34" charset="0"/>
              <a:buNone/>
            </a:pPr>
            <a:r>
              <a:rPr lang="en-US" sz="1050" b="0" dirty="0">
                <a:solidFill>
                  <a:schemeClr val="bg2">
                    <a:lumMod val="25000"/>
                  </a:schemeClr>
                </a:solidFill>
                <a:effectLst/>
                <a:latin typeface="华文细黑" panose="02010600040101010101" pitchFamily="2" charset="-122"/>
                <a:ea typeface="华文细黑" panose="02010600040101010101" pitchFamily="2" charset="-122"/>
                <a:sym typeface="+mn-lt"/>
              </a:rPr>
              <a:t>CSASAADAstudio sales template, a more beautiful template please magic rainMagic rain studio sales template, a moreMagic rain studio sales template, a more beautiful template please magic</a:t>
            </a:r>
            <a:endParaRPr lang="en-US" sz="1050" b="0" dirty="0">
              <a:solidFill>
                <a:schemeClr val="bg2">
                  <a:lumMod val="25000"/>
                </a:schemeClr>
              </a:solidFill>
              <a:effectLst/>
              <a:latin typeface="华文细黑" panose="02010600040101010101" pitchFamily="2" charset="-122"/>
              <a:ea typeface="华文细黑" panose="02010600040101010101" pitchFamily="2" charset="-122"/>
              <a:sym typeface="+mn-lt"/>
            </a:endParaRPr>
          </a:p>
        </p:txBody>
      </p:sp>
      <p:grpSp>
        <p:nvGrpSpPr>
          <p:cNvPr id="81" name="组合 80"/>
          <p:cNvGrpSpPr>
            <a:grpSpLocks noGrp="1" noSelect="1" noRot="1" noChangeAspect="1" noMove="1" noResize="1"/>
          </p:cNvGrpSpPr>
          <p:nvPr/>
        </p:nvGrpSpPr>
        <p:grpSpPr>
          <a:xfrm>
            <a:off x="4711698" y="939552"/>
            <a:ext cx="2768602" cy="2768602"/>
            <a:chOff x="3762141" y="2125604"/>
            <a:chExt cx="1938876" cy="1938876"/>
          </a:xfrm>
        </p:grpSpPr>
        <p:sp>
          <p:nvSpPr>
            <p:cNvPr id="83" name="椭圆 82"/>
            <p:cNvSpPr/>
            <p:nvPr/>
          </p:nvSpPr>
          <p:spPr>
            <a:xfrm>
              <a:off x="3762141" y="2125604"/>
              <a:ext cx="1938876" cy="1938876"/>
            </a:xfrm>
            <a:prstGeom prst="ellipse">
              <a:avLst/>
            </a:pr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ea typeface="华文细黑" panose="02010600040101010101" pitchFamily="2" charset="-122"/>
              </a:endParaRPr>
            </a:p>
          </p:txBody>
        </p:sp>
        <p:sp>
          <p:nvSpPr>
            <p:cNvPr id="90" name="椭圆 89"/>
            <p:cNvSpPr/>
            <p:nvPr/>
          </p:nvSpPr>
          <p:spPr>
            <a:xfrm>
              <a:off x="3867848" y="2231311"/>
              <a:ext cx="1727463" cy="1727463"/>
            </a:xfrm>
            <a:prstGeom prst="ellipse">
              <a:avLst/>
            </a:prstGeom>
            <a:solidFill>
              <a:srgbClr val="C00000"/>
            </a:soli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ea typeface="华文细黑" panose="02010600040101010101" pitchFamily="2" charset="-122"/>
              </a:endParaRPr>
            </a:p>
          </p:txBody>
        </p:sp>
      </p:grpSp>
      <p:sp>
        <p:nvSpPr>
          <p:cNvPr id="82" name="文本框 81"/>
          <p:cNvSpPr txBox="1"/>
          <p:nvPr/>
        </p:nvSpPr>
        <p:spPr>
          <a:xfrm>
            <a:off x="4991101" y="1730545"/>
            <a:ext cx="2063385" cy="1107996"/>
          </a:xfrm>
          <a:prstGeom prst="rect">
            <a:avLst/>
          </a:prstGeom>
          <a:noFill/>
        </p:spPr>
        <p:txBody>
          <a:bodyPr wrap="none" rtlCol="0">
            <a:spAutoFit/>
          </a:bodyPr>
          <a:lstStyle/>
          <a:p>
            <a:r>
              <a:rPr lang="en-US" altLang="zh-CN" sz="6600" b="1" dirty="0" smtClean="0">
                <a:solidFill>
                  <a:schemeClr val="bg1"/>
                </a:solidFill>
                <a:latin typeface="华文细黑" panose="02010600040101010101" pitchFamily="2" charset="-122"/>
                <a:ea typeface="华文细黑" panose="02010600040101010101" pitchFamily="2" charset="-122"/>
              </a:rPr>
              <a:t>2019</a:t>
            </a:r>
            <a:endParaRPr lang="zh-CN" altLang="en-US" sz="6600" b="1" dirty="0">
              <a:solidFill>
                <a:schemeClr val="bg1"/>
              </a:solidFill>
              <a:latin typeface="华文细黑" panose="02010600040101010101" pitchFamily="2" charset="-122"/>
              <a:ea typeface="华文细黑" panose="02010600040101010101" pitchFamily="2" charset="-122"/>
            </a:endParaRPr>
          </a:p>
        </p:txBody>
      </p:sp>
      <p:grpSp>
        <p:nvGrpSpPr>
          <p:cNvPr id="7" name="原创设计师QQ598969553           _11"/>
          <p:cNvGrpSpPr/>
          <p:nvPr/>
        </p:nvGrpSpPr>
        <p:grpSpPr>
          <a:xfrm>
            <a:off x="4893103" y="5880101"/>
            <a:ext cx="2405794" cy="468824"/>
            <a:chOff x="4250453" y="5754865"/>
            <a:chExt cx="3691093" cy="719295"/>
          </a:xfrm>
        </p:grpSpPr>
        <p:grpSp>
          <p:nvGrpSpPr>
            <p:cNvPr id="91" name="组合 90"/>
            <p:cNvGrpSpPr/>
            <p:nvPr/>
          </p:nvGrpSpPr>
          <p:grpSpPr>
            <a:xfrm>
              <a:off x="4250453" y="5754865"/>
              <a:ext cx="3691093" cy="719295"/>
              <a:chOff x="4065583" y="4895496"/>
              <a:chExt cx="3691093" cy="719295"/>
            </a:xfrm>
          </p:grpSpPr>
          <p:grpSp>
            <p:nvGrpSpPr>
              <p:cNvPr id="92" name="组合 91"/>
              <p:cNvGrpSpPr/>
              <p:nvPr/>
            </p:nvGrpSpPr>
            <p:grpSpPr>
              <a:xfrm>
                <a:off x="4065583" y="4895496"/>
                <a:ext cx="719295" cy="719295"/>
                <a:chOff x="3237545" y="4561747"/>
                <a:chExt cx="1146960" cy="1146960"/>
              </a:xfrm>
            </p:grpSpPr>
            <p:sp>
              <p:nvSpPr>
                <p:cNvPr id="112" name="圆角矩形 13"/>
                <p:cNvSpPr/>
                <p:nvPr/>
              </p:nvSpPr>
              <p:spPr>
                <a:xfrm>
                  <a:off x="3237545" y="4561747"/>
                  <a:ext cx="1146960" cy="1146960"/>
                </a:xfrm>
                <a:prstGeom prst="roundRect">
                  <a:avLst>
                    <a:gd name="adj" fmla="val 50000"/>
                  </a:avLst>
                </a:prstGeom>
                <a:solidFill>
                  <a:srgbClr val="C00000"/>
                </a:solidFill>
                <a:ln w="2540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accent1"/>
                    </a:solidFill>
                    <a:latin typeface="Calibri" panose="020F0502020204030204"/>
                    <a:ea typeface="宋体" panose="02010600030101010101" pitchFamily="2" charset="-122"/>
                  </a:endParaRPr>
                </a:p>
              </p:txBody>
            </p:sp>
            <p:sp>
              <p:nvSpPr>
                <p:cNvPr id="113" name="圆角矩形 14"/>
                <p:cNvSpPr/>
                <p:nvPr/>
              </p:nvSpPr>
              <p:spPr>
                <a:xfrm>
                  <a:off x="3351014" y="4675216"/>
                  <a:ext cx="920023" cy="920023"/>
                </a:xfrm>
                <a:prstGeom prst="roundRect">
                  <a:avLst>
                    <a:gd name="adj" fmla="val 5000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FFFFFF"/>
                    </a:solidFill>
                    <a:latin typeface="Calibri" panose="020F0502020204030204"/>
                    <a:ea typeface="宋体" panose="02010600030101010101" pitchFamily="2" charset="-122"/>
                  </a:endParaRPr>
                </a:p>
              </p:txBody>
            </p:sp>
          </p:grpSp>
          <p:grpSp>
            <p:nvGrpSpPr>
              <p:cNvPr id="101" name="组合 100"/>
              <p:cNvGrpSpPr/>
              <p:nvPr/>
            </p:nvGrpSpPr>
            <p:grpSpPr>
              <a:xfrm>
                <a:off x="5056183" y="4895496"/>
                <a:ext cx="719295" cy="719295"/>
                <a:chOff x="3237545" y="4561747"/>
                <a:chExt cx="1146960" cy="1146960"/>
              </a:xfrm>
            </p:grpSpPr>
            <p:sp>
              <p:nvSpPr>
                <p:cNvPr id="108" name="圆角矩形 16"/>
                <p:cNvSpPr/>
                <p:nvPr/>
              </p:nvSpPr>
              <p:spPr>
                <a:xfrm>
                  <a:off x="3237545" y="4561747"/>
                  <a:ext cx="1146960" cy="1146960"/>
                </a:xfrm>
                <a:prstGeom prst="roundRect">
                  <a:avLst>
                    <a:gd name="adj" fmla="val 50000"/>
                  </a:avLst>
                </a:prstGeom>
                <a:solidFill>
                  <a:srgbClr val="C00000"/>
                </a:solidFill>
                <a:ln w="2540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FFFFFF"/>
                    </a:solidFill>
                    <a:latin typeface="Calibri" panose="020F0502020204030204"/>
                    <a:ea typeface="宋体" panose="02010600030101010101" pitchFamily="2" charset="-122"/>
                  </a:endParaRPr>
                </a:p>
              </p:txBody>
            </p:sp>
            <p:sp>
              <p:nvSpPr>
                <p:cNvPr id="111" name="圆角矩形 17"/>
                <p:cNvSpPr/>
                <p:nvPr/>
              </p:nvSpPr>
              <p:spPr>
                <a:xfrm>
                  <a:off x="3351014" y="4675216"/>
                  <a:ext cx="920023" cy="920023"/>
                </a:xfrm>
                <a:prstGeom prst="roundRect">
                  <a:avLst>
                    <a:gd name="adj" fmla="val 5000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FFFFFF"/>
                    </a:solidFill>
                    <a:latin typeface="Calibri" panose="020F0502020204030204"/>
                    <a:ea typeface="宋体" panose="02010600030101010101" pitchFamily="2" charset="-122"/>
                  </a:endParaRPr>
                </a:p>
              </p:txBody>
            </p:sp>
          </p:grpSp>
          <p:grpSp>
            <p:nvGrpSpPr>
              <p:cNvPr id="102" name="组合 101"/>
              <p:cNvGrpSpPr/>
              <p:nvPr/>
            </p:nvGrpSpPr>
            <p:grpSpPr>
              <a:xfrm>
                <a:off x="6046784" y="4895496"/>
                <a:ext cx="719295" cy="719295"/>
                <a:chOff x="3237545" y="4561747"/>
                <a:chExt cx="1146960" cy="1146960"/>
              </a:xfrm>
            </p:grpSpPr>
            <p:sp>
              <p:nvSpPr>
                <p:cNvPr id="106" name="圆角矩形 19"/>
                <p:cNvSpPr/>
                <p:nvPr/>
              </p:nvSpPr>
              <p:spPr>
                <a:xfrm>
                  <a:off x="3237545" y="4561747"/>
                  <a:ext cx="1146960" cy="1146960"/>
                </a:xfrm>
                <a:prstGeom prst="roundRect">
                  <a:avLst>
                    <a:gd name="adj" fmla="val 50000"/>
                  </a:avLst>
                </a:prstGeom>
                <a:solidFill>
                  <a:srgbClr val="C00000"/>
                </a:solidFill>
                <a:ln w="2540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FFFFFF"/>
                    </a:solidFill>
                    <a:latin typeface="Calibri" panose="020F0502020204030204"/>
                    <a:ea typeface="宋体" panose="02010600030101010101" pitchFamily="2" charset="-122"/>
                  </a:endParaRPr>
                </a:p>
              </p:txBody>
            </p:sp>
            <p:sp>
              <p:nvSpPr>
                <p:cNvPr id="107" name="圆角矩形 20"/>
                <p:cNvSpPr/>
                <p:nvPr/>
              </p:nvSpPr>
              <p:spPr>
                <a:xfrm>
                  <a:off x="3351014" y="4675216"/>
                  <a:ext cx="920023" cy="920023"/>
                </a:xfrm>
                <a:prstGeom prst="roundRect">
                  <a:avLst>
                    <a:gd name="adj" fmla="val 5000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FFFFFF"/>
                    </a:solidFill>
                    <a:latin typeface="Calibri" panose="020F0502020204030204"/>
                    <a:ea typeface="宋体" panose="02010600030101010101" pitchFamily="2" charset="-122"/>
                  </a:endParaRPr>
                </a:p>
              </p:txBody>
            </p:sp>
          </p:grpSp>
          <p:grpSp>
            <p:nvGrpSpPr>
              <p:cNvPr id="103" name="组合 102"/>
              <p:cNvGrpSpPr/>
              <p:nvPr/>
            </p:nvGrpSpPr>
            <p:grpSpPr>
              <a:xfrm>
                <a:off x="7037381" y="4895496"/>
                <a:ext cx="719295" cy="719295"/>
                <a:chOff x="3237545" y="4561747"/>
                <a:chExt cx="1146960" cy="1146960"/>
              </a:xfrm>
            </p:grpSpPr>
            <p:sp>
              <p:nvSpPr>
                <p:cNvPr id="104" name="圆角矩形 22"/>
                <p:cNvSpPr/>
                <p:nvPr/>
              </p:nvSpPr>
              <p:spPr>
                <a:xfrm>
                  <a:off x="3237545" y="4561747"/>
                  <a:ext cx="1146960" cy="1146960"/>
                </a:xfrm>
                <a:prstGeom prst="roundRect">
                  <a:avLst>
                    <a:gd name="adj" fmla="val 50000"/>
                  </a:avLst>
                </a:prstGeom>
                <a:solidFill>
                  <a:srgbClr val="C00000"/>
                </a:solidFill>
                <a:ln w="2540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FFFFFF"/>
                    </a:solidFill>
                    <a:latin typeface="Calibri" panose="020F0502020204030204"/>
                    <a:ea typeface="宋体" panose="02010600030101010101" pitchFamily="2" charset="-122"/>
                  </a:endParaRPr>
                </a:p>
              </p:txBody>
            </p:sp>
            <p:sp>
              <p:nvSpPr>
                <p:cNvPr id="105" name="圆角矩形 23"/>
                <p:cNvSpPr/>
                <p:nvPr/>
              </p:nvSpPr>
              <p:spPr>
                <a:xfrm>
                  <a:off x="3351014" y="4675216"/>
                  <a:ext cx="920023" cy="920023"/>
                </a:xfrm>
                <a:prstGeom prst="roundRect">
                  <a:avLst>
                    <a:gd name="adj" fmla="val 5000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FFFFFF"/>
                    </a:solidFill>
                    <a:latin typeface="Calibri" panose="020F0502020204030204"/>
                    <a:ea typeface="宋体" panose="02010600030101010101" pitchFamily="2" charset="-122"/>
                  </a:endParaRPr>
                </a:p>
              </p:txBody>
            </p:sp>
          </p:grpSp>
        </p:grpSp>
        <p:grpSp>
          <p:nvGrpSpPr>
            <p:cNvPr id="114" name="组合 113"/>
            <p:cNvGrpSpPr/>
            <p:nvPr/>
          </p:nvGrpSpPr>
          <p:grpSpPr>
            <a:xfrm>
              <a:off x="4504012" y="5982940"/>
              <a:ext cx="202023" cy="246247"/>
              <a:chOff x="3684002" y="856343"/>
              <a:chExt cx="576395" cy="702571"/>
            </a:xfrm>
            <a:solidFill>
              <a:srgbClr val="C00000"/>
            </a:solidFill>
          </p:grpSpPr>
          <p:sp>
            <p:nvSpPr>
              <p:cNvPr id="115" name="Freeform 34"/>
              <p:cNvSpPr>
                <a:spLocks noEditPoints="1"/>
              </p:cNvSpPr>
              <p:nvPr/>
            </p:nvSpPr>
            <p:spPr bwMode="auto">
              <a:xfrm>
                <a:off x="3684002" y="856343"/>
                <a:ext cx="576395" cy="702571"/>
              </a:xfrm>
              <a:custGeom>
                <a:avLst/>
                <a:gdLst>
                  <a:gd name="T0" fmla="*/ 16 w 667"/>
                  <a:gd name="T1" fmla="*/ 176 h 813"/>
                  <a:gd name="T2" fmla="*/ 175 w 667"/>
                  <a:gd name="T3" fmla="*/ 16 h 813"/>
                  <a:gd name="T4" fmla="*/ 214 w 667"/>
                  <a:gd name="T5" fmla="*/ 0 h 813"/>
                  <a:gd name="T6" fmla="*/ 613 w 667"/>
                  <a:gd name="T7" fmla="*/ 0 h 813"/>
                  <a:gd name="T8" fmla="*/ 667 w 667"/>
                  <a:gd name="T9" fmla="*/ 54 h 813"/>
                  <a:gd name="T10" fmla="*/ 667 w 667"/>
                  <a:gd name="T11" fmla="*/ 759 h 813"/>
                  <a:gd name="T12" fmla="*/ 613 w 667"/>
                  <a:gd name="T13" fmla="*/ 813 h 813"/>
                  <a:gd name="T14" fmla="*/ 54 w 667"/>
                  <a:gd name="T15" fmla="*/ 813 h 813"/>
                  <a:gd name="T16" fmla="*/ 0 w 667"/>
                  <a:gd name="T17" fmla="*/ 759 h 813"/>
                  <a:gd name="T18" fmla="*/ 0 w 667"/>
                  <a:gd name="T19" fmla="*/ 214 h 813"/>
                  <a:gd name="T20" fmla="*/ 16 w 667"/>
                  <a:gd name="T21" fmla="*/ 176 h 813"/>
                  <a:gd name="T22" fmla="*/ 194 w 667"/>
                  <a:gd name="T23" fmla="*/ 229 h 813"/>
                  <a:gd name="T24" fmla="*/ 57 w 667"/>
                  <a:gd name="T25" fmla="*/ 229 h 813"/>
                  <a:gd name="T26" fmla="*/ 57 w 667"/>
                  <a:gd name="T27" fmla="*/ 756 h 813"/>
                  <a:gd name="T28" fmla="*/ 610 w 667"/>
                  <a:gd name="T29" fmla="*/ 756 h 813"/>
                  <a:gd name="T30" fmla="*/ 610 w 667"/>
                  <a:gd name="T31" fmla="*/ 57 h 813"/>
                  <a:gd name="T32" fmla="*/ 238 w 667"/>
                  <a:gd name="T33" fmla="*/ 57 h 813"/>
                  <a:gd name="T34" fmla="*/ 238 w 667"/>
                  <a:gd name="T35" fmla="*/ 185 h 813"/>
                  <a:gd name="T36" fmla="*/ 194 w 667"/>
                  <a:gd name="T37" fmla="*/ 229 h 813"/>
                  <a:gd name="T38" fmla="*/ 82 w 667"/>
                  <a:gd name="T39" fmla="*/ 191 h 813"/>
                  <a:gd name="T40" fmla="*/ 194 w 667"/>
                  <a:gd name="T41" fmla="*/ 191 h 813"/>
                  <a:gd name="T42" fmla="*/ 200 w 667"/>
                  <a:gd name="T43" fmla="*/ 185 h 813"/>
                  <a:gd name="T44" fmla="*/ 200 w 667"/>
                  <a:gd name="T45" fmla="*/ 72 h 813"/>
                  <a:gd name="T46" fmla="*/ 82 w 667"/>
                  <a:gd name="T47" fmla="*/ 191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67" h="813">
                    <a:moveTo>
                      <a:pt x="16" y="176"/>
                    </a:moveTo>
                    <a:cubicBezTo>
                      <a:pt x="175" y="16"/>
                      <a:pt x="175" y="16"/>
                      <a:pt x="175" y="16"/>
                    </a:cubicBezTo>
                    <a:cubicBezTo>
                      <a:pt x="186" y="6"/>
                      <a:pt x="199" y="0"/>
                      <a:pt x="214" y="0"/>
                    </a:cubicBezTo>
                    <a:cubicBezTo>
                      <a:pt x="613" y="0"/>
                      <a:pt x="613" y="0"/>
                      <a:pt x="613" y="0"/>
                    </a:cubicBezTo>
                    <a:cubicBezTo>
                      <a:pt x="643" y="0"/>
                      <a:pt x="667" y="24"/>
                      <a:pt x="667" y="54"/>
                    </a:cubicBezTo>
                    <a:cubicBezTo>
                      <a:pt x="667" y="759"/>
                      <a:pt x="667" y="759"/>
                      <a:pt x="667" y="759"/>
                    </a:cubicBezTo>
                    <a:cubicBezTo>
                      <a:pt x="667" y="789"/>
                      <a:pt x="643" y="813"/>
                      <a:pt x="613" y="813"/>
                    </a:cubicBezTo>
                    <a:cubicBezTo>
                      <a:pt x="54" y="813"/>
                      <a:pt x="54" y="813"/>
                      <a:pt x="54" y="813"/>
                    </a:cubicBezTo>
                    <a:cubicBezTo>
                      <a:pt x="24" y="813"/>
                      <a:pt x="0" y="789"/>
                      <a:pt x="0" y="759"/>
                    </a:cubicBezTo>
                    <a:cubicBezTo>
                      <a:pt x="0" y="214"/>
                      <a:pt x="0" y="214"/>
                      <a:pt x="0" y="214"/>
                    </a:cubicBezTo>
                    <a:cubicBezTo>
                      <a:pt x="0" y="200"/>
                      <a:pt x="5" y="186"/>
                      <a:pt x="16" y="176"/>
                    </a:cubicBezTo>
                    <a:close/>
                    <a:moveTo>
                      <a:pt x="194" y="229"/>
                    </a:moveTo>
                    <a:cubicBezTo>
                      <a:pt x="57" y="229"/>
                      <a:pt x="57" y="229"/>
                      <a:pt x="57" y="229"/>
                    </a:cubicBezTo>
                    <a:cubicBezTo>
                      <a:pt x="57" y="756"/>
                      <a:pt x="57" y="756"/>
                      <a:pt x="57" y="756"/>
                    </a:cubicBezTo>
                    <a:cubicBezTo>
                      <a:pt x="610" y="756"/>
                      <a:pt x="610" y="756"/>
                      <a:pt x="610" y="756"/>
                    </a:cubicBezTo>
                    <a:cubicBezTo>
                      <a:pt x="610" y="57"/>
                      <a:pt x="610" y="57"/>
                      <a:pt x="610" y="57"/>
                    </a:cubicBezTo>
                    <a:cubicBezTo>
                      <a:pt x="238" y="57"/>
                      <a:pt x="238" y="57"/>
                      <a:pt x="238" y="57"/>
                    </a:cubicBezTo>
                    <a:cubicBezTo>
                      <a:pt x="238" y="185"/>
                      <a:pt x="238" y="185"/>
                      <a:pt x="238" y="185"/>
                    </a:cubicBezTo>
                    <a:cubicBezTo>
                      <a:pt x="238" y="210"/>
                      <a:pt x="218" y="229"/>
                      <a:pt x="194" y="229"/>
                    </a:cubicBezTo>
                    <a:close/>
                    <a:moveTo>
                      <a:pt x="82" y="191"/>
                    </a:moveTo>
                    <a:cubicBezTo>
                      <a:pt x="194" y="191"/>
                      <a:pt x="194" y="191"/>
                      <a:pt x="194" y="191"/>
                    </a:cubicBezTo>
                    <a:cubicBezTo>
                      <a:pt x="197" y="191"/>
                      <a:pt x="200" y="188"/>
                      <a:pt x="200" y="185"/>
                    </a:cubicBezTo>
                    <a:cubicBezTo>
                      <a:pt x="200" y="72"/>
                      <a:pt x="200" y="72"/>
                      <a:pt x="200" y="72"/>
                    </a:cubicBezTo>
                    <a:cubicBezTo>
                      <a:pt x="82" y="191"/>
                      <a:pt x="82" y="191"/>
                      <a:pt x="82"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p>
            </p:txBody>
          </p:sp>
          <p:sp>
            <p:nvSpPr>
              <p:cNvPr id="116" name="Freeform 35"/>
              <p:cNvSpPr>
                <a:spLocks noEditPoints="1"/>
              </p:cNvSpPr>
              <p:nvPr/>
            </p:nvSpPr>
            <p:spPr bwMode="auto">
              <a:xfrm>
                <a:off x="3765921" y="1015436"/>
                <a:ext cx="412546" cy="433759"/>
              </a:xfrm>
              <a:custGeom>
                <a:avLst/>
                <a:gdLst>
                  <a:gd name="T0" fmla="*/ 170 w 477"/>
                  <a:gd name="T1" fmla="*/ 429 h 502"/>
                  <a:gd name="T2" fmla="*/ 86 w 477"/>
                  <a:gd name="T3" fmla="*/ 502 h 502"/>
                  <a:gd name="T4" fmla="*/ 0 w 477"/>
                  <a:gd name="T5" fmla="*/ 416 h 502"/>
                  <a:gd name="T6" fmla="*/ 72 w 477"/>
                  <a:gd name="T7" fmla="*/ 330 h 502"/>
                  <a:gd name="T8" fmla="*/ 63 w 477"/>
                  <a:gd name="T9" fmla="*/ 258 h 502"/>
                  <a:gd name="T10" fmla="*/ 144 w 477"/>
                  <a:gd name="T11" fmla="*/ 143 h 502"/>
                  <a:gd name="T12" fmla="*/ 254 w 477"/>
                  <a:gd name="T13" fmla="*/ 20 h 502"/>
                  <a:gd name="T14" fmla="*/ 458 w 477"/>
                  <a:gd name="T15" fmla="*/ 0 h 502"/>
                  <a:gd name="T16" fmla="*/ 477 w 477"/>
                  <a:gd name="T17" fmla="*/ 153 h 502"/>
                  <a:gd name="T18" fmla="*/ 398 w 477"/>
                  <a:gd name="T19" fmla="*/ 172 h 502"/>
                  <a:gd name="T20" fmla="*/ 438 w 477"/>
                  <a:gd name="T21" fmla="*/ 223 h 502"/>
                  <a:gd name="T22" fmla="*/ 404 w 477"/>
                  <a:gd name="T23" fmla="*/ 245 h 502"/>
                  <a:gd name="T24" fmla="*/ 452 w 477"/>
                  <a:gd name="T25" fmla="*/ 355 h 502"/>
                  <a:gd name="T26" fmla="*/ 452 w 477"/>
                  <a:gd name="T27" fmla="*/ 477 h 502"/>
                  <a:gd name="T28" fmla="*/ 330 w 477"/>
                  <a:gd name="T29" fmla="*/ 477 h 502"/>
                  <a:gd name="T30" fmla="*/ 256 w 477"/>
                  <a:gd name="T31" fmla="*/ 464 h 502"/>
                  <a:gd name="T32" fmla="*/ 235 w 477"/>
                  <a:gd name="T33" fmla="*/ 429 h 502"/>
                  <a:gd name="T34" fmla="*/ 162 w 477"/>
                  <a:gd name="T35" fmla="*/ 160 h 502"/>
                  <a:gd name="T36" fmla="*/ 135 w 477"/>
                  <a:gd name="T37" fmla="*/ 275 h 502"/>
                  <a:gd name="T38" fmla="*/ 101 w 477"/>
                  <a:gd name="T39" fmla="*/ 331 h 502"/>
                  <a:gd name="T40" fmla="*/ 171 w 477"/>
                  <a:gd name="T41" fmla="*/ 404 h 502"/>
                  <a:gd name="T42" fmla="*/ 235 w 477"/>
                  <a:gd name="T43" fmla="*/ 378 h 502"/>
                  <a:gd name="T44" fmla="*/ 306 w 477"/>
                  <a:gd name="T45" fmla="*/ 408 h 502"/>
                  <a:gd name="T46" fmla="*/ 378 w 477"/>
                  <a:gd name="T47" fmla="*/ 330 h 502"/>
                  <a:gd name="T48" fmla="*/ 353 w 477"/>
                  <a:gd name="T49" fmla="*/ 245 h 502"/>
                  <a:gd name="T50" fmla="*/ 382 w 477"/>
                  <a:gd name="T51" fmla="*/ 174 h 502"/>
                  <a:gd name="T52" fmla="*/ 273 w 477"/>
                  <a:gd name="T53" fmla="*/ 172 h 502"/>
                  <a:gd name="T54" fmla="*/ 254 w 477"/>
                  <a:gd name="T55" fmla="*/ 101 h 502"/>
                  <a:gd name="T56" fmla="*/ 292 w 477"/>
                  <a:gd name="T57" fmla="*/ 38 h 502"/>
                  <a:gd name="T58" fmla="*/ 439 w 477"/>
                  <a:gd name="T59" fmla="*/ 134 h 502"/>
                  <a:gd name="T60" fmla="*/ 425 w 477"/>
                  <a:gd name="T61" fmla="*/ 382 h 502"/>
                  <a:gd name="T62" fmla="*/ 357 w 477"/>
                  <a:gd name="T63" fmla="*/ 382 h 502"/>
                  <a:gd name="T64" fmla="*/ 357 w 477"/>
                  <a:gd name="T65" fmla="*/ 450 h 502"/>
                  <a:gd name="T66" fmla="*/ 425 w 477"/>
                  <a:gd name="T67" fmla="*/ 450 h 502"/>
                  <a:gd name="T68" fmla="*/ 425 w 477"/>
                  <a:gd name="T69" fmla="*/ 382 h 502"/>
                  <a:gd name="T70" fmla="*/ 86 w 477"/>
                  <a:gd name="T71" fmla="*/ 367 h 502"/>
                  <a:gd name="T72" fmla="*/ 38 w 477"/>
                  <a:gd name="T73" fmla="*/ 416 h 502"/>
                  <a:gd name="T74" fmla="*/ 86 w 477"/>
                  <a:gd name="T75" fmla="*/ 464 h 502"/>
                  <a:gd name="T76" fmla="*/ 134 w 477"/>
                  <a:gd name="T77" fmla="*/ 41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7" h="502">
                    <a:moveTo>
                      <a:pt x="235" y="429"/>
                    </a:moveTo>
                    <a:cubicBezTo>
                      <a:pt x="170" y="429"/>
                      <a:pt x="170" y="429"/>
                      <a:pt x="170" y="429"/>
                    </a:cubicBezTo>
                    <a:cubicBezTo>
                      <a:pt x="168" y="448"/>
                      <a:pt x="159" y="464"/>
                      <a:pt x="146" y="477"/>
                    </a:cubicBezTo>
                    <a:cubicBezTo>
                      <a:pt x="131" y="493"/>
                      <a:pt x="109" y="502"/>
                      <a:pt x="86" y="502"/>
                    </a:cubicBezTo>
                    <a:cubicBezTo>
                      <a:pt x="62" y="502"/>
                      <a:pt x="41" y="493"/>
                      <a:pt x="25" y="477"/>
                    </a:cubicBezTo>
                    <a:cubicBezTo>
                      <a:pt x="10" y="461"/>
                      <a:pt x="0" y="440"/>
                      <a:pt x="0" y="416"/>
                    </a:cubicBezTo>
                    <a:cubicBezTo>
                      <a:pt x="0" y="392"/>
                      <a:pt x="10" y="370"/>
                      <a:pt x="25" y="355"/>
                    </a:cubicBezTo>
                    <a:cubicBezTo>
                      <a:pt x="38" y="342"/>
                      <a:pt x="54" y="333"/>
                      <a:pt x="72" y="330"/>
                    </a:cubicBezTo>
                    <a:cubicBezTo>
                      <a:pt x="48" y="277"/>
                      <a:pt x="48" y="277"/>
                      <a:pt x="48" y="277"/>
                    </a:cubicBezTo>
                    <a:cubicBezTo>
                      <a:pt x="43" y="269"/>
                      <a:pt x="48" y="255"/>
                      <a:pt x="63" y="258"/>
                    </a:cubicBezTo>
                    <a:cubicBezTo>
                      <a:pt x="84" y="263"/>
                      <a:pt x="84" y="263"/>
                      <a:pt x="84" y="263"/>
                    </a:cubicBezTo>
                    <a:cubicBezTo>
                      <a:pt x="94" y="216"/>
                      <a:pt x="115" y="175"/>
                      <a:pt x="144" y="143"/>
                    </a:cubicBezTo>
                    <a:cubicBezTo>
                      <a:pt x="174" y="108"/>
                      <a:pt x="212" y="84"/>
                      <a:pt x="254" y="75"/>
                    </a:cubicBezTo>
                    <a:cubicBezTo>
                      <a:pt x="254" y="20"/>
                      <a:pt x="254" y="20"/>
                      <a:pt x="254" y="20"/>
                    </a:cubicBezTo>
                    <a:cubicBezTo>
                      <a:pt x="254" y="9"/>
                      <a:pt x="264" y="0"/>
                      <a:pt x="275" y="0"/>
                    </a:cubicBezTo>
                    <a:cubicBezTo>
                      <a:pt x="458" y="0"/>
                      <a:pt x="458" y="0"/>
                      <a:pt x="458" y="0"/>
                    </a:cubicBezTo>
                    <a:cubicBezTo>
                      <a:pt x="468" y="0"/>
                      <a:pt x="477" y="9"/>
                      <a:pt x="477" y="19"/>
                    </a:cubicBezTo>
                    <a:cubicBezTo>
                      <a:pt x="477" y="153"/>
                      <a:pt x="477" y="153"/>
                      <a:pt x="477" y="153"/>
                    </a:cubicBezTo>
                    <a:cubicBezTo>
                      <a:pt x="477" y="163"/>
                      <a:pt x="468" y="172"/>
                      <a:pt x="458" y="172"/>
                    </a:cubicBezTo>
                    <a:cubicBezTo>
                      <a:pt x="398" y="172"/>
                      <a:pt x="398" y="172"/>
                      <a:pt x="398" y="172"/>
                    </a:cubicBezTo>
                    <a:cubicBezTo>
                      <a:pt x="398" y="172"/>
                      <a:pt x="399" y="173"/>
                      <a:pt x="399" y="174"/>
                    </a:cubicBezTo>
                    <a:cubicBezTo>
                      <a:pt x="438" y="223"/>
                      <a:pt x="438" y="223"/>
                      <a:pt x="438" y="223"/>
                    </a:cubicBezTo>
                    <a:cubicBezTo>
                      <a:pt x="444" y="229"/>
                      <a:pt x="443" y="245"/>
                      <a:pt x="428" y="245"/>
                    </a:cubicBezTo>
                    <a:cubicBezTo>
                      <a:pt x="404" y="245"/>
                      <a:pt x="404" y="245"/>
                      <a:pt x="404" y="245"/>
                    </a:cubicBezTo>
                    <a:cubicBezTo>
                      <a:pt x="404" y="330"/>
                      <a:pt x="404" y="330"/>
                      <a:pt x="404" y="330"/>
                    </a:cubicBezTo>
                    <a:cubicBezTo>
                      <a:pt x="422" y="333"/>
                      <a:pt x="439" y="342"/>
                      <a:pt x="452" y="355"/>
                    </a:cubicBezTo>
                    <a:cubicBezTo>
                      <a:pt x="467" y="370"/>
                      <a:pt x="477" y="392"/>
                      <a:pt x="477" y="416"/>
                    </a:cubicBezTo>
                    <a:cubicBezTo>
                      <a:pt x="477" y="440"/>
                      <a:pt x="467" y="461"/>
                      <a:pt x="452" y="477"/>
                    </a:cubicBezTo>
                    <a:cubicBezTo>
                      <a:pt x="436" y="493"/>
                      <a:pt x="415" y="502"/>
                      <a:pt x="391" y="502"/>
                    </a:cubicBezTo>
                    <a:cubicBezTo>
                      <a:pt x="367" y="502"/>
                      <a:pt x="346" y="493"/>
                      <a:pt x="330" y="477"/>
                    </a:cubicBezTo>
                    <a:cubicBezTo>
                      <a:pt x="317" y="463"/>
                      <a:pt x="308" y="445"/>
                      <a:pt x="306" y="425"/>
                    </a:cubicBezTo>
                    <a:cubicBezTo>
                      <a:pt x="256" y="464"/>
                      <a:pt x="256" y="464"/>
                      <a:pt x="256" y="464"/>
                    </a:cubicBezTo>
                    <a:cubicBezTo>
                      <a:pt x="249" y="470"/>
                      <a:pt x="235" y="469"/>
                      <a:pt x="235" y="453"/>
                    </a:cubicBezTo>
                    <a:cubicBezTo>
                      <a:pt x="235" y="429"/>
                      <a:pt x="235" y="429"/>
                      <a:pt x="235" y="429"/>
                    </a:cubicBezTo>
                    <a:close/>
                    <a:moveTo>
                      <a:pt x="254" y="101"/>
                    </a:moveTo>
                    <a:cubicBezTo>
                      <a:pt x="219" y="110"/>
                      <a:pt x="188" y="131"/>
                      <a:pt x="162" y="160"/>
                    </a:cubicBezTo>
                    <a:cubicBezTo>
                      <a:pt x="137" y="189"/>
                      <a:pt x="118" y="226"/>
                      <a:pt x="109" y="269"/>
                    </a:cubicBezTo>
                    <a:cubicBezTo>
                      <a:pt x="135" y="275"/>
                      <a:pt x="135" y="275"/>
                      <a:pt x="135" y="275"/>
                    </a:cubicBezTo>
                    <a:cubicBezTo>
                      <a:pt x="148" y="278"/>
                      <a:pt x="147" y="292"/>
                      <a:pt x="140" y="298"/>
                    </a:cubicBezTo>
                    <a:cubicBezTo>
                      <a:pt x="101" y="331"/>
                      <a:pt x="101" y="331"/>
                      <a:pt x="101" y="331"/>
                    </a:cubicBezTo>
                    <a:cubicBezTo>
                      <a:pt x="118" y="334"/>
                      <a:pt x="134" y="342"/>
                      <a:pt x="146" y="355"/>
                    </a:cubicBezTo>
                    <a:cubicBezTo>
                      <a:pt x="159" y="368"/>
                      <a:pt x="168" y="385"/>
                      <a:pt x="171" y="404"/>
                    </a:cubicBezTo>
                    <a:cubicBezTo>
                      <a:pt x="235" y="404"/>
                      <a:pt x="235" y="404"/>
                      <a:pt x="235" y="404"/>
                    </a:cubicBezTo>
                    <a:cubicBezTo>
                      <a:pt x="235" y="378"/>
                      <a:pt x="235" y="378"/>
                      <a:pt x="235" y="378"/>
                    </a:cubicBezTo>
                    <a:cubicBezTo>
                      <a:pt x="235" y="365"/>
                      <a:pt x="248" y="363"/>
                      <a:pt x="256" y="369"/>
                    </a:cubicBezTo>
                    <a:cubicBezTo>
                      <a:pt x="306" y="408"/>
                      <a:pt x="306" y="408"/>
                      <a:pt x="306" y="408"/>
                    </a:cubicBezTo>
                    <a:cubicBezTo>
                      <a:pt x="308" y="387"/>
                      <a:pt x="317" y="368"/>
                      <a:pt x="330" y="355"/>
                    </a:cubicBezTo>
                    <a:cubicBezTo>
                      <a:pt x="343" y="342"/>
                      <a:pt x="360" y="333"/>
                      <a:pt x="378" y="330"/>
                    </a:cubicBezTo>
                    <a:cubicBezTo>
                      <a:pt x="378" y="245"/>
                      <a:pt x="378" y="245"/>
                      <a:pt x="378" y="245"/>
                    </a:cubicBezTo>
                    <a:cubicBezTo>
                      <a:pt x="353" y="245"/>
                      <a:pt x="353" y="245"/>
                      <a:pt x="353" y="245"/>
                    </a:cubicBezTo>
                    <a:cubicBezTo>
                      <a:pt x="340" y="245"/>
                      <a:pt x="338" y="230"/>
                      <a:pt x="344" y="223"/>
                    </a:cubicBezTo>
                    <a:cubicBezTo>
                      <a:pt x="382" y="174"/>
                      <a:pt x="382" y="174"/>
                      <a:pt x="382" y="174"/>
                    </a:cubicBezTo>
                    <a:cubicBezTo>
                      <a:pt x="383" y="173"/>
                      <a:pt x="383" y="172"/>
                      <a:pt x="384" y="172"/>
                    </a:cubicBezTo>
                    <a:cubicBezTo>
                      <a:pt x="273" y="172"/>
                      <a:pt x="273" y="172"/>
                      <a:pt x="273" y="172"/>
                    </a:cubicBezTo>
                    <a:cubicBezTo>
                      <a:pt x="263" y="172"/>
                      <a:pt x="254" y="164"/>
                      <a:pt x="254" y="153"/>
                    </a:cubicBezTo>
                    <a:cubicBezTo>
                      <a:pt x="254" y="101"/>
                      <a:pt x="254" y="101"/>
                      <a:pt x="254" y="101"/>
                    </a:cubicBezTo>
                    <a:close/>
                    <a:moveTo>
                      <a:pt x="439" y="38"/>
                    </a:moveTo>
                    <a:cubicBezTo>
                      <a:pt x="292" y="38"/>
                      <a:pt x="292" y="38"/>
                      <a:pt x="292" y="38"/>
                    </a:cubicBezTo>
                    <a:cubicBezTo>
                      <a:pt x="292" y="134"/>
                      <a:pt x="292" y="134"/>
                      <a:pt x="292" y="134"/>
                    </a:cubicBezTo>
                    <a:cubicBezTo>
                      <a:pt x="439" y="134"/>
                      <a:pt x="439" y="134"/>
                      <a:pt x="439" y="134"/>
                    </a:cubicBezTo>
                    <a:cubicBezTo>
                      <a:pt x="439" y="38"/>
                      <a:pt x="439" y="38"/>
                      <a:pt x="439" y="38"/>
                    </a:cubicBezTo>
                    <a:close/>
                    <a:moveTo>
                      <a:pt x="425" y="382"/>
                    </a:moveTo>
                    <a:cubicBezTo>
                      <a:pt x="416" y="373"/>
                      <a:pt x="404" y="367"/>
                      <a:pt x="391" y="367"/>
                    </a:cubicBezTo>
                    <a:cubicBezTo>
                      <a:pt x="378" y="367"/>
                      <a:pt x="366" y="373"/>
                      <a:pt x="357" y="382"/>
                    </a:cubicBezTo>
                    <a:cubicBezTo>
                      <a:pt x="349" y="390"/>
                      <a:pt x="343" y="402"/>
                      <a:pt x="343" y="416"/>
                    </a:cubicBezTo>
                    <a:cubicBezTo>
                      <a:pt x="343" y="429"/>
                      <a:pt x="349" y="441"/>
                      <a:pt x="357" y="450"/>
                    </a:cubicBezTo>
                    <a:cubicBezTo>
                      <a:pt x="366" y="459"/>
                      <a:pt x="378" y="464"/>
                      <a:pt x="391" y="464"/>
                    </a:cubicBezTo>
                    <a:cubicBezTo>
                      <a:pt x="404" y="464"/>
                      <a:pt x="416" y="459"/>
                      <a:pt x="425" y="450"/>
                    </a:cubicBezTo>
                    <a:cubicBezTo>
                      <a:pt x="434" y="441"/>
                      <a:pt x="439" y="429"/>
                      <a:pt x="439" y="416"/>
                    </a:cubicBezTo>
                    <a:cubicBezTo>
                      <a:pt x="439" y="402"/>
                      <a:pt x="434" y="390"/>
                      <a:pt x="425" y="382"/>
                    </a:cubicBezTo>
                    <a:close/>
                    <a:moveTo>
                      <a:pt x="120" y="382"/>
                    </a:moveTo>
                    <a:cubicBezTo>
                      <a:pt x="111" y="373"/>
                      <a:pt x="99" y="367"/>
                      <a:pt x="86" y="367"/>
                    </a:cubicBezTo>
                    <a:cubicBezTo>
                      <a:pt x="73" y="367"/>
                      <a:pt x="61" y="373"/>
                      <a:pt x="52" y="382"/>
                    </a:cubicBezTo>
                    <a:cubicBezTo>
                      <a:pt x="43" y="390"/>
                      <a:pt x="38" y="402"/>
                      <a:pt x="38" y="416"/>
                    </a:cubicBezTo>
                    <a:cubicBezTo>
                      <a:pt x="38" y="429"/>
                      <a:pt x="43" y="441"/>
                      <a:pt x="52" y="450"/>
                    </a:cubicBezTo>
                    <a:cubicBezTo>
                      <a:pt x="61" y="459"/>
                      <a:pt x="73" y="464"/>
                      <a:pt x="86" y="464"/>
                    </a:cubicBezTo>
                    <a:cubicBezTo>
                      <a:pt x="99" y="464"/>
                      <a:pt x="111" y="459"/>
                      <a:pt x="120" y="450"/>
                    </a:cubicBezTo>
                    <a:cubicBezTo>
                      <a:pt x="128" y="441"/>
                      <a:pt x="134" y="429"/>
                      <a:pt x="134" y="416"/>
                    </a:cubicBezTo>
                    <a:cubicBezTo>
                      <a:pt x="134" y="402"/>
                      <a:pt x="128" y="390"/>
                      <a:pt x="120" y="3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p>
            </p:txBody>
          </p:sp>
        </p:grpSp>
        <p:grpSp>
          <p:nvGrpSpPr>
            <p:cNvPr id="117" name="组合 116"/>
            <p:cNvGrpSpPr/>
            <p:nvPr/>
          </p:nvGrpSpPr>
          <p:grpSpPr>
            <a:xfrm>
              <a:off x="5477308" y="5996272"/>
              <a:ext cx="236632" cy="219583"/>
              <a:chOff x="7903081" y="894379"/>
              <a:chExt cx="675138" cy="626498"/>
            </a:xfrm>
            <a:solidFill>
              <a:srgbClr val="C00000"/>
            </a:solidFill>
          </p:grpSpPr>
          <p:sp>
            <p:nvSpPr>
              <p:cNvPr id="118" name="Freeform 36"/>
              <p:cNvSpPr>
                <a:spLocks noEditPoints="1"/>
              </p:cNvSpPr>
              <p:nvPr/>
            </p:nvSpPr>
            <p:spPr bwMode="auto">
              <a:xfrm>
                <a:off x="7990489" y="894379"/>
                <a:ext cx="321480" cy="213588"/>
              </a:xfrm>
              <a:custGeom>
                <a:avLst/>
                <a:gdLst>
                  <a:gd name="T0" fmla="*/ 133 w 372"/>
                  <a:gd name="T1" fmla="*/ 185 h 247"/>
                  <a:gd name="T2" fmla="*/ 118 w 372"/>
                  <a:gd name="T3" fmla="*/ 152 h 247"/>
                  <a:gd name="T4" fmla="*/ 136 w 372"/>
                  <a:gd name="T5" fmla="*/ 115 h 247"/>
                  <a:gd name="T6" fmla="*/ 180 w 372"/>
                  <a:gd name="T7" fmla="*/ 100 h 247"/>
                  <a:gd name="T8" fmla="*/ 180 w 372"/>
                  <a:gd name="T9" fmla="*/ 84 h 247"/>
                  <a:gd name="T10" fmla="*/ 205 w 372"/>
                  <a:gd name="T11" fmla="*/ 84 h 247"/>
                  <a:gd name="T12" fmla="*/ 205 w 372"/>
                  <a:gd name="T13" fmla="*/ 99 h 247"/>
                  <a:gd name="T14" fmla="*/ 246 w 372"/>
                  <a:gd name="T15" fmla="*/ 114 h 247"/>
                  <a:gd name="T16" fmla="*/ 263 w 372"/>
                  <a:gd name="T17" fmla="*/ 152 h 247"/>
                  <a:gd name="T18" fmla="*/ 221 w 372"/>
                  <a:gd name="T19" fmla="*/ 152 h 247"/>
                  <a:gd name="T20" fmla="*/ 215 w 372"/>
                  <a:gd name="T21" fmla="*/ 136 h 247"/>
                  <a:gd name="T22" fmla="*/ 167 w 372"/>
                  <a:gd name="T23" fmla="*/ 134 h 247"/>
                  <a:gd name="T24" fmla="*/ 167 w 372"/>
                  <a:gd name="T25" fmla="*/ 156 h 247"/>
                  <a:gd name="T26" fmla="*/ 217 w 372"/>
                  <a:gd name="T27" fmla="*/ 171 h 247"/>
                  <a:gd name="T28" fmla="*/ 251 w 372"/>
                  <a:gd name="T29" fmla="*/ 188 h 247"/>
                  <a:gd name="T30" fmla="*/ 266 w 372"/>
                  <a:gd name="T31" fmla="*/ 223 h 247"/>
                  <a:gd name="T32" fmla="*/ 265 w 372"/>
                  <a:gd name="T33" fmla="*/ 234 h 247"/>
                  <a:gd name="T34" fmla="*/ 259 w 372"/>
                  <a:gd name="T35" fmla="*/ 246 h 247"/>
                  <a:gd name="T36" fmla="*/ 222 w 372"/>
                  <a:gd name="T37" fmla="*/ 230 h 247"/>
                  <a:gd name="T38" fmla="*/ 217 w 372"/>
                  <a:gd name="T39" fmla="*/ 217 h 247"/>
                  <a:gd name="T40" fmla="*/ 133 w 372"/>
                  <a:gd name="T41" fmla="*/ 185 h 247"/>
                  <a:gd name="T42" fmla="*/ 191 w 372"/>
                  <a:gd name="T43" fmla="*/ 39 h 247"/>
                  <a:gd name="T44" fmla="*/ 83 w 372"/>
                  <a:gd name="T45" fmla="*/ 83 h 247"/>
                  <a:gd name="T46" fmla="*/ 39 w 372"/>
                  <a:gd name="T47" fmla="*/ 191 h 247"/>
                  <a:gd name="T48" fmla="*/ 44 w 372"/>
                  <a:gd name="T49" fmla="*/ 231 h 247"/>
                  <a:gd name="T50" fmla="*/ 9 w 372"/>
                  <a:gd name="T51" fmla="*/ 247 h 247"/>
                  <a:gd name="T52" fmla="*/ 0 w 372"/>
                  <a:gd name="T53" fmla="*/ 191 h 247"/>
                  <a:gd name="T54" fmla="*/ 56 w 372"/>
                  <a:gd name="T55" fmla="*/ 56 h 247"/>
                  <a:gd name="T56" fmla="*/ 191 w 372"/>
                  <a:gd name="T57" fmla="*/ 0 h 247"/>
                  <a:gd name="T58" fmla="*/ 326 w 372"/>
                  <a:gd name="T59" fmla="*/ 56 h 247"/>
                  <a:gd name="T60" fmla="*/ 372 w 372"/>
                  <a:gd name="T61" fmla="*/ 132 h 247"/>
                  <a:gd name="T62" fmla="*/ 339 w 372"/>
                  <a:gd name="T63" fmla="*/ 152 h 247"/>
                  <a:gd name="T64" fmla="*/ 299 w 372"/>
                  <a:gd name="T65" fmla="*/ 83 h 247"/>
                  <a:gd name="T66" fmla="*/ 191 w 372"/>
                  <a:gd name="T67" fmla="*/ 3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2" h="247">
                    <a:moveTo>
                      <a:pt x="133" y="185"/>
                    </a:moveTo>
                    <a:cubicBezTo>
                      <a:pt x="123" y="177"/>
                      <a:pt x="118" y="166"/>
                      <a:pt x="118" y="152"/>
                    </a:cubicBezTo>
                    <a:cubicBezTo>
                      <a:pt x="118" y="136"/>
                      <a:pt x="124" y="124"/>
                      <a:pt x="136" y="115"/>
                    </a:cubicBezTo>
                    <a:cubicBezTo>
                      <a:pt x="147" y="105"/>
                      <a:pt x="160" y="100"/>
                      <a:pt x="180" y="100"/>
                    </a:cubicBezTo>
                    <a:cubicBezTo>
                      <a:pt x="180" y="84"/>
                      <a:pt x="180" y="84"/>
                      <a:pt x="180" y="84"/>
                    </a:cubicBezTo>
                    <a:cubicBezTo>
                      <a:pt x="205" y="84"/>
                      <a:pt x="205" y="84"/>
                      <a:pt x="205" y="84"/>
                    </a:cubicBezTo>
                    <a:cubicBezTo>
                      <a:pt x="205" y="99"/>
                      <a:pt x="205" y="99"/>
                      <a:pt x="205" y="99"/>
                    </a:cubicBezTo>
                    <a:cubicBezTo>
                      <a:pt x="224" y="100"/>
                      <a:pt x="235" y="104"/>
                      <a:pt x="246" y="114"/>
                    </a:cubicBezTo>
                    <a:cubicBezTo>
                      <a:pt x="257" y="123"/>
                      <a:pt x="262" y="136"/>
                      <a:pt x="263" y="152"/>
                    </a:cubicBezTo>
                    <a:cubicBezTo>
                      <a:pt x="221" y="152"/>
                      <a:pt x="221" y="152"/>
                      <a:pt x="221" y="152"/>
                    </a:cubicBezTo>
                    <a:cubicBezTo>
                      <a:pt x="220" y="145"/>
                      <a:pt x="218" y="140"/>
                      <a:pt x="215" y="136"/>
                    </a:cubicBezTo>
                    <a:cubicBezTo>
                      <a:pt x="208" y="128"/>
                      <a:pt x="176" y="128"/>
                      <a:pt x="167" y="134"/>
                    </a:cubicBezTo>
                    <a:cubicBezTo>
                      <a:pt x="161" y="139"/>
                      <a:pt x="160" y="151"/>
                      <a:pt x="167" y="156"/>
                    </a:cubicBezTo>
                    <a:cubicBezTo>
                      <a:pt x="175" y="162"/>
                      <a:pt x="205" y="167"/>
                      <a:pt x="217" y="171"/>
                    </a:cubicBezTo>
                    <a:cubicBezTo>
                      <a:pt x="232" y="176"/>
                      <a:pt x="244" y="181"/>
                      <a:pt x="251" y="188"/>
                    </a:cubicBezTo>
                    <a:cubicBezTo>
                      <a:pt x="261" y="197"/>
                      <a:pt x="266" y="208"/>
                      <a:pt x="266" y="223"/>
                    </a:cubicBezTo>
                    <a:cubicBezTo>
                      <a:pt x="266" y="227"/>
                      <a:pt x="266" y="231"/>
                      <a:pt x="265" y="234"/>
                    </a:cubicBezTo>
                    <a:cubicBezTo>
                      <a:pt x="263" y="238"/>
                      <a:pt x="261" y="242"/>
                      <a:pt x="259" y="246"/>
                    </a:cubicBezTo>
                    <a:cubicBezTo>
                      <a:pt x="247" y="240"/>
                      <a:pt x="235" y="235"/>
                      <a:pt x="222" y="230"/>
                    </a:cubicBezTo>
                    <a:cubicBezTo>
                      <a:pt x="223" y="225"/>
                      <a:pt x="221" y="220"/>
                      <a:pt x="217" y="217"/>
                    </a:cubicBezTo>
                    <a:cubicBezTo>
                      <a:pt x="200" y="204"/>
                      <a:pt x="158" y="207"/>
                      <a:pt x="133" y="185"/>
                    </a:cubicBezTo>
                    <a:close/>
                    <a:moveTo>
                      <a:pt x="191" y="39"/>
                    </a:moveTo>
                    <a:cubicBezTo>
                      <a:pt x="149" y="39"/>
                      <a:pt x="111" y="56"/>
                      <a:pt x="83" y="83"/>
                    </a:cubicBezTo>
                    <a:cubicBezTo>
                      <a:pt x="56" y="111"/>
                      <a:pt x="39" y="149"/>
                      <a:pt x="39" y="191"/>
                    </a:cubicBezTo>
                    <a:cubicBezTo>
                      <a:pt x="39" y="205"/>
                      <a:pt x="40" y="219"/>
                      <a:pt x="44" y="231"/>
                    </a:cubicBezTo>
                    <a:cubicBezTo>
                      <a:pt x="32" y="236"/>
                      <a:pt x="20" y="241"/>
                      <a:pt x="9" y="247"/>
                    </a:cubicBezTo>
                    <a:cubicBezTo>
                      <a:pt x="3" y="229"/>
                      <a:pt x="0" y="210"/>
                      <a:pt x="0" y="191"/>
                    </a:cubicBezTo>
                    <a:cubicBezTo>
                      <a:pt x="0" y="138"/>
                      <a:pt x="22" y="91"/>
                      <a:pt x="56" y="56"/>
                    </a:cubicBezTo>
                    <a:cubicBezTo>
                      <a:pt x="91" y="22"/>
                      <a:pt x="138" y="0"/>
                      <a:pt x="191" y="0"/>
                    </a:cubicBezTo>
                    <a:cubicBezTo>
                      <a:pt x="244" y="0"/>
                      <a:pt x="291" y="22"/>
                      <a:pt x="326" y="56"/>
                    </a:cubicBezTo>
                    <a:cubicBezTo>
                      <a:pt x="347" y="77"/>
                      <a:pt x="363" y="103"/>
                      <a:pt x="372" y="132"/>
                    </a:cubicBezTo>
                    <a:cubicBezTo>
                      <a:pt x="361" y="138"/>
                      <a:pt x="349" y="145"/>
                      <a:pt x="339" y="152"/>
                    </a:cubicBezTo>
                    <a:cubicBezTo>
                      <a:pt x="332" y="126"/>
                      <a:pt x="318" y="102"/>
                      <a:pt x="299" y="83"/>
                    </a:cubicBezTo>
                    <a:cubicBezTo>
                      <a:pt x="271" y="56"/>
                      <a:pt x="233" y="39"/>
                      <a:pt x="191"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p>
            </p:txBody>
          </p:sp>
          <p:sp>
            <p:nvSpPr>
              <p:cNvPr id="119" name="Freeform 37"/>
              <p:cNvSpPr>
                <a:spLocks noEditPoints="1"/>
              </p:cNvSpPr>
              <p:nvPr/>
            </p:nvSpPr>
            <p:spPr bwMode="auto">
              <a:xfrm>
                <a:off x="8242844" y="1021289"/>
                <a:ext cx="335375" cy="351103"/>
              </a:xfrm>
              <a:custGeom>
                <a:avLst/>
                <a:gdLst>
                  <a:gd name="T0" fmla="*/ 41 w 388"/>
                  <a:gd name="T1" fmla="*/ 59 h 406"/>
                  <a:gd name="T2" fmla="*/ 185 w 388"/>
                  <a:gd name="T3" fmla="*/ 0 h 406"/>
                  <a:gd name="T4" fmla="*/ 329 w 388"/>
                  <a:gd name="T5" fmla="*/ 59 h 406"/>
                  <a:gd name="T6" fmla="*/ 388 w 388"/>
                  <a:gd name="T7" fmla="*/ 203 h 406"/>
                  <a:gd name="T8" fmla="*/ 329 w 388"/>
                  <a:gd name="T9" fmla="*/ 347 h 406"/>
                  <a:gd name="T10" fmla="*/ 185 w 388"/>
                  <a:gd name="T11" fmla="*/ 406 h 406"/>
                  <a:gd name="T12" fmla="*/ 111 w 388"/>
                  <a:gd name="T13" fmla="*/ 393 h 406"/>
                  <a:gd name="T14" fmla="*/ 116 w 388"/>
                  <a:gd name="T15" fmla="*/ 342 h 406"/>
                  <a:gd name="T16" fmla="*/ 36 w 388"/>
                  <a:gd name="T17" fmla="*/ 149 h 406"/>
                  <a:gd name="T18" fmla="*/ 0 w 388"/>
                  <a:gd name="T19" fmla="*/ 119 h 406"/>
                  <a:gd name="T20" fmla="*/ 41 w 388"/>
                  <a:gd name="T21" fmla="*/ 59 h 406"/>
                  <a:gd name="T22" fmla="*/ 123 w 388"/>
                  <a:gd name="T23" fmla="*/ 197 h 406"/>
                  <a:gd name="T24" fmla="*/ 107 w 388"/>
                  <a:gd name="T25" fmla="*/ 161 h 406"/>
                  <a:gd name="T26" fmla="*/ 126 w 388"/>
                  <a:gd name="T27" fmla="*/ 121 h 406"/>
                  <a:gd name="T28" fmla="*/ 173 w 388"/>
                  <a:gd name="T29" fmla="*/ 105 h 406"/>
                  <a:gd name="T30" fmla="*/ 173 w 388"/>
                  <a:gd name="T31" fmla="*/ 88 h 406"/>
                  <a:gd name="T32" fmla="*/ 200 w 388"/>
                  <a:gd name="T33" fmla="*/ 88 h 406"/>
                  <a:gd name="T34" fmla="*/ 200 w 388"/>
                  <a:gd name="T35" fmla="*/ 104 h 406"/>
                  <a:gd name="T36" fmla="*/ 244 w 388"/>
                  <a:gd name="T37" fmla="*/ 120 h 406"/>
                  <a:gd name="T38" fmla="*/ 262 w 388"/>
                  <a:gd name="T39" fmla="*/ 161 h 406"/>
                  <a:gd name="T40" fmla="*/ 217 w 388"/>
                  <a:gd name="T41" fmla="*/ 161 h 406"/>
                  <a:gd name="T42" fmla="*/ 211 w 388"/>
                  <a:gd name="T43" fmla="*/ 144 h 406"/>
                  <a:gd name="T44" fmla="*/ 160 w 388"/>
                  <a:gd name="T45" fmla="*/ 142 h 406"/>
                  <a:gd name="T46" fmla="*/ 159 w 388"/>
                  <a:gd name="T47" fmla="*/ 165 h 406"/>
                  <a:gd name="T48" fmla="*/ 213 w 388"/>
                  <a:gd name="T49" fmla="*/ 181 h 406"/>
                  <a:gd name="T50" fmla="*/ 250 w 388"/>
                  <a:gd name="T51" fmla="*/ 200 h 406"/>
                  <a:gd name="T52" fmla="*/ 265 w 388"/>
                  <a:gd name="T53" fmla="*/ 237 h 406"/>
                  <a:gd name="T54" fmla="*/ 248 w 388"/>
                  <a:gd name="T55" fmla="*/ 279 h 406"/>
                  <a:gd name="T56" fmla="*/ 198 w 388"/>
                  <a:gd name="T57" fmla="*/ 296 h 406"/>
                  <a:gd name="T58" fmla="*/ 198 w 388"/>
                  <a:gd name="T59" fmla="*/ 318 h 406"/>
                  <a:gd name="T60" fmla="*/ 172 w 388"/>
                  <a:gd name="T61" fmla="*/ 318 h 406"/>
                  <a:gd name="T62" fmla="*/ 172 w 388"/>
                  <a:gd name="T63" fmla="*/ 296 h 406"/>
                  <a:gd name="T64" fmla="*/ 123 w 388"/>
                  <a:gd name="T65" fmla="*/ 279 h 406"/>
                  <a:gd name="T66" fmla="*/ 105 w 388"/>
                  <a:gd name="T67" fmla="*/ 233 h 406"/>
                  <a:gd name="T68" fmla="*/ 152 w 388"/>
                  <a:gd name="T69" fmla="*/ 233 h 406"/>
                  <a:gd name="T70" fmla="*/ 158 w 388"/>
                  <a:gd name="T71" fmla="*/ 254 h 406"/>
                  <a:gd name="T72" fmla="*/ 212 w 388"/>
                  <a:gd name="T73" fmla="*/ 256 h 406"/>
                  <a:gd name="T74" fmla="*/ 213 w 388"/>
                  <a:gd name="T75" fmla="*/ 231 h 406"/>
                  <a:gd name="T76" fmla="*/ 123 w 388"/>
                  <a:gd name="T77" fmla="*/ 197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406">
                    <a:moveTo>
                      <a:pt x="41" y="59"/>
                    </a:moveTo>
                    <a:cubicBezTo>
                      <a:pt x="78" y="22"/>
                      <a:pt x="129" y="0"/>
                      <a:pt x="185" y="0"/>
                    </a:cubicBezTo>
                    <a:cubicBezTo>
                      <a:pt x="241" y="0"/>
                      <a:pt x="292" y="22"/>
                      <a:pt x="329" y="59"/>
                    </a:cubicBezTo>
                    <a:cubicBezTo>
                      <a:pt x="366" y="96"/>
                      <a:pt x="388" y="147"/>
                      <a:pt x="388" y="203"/>
                    </a:cubicBezTo>
                    <a:cubicBezTo>
                      <a:pt x="388" y="259"/>
                      <a:pt x="366" y="310"/>
                      <a:pt x="329" y="347"/>
                    </a:cubicBezTo>
                    <a:cubicBezTo>
                      <a:pt x="292" y="384"/>
                      <a:pt x="241" y="406"/>
                      <a:pt x="185" y="406"/>
                    </a:cubicBezTo>
                    <a:cubicBezTo>
                      <a:pt x="159" y="406"/>
                      <a:pt x="134" y="401"/>
                      <a:pt x="111" y="393"/>
                    </a:cubicBezTo>
                    <a:cubicBezTo>
                      <a:pt x="114" y="376"/>
                      <a:pt x="116" y="359"/>
                      <a:pt x="116" y="342"/>
                    </a:cubicBezTo>
                    <a:cubicBezTo>
                      <a:pt x="116" y="270"/>
                      <a:pt x="87" y="200"/>
                      <a:pt x="36" y="149"/>
                    </a:cubicBezTo>
                    <a:cubicBezTo>
                      <a:pt x="25" y="138"/>
                      <a:pt x="13" y="128"/>
                      <a:pt x="0" y="119"/>
                    </a:cubicBezTo>
                    <a:cubicBezTo>
                      <a:pt x="10" y="96"/>
                      <a:pt x="24" y="76"/>
                      <a:pt x="41" y="59"/>
                    </a:cubicBezTo>
                    <a:close/>
                    <a:moveTo>
                      <a:pt x="123" y="197"/>
                    </a:moveTo>
                    <a:cubicBezTo>
                      <a:pt x="112" y="188"/>
                      <a:pt x="107" y="176"/>
                      <a:pt x="107" y="161"/>
                    </a:cubicBezTo>
                    <a:cubicBezTo>
                      <a:pt x="107" y="144"/>
                      <a:pt x="113" y="131"/>
                      <a:pt x="126" y="121"/>
                    </a:cubicBezTo>
                    <a:cubicBezTo>
                      <a:pt x="138" y="111"/>
                      <a:pt x="152" y="105"/>
                      <a:pt x="173" y="105"/>
                    </a:cubicBezTo>
                    <a:cubicBezTo>
                      <a:pt x="173" y="88"/>
                      <a:pt x="173" y="88"/>
                      <a:pt x="173" y="88"/>
                    </a:cubicBezTo>
                    <a:cubicBezTo>
                      <a:pt x="200" y="88"/>
                      <a:pt x="200" y="88"/>
                      <a:pt x="200" y="88"/>
                    </a:cubicBezTo>
                    <a:cubicBezTo>
                      <a:pt x="200" y="104"/>
                      <a:pt x="200" y="104"/>
                      <a:pt x="200" y="104"/>
                    </a:cubicBezTo>
                    <a:cubicBezTo>
                      <a:pt x="220" y="105"/>
                      <a:pt x="233" y="110"/>
                      <a:pt x="244" y="120"/>
                    </a:cubicBezTo>
                    <a:cubicBezTo>
                      <a:pt x="255" y="130"/>
                      <a:pt x="261" y="143"/>
                      <a:pt x="262" y="161"/>
                    </a:cubicBezTo>
                    <a:cubicBezTo>
                      <a:pt x="217" y="161"/>
                      <a:pt x="217" y="161"/>
                      <a:pt x="217" y="161"/>
                    </a:cubicBezTo>
                    <a:cubicBezTo>
                      <a:pt x="216" y="154"/>
                      <a:pt x="214" y="148"/>
                      <a:pt x="211" y="144"/>
                    </a:cubicBezTo>
                    <a:cubicBezTo>
                      <a:pt x="203" y="135"/>
                      <a:pt x="168" y="135"/>
                      <a:pt x="160" y="142"/>
                    </a:cubicBezTo>
                    <a:cubicBezTo>
                      <a:pt x="152" y="147"/>
                      <a:pt x="152" y="160"/>
                      <a:pt x="159" y="165"/>
                    </a:cubicBezTo>
                    <a:cubicBezTo>
                      <a:pt x="168" y="172"/>
                      <a:pt x="200" y="177"/>
                      <a:pt x="213" y="181"/>
                    </a:cubicBezTo>
                    <a:cubicBezTo>
                      <a:pt x="229" y="186"/>
                      <a:pt x="242" y="193"/>
                      <a:pt x="250" y="200"/>
                    </a:cubicBezTo>
                    <a:cubicBezTo>
                      <a:pt x="260" y="209"/>
                      <a:pt x="265" y="221"/>
                      <a:pt x="265" y="237"/>
                    </a:cubicBezTo>
                    <a:cubicBezTo>
                      <a:pt x="265" y="256"/>
                      <a:pt x="260" y="270"/>
                      <a:pt x="248" y="279"/>
                    </a:cubicBezTo>
                    <a:cubicBezTo>
                      <a:pt x="236" y="289"/>
                      <a:pt x="222" y="295"/>
                      <a:pt x="198" y="296"/>
                    </a:cubicBezTo>
                    <a:cubicBezTo>
                      <a:pt x="198" y="318"/>
                      <a:pt x="198" y="318"/>
                      <a:pt x="198" y="318"/>
                    </a:cubicBezTo>
                    <a:cubicBezTo>
                      <a:pt x="172" y="318"/>
                      <a:pt x="172" y="318"/>
                      <a:pt x="172" y="318"/>
                    </a:cubicBezTo>
                    <a:cubicBezTo>
                      <a:pt x="172" y="296"/>
                      <a:pt x="172" y="296"/>
                      <a:pt x="172" y="296"/>
                    </a:cubicBezTo>
                    <a:cubicBezTo>
                      <a:pt x="150" y="295"/>
                      <a:pt x="136" y="290"/>
                      <a:pt x="123" y="279"/>
                    </a:cubicBezTo>
                    <a:cubicBezTo>
                      <a:pt x="111" y="268"/>
                      <a:pt x="105" y="252"/>
                      <a:pt x="105" y="233"/>
                    </a:cubicBezTo>
                    <a:cubicBezTo>
                      <a:pt x="152" y="233"/>
                      <a:pt x="152" y="233"/>
                      <a:pt x="152" y="233"/>
                    </a:cubicBezTo>
                    <a:cubicBezTo>
                      <a:pt x="153" y="243"/>
                      <a:pt x="155" y="250"/>
                      <a:pt x="158" y="254"/>
                    </a:cubicBezTo>
                    <a:cubicBezTo>
                      <a:pt x="167" y="265"/>
                      <a:pt x="203" y="263"/>
                      <a:pt x="212" y="256"/>
                    </a:cubicBezTo>
                    <a:cubicBezTo>
                      <a:pt x="220" y="251"/>
                      <a:pt x="221" y="237"/>
                      <a:pt x="213" y="231"/>
                    </a:cubicBezTo>
                    <a:cubicBezTo>
                      <a:pt x="195" y="216"/>
                      <a:pt x="150" y="220"/>
                      <a:pt x="123"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p>
            </p:txBody>
          </p:sp>
          <p:sp>
            <p:nvSpPr>
              <p:cNvPr id="120" name="Freeform 38"/>
              <p:cNvSpPr>
                <a:spLocks noEditPoints="1"/>
              </p:cNvSpPr>
              <p:nvPr/>
            </p:nvSpPr>
            <p:spPr bwMode="auto">
              <a:xfrm>
                <a:off x="7903081" y="1114914"/>
                <a:ext cx="406329" cy="405963"/>
              </a:xfrm>
              <a:custGeom>
                <a:avLst/>
                <a:gdLst>
                  <a:gd name="T0" fmla="*/ 235 w 470"/>
                  <a:gd name="T1" fmla="*/ 57 h 470"/>
                  <a:gd name="T2" fmla="*/ 109 w 470"/>
                  <a:gd name="T3" fmla="*/ 109 h 470"/>
                  <a:gd name="T4" fmla="*/ 57 w 470"/>
                  <a:gd name="T5" fmla="*/ 235 h 470"/>
                  <a:gd name="T6" fmla="*/ 109 w 470"/>
                  <a:gd name="T7" fmla="*/ 361 h 470"/>
                  <a:gd name="T8" fmla="*/ 235 w 470"/>
                  <a:gd name="T9" fmla="*/ 413 h 470"/>
                  <a:gd name="T10" fmla="*/ 361 w 470"/>
                  <a:gd name="T11" fmla="*/ 361 h 470"/>
                  <a:gd name="T12" fmla="*/ 413 w 470"/>
                  <a:gd name="T13" fmla="*/ 235 h 470"/>
                  <a:gd name="T14" fmla="*/ 361 w 470"/>
                  <a:gd name="T15" fmla="*/ 109 h 470"/>
                  <a:gd name="T16" fmla="*/ 235 w 470"/>
                  <a:gd name="T17" fmla="*/ 57 h 470"/>
                  <a:gd name="T18" fmla="*/ 170 w 470"/>
                  <a:gd name="T19" fmla="*/ 228 h 470"/>
                  <a:gd name="T20" fmla="*/ 154 w 470"/>
                  <a:gd name="T21" fmla="*/ 191 h 470"/>
                  <a:gd name="T22" fmla="*/ 173 w 470"/>
                  <a:gd name="T23" fmla="*/ 149 h 470"/>
                  <a:gd name="T24" fmla="*/ 222 w 470"/>
                  <a:gd name="T25" fmla="*/ 132 h 470"/>
                  <a:gd name="T26" fmla="*/ 222 w 470"/>
                  <a:gd name="T27" fmla="*/ 114 h 470"/>
                  <a:gd name="T28" fmla="*/ 251 w 470"/>
                  <a:gd name="T29" fmla="*/ 114 h 470"/>
                  <a:gd name="T30" fmla="*/ 251 w 470"/>
                  <a:gd name="T31" fmla="*/ 132 h 470"/>
                  <a:gd name="T32" fmla="*/ 296 w 470"/>
                  <a:gd name="T33" fmla="*/ 148 h 470"/>
                  <a:gd name="T34" fmla="*/ 314 w 470"/>
                  <a:gd name="T35" fmla="*/ 190 h 470"/>
                  <a:gd name="T36" fmla="*/ 267 w 470"/>
                  <a:gd name="T37" fmla="*/ 190 h 470"/>
                  <a:gd name="T38" fmla="*/ 262 w 470"/>
                  <a:gd name="T39" fmla="*/ 173 h 470"/>
                  <a:gd name="T40" fmla="*/ 208 w 470"/>
                  <a:gd name="T41" fmla="*/ 171 h 470"/>
                  <a:gd name="T42" fmla="*/ 208 w 470"/>
                  <a:gd name="T43" fmla="*/ 196 h 470"/>
                  <a:gd name="T44" fmla="*/ 264 w 470"/>
                  <a:gd name="T45" fmla="*/ 212 h 470"/>
                  <a:gd name="T46" fmla="*/ 302 w 470"/>
                  <a:gd name="T47" fmla="*/ 231 h 470"/>
                  <a:gd name="T48" fmla="*/ 318 w 470"/>
                  <a:gd name="T49" fmla="*/ 271 h 470"/>
                  <a:gd name="T50" fmla="*/ 300 w 470"/>
                  <a:gd name="T51" fmla="*/ 314 h 470"/>
                  <a:gd name="T52" fmla="*/ 248 w 470"/>
                  <a:gd name="T53" fmla="*/ 333 h 470"/>
                  <a:gd name="T54" fmla="*/ 248 w 470"/>
                  <a:gd name="T55" fmla="*/ 355 h 470"/>
                  <a:gd name="T56" fmla="*/ 219 w 470"/>
                  <a:gd name="T57" fmla="*/ 355 h 470"/>
                  <a:gd name="T58" fmla="*/ 219 w 470"/>
                  <a:gd name="T59" fmla="*/ 333 h 470"/>
                  <a:gd name="T60" fmla="*/ 171 w 470"/>
                  <a:gd name="T61" fmla="*/ 313 h 470"/>
                  <a:gd name="T62" fmla="*/ 151 w 470"/>
                  <a:gd name="T63" fmla="*/ 266 h 470"/>
                  <a:gd name="T64" fmla="*/ 201 w 470"/>
                  <a:gd name="T65" fmla="*/ 266 h 470"/>
                  <a:gd name="T66" fmla="*/ 207 w 470"/>
                  <a:gd name="T67" fmla="*/ 288 h 470"/>
                  <a:gd name="T68" fmla="*/ 263 w 470"/>
                  <a:gd name="T69" fmla="*/ 290 h 470"/>
                  <a:gd name="T70" fmla="*/ 264 w 470"/>
                  <a:gd name="T71" fmla="*/ 264 h 470"/>
                  <a:gd name="T72" fmla="*/ 170 w 470"/>
                  <a:gd name="T73" fmla="*/ 228 h 470"/>
                  <a:gd name="T74" fmla="*/ 69 w 470"/>
                  <a:gd name="T75" fmla="*/ 69 h 470"/>
                  <a:gd name="T76" fmla="*/ 235 w 470"/>
                  <a:gd name="T77" fmla="*/ 0 h 470"/>
                  <a:gd name="T78" fmla="*/ 401 w 470"/>
                  <a:gd name="T79" fmla="*/ 69 h 470"/>
                  <a:gd name="T80" fmla="*/ 470 w 470"/>
                  <a:gd name="T81" fmla="*/ 235 h 470"/>
                  <a:gd name="T82" fmla="*/ 401 w 470"/>
                  <a:gd name="T83" fmla="*/ 401 h 470"/>
                  <a:gd name="T84" fmla="*/ 235 w 470"/>
                  <a:gd name="T85" fmla="*/ 470 h 470"/>
                  <a:gd name="T86" fmla="*/ 69 w 470"/>
                  <a:gd name="T87" fmla="*/ 401 h 470"/>
                  <a:gd name="T88" fmla="*/ 0 w 470"/>
                  <a:gd name="T89" fmla="*/ 235 h 470"/>
                  <a:gd name="T90" fmla="*/ 69 w 470"/>
                  <a:gd name="T91" fmla="*/ 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0" h="470">
                    <a:moveTo>
                      <a:pt x="235" y="57"/>
                    </a:moveTo>
                    <a:cubicBezTo>
                      <a:pt x="186" y="57"/>
                      <a:pt x="141" y="77"/>
                      <a:pt x="109" y="109"/>
                    </a:cubicBezTo>
                    <a:cubicBezTo>
                      <a:pt x="77" y="141"/>
                      <a:pt x="57" y="186"/>
                      <a:pt x="57" y="235"/>
                    </a:cubicBezTo>
                    <a:cubicBezTo>
                      <a:pt x="57" y="284"/>
                      <a:pt x="77" y="328"/>
                      <a:pt x="109" y="361"/>
                    </a:cubicBezTo>
                    <a:cubicBezTo>
                      <a:pt x="141" y="393"/>
                      <a:pt x="186" y="413"/>
                      <a:pt x="235" y="413"/>
                    </a:cubicBezTo>
                    <a:cubicBezTo>
                      <a:pt x="284" y="413"/>
                      <a:pt x="328" y="393"/>
                      <a:pt x="361" y="361"/>
                    </a:cubicBezTo>
                    <a:cubicBezTo>
                      <a:pt x="393" y="328"/>
                      <a:pt x="413" y="284"/>
                      <a:pt x="413" y="235"/>
                    </a:cubicBezTo>
                    <a:cubicBezTo>
                      <a:pt x="413" y="186"/>
                      <a:pt x="393" y="141"/>
                      <a:pt x="361" y="109"/>
                    </a:cubicBezTo>
                    <a:cubicBezTo>
                      <a:pt x="328" y="77"/>
                      <a:pt x="284" y="57"/>
                      <a:pt x="235" y="57"/>
                    </a:cubicBezTo>
                    <a:close/>
                    <a:moveTo>
                      <a:pt x="170" y="228"/>
                    </a:moveTo>
                    <a:cubicBezTo>
                      <a:pt x="159" y="219"/>
                      <a:pt x="154" y="207"/>
                      <a:pt x="154" y="191"/>
                    </a:cubicBezTo>
                    <a:cubicBezTo>
                      <a:pt x="154" y="174"/>
                      <a:pt x="160" y="160"/>
                      <a:pt x="173" y="149"/>
                    </a:cubicBezTo>
                    <a:cubicBezTo>
                      <a:pt x="186" y="139"/>
                      <a:pt x="200" y="133"/>
                      <a:pt x="222" y="132"/>
                    </a:cubicBezTo>
                    <a:cubicBezTo>
                      <a:pt x="222" y="114"/>
                      <a:pt x="222" y="114"/>
                      <a:pt x="222" y="114"/>
                    </a:cubicBezTo>
                    <a:cubicBezTo>
                      <a:pt x="251" y="114"/>
                      <a:pt x="251" y="114"/>
                      <a:pt x="251" y="114"/>
                    </a:cubicBezTo>
                    <a:cubicBezTo>
                      <a:pt x="251" y="132"/>
                      <a:pt x="251" y="132"/>
                      <a:pt x="251" y="132"/>
                    </a:cubicBezTo>
                    <a:cubicBezTo>
                      <a:pt x="272" y="133"/>
                      <a:pt x="284" y="138"/>
                      <a:pt x="296" y="148"/>
                    </a:cubicBezTo>
                    <a:cubicBezTo>
                      <a:pt x="308" y="158"/>
                      <a:pt x="313" y="172"/>
                      <a:pt x="314" y="190"/>
                    </a:cubicBezTo>
                    <a:cubicBezTo>
                      <a:pt x="267" y="190"/>
                      <a:pt x="267" y="190"/>
                      <a:pt x="267" y="190"/>
                    </a:cubicBezTo>
                    <a:cubicBezTo>
                      <a:pt x="266" y="182"/>
                      <a:pt x="265" y="177"/>
                      <a:pt x="262" y="173"/>
                    </a:cubicBezTo>
                    <a:cubicBezTo>
                      <a:pt x="254" y="164"/>
                      <a:pt x="218" y="164"/>
                      <a:pt x="208" y="171"/>
                    </a:cubicBezTo>
                    <a:cubicBezTo>
                      <a:pt x="201" y="177"/>
                      <a:pt x="200" y="190"/>
                      <a:pt x="208" y="196"/>
                    </a:cubicBezTo>
                    <a:cubicBezTo>
                      <a:pt x="217" y="203"/>
                      <a:pt x="250" y="208"/>
                      <a:pt x="264" y="212"/>
                    </a:cubicBezTo>
                    <a:cubicBezTo>
                      <a:pt x="281" y="218"/>
                      <a:pt x="294" y="224"/>
                      <a:pt x="302" y="231"/>
                    </a:cubicBezTo>
                    <a:cubicBezTo>
                      <a:pt x="313" y="241"/>
                      <a:pt x="318" y="254"/>
                      <a:pt x="318" y="271"/>
                    </a:cubicBezTo>
                    <a:cubicBezTo>
                      <a:pt x="319" y="290"/>
                      <a:pt x="312" y="304"/>
                      <a:pt x="300" y="314"/>
                    </a:cubicBezTo>
                    <a:cubicBezTo>
                      <a:pt x="288" y="325"/>
                      <a:pt x="272" y="332"/>
                      <a:pt x="248" y="333"/>
                    </a:cubicBezTo>
                    <a:cubicBezTo>
                      <a:pt x="248" y="355"/>
                      <a:pt x="248" y="355"/>
                      <a:pt x="248" y="355"/>
                    </a:cubicBezTo>
                    <a:cubicBezTo>
                      <a:pt x="219" y="355"/>
                      <a:pt x="219" y="355"/>
                      <a:pt x="219" y="355"/>
                    </a:cubicBezTo>
                    <a:cubicBezTo>
                      <a:pt x="219" y="333"/>
                      <a:pt x="219" y="333"/>
                      <a:pt x="219" y="333"/>
                    </a:cubicBezTo>
                    <a:cubicBezTo>
                      <a:pt x="196" y="333"/>
                      <a:pt x="183" y="325"/>
                      <a:pt x="171" y="313"/>
                    </a:cubicBezTo>
                    <a:cubicBezTo>
                      <a:pt x="158" y="302"/>
                      <a:pt x="151" y="286"/>
                      <a:pt x="151" y="266"/>
                    </a:cubicBezTo>
                    <a:cubicBezTo>
                      <a:pt x="201" y="266"/>
                      <a:pt x="201" y="266"/>
                      <a:pt x="201" y="266"/>
                    </a:cubicBezTo>
                    <a:cubicBezTo>
                      <a:pt x="202" y="276"/>
                      <a:pt x="204" y="283"/>
                      <a:pt x="207" y="288"/>
                    </a:cubicBezTo>
                    <a:cubicBezTo>
                      <a:pt x="216" y="299"/>
                      <a:pt x="254" y="297"/>
                      <a:pt x="263" y="290"/>
                    </a:cubicBezTo>
                    <a:cubicBezTo>
                      <a:pt x="272" y="284"/>
                      <a:pt x="272" y="271"/>
                      <a:pt x="264" y="264"/>
                    </a:cubicBezTo>
                    <a:cubicBezTo>
                      <a:pt x="245" y="249"/>
                      <a:pt x="198" y="252"/>
                      <a:pt x="170" y="228"/>
                    </a:cubicBezTo>
                    <a:close/>
                    <a:moveTo>
                      <a:pt x="69" y="69"/>
                    </a:moveTo>
                    <a:cubicBezTo>
                      <a:pt x="111" y="26"/>
                      <a:pt x="170" y="0"/>
                      <a:pt x="235" y="0"/>
                    </a:cubicBezTo>
                    <a:cubicBezTo>
                      <a:pt x="300" y="0"/>
                      <a:pt x="359" y="26"/>
                      <a:pt x="401" y="69"/>
                    </a:cubicBezTo>
                    <a:cubicBezTo>
                      <a:pt x="444" y="111"/>
                      <a:pt x="470" y="170"/>
                      <a:pt x="470" y="235"/>
                    </a:cubicBezTo>
                    <a:cubicBezTo>
                      <a:pt x="470" y="300"/>
                      <a:pt x="444" y="359"/>
                      <a:pt x="401" y="401"/>
                    </a:cubicBezTo>
                    <a:cubicBezTo>
                      <a:pt x="359" y="444"/>
                      <a:pt x="300" y="470"/>
                      <a:pt x="235" y="470"/>
                    </a:cubicBezTo>
                    <a:cubicBezTo>
                      <a:pt x="170" y="470"/>
                      <a:pt x="111" y="444"/>
                      <a:pt x="69" y="401"/>
                    </a:cubicBezTo>
                    <a:cubicBezTo>
                      <a:pt x="26" y="359"/>
                      <a:pt x="0" y="300"/>
                      <a:pt x="0" y="235"/>
                    </a:cubicBezTo>
                    <a:cubicBezTo>
                      <a:pt x="0" y="170"/>
                      <a:pt x="26" y="111"/>
                      <a:pt x="69"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p>
            </p:txBody>
          </p:sp>
        </p:grpSp>
        <p:grpSp>
          <p:nvGrpSpPr>
            <p:cNvPr id="121" name="组合 120"/>
            <p:cNvGrpSpPr/>
            <p:nvPr/>
          </p:nvGrpSpPr>
          <p:grpSpPr>
            <a:xfrm>
              <a:off x="6462680" y="5970627"/>
              <a:ext cx="275664" cy="270872"/>
              <a:chOff x="5037578" y="856341"/>
              <a:chExt cx="714999" cy="702569"/>
            </a:xfrm>
            <a:solidFill>
              <a:srgbClr val="C00000"/>
            </a:solidFill>
          </p:grpSpPr>
          <p:sp>
            <p:nvSpPr>
              <p:cNvPr id="122" name="Freeform 39"/>
              <p:cNvSpPr/>
              <p:nvPr/>
            </p:nvSpPr>
            <p:spPr bwMode="auto">
              <a:xfrm>
                <a:off x="5468776" y="856341"/>
                <a:ext cx="244675" cy="244674"/>
              </a:xfrm>
              <a:custGeom>
                <a:avLst/>
                <a:gdLst>
                  <a:gd name="T0" fmla="*/ 19 w 283"/>
                  <a:gd name="T1" fmla="*/ 0 h 283"/>
                  <a:gd name="T2" fmla="*/ 264 w 283"/>
                  <a:gd name="T3" fmla="*/ 0 h 283"/>
                  <a:gd name="T4" fmla="*/ 276 w 283"/>
                  <a:gd name="T5" fmla="*/ 4 h 283"/>
                  <a:gd name="T6" fmla="*/ 224 w 283"/>
                  <a:gd name="T7" fmla="*/ 38 h 283"/>
                  <a:gd name="T8" fmla="*/ 97 w 283"/>
                  <a:gd name="T9" fmla="*/ 38 h 283"/>
                  <a:gd name="T10" fmla="*/ 90 w 283"/>
                  <a:gd name="T11" fmla="*/ 38 h 283"/>
                  <a:gd name="T12" fmla="*/ 38 w 283"/>
                  <a:gd name="T13" fmla="*/ 38 h 283"/>
                  <a:gd name="T14" fmla="*/ 38 w 283"/>
                  <a:gd name="T15" fmla="*/ 245 h 283"/>
                  <a:gd name="T16" fmla="*/ 103 w 283"/>
                  <a:gd name="T17" fmla="*/ 245 h 283"/>
                  <a:gd name="T18" fmla="*/ 127 w 283"/>
                  <a:gd name="T19" fmla="*/ 245 h 283"/>
                  <a:gd name="T20" fmla="*/ 245 w 283"/>
                  <a:gd name="T21" fmla="*/ 245 h 283"/>
                  <a:gd name="T22" fmla="*/ 245 w 283"/>
                  <a:gd name="T23" fmla="*/ 152 h 283"/>
                  <a:gd name="T24" fmla="*/ 283 w 283"/>
                  <a:gd name="T25" fmla="*/ 115 h 283"/>
                  <a:gd name="T26" fmla="*/ 283 w 283"/>
                  <a:gd name="T27" fmla="*/ 264 h 283"/>
                  <a:gd name="T28" fmla="*/ 264 w 283"/>
                  <a:gd name="T29" fmla="*/ 283 h 283"/>
                  <a:gd name="T30" fmla="*/ 19 w 283"/>
                  <a:gd name="T31" fmla="*/ 283 h 283"/>
                  <a:gd name="T32" fmla="*/ 0 w 283"/>
                  <a:gd name="T33" fmla="*/ 264 h 283"/>
                  <a:gd name="T34" fmla="*/ 0 w 283"/>
                  <a:gd name="T35" fmla="*/ 19 h 283"/>
                  <a:gd name="T36" fmla="*/ 19 w 283"/>
                  <a:gd name="T37"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3" h="283">
                    <a:moveTo>
                      <a:pt x="19" y="0"/>
                    </a:moveTo>
                    <a:cubicBezTo>
                      <a:pt x="264" y="0"/>
                      <a:pt x="264" y="0"/>
                      <a:pt x="264" y="0"/>
                    </a:cubicBezTo>
                    <a:cubicBezTo>
                      <a:pt x="269" y="0"/>
                      <a:pt x="273" y="2"/>
                      <a:pt x="276" y="4"/>
                    </a:cubicBezTo>
                    <a:cubicBezTo>
                      <a:pt x="259" y="16"/>
                      <a:pt x="242" y="27"/>
                      <a:pt x="224" y="38"/>
                    </a:cubicBezTo>
                    <a:cubicBezTo>
                      <a:pt x="97" y="38"/>
                      <a:pt x="97" y="38"/>
                      <a:pt x="97" y="38"/>
                    </a:cubicBezTo>
                    <a:cubicBezTo>
                      <a:pt x="95" y="38"/>
                      <a:pt x="92" y="38"/>
                      <a:pt x="90" y="38"/>
                    </a:cubicBezTo>
                    <a:cubicBezTo>
                      <a:pt x="38" y="38"/>
                      <a:pt x="38" y="38"/>
                      <a:pt x="38" y="38"/>
                    </a:cubicBezTo>
                    <a:cubicBezTo>
                      <a:pt x="38" y="245"/>
                      <a:pt x="38" y="245"/>
                      <a:pt x="38" y="245"/>
                    </a:cubicBezTo>
                    <a:cubicBezTo>
                      <a:pt x="103" y="245"/>
                      <a:pt x="103" y="245"/>
                      <a:pt x="103" y="245"/>
                    </a:cubicBezTo>
                    <a:cubicBezTo>
                      <a:pt x="111" y="247"/>
                      <a:pt x="119" y="247"/>
                      <a:pt x="127" y="245"/>
                    </a:cubicBezTo>
                    <a:cubicBezTo>
                      <a:pt x="245" y="245"/>
                      <a:pt x="245" y="245"/>
                      <a:pt x="245" y="245"/>
                    </a:cubicBezTo>
                    <a:cubicBezTo>
                      <a:pt x="245" y="152"/>
                      <a:pt x="245" y="152"/>
                      <a:pt x="245" y="152"/>
                    </a:cubicBezTo>
                    <a:cubicBezTo>
                      <a:pt x="258" y="140"/>
                      <a:pt x="270" y="128"/>
                      <a:pt x="283" y="115"/>
                    </a:cubicBezTo>
                    <a:cubicBezTo>
                      <a:pt x="283" y="264"/>
                      <a:pt x="283" y="264"/>
                      <a:pt x="283" y="264"/>
                    </a:cubicBezTo>
                    <a:cubicBezTo>
                      <a:pt x="283" y="274"/>
                      <a:pt x="275" y="283"/>
                      <a:pt x="264" y="283"/>
                    </a:cubicBezTo>
                    <a:cubicBezTo>
                      <a:pt x="19" y="283"/>
                      <a:pt x="19" y="283"/>
                      <a:pt x="19" y="283"/>
                    </a:cubicBezTo>
                    <a:cubicBezTo>
                      <a:pt x="9" y="283"/>
                      <a:pt x="0" y="274"/>
                      <a:pt x="0" y="264"/>
                    </a:cubicBezTo>
                    <a:cubicBezTo>
                      <a:pt x="0" y="19"/>
                      <a:pt x="0" y="19"/>
                      <a:pt x="0" y="19"/>
                    </a:cubicBezTo>
                    <a:cubicBezTo>
                      <a:pt x="0" y="9"/>
                      <a:pt x="9" y="0"/>
                      <a:pt x="1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p>
            </p:txBody>
          </p:sp>
          <p:sp>
            <p:nvSpPr>
              <p:cNvPr id="123" name="Freeform 40"/>
              <p:cNvSpPr>
                <a:spLocks noEditPoints="1"/>
              </p:cNvSpPr>
              <p:nvPr/>
            </p:nvSpPr>
            <p:spPr bwMode="auto">
              <a:xfrm>
                <a:off x="5037578" y="889258"/>
                <a:ext cx="423518" cy="669652"/>
              </a:xfrm>
              <a:custGeom>
                <a:avLst/>
                <a:gdLst>
                  <a:gd name="T0" fmla="*/ 253 w 490"/>
                  <a:gd name="T1" fmla="*/ 737 h 775"/>
                  <a:gd name="T2" fmla="*/ 211 w 490"/>
                  <a:gd name="T3" fmla="*/ 775 h 775"/>
                  <a:gd name="T4" fmla="*/ 175 w 490"/>
                  <a:gd name="T5" fmla="*/ 762 h 775"/>
                  <a:gd name="T6" fmla="*/ 161 w 490"/>
                  <a:gd name="T7" fmla="*/ 762 h 775"/>
                  <a:gd name="T8" fmla="*/ 125 w 490"/>
                  <a:gd name="T9" fmla="*/ 775 h 775"/>
                  <a:gd name="T10" fmla="*/ 84 w 490"/>
                  <a:gd name="T11" fmla="*/ 737 h 775"/>
                  <a:gd name="T12" fmla="*/ 76 w 490"/>
                  <a:gd name="T13" fmla="*/ 475 h 775"/>
                  <a:gd name="T14" fmla="*/ 65 w 490"/>
                  <a:gd name="T15" fmla="*/ 474 h 775"/>
                  <a:gd name="T16" fmla="*/ 21 w 490"/>
                  <a:gd name="T17" fmla="*/ 441 h 775"/>
                  <a:gd name="T18" fmla="*/ 19 w 490"/>
                  <a:gd name="T19" fmla="*/ 217 h 775"/>
                  <a:gd name="T20" fmla="*/ 48 w 490"/>
                  <a:gd name="T21" fmla="*/ 192 h 775"/>
                  <a:gd name="T22" fmla="*/ 121 w 490"/>
                  <a:gd name="T23" fmla="*/ 183 h 775"/>
                  <a:gd name="T24" fmla="*/ 132 w 490"/>
                  <a:gd name="T25" fmla="*/ 189 h 775"/>
                  <a:gd name="T26" fmla="*/ 168 w 490"/>
                  <a:gd name="T27" fmla="*/ 243 h 775"/>
                  <a:gd name="T28" fmla="*/ 204 w 490"/>
                  <a:gd name="T29" fmla="*/ 189 h 775"/>
                  <a:gd name="T30" fmla="*/ 216 w 490"/>
                  <a:gd name="T31" fmla="*/ 183 h 775"/>
                  <a:gd name="T32" fmla="*/ 257 w 490"/>
                  <a:gd name="T33" fmla="*/ 188 h 775"/>
                  <a:gd name="T34" fmla="*/ 293 w 490"/>
                  <a:gd name="T35" fmla="*/ 205 h 775"/>
                  <a:gd name="T36" fmla="*/ 331 w 490"/>
                  <a:gd name="T37" fmla="*/ 251 h 775"/>
                  <a:gd name="T38" fmla="*/ 339 w 490"/>
                  <a:gd name="T39" fmla="*/ 259 h 775"/>
                  <a:gd name="T40" fmla="*/ 355 w 490"/>
                  <a:gd name="T41" fmla="*/ 261 h 775"/>
                  <a:gd name="T42" fmla="*/ 362 w 490"/>
                  <a:gd name="T43" fmla="*/ 256 h 775"/>
                  <a:gd name="T44" fmla="*/ 406 w 490"/>
                  <a:gd name="T45" fmla="*/ 223 h 775"/>
                  <a:gd name="T46" fmla="*/ 452 w 490"/>
                  <a:gd name="T47" fmla="*/ 284 h 775"/>
                  <a:gd name="T48" fmla="*/ 405 w 490"/>
                  <a:gd name="T49" fmla="*/ 318 h 775"/>
                  <a:gd name="T50" fmla="*/ 357 w 490"/>
                  <a:gd name="T51" fmla="*/ 346 h 775"/>
                  <a:gd name="T52" fmla="*/ 321 w 490"/>
                  <a:gd name="T53" fmla="*/ 343 h 775"/>
                  <a:gd name="T54" fmla="*/ 275 w 490"/>
                  <a:gd name="T55" fmla="*/ 302 h 775"/>
                  <a:gd name="T56" fmla="*/ 265 w 490"/>
                  <a:gd name="T57" fmla="*/ 291 h 775"/>
                  <a:gd name="T58" fmla="*/ 253 w 490"/>
                  <a:gd name="T59" fmla="*/ 737 h 775"/>
                  <a:gd name="T60" fmla="*/ 170 w 490"/>
                  <a:gd name="T61" fmla="*/ 1 h 775"/>
                  <a:gd name="T62" fmla="*/ 236 w 490"/>
                  <a:gd name="T63" fmla="*/ 74 h 775"/>
                  <a:gd name="T64" fmla="*/ 167 w 490"/>
                  <a:gd name="T65" fmla="*/ 159 h 775"/>
                  <a:gd name="T66" fmla="*/ 100 w 490"/>
                  <a:gd name="T67" fmla="*/ 71 h 775"/>
                  <a:gd name="T68" fmla="*/ 170 w 490"/>
                  <a:gd name="T69"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775">
                    <a:moveTo>
                      <a:pt x="253" y="737"/>
                    </a:moveTo>
                    <a:cubicBezTo>
                      <a:pt x="252" y="758"/>
                      <a:pt x="230" y="775"/>
                      <a:pt x="211" y="775"/>
                    </a:cubicBezTo>
                    <a:cubicBezTo>
                      <a:pt x="198" y="775"/>
                      <a:pt x="182" y="770"/>
                      <a:pt x="175" y="762"/>
                    </a:cubicBezTo>
                    <a:cubicBezTo>
                      <a:pt x="172" y="757"/>
                      <a:pt x="165" y="757"/>
                      <a:pt x="161" y="762"/>
                    </a:cubicBezTo>
                    <a:cubicBezTo>
                      <a:pt x="155" y="770"/>
                      <a:pt x="138" y="775"/>
                      <a:pt x="125" y="775"/>
                    </a:cubicBezTo>
                    <a:cubicBezTo>
                      <a:pt x="106" y="775"/>
                      <a:pt x="85" y="758"/>
                      <a:pt x="84" y="737"/>
                    </a:cubicBezTo>
                    <a:cubicBezTo>
                      <a:pt x="76" y="475"/>
                      <a:pt x="76" y="475"/>
                      <a:pt x="76" y="475"/>
                    </a:cubicBezTo>
                    <a:cubicBezTo>
                      <a:pt x="65" y="474"/>
                      <a:pt x="65" y="474"/>
                      <a:pt x="65" y="474"/>
                    </a:cubicBezTo>
                    <a:cubicBezTo>
                      <a:pt x="47" y="472"/>
                      <a:pt x="24" y="459"/>
                      <a:pt x="21" y="441"/>
                    </a:cubicBezTo>
                    <a:cubicBezTo>
                      <a:pt x="0" y="331"/>
                      <a:pt x="4" y="332"/>
                      <a:pt x="19" y="217"/>
                    </a:cubicBezTo>
                    <a:cubicBezTo>
                      <a:pt x="21" y="209"/>
                      <a:pt x="31" y="194"/>
                      <a:pt x="48" y="192"/>
                    </a:cubicBezTo>
                    <a:cubicBezTo>
                      <a:pt x="121" y="183"/>
                      <a:pt x="121" y="183"/>
                      <a:pt x="121" y="183"/>
                    </a:cubicBezTo>
                    <a:cubicBezTo>
                      <a:pt x="125" y="183"/>
                      <a:pt x="130" y="185"/>
                      <a:pt x="132" y="189"/>
                    </a:cubicBezTo>
                    <a:cubicBezTo>
                      <a:pt x="168" y="243"/>
                      <a:pt x="168" y="243"/>
                      <a:pt x="168" y="243"/>
                    </a:cubicBezTo>
                    <a:cubicBezTo>
                      <a:pt x="204" y="189"/>
                      <a:pt x="204" y="189"/>
                      <a:pt x="204" y="189"/>
                    </a:cubicBezTo>
                    <a:cubicBezTo>
                      <a:pt x="207" y="185"/>
                      <a:pt x="211" y="183"/>
                      <a:pt x="216" y="183"/>
                    </a:cubicBezTo>
                    <a:cubicBezTo>
                      <a:pt x="257" y="188"/>
                      <a:pt x="257" y="188"/>
                      <a:pt x="257" y="188"/>
                    </a:cubicBezTo>
                    <a:cubicBezTo>
                      <a:pt x="278" y="191"/>
                      <a:pt x="285" y="196"/>
                      <a:pt x="293" y="205"/>
                    </a:cubicBezTo>
                    <a:cubicBezTo>
                      <a:pt x="307" y="223"/>
                      <a:pt x="320" y="239"/>
                      <a:pt x="331" y="251"/>
                    </a:cubicBezTo>
                    <a:cubicBezTo>
                      <a:pt x="334" y="254"/>
                      <a:pt x="336" y="257"/>
                      <a:pt x="339" y="259"/>
                    </a:cubicBezTo>
                    <a:cubicBezTo>
                      <a:pt x="343" y="264"/>
                      <a:pt x="350" y="264"/>
                      <a:pt x="355" y="261"/>
                    </a:cubicBezTo>
                    <a:cubicBezTo>
                      <a:pt x="357" y="259"/>
                      <a:pt x="360" y="258"/>
                      <a:pt x="362" y="256"/>
                    </a:cubicBezTo>
                    <a:cubicBezTo>
                      <a:pt x="373" y="248"/>
                      <a:pt x="393" y="233"/>
                      <a:pt x="406" y="223"/>
                    </a:cubicBezTo>
                    <a:cubicBezTo>
                      <a:pt x="442" y="195"/>
                      <a:pt x="490" y="255"/>
                      <a:pt x="452" y="284"/>
                    </a:cubicBezTo>
                    <a:cubicBezTo>
                      <a:pt x="438" y="294"/>
                      <a:pt x="418" y="310"/>
                      <a:pt x="405" y="318"/>
                    </a:cubicBezTo>
                    <a:cubicBezTo>
                      <a:pt x="386" y="332"/>
                      <a:pt x="369" y="342"/>
                      <a:pt x="357" y="346"/>
                    </a:cubicBezTo>
                    <a:cubicBezTo>
                      <a:pt x="346" y="351"/>
                      <a:pt x="332" y="351"/>
                      <a:pt x="321" y="343"/>
                    </a:cubicBezTo>
                    <a:cubicBezTo>
                      <a:pt x="305" y="333"/>
                      <a:pt x="291" y="320"/>
                      <a:pt x="275" y="302"/>
                    </a:cubicBezTo>
                    <a:cubicBezTo>
                      <a:pt x="272" y="299"/>
                      <a:pt x="269" y="295"/>
                      <a:pt x="265" y="291"/>
                    </a:cubicBezTo>
                    <a:cubicBezTo>
                      <a:pt x="253" y="737"/>
                      <a:pt x="253" y="737"/>
                      <a:pt x="253" y="737"/>
                    </a:cubicBezTo>
                    <a:close/>
                    <a:moveTo>
                      <a:pt x="170" y="1"/>
                    </a:moveTo>
                    <a:cubicBezTo>
                      <a:pt x="207" y="2"/>
                      <a:pt x="237" y="34"/>
                      <a:pt x="236" y="74"/>
                    </a:cubicBezTo>
                    <a:cubicBezTo>
                      <a:pt x="235" y="113"/>
                      <a:pt x="204" y="160"/>
                      <a:pt x="167" y="159"/>
                    </a:cubicBezTo>
                    <a:cubicBezTo>
                      <a:pt x="129" y="159"/>
                      <a:pt x="100" y="110"/>
                      <a:pt x="100" y="71"/>
                    </a:cubicBezTo>
                    <a:cubicBezTo>
                      <a:pt x="101" y="32"/>
                      <a:pt x="132" y="0"/>
                      <a:pt x="17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p>
            </p:txBody>
          </p:sp>
          <p:sp>
            <p:nvSpPr>
              <p:cNvPr id="124" name="Freeform 41"/>
              <p:cNvSpPr/>
              <p:nvPr/>
            </p:nvSpPr>
            <p:spPr bwMode="auto">
              <a:xfrm>
                <a:off x="5532771" y="870972"/>
                <a:ext cx="219806" cy="176283"/>
              </a:xfrm>
              <a:custGeom>
                <a:avLst/>
                <a:gdLst>
                  <a:gd name="T0" fmla="*/ 35 w 254"/>
                  <a:gd name="T1" fmla="*/ 62 h 204"/>
                  <a:gd name="T2" fmla="*/ 0 w 254"/>
                  <a:gd name="T3" fmla="*/ 66 h 204"/>
                  <a:gd name="T4" fmla="*/ 11 w 254"/>
                  <a:gd name="T5" fmla="*/ 171 h 204"/>
                  <a:gd name="T6" fmla="*/ 48 w 254"/>
                  <a:gd name="T7" fmla="*/ 195 h 204"/>
                  <a:gd name="T8" fmla="*/ 243 w 254"/>
                  <a:gd name="T9" fmla="*/ 20 h 204"/>
                  <a:gd name="T10" fmla="*/ 230 w 254"/>
                  <a:gd name="T11" fmla="*/ 7 h 204"/>
                  <a:gd name="T12" fmla="*/ 53 w 254"/>
                  <a:gd name="T13" fmla="*/ 116 h 204"/>
                  <a:gd name="T14" fmla="*/ 35 w 254"/>
                  <a:gd name="T15" fmla="*/ 62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204">
                    <a:moveTo>
                      <a:pt x="35" y="62"/>
                    </a:moveTo>
                    <a:cubicBezTo>
                      <a:pt x="31" y="48"/>
                      <a:pt x="0" y="51"/>
                      <a:pt x="0" y="66"/>
                    </a:cubicBezTo>
                    <a:cubicBezTo>
                      <a:pt x="0" y="113"/>
                      <a:pt x="4" y="130"/>
                      <a:pt x="11" y="171"/>
                    </a:cubicBezTo>
                    <a:cubicBezTo>
                      <a:pt x="14" y="186"/>
                      <a:pt x="36" y="204"/>
                      <a:pt x="48" y="195"/>
                    </a:cubicBezTo>
                    <a:cubicBezTo>
                      <a:pt x="133" y="135"/>
                      <a:pt x="169" y="92"/>
                      <a:pt x="243" y="20"/>
                    </a:cubicBezTo>
                    <a:cubicBezTo>
                      <a:pt x="254" y="9"/>
                      <a:pt x="240" y="0"/>
                      <a:pt x="230" y="7"/>
                    </a:cubicBezTo>
                    <a:cubicBezTo>
                      <a:pt x="158" y="56"/>
                      <a:pt x="123" y="73"/>
                      <a:pt x="53" y="116"/>
                    </a:cubicBezTo>
                    <a:cubicBezTo>
                      <a:pt x="42" y="95"/>
                      <a:pt x="40" y="80"/>
                      <a:pt x="35"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p>
            </p:txBody>
          </p:sp>
        </p:grpSp>
        <p:grpSp>
          <p:nvGrpSpPr>
            <p:cNvPr id="125" name="组合 124"/>
            <p:cNvGrpSpPr/>
            <p:nvPr/>
          </p:nvGrpSpPr>
          <p:grpSpPr>
            <a:xfrm>
              <a:off x="7466836" y="5988708"/>
              <a:ext cx="248555" cy="234712"/>
              <a:chOff x="6460269" y="872799"/>
              <a:chExt cx="709154" cy="669657"/>
            </a:xfrm>
            <a:solidFill>
              <a:srgbClr val="C00000"/>
            </a:solidFill>
          </p:grpSpPr>
          <p:sp>
            <p:nvSpPr>
              <p:cNvPr id="126" name="Freeform 42"/>
              <p:cNvSpPr>
                <a:spLocks noEditPoints="1"/>
              </p:cNvSpPr>
              <p:nvPr/>
            </p:nvSpPr>
            <p:spPr bwMode="auto">
              <a:xfrm>
                <a:off x="6460269" y="872799"/>
                <a:ext cx="442902" cy="669654"/>
              </a:xfrm>
              <a:custGeom>
                <a:avLst/>
                <a:gdLst>
                  <a:gd name="T0" fmla="*/ 250 w 512"/>
                  <a:gd name="T1" fmla="*/ 737 h 775"/>
                  <a:gd name="T2" fmla="*/ 209 w 512"/>
                  <a:gd name="T3" fmla="*/ 775 h 775"/>
                  <a:gd name="T4" fmla="*/ 173 w 512"/>
                  <a:gd name="T5" fmla="*/ 762 h 775"/>
                  <a:gd name="T6" fmla="*/ 159 w 512"/>
                  <a:gd name="T7" fmla="*/ 762 h 775"/>
                  <a:gd name="T8" fmla="*/ 124 w 512"/>
                  <a:gd name="T9" fmla="*/ 775 h 775"/>
                  <a:gd name="T10" fmla="*/ 83 w 512"/>
                  <a:gd name="T11" fmla="*/ 737 h 775"/>
                  <a:gd name="T12" fmla="*/ 75 w 512"/>
                  <a:gd name="T13" fmla="*/ 475 h 775"/>
                  <a:gd name="T14" fmla="*/ 65 w 512"/>
                  <a:gd name="T15" fmla="*/ 474 h 775"/>
                  <a:gd name="T16" fmla="*/ 21 w 512"/>
                  <a:gd name="T17" fmla="*/ 441 h 775"/>
                  <a:gd name="T18" fmla="*/ 19 w 512"/>
                  <a:gd name="T19" fmla="*/ 214 h 775"/>
                  <a:gd name="T20" fmla="*/ 48 w 512"/>
                  <a:gd name="T21" fmla="*/ 189 h 775"/>
                  <a:gd name="T22" fmla="*/ 119 w 512"/>
                  <a:gd name="T23" fmla="*/ 181 h 775"/>
                  <a:gd name="T24" fmla="*/ 131 w 512"/>
                  <a:gd name="T25" fmla="*/ 186 h 775"/>
                  <a:gd name="T26" fmla="*/ 166 w 512"/>
                  <a:gd name="T27" fmla="*/ 239 h 775"/>
                  <a:gd name="T28" fmla="*/ 202 w 512"/>
                  <a:gd name="T29" fmla="*/ 186 h 775"/>
                  <a:gd name="T30" fmla="*/ 213 w 512"/>
                  <a:gd name="T31" fmla="*/ 181 h 775"/>
                  <a:gd name="T32" fmla="*/ 269 w 512"/>
                  <a:gd name="T33" fmla="*/ 184 h 775"/>
                  <a:gd name="T34" fmla="*/ 286 w 512"/>
                  <a:gd name="T35" fmla="*/ 190 h 775"/>
                  <a:gd name="T36" fmla="*/ 361 w 512"/>
                  <a:gd name="T37" fmla="*/ 220 h 775"/>
                  <a:gd name="T38" fmla="*/ 454 w 512"/>
                  <a:gd name="T39" fmla="*/ 179 h 775"/>
                  <a:gd name="T40" fmla="*/ 503 w 512"/>
                  <a:gd name="T41" fmla="*/ 193 h 775"/>
                  <a:gd name="T42" fmla="*/ 488 w 512"/>
                  <a:gd name="T43" fmla="*/ 243 h 775"/>
                  <a:gd name="T44" fmla="*/ 382 w 512"/>
                  <a:gd name="T45" fmla="*/ 290 h 775"/>
                  <a:gd name="T46" fmla="*/ 359 w 512"/>
                  <a:gd name="T47" fmla="*/ 294 h 775"/>
                  <a:gd name="T48" fmla="*/ 266 w 512"/>
                  <a:gd name="T49" fmla="*/ 263 h 775"/>
                  <a:gd name="T50" fmla="*/ 261 w 512"/>
                  <a:gd name="T51" fmla="*/ 265 h 775"/>
                  <a:gd name="T52" fmla="*/ 250 w 512"/>
                  <a:gd name="T53" fmla="*/ 737 h 775"/>
                  <a:gd name="T54" fmla="*/ 168 w 512"/>
                  <a:gd name="T55" fmla="*/ 1 h 775"/>
                  <a:gd name="T56" fmla="*/ 233 w 512"/>
                  <a:gd name="T57" fmla="*/ 72 h 775"/>
                  <a:gd name="T58" fmla="*/ 165 w 512"/>
                  <a:gd name="T59" fmla="*/ 157 h 775"/>
                  <a:gd name="T60" fmla="*/ 99 w 512"/>
                  <a:gd name="T61" fmla="*/ 70 h 775"/>
                  <a:gd name="T62" fmla="*/ 168 w 512"/>
                  <a:gd name="T63"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775">
                    <a:moveTo>
                      <a:pt x="250" y="737"/>
                    </a:moveTo>
                    <a:cubicBezTo>
                      <a:pt x="249" y="758"/>
                      <a:pt x="228" y="775"/>
                      <a:pt x="209" y="775"/>
                    </a:cubicBezTo>
                    <a:cubicBezTo>
                      <a:pt x="196" y="775"/>
                      <a:pt x="180" y="770"/>
                      <a:pt x="173" y="762"/>
                    </a:cubicBezTo>
                    <a:cubicBezTo>
                      <a:pt x="170" y="757"/>
                      <a:pt x="163" y="757"/>
                      <a:pt x="159" y="762"/>
                    </a:cubicBezTo>
                    <a:cubicBezTo>
                      <a:pt x="153" y="770"/>
                      <a:pt x="137" y="775"/>
                      <a:pt x="124" y="775"/>
                    </a:cubicBezTo>
                    <a:cubicBezTo>
                      <a:pt x="105" y="775"/>
                      <a:pt x="84" y="758"/>
                      <a:pt x="83" y="737"/>
                    </a:cubicBezTo>
                    <a:cubicBezTo>
                      <a:pt x="75" y="475"/>
                      <a:pt x="75" y="475"/>
                      <a:pt x="75" y="475"/>
                    </a:cubicBezTo>
                    <a:cubicBezTo>
                      <a:pt x="65" y="474"/>
                      <a:pt x="65" y="474"/>
                      <a:pt x="65" y="474"/>
                    </a:cubicBezTo>
                    <a:cubicBezTo>
                      <a:pt x="46" y="472"/>
                      <a:pt x="24" y="460"/>
                      <a:pt x="21" y="441"/>
                    </a:cubicBezTo>
                    <a:cubicBezTo>
                      <a:pt x="0" y="333"/>
                      <a:pt x="4" y="328"/>
                      <a:pt x="19" y="214"/>
                    </a:cubicBezTo>
                    <a:cubicBezTo>
                      <a:pt x="21" y="206"/>
                      <a:pt x="30" y="191"/>
                      <a:pt x="48" y="189"/>
                    </a:cubicBezTo>
                    <a:cubicBezTo>
                      <a:pt x="119" y="181"/>
                      <a:pt x="119" y="181"/>
                      <a:pt x="119" y="181"/>
                    </a:cubicBezTo>
                    <a:cubicBezTo>
                      <a:pt x="124" y="180"/>
                      <a:pt x="128" y="182"/>
                      <a:pt x="131" y="186"/>
                    </a:cubicBezTo>
                    <a:cubicBezTo>
                      <a:pt x="166" y="239"/>
                      <a:pt x="166" y="239"/>
                      <a:pt x="166" y="239"/>
                    </a:cubicBezTo>
                    <a:cubicBezTo>
                      <a:pt x="202" y="186"/>
                      <a:pt x="202" y="186"/>
                      <a:pt x="202" y="186"/>
                    </a:cubicBezTo>
                    <a:cubicBezTo>
                      <a:pt x="204" y="182"/>
                      <a:pt x="209" y="180"/>
                      <a:pt x="213" y="181"/>
                    </a:cubicBezTo>
                    <a:cubicBezTo>
                      <a:pt x="219" y="181"/>
                      <a:pt x="248" y="183"/>
                      <a:pt x="269" y="184"/>
                    </a:cubicBezTo>
                    <a:cubicBezTo>
                      <a:pt x="275" y="185"/>
                      <a:pt x="281" y="186"/>
                      <a:pt x="286" y="190"/>
                    </a:cubicBezTo>
                    <a:cubicBezTo>
                      <a:pt x="309" y="204"/>
                      <a:pt x="334" y="215"/>
                      <a:pt x="361" y="220"/>
                    </a:cubicBezTo>
                    <a:cubicBezTo>
                      <a:pt x="393" y="209"/>
                      <a:pt x="424" y="195"/>
                      <a:pt x="454" y="179"/>
                    </a:cubicBezTo>
                    <a:cubicBezTo>
                      <a:pt x="471" y="169"/>
                      <a:pt x="493" y="176"/>
                      <a:pt x="503" y="193"/>
                    </a:cubicBezTo>
                    <a:cubicBezTo>
                      <a:pt x="512" y="211"/>
                      <a:pt x="506" y="233"/>
                      <a:pt x="488" y="243"/>
                    </a:cubicBezTo>
                    <a:cubicBezTo>
                      <a:pt x="452" y="262"/>
                      <a:pt x="420" y="274"/>
                      <a:pt x="382" y="290"/>
                    </a:cubicBezTo>
                    <a:cubicBezTo>
                      <a:pt x="375" y="293"/>
                      <a:pt x="367" y="295"/>
                      <a:pt x="359" y="294"/>
                    </a:cubicBezTo>
                    <a:cubicBezTo>
                      <a:pt x="326" y="288"/>
                      <a:pt x="296" y="279"/>
                      <a:pt x="266" y="263"/>
                    </a:cubicBezTo>
                    <a:cubicBezTo>
                      <a:pt x="261" y="265"/>
                      <a:pt x="261" y="265"/>
                      <a:pt x="261" y="265"/>
                    </a:cubicBezTo>
                    <a:cubicBezTo>
                      <a:pt x="250" y="737"/>
                      <a:pt x="250" y="737"/>
                      <a:pt x="250" y="737"/>
                    </a:cubicBezTo>
                    <a:close/>
                    <a:moveTo>
                      <a:pt x="168" y="1"/>
                    </a:moveTo>
                    <a:cubicBezTo>
                      <a:pt x="205" y="1"/>
                      <a:pt x="234" y="33"/>
                      <a:pt x="233" y="72"/>
                    </a:cubicBezTo>
                    <a:cubicBezTo>
                      <a:pt x="233" y="111"/>
                      <a:pt x="202" y="158"/>
                      <a:pt x="165" y="157"/>
                    </a:cubicBezTo>
                    <a:cubicBezTo>
                      <a:pt x="128" y="156"/>
                      <a:pt x="99" y="109"/>
                      <a:pt x="99" y="70"/>
                    </a:cubicBezTo>
                    <a:cubicBezTo>
                      <a:pt x="100" y="31"/>
                      <a:pt x="131" y="0"/>
                      <a:pt x="16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p>
            </p:txBody>
          </p:sp>
          <p:sp>
            <p:nvSpPr>
              <p:cNvPr id="127" name="Freeform 43"/>
              <p:cNvSpPr>
                <a:spLocks noEditPoints="1"/>
              </p:cNvSpPr>
              <p:nvPr/>
            </p:nvSpPr>
            <p:spPr bwMode="auto">
              <a:xfrm>
                <a:off x="6735300" y="1108699"/>
                <a:ext cx="434123" cy="433757"/>
              </a:xfrm>
              <a:custGeom>
                <a:avLst/>
                <a:gdLst>
                  <a:gd name="T0" fmla="*/ 388 w 502"/>
                  <a:gd name="T1" fmla="*/ 388 h 502"/>
                  <a:gd name="T2" fmla="*/ 383 w 502"/>
                  <a:gd name="T3" fmla="*/ 335 h 502"/>
                  <a:gd name="T4" fmla="*/ 334 w 502"/>
                  <a:gd name="T5" fmla="*/ 426 h 502"/>
                  <a:gd name="T6" fmla="*/ 445 w 502"/>
                  <a:gd name="T7" fmla="*/ 251 h 502"/>
                  <a:gd name="T8" fmla="*/ 393 w 502"/>
                  <a:gd name="T9" fmla="*/ 214 h 502"/>
                  <a:gd name="T10" fmla="*/ 392 w 502"/>
                  <a:gd name="T11" fmla="*/ 297 h 502"/>
                  <a:gd name="T12" fmla="*/ 430 w 502"/>
                  <a:gd name="T13" fmla="*/ 176 h 502"/>
                  <a:gd name="T14" fmla="*/ 332 w 502"/>
                  <a:gd name="T15" fmla="*/ 75 h 502"/>
                  <a:gd name="T16" fmla="*/ 385 w 502"/>
                  <a:gd name="T17" fmla="*/ 176 h 502"/>
                  <a:gd name="T18" fmla="*/ 72 w 502"/>
                  <a:gd name="T19" fmla="*/ 176 h 502"/>
                  <a:gd name="T20" fmla="*/ 150 w 502"/>
                  <a:gd name="T21" fmla="*/ 117 h 502"/>
                  <a:gd name="T22" fmla="*/ 114 w 502"/>
                  <a:gd name="T23" fmla="*/ 114 h 502"/>
                  <a:gd name="T24" fmla="*/ 165 w 502"/>
                  <a:gd name="T25" fmla="*/ 176 h 502"/>
                  <a:gd name="T26" fmla="*/ 236 w 502"/>
                  <a:gd name="T27" fmla="*/ 71 h 502"/>
                  <a:gd name="T28" fmla="*/ 165 w 502"/>
                  <a:gd name="T29" fmla="*/ 176 h 502"/>
                  <a:gd name="T30" fmla="*/ 345 w 502"/>
                  <a:gd name="T31" fmla="*/ 176 h 502"/>
                  <a:gd name="T32" fmla="*/ 274 w 502"/>
                  <a:gd name="T33" fmla="*/ 71 h 502"/>
                  <a:gd name="T34" fmla="*/ 354 w 502"/>
                  <a:gd name="T35" fmla="*/ 214 h 502"/>
                  <a:gd name="T36" fmla="*/ 274 w 502"/>
                  <a:gd name="T37" fmla="*/ 297 h 502"/>
                  <a:gd name="T38" fmla="*/ 357 w 502"/>
                  <a:gd name="T39" fmla="*/ 252 h 502"/>
                  <a:gd name="T40" fmla="*/ 236 w 502"/>
                  <a:gd name="T41" fmla="*/ 214 h 502"/>
                  <a:gd name="T42" fmla="*/ 153 w 502"/>
                  <a:gd name="T43" fmla="*/ 252 h 502"/>
                  <a:gd name="T44" fmla="*/ 236 w 502"/>
                  <a:gd name="T45" fmla="*/ 297 h 502"/>
                  <a:gd name="T46" fmla="*/ 118 w 502"/>
                  <a:gd name="T47" fmla="*/ 214 h 502"/>
                  <a:gd name="T48" fmla="*/ 57 w 502"/>
                  <a:gd name="T49" fmla="*/ 251 h 502"/>
                  <a:gd name="T50" fmla="*/ 119 w 502"/>
                  <a:gd name="T51" fmla="*/ 297 h 502"/>
                  <a:gd name="T52" fmla="*/ 118 w 502"/>
                  <a:gd name="T53" fmla="*/ 214 h 502"/>
                  <a:gd name="T54" fmla="*/ 274 w 502"/>
                  <a:gd name="T55" fmla="*/ 335 h 502"/>
                  <a:gd name="T56" fmla="*/ 328 w 502"/>
                  <a:gd name="T57" fmla="*/ 367 h 502"/>
                  <a:gd name="T58" fmla="*/ 236 w 502"/>
                  <a:gd name="T59" fmla="*/ 335 h 502"/>
                  <a:gd name="T60" fmla="*/ 182 w 502"/>
                  <a:gd name="T61" fmla="*/ 367 h 502"/>
                  <a:gd name="T62" fmla="*/ 236 w 502"/>
                  <a:gd name="T63" fmla="*/ 335 h 502"/>
                  <a:gd name="T64" fmla="*/ 77 w 502"/>
                  <a:gd name="T65" fmla="*/ 335 h 502"/>
                  <a:gd name="T66" fmla="*/ 181 w 502"/>
                  <a:gd name="T67" fmla="*/ 431 h 502"/>
                  <a:gd name="T68" fmla="*/ 128 w 502"/>
                  <a:gd name="T69" fmla="*/ 335 h 502"/>
                  <a:gd name="T70" fmla="*/ 251 w 502"/>
                  <a:gd name="T71" fmla="*/ 502 h 502"/>
                  <a:gd name="T72" fmla="*/ 0 w 502"/>
                  <a:gd name="T73" fmla="*/ 251 h 502"/>
                  <a:gd name="T74" fmla="*/ 251 w 502"/>
                  <a:gd name="T75" fmla="*/ 0 h 502"/>
                  <a:gd name="T76" fmla="*/ 502 w 502"/>
                  <a:gd name="T77" fmla="*/ 25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2" h="502">
                    <a:moveTo>
                      <a:pt x="334" y="426"/>
                    </a:moveTo>
                    <a:cubicBezTo>
                      <a:pt x="355" y="416"/>
                      <a:pt x="373" y="403"/>
                      <a:pt x="388" y="388"/>
                    </a:cubicBezTo>
                    <a:cubicBezTo>
                      <a:pt x="403" y="373"/>
                      <a:pt x="416" y="354"/>
                      <a:pt x="425" y="335"/>
                    </a:cubicBezTo>
                    <a:cubicBezTo>
                      <a:pt x="383" y="335"/>
                      <a:pt x="383" y="335"/>
                      <a:pt x="383" y="335"/>
                    </a:cubicBezTo>
                    <a:cubicBezTo>
                      <a:pt x="377" y="352"/>
                      <a:pt x="370" y="370"/>
                      <a:pt x="362" y="385"/>
                    </a:cubicBezTo>
                    <a:cubicBezTo>
                      <a:pt x="354" y="400"/>
                      <a:pt x="345" y="413"/>
                      <a:pt x="334" y="426"/>
                    </a:cubicBezTo>
                    <a:close/>
                    <a:moveTo>
                      <a:pt x="439" y="297"/>
                    </a:moveTo>
                    <a:cubicBezTo>
                      <a:pt x="443" y="282"/>
                      <a:pt x="445" y="267"/>
                      <a:pt x="445" y="251"/>
                    </a:cubicBezTo>
                    <a:cubicBezTo>
                      <a:pt x="445" y="238"/>
                      <a:pt x="444" y="226"/>
                      <a:pt x="442" y="214"/>
                    </a:cubicBezTo>
                    <a:cubicBezTo>
                      <a:pt x="393" y="214"/>
                      <a:pt x="393" y="214"/>
                      <a:pt x="393" y="214"/>
                    </a:cubicBezTo>
                    <a:cubicBezTo>
                      <a:pt x="395" y="227"/>
                      <a:pt x="395" y="239"/>
                      <a:pt x="395" y="252"/>
                    </a:cubicBezTo>
                    <a:cubicBezTo>
                      <a:pt x="395" y="267"/>
                      <a:pt x="394" y="282"/>
                      <a:pt x="392" y="297"/>
                    </a:cubicBezTo>
                    <a:cubicBezTo>
                      <a:pt x="439" y="297"/>
                      <a:pt x="439" y="297"/>
                      <a:pt x="439" y="297"/>
                    </a:cubicBezTo>
                    <a:close/>
                    <a:moveTo>
                      <a:pt x="430" y="176"/>
                    </a:moveTo>
                    <a:cubicBezTo>
                      <a:pt x="420" y="153"/>
                      <a:pt x="406" y="132"/>
                      <a:pt x="388" y="114"/>
                    </a:cubicBezTo>
                    <a:cubicBezTo>
                      <a:pt x="372" y="98"/>
                      <a:pt x="353" y="84"/>
                      <a:pt x="332" y="75"/>
                    </a:cubicBezTo>
                    <a:cubicBezTo>
                      <a:pt x="343" y="88"/>
                      <a:pt x="353" y="102"/>
                      <a:pt x="361" y="117"/>
                    </a:cubicBezTo>
                    <a:cubicBezTo>
                      <a:pt x="371" y="135"/>
                      <a:pt x="379" y="155"/>
                      <a:pt x="385" y="176"/>
                    </a:cubicBezTo>
                    <a:cubicBezTo>
                      <a:pt x="430" y="176"/>
                      <a:pt x="430" y="176"/>
                      <a:pt x="430" y="176"/>
                    </a:cubicBezTo>
                    <a:close/>
                    <a:moveTo>
                      <a:pt x="72" y="176"/>
                    </a:moveTo>
                    <a:cubicBezTo>
                      <a:pt x="125" y="176"/>
                      <a:pt x="125" y="176"/>
                      <a:pt x="125" y="176"/>
                    </a:cubicBezTo>
                    <a:cubicBezTo>
                      <a:pt x="131" y="155"/>
                      <a:pt x="139" y="135"/>
                      <a:pt x="150" y="117"/>
                    </a:cubicBezTo>
                    <a:cubicBezTo>
                      <a:pt x="159" y="100"/>
                      <a:pt x="170" y="84"/>
                      <a:pt x="183" y="69"/>
                    </a:cubicBezTo>
                    <a:cubicBezTo>
                      <a:pt x="157" y="79"/>
                      <a:pt x="133" y="94"/>
                      <a:pt x="114" y="114"/>
                    </a:cubicBezTo>
                    <a:cubicBezTo>
                      <a:pt x="96" y="132"/>
                      <a:pt x="82" y="153"/>
                      <a:pt x="72" y="176"/>
                    </a:cubicBezTo>
                    <a:close/>
                    <a:moveTo>
                      <a:pt x="165" y="176"/>
                    </a:moveTo>
                    <a:cubicBezTo>
                      <a:pt x="236" y="176"/>
                      <a:pt x="236" y="176"/>
                      <a:pt x="236" y="176"/>
                    </a:cubicBezTo>
                    <a:cubicBezTo>
                      <a:pt x="236" y="71"/>
                      <a:pt x="236" y="71"/>
                      <a:pt x="236" y="71"/>
                    </a:cubicBezTo>
                    <a:cubicBezTo>
                      <a:pt x="215" y="88"/>
                      <a:pt x="197" y="110"/>
                      <a:pt x="183" y="135"/>
                    </a:cubicBezTo>
                    <a:cubicBezTo>
                      <a:pt x="176" y="148"/>
                      <a:pt x="170" y="162"/>
                      <a:pt x="165" y="176"/>
                    </a:cubicBezTo>
                    <a:close/>
                    <a:moveTo>
                      <a:pt x="274" y="176"/>
                    </a:moveTo>
                    <a:cubicBezTo>
                      <a:pt x="345" y="176"/>
                      <a:pt x="345" y="176"/>
                      <a:pt x="345" y="176"/>
                    </a:cubicBezTo>
                    <a:cubicBezTo>
                      <a:pt x="341" y="162"/>
                      <a:pt x="335" y="148"/>
                      <a:pt x="327" y="135"/>
                    </a:cubicBezTo>
                    <a:cubicBezTo>
                      <a:pt x="314" y="110"/>
                      <a:pt x="296" y="88"/>
                      <a:pt x="274" y="71"/>
                    </a:cubicBezTo>
                    <a:cubicBezTo>
                      <a:pt x="274" y="176"/>
                      <a:pt x="274" y="176"/>
                      <a:pt x="274" y="176"/>
                    </a:cubicBezTo>
                    <a:close/>
                    <a:moveTo>
                      <a:pt x="354" y="214"/>
                    </a:moveTo>
                    <a:cubicBezTo>
                      <a:pt x="274" y="214"/>
                      <a:pt x="274" y="214"/>
                      <a:pt x="274" y="214"/>
                    </a:cubicBezTo>
                    <a:cubicBezTo>
                      <a:pt x="274" y="297"/>
                      <a:pt x="274" y="297"/>
                      <a:pt x="274" y="297"/>
                    </a:cubicBezTo>
                    <a:cubicBezTo>
                      <a:pt x="353" y="297"/>
                      <a:pt x="353" y="297"/>
                      <a:pt x="353" y="297"/>
                    </a:cubicBezTo>
                    <a:cubicBezTo>
                      <a:pt x="356" y="282"/>
                      <a:pt x="357" y="267"/>
                      <a:pt x="357" y="252"/>
                    </a:cubicBezTo>
                    <a:cubicBezTo>
                      <a:pt x="357" y="239"/>
                      <a:pt x="356" y="227"/>
                      <a:pt x="354" y="214"/>
                    </a:cubicBezTo>
                    <a:close/>
                    <a:moveTo>
                      <a:pt x="236" y="214"/>
                    </a:moveTo>
                    <a:cubicBezTo>
                      <a:pt x="156" y="214"/>
                      <a:pt x="156" y="214"/>
                      <a:pt x="156" y="214"/>
                    </a:cubicBezTo>
                    <a:cubicBezTo>
                      <a:pt x="154" y="227"/>
                      <a:pt x="153" y="239"/>
                      <a:pt x="153" y="252"/>
                    </a:cubicBezTo>
                    <a:cubicBezTo>
                      <a:pt x="153" y="267"/>
                      <a:pt x="155" y="282"/>
                      <a:pt x="158" y="297"/>
                    </a:cubicBezTo>
                    <a:cubicBezTo>
                      <a:pt x="236" y="297"/>
                      <a:pt x="236" y="297"/>
                      <a:pt x="236" y="297"/>
                    </a:cubicBezTo>
                    <a:cubicBezTo>
                      <a:pt x="236" y="214"/>
                      <a:pt x="236" y="214"/>
                      <a:pt x="236" y="214"/>
                    </a:cubicBezTo>
                    <a:close/>
                    <a:moveTo>
                      <a:pt x="118" y="214"/>
                    </a:moveTo>
                    <a:cubicBezTo>
                      <a:pt x="61" y="214"/>
                      <a:pt x="61" y="214"/>
                      <a:pt x="61" y="214"/>
                    </a:cubicBezTo>
                    <a:cubicBezTo>
                      <a:pt x="59" y="226"/>
                      <a:pt x="57" y="238"/>
                      <a:pt x="57" y="251"/>
                    </a:cubicBezTo>
                    <a:cubicBezTo>
                      <a:pt x="57" y="267"/>
                      <a:pt x="59" y="282"/>
                      <a:pt x="63" y="297"/>
                    </a:cubicBezTo>
                    <a:cubicBezTo>
                      <a:pt x="119" y="297"/>
                      <a:pt x="119" y="297"/>
                      <a:pt x="119" y="297"/>
                    </a:cubicBezTo>
                    <a:cubicBezTo>
                      <a:pt x="116" y="282"/>
                      <a:pt x="115" y="267"/>
                      <a:pt x="115" y="252"/>
                    </a:cubicBezTo>
                    <a:cubicBezTo>
                      <a:pt x="115" y="239"/>
                      <a:pt x="116" y="227"/>
                      <a:pt x="118" y="214"/>
                    </a:cubicBezTo>
                    <a:close/>
                    <a:moveTo>
                      <a:pt x="342" y="335"/>
                    </a:moveTo>
                    <a:cubicBezTo>
                      <a:pt x="274" y="335"/>
                      <a:pt x="274" y="335"/>
                      <a:pt x="274" y="335"/>
                    </a:cubicBezTo>
                    <a:cubicBezTo>
                      <a:pt x="274" y="433"/>
                      <a:pt x="274" y="433"/>
                      <a:pt x="274" y="433"/>
                    </a:cubicBezTo>
                    <a:cubicBezTo>
                      <a:pt x="296" y="415"/>
                      <a:pt x="315" y="392"/>
                      <a:pt x="328" y="367"/>
                    </a:cubicBezTo>
                    <a:cubicBezTo>
                      <a:pt x="334" y="357"/>
                      <a:pt x="338" y="346"/>
                      <a:pt x="342" y="335"/>
                    </a:cubicBezTo>
                    <a:close/>
                    <a:moveTo>
                      <a:pt x="236" y="335"/>
                    </a:moveTo>
                    <a:cubicBezTo>
                      <a:pt x="168" y="335"/>
                      <a:pt x="168" y="335"/>
                      <a:pt x="168" y="335"/>
                    </a:cubicBezTo>
                    <a:cubicBezTo>
                      <a:pt x="172" y="346"/>
                      <a:pt x="177" y="357"/>
                      <a:pt x="182" y="367"/>
                    </a:cubicBezTo>
                    <a:cubicBezTo>
                      <a:pt x="196" y="392"/>
                      <a:pt x="214" y="415"/>
                      <a:pt x="236" y="433"/>
                    </a:cubicBezTo>
                    <a:cubicBezTo>
                      <a:pt x="236" y="335"/>
                      <a:pt x="236" y="335"/>
                      <a:pt x="236" y="335"/>
                    </a:cubicBezTo>
                    <a:close/>
                    <a:moveTo>
                      <a:pt x="128" y="335"/>
                    </a:moveTo>
                    <a:cubicBezTo>
                      <a:pt x="77" y="335"/>
                      <a:pt x="77" y="335"/>
                      <a:pt x="77" y="335"/>
                    </a:cubicBezTo>
                    <a:cubicBezTo>
                      <a:pt x="86" y="354"/>
                      <a:pt x="99" y="373"/>
                      <a:pt x="114" y="388"/>
                    </a:cubicBezTo>
                    <a:cubicBezTo>
                      <a:pt x="133" y="407"/>
                      <a:pt x="155" y="422"/>
                      <a:pt x="181" y="431"/>
                    </a:cubicBezTo>
                    <a:cubicBezTo>
                      <a:pt x="168" y="417"/>
                      <a:pt x="158" y="402"/>
                      <a:pt x="149" y="385"/>
                    </a:cubicBezTo>
                    <a:cubicBezTo>
                      <a:pt x="140" y="370"/>
                      <a:pt x="133" y="352"/>
                      <a:pt x="128" y="335"/>
                    </a:cubicBezTo>
                    <a:close/>
                    <a:moveTo>
                      <a:pt x="429" y="428"/>
                    </a:moveTo>
                    <a:cubicBezTo>
                      <a:pt x="383" y="474"/>
                      <a:pt x="321" y="502"/>
                      <a:pt x="251" y="502"/>
                    </a:cubicBezTo>
                    <a:cubicBezTo>
                      <a:pt x="182" y="502"/>
                      <a:pt x="119" y="474"/>
                      <a:pt x="74" y="428"/>
                    </a:cubicBezTo>
                    <a:cubicBezTo>
                      <a:pt x="28" y="383"/>
                      <a:pt x="0" y="320"/>
                      <a:pt x="0" y="251"/>
                    </a:cubicBezTo>
                    <a:cubicBezTo>
                      <a:pt x="0" y="182"/>
                      <a:pt x="28" y="119"/>
                      <a:pt x="74" y="73"/>
                    </a:cubicBezTo>
                    <a:cubicBezTo>
                      <a:pt x="119" y="28"/>
                      <a:pt x="182" y="0"/>
                      <a:pt x="251" y="0"/>
                    </a:cubicBezTo>
                    <a:cubicBezTo>
                      <a:pt x="321" y="0"/>
                      <a:pt x="383" y="28"/>
                      <a:pt x="429" y="73"/>
                    </a:cubicBezTo>
                    <a:cubicBezTo>
                      <a:pt x="474" y="119"/>
                      <a:pt x="502" y="182"/>
                      <a:pt x="502" y="251"/>
                    </a:cubicBezTo>
                    <a:cubicBezTo>
                      <a:pt x="502" y="320"/>
                      <a:pt x="474" y="383"/>
                      <a:pt x="429" y="4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p>
            </p:txBody>
          </p:sp>
        </p:grpSp>
      </p:grpSp>
      <p:sp>
        <p:nvSpPr>
          <p:cNvPr id="46" name="矩形 45"/>
          <p:cNvSpPr/>
          <p:nvPr/>
        </p:nvSpPr>
        <p:spPr>
          <a:xfrm>
            <a:off x="0" y="79257"/>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rgbClr val="C00000"/>
                </a:solidFill>
                <a:effectLst/>
                <a:uLnTx/>
                <a:uFillTx/>
              </a:rPr>
              <a:t>PPT</a:t>
            </a:r>
            <a:r>
              <a:rPr kumimoji="0" lang="zh-CN" altLang="en-US" sz="100" b="0" i="0" u="none" strike="noStrike" kern="0" cap="none" spc="0" normalizeH="0" baseline="0" noProof="0" dirty="0">
                <a:ln>
                  <a:noFill/>
                </a:ln>
                <a:solidFill>
                  <a:srgbClr val="C00000"/>
                </a:solidFill>
                <a:effectLst/>
                <a:uLnTx/>
                <a:uFillTx/>
              </a:rPr>
              <a:t>模板下载：</a:t>
            </a:r>
            <a:r>
              <a:rPr kumimoji="0" lang="en-US" altLang="zh-CN" sz="100" b="0" i="0" u="none" strike="noStrike" kern="0" cap="none" spc="0" normalizeH="0" baseline="0" noProof="0" dirty="0">
                <a:ln>
                  <a:noFill/>
                </a:ln>
                <a:solidFill>
                  <a:srgbClr val="C00000"/>
                </a:solidFill>
                <a:effectLst/>
                <a:uLnTx/>
                <a:uFillTx/>
              </a:rPr>
              <a:t>www.1ppt.com/moban/     </a:t>
            </a:r>
            <a:r>
              <a:rPr kumimoji="0" lang="zh-CN" altLang="en-US" sz="100" b="0" i="0" u="none" strike="noStrike" kern="0" cap="none" spc="0" normalizeH="0" baseline="0" noProof="0" dirty="0">
                <a:ln>
                  <a:noFill/>
                </a:ln>
                <a:solidFill>
                  <a:srgbClr val="C00000"/>
                </a:solidFill>
                <a:effectLst/>
                <a:uLnTx/>
                <a:uFillTx/>
              </a:rPr>
              <a:t>行业</a:t>
            </a:r>
            <a:r>
              <a:rPr kumimoji="0" lang="en-US" altLang="zh-CN" sz="100" b="0" i="0" u="none" strike="noStrike" kern="0" cap="none" spc="0" normalizeH="0" baseline="0" noProof="0" dirty="0">
                <a:ln>
                  <a:noFill/>
                </a:ln>
                <a:solidFill>
                  <a:srgbClr val="C00000"/>
                </a:solidFill>
                <a:effectLst/>
                <a:uLnTx/>
                <a:uFillTx/>
              </a:rPr>
              <a:t>PPT</a:t>
            </a:r>
            <a:r>
              <a:rPr kumimoji="0" lang="zh-CN" altLang="en-US" sz="100" b="0" i="0" u="none" strike="noStrike" kern="0" cap="none" spc="0" normalizeH="0" baseline="0" noProof="0" dirty="0">
                <a:ln>
                  <a:noFill/>
                </a:ln>
                <a:solidFill>
                  <a:srgbClr val="C00000"/>
                </a:solidFill>
                <a:effectLst/>
                <a:uLnTx/>
                <a:uFillTx/>
              </a:rPr>
              <a:t>模板：</a:t>
            </a:r>
            <a:r>
              <a:rPr kumimoji="0" lang="en-US" altLang="zh-CN" sz="100" b="0" i="0" u="none" strike="noStrike" kern="0" cap="none" spc="0" normalizeH="0" baseline="0" noProof="0" dirty="0">
                <a:ln>
                  <a:noFill/>
                </a:ln>
                <a:solidFill>
                  <a:srgbClr val="C00000"/>
                </a:solidFill>
                <a:effectLst/>
                <a:uLnTx/>
                <a:uFillTx/>
              </a:rPr>
              <a:t>www.1ppt.com/hangye/ </a:t>
            </a:r>
            <a:endParaRPr kumimoji="0" lang="en-US" altLang="zh-CN" sz="100" b="0" i="0" u="none" strike="noStrike" kern="0" cap="none" spc="0" normalizeH="0" baseline="0" noProof="0" dirty="0">
              <a:ln>
                <a:noFill/>
              </a:ln>
              <a:solidFill>
                <a:srgbClr val="C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rgbClr val="C00000"/>
                </a:solidFill>
                <a:effectLst/>
                <a:uLnTx/>
                <a:uFillTx/>
              </a:rPr>
              <a:t>节日</a:t>
            </a:r>
            <a:r>
              <a:rPr kumimoji="0" lang="en-US" altLang="zh-CN" sz="100" b="0" i="0" u="none" strike="noStrike" kern="0" cap="none" spc="0" normalizeH="0" baseline="0" noProof="0" dirty="0">
                <a:ln>
                  <a:noFill/>
                </a:ln>
                <a:solidFill>
                  <a:srgbClr val="C00000"/>
                </a:solidFill>
                <a:effectLst/>
                <a:uLnTx/>
                <a:uFillTx/>
              </a:rPr>
              <a:t>PPT</a:t>
            </a:r>
            <a:r>
              <a:rPr kumimoji="0" lang="zh-CN" altLang="en-US" sz="100" b="0" i="0" u="none" strike="noStrike" kern="0" cap="none" spc="0" normalizeH="0" baseline="0" noProof="0" dirty="0">
                <a:ln>
                  <a:noFill/>
                </a:ln>
                <a:solidFill>
                  <a:srgbClr val="C00000"/>
                </a:solidFill>
                <a:effectLst/>
                <a:uLnTx/>
                <a:uFillTx/>
              </a:rPr>
              <a:t>模板：</a:t>
            </a:r>
            <a:r>
              <a:rPr kumimoji="0" lang="en-US" altLang="zh-CN" sz="100" b="0" i="0" u="none" strike="noStrike" kern="0" cap="none" spc="0" normalizeH="0" baseline="0" noProof="0" dirty="0">
                <a:ln>
                  <a:noFill/>
                </a:ln>
                <a:solidFill>
                  <a:srgbClr val="C00000"/>
                </a:solidFill>
                <a:effectLst/>
                <a:uLnTx/>
                <a:uFillTx/>
              </a:rPr>
              <a:t>www.1ppt.com/jieri/           PPT</a:t>
            </a:r>
            <a:r>
              <a:rPr kumimoji="0" lang="zh-CN" altLang="en-US" sz="100" b="0" i="0" u="none" strike="noStrike" kern="0" cap="none" spc="0" normalizeH="0" baseline="0" noProof="0" dirty="0">
                <a:ln>
                  <a:noFill/>
                </a:ln>
                <a:solidFill>
                  <a:srgbClr val="C00000"/>
                </a:solidFill>
                <a:effectLst/>
                <a:uLnTx/>
                <a:uFillTx/>
              </a:rPr>
              <a:t>素材下载：</a:t>
            </a:r>
            <a:r>
              <a:rPr kumimoji="0" lang="en-US" altLang="zh-CN" sz="100" b="0" i="0" u="none" strike="noStrike" kern="0" cap="none" spc="0" normalizeH="0" baseline="0" noProof="0" dirty="0">
                <a:ln>
                  <a:noFill/>
                </a:ln>
                <a:solidFill>
                  <a:srgbClr val="C00000"/>
                </a:solidFill>
                <a:effectLst/>
                <a:uLnTx/>
                <a:uFillTx/>
              </a:rPr>
              <a:t>www.1ppt.com/sucai/</a:t>
            </a:r>
            <a:endParaRPr kumimoji="0" lang="en-US" altLang="zh-CN" sz="100" b="0" i="0" u="none" strike="noStrike" kern="0" cap="none" spc="0" normalizeH="0" baseline="0" noProof="0" dirty="0">
              <a:ln>
                <a:noFill/>
              </a:ln>
              <a:solidFill>
                <a:srgbClr val="C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rgbClr val="C00000"/>
                </a:solidFill>
                <a:effectLst/>
                <a:uLnTx/>
                <a:uFillTx/>
              </a:rPr>
              <a:t>PPT</a:t>
            </a:r>
            <a:r>
              <a:rPr kumimoji="0" lang="zh-CN" altLang="en-US" sz="100" b="0" i="0" u="none" strike="noStrike" kern="0" cap="none" spc="0" normalizeH="0" baseline="0" noProof="0" dirty="0">
                <a:ln>
                  <a:noFill/>
                </a:ln>
                <a:solidFill>
                  <a:srgbClr val="C00000"/>
                </a:solidFill>
                <a:effectLst/>
                <a:uLnTx/>
                <a:uFillTx/>
              </a:rPr>
              <a:t>背景图片：</a:t>
            </a:r>
            <a:r>
              <a:rPr kumimoji="0" lang="en-US" altLang="zh-CN" sz="100" b="0" i="0" u="none" strike="noStrike" kern="0" cap="none" spc="0" normalizeH="0" baseline="0" noProof="0" dirty="0">
                <a:ln>
                  <a:noFill/>
                </a:ln>
                <a:solidFill>
                  <a:srgbClr val="C00000"/>
                </a:solidFill>
                <a:effectLst/>
                <a:uLnTx/>
                <a:uFillTx/>
              </a:rPr>
              <a:t>www.1ppt.com/beijing/      PPT</a:t>
            </a:r>
            <a:r>
              <a:rPr kumimoji="0" lang="zh-CN" altLang="en-US" sz="100" b="0" i="0" u="none" strike="noStrike" kern="0" cap="none" spc="0" normalizeH="0" baseline="0" noProof="0" dirty="0">
                <a:ln>
                  <a:noFill/>
                </a:ln>
                <a:solidFill>
                  <a:srgbClr val="C00000"/>
                </a:solidFill>
                <a:effectLst/>
                <a:uLnTx/>
                <a:uFillTx/>
              </a:rPr>
              <a:t>图表下载：</a:t>
            </a:r>
            <a:r>
              <a:rPr kumimoji="0" lang="en-US" altLang="zh-CN" sz="100" b="0" i="0" u="none" strike="noStrike" kern="0" cap="none" spc="0" normalizeH="0" baseline="0" noProof="0" dirty="0">
                <a:ln>
                  <a:noFill/>
                </a:ln>
                <a:solidFill>
                  <a:srgbClr val="C00000"/>
                </a:solidFill>
                <a:effectLst/>
                <a:uLnTx/>
                <a:uFillTx/>
              </a:rPr>
              <a:t>www.1ppt.com/tubiao/      </a:t>
            </a:r>
            <a:endParaRPr kumimoji="0" lang="en-US" altLang="zh-CN" sz="100" b="0" i="0" u="none" strike="noStrike" kern="0" cap="none" spc="0" normalizeH="0" baseline="0" noProof="0" dirty="0">
              <a:ln>
                <a:noFill/>
              </a:ln>
              <a:solidFill>
                <a:srgbClr val="C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rgbClr val="C00000"/>
                </a:solidFill>
                <a:effectLst/>
                <a:uLnTx/>
                <a:uFillTx/>
              </a:rPr>
              <a:t>优秀</a:t>
            </a:r>
            <a:r>
              <a:rPr kumimoji="0" lang="en-US" altLang="zh-CN" sz="100" b="0" i="0" u="none" strike="noStrike" kern="0" cap="none" spc="0" normalizeH="0" baseline="0" noProof="0" dirty="0">
                <a:ln>
                  <a:noFill/>
                </a:ln>
                <a:solidFill>
                  <a:srgbClr val="C00000"/>
                </a:solidFill>
                <a:effectLst/>
                <a:uLnTx/>
                <a:uFillTx/>
              </a:rPr>
              <a:t>PPT</a:t>
            </a:r>
            <a:r>
              <a:rPr kumimoji="0" lang="zh-CN" altLang="en-US" sz="100" b="0" i="0" u="none" strike="noStrike" kern="0" cap="none" spc="0" normalizeH="0" baseline="0" noProof="0" dirty="0">
                <a:ln>
                  <a:noFill/>
                </a:ln>
                <a:solidFill>
                  <a:srgbClr val="C00000"/>
                </a:solidFill>
                <a:effectLst/>
                <a:uLnTx/>
                <a:uFillTx/>
              </a:rPr>
              <a:t>下载：</a:t>
            </a:r>
            <a:r>
              <a:rPr kumimoji="0" lang="en-US" altLang="zh-CN" sz="100" b="0" i="0" u="none" strike="noStrike" kern="0" cap="none" spc="0" normalizeH="0" baseline="0" noProof="0" dirty="0">
                <a:ln>
                  <a:noFill/>
                </a:ln>
                <a:solidFill>
                  <a:srgbClr val="C00000"/>
                </a:solidFill>
                <a:effectLst/>
                <a:uLnTx/>
                <a:uFillTx/>
              </a:rPr>
              <a:t>www.1ppt.com/xiazai/        PPT</a:t>
            </a:r>
            <a:r>
              <a:rPr kumimoji="0" lang="zh-CN" altLang="en-US" sz="100" b="0" i="0" u="none" strike="noStrike" kern="0" cap="none" spc="0" normalizeH="0" baseline="0" noProof="0" dirty="0">
                <a:ln>
                  <a:noFill/>
                </a:ln>
                <a:solidFill>
                  <a:srgbClr val="C00000"/>
                </a:solidFill>
                <a:effectLst/>
                <a:uLnTx/>
                <a:uFillTx/>
              </a:rPr>
              <a:t>教程： </a:t>
            </a:r>
            <a:r>
              <a:rPr kumimoji="0" lang="en-US" altLang="zh-CN" sz="100" b="0" i="0" u="none" strike="noStrike" kern="0" cap="none" spc="0" normalizeH="0" baseline="0" noProof="0" dirty="0">
                <a:ln>
                  <a:noFill/>
                </a:ln>
                <a:solidFill>
                  <a:srgbClr val="C00000"/>
                </a:solidFill>
                <a:effectLst/>
                <a:uLnTx/>
                <a:uFillTx/>
              </a:rPr>
              <a:t>www.1ppt.com/powerpoint/      </a:t>
            </a:r>
            <a:endParaRPr kumimoji="0" lang="en-US" altLang="zh-CN" sz="100" b="0" i="0" u="none" strike="noStrike" kern="0" cap="none" spc="0" normalizeH="0" baseline="0" noProof="0" dirty="0">
              <a:ln>
                <a:noFill/>
              </a:ln>
              <a:solidFill>
                <a:srgbClr val="C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rgbClr val="C00000"/>
                </a:solidFill>
                <a:effectLst/>
                <a:uLnTx/>
                <a:uFillTx/>
              </a:rPr>
              <a:t>Word</a:t>
            </a:r>
            <a:r>
              <a:rPr kumimoji="0" lang="zh-CN" altLang="en-US" sz="100" b="0" i="0" u="none" strike="noStrike" kern="0" cap="none" spc="0" normalizeH="0" baseline="0" noProof="0" dirty="0">
                <a:ln>
                  <a:noFill/>
                </a:ln>
                <a:solidFill>
                  <a:srgbClr val="C00000"/>
                </a:solidFill>
                <a:effectLst/>
                <a:uLnTx/>
                <a:uFillTx/>
              </a:rPr>
              <a:t>教程： </a:t>
            </a:r>
            <a:r>
              <a:rPr kumimoji="0" lang="en-US" altLang="zh-CN" sz="100" b="0" i="0" u="none" strike="noStrike" kern="0" cap="none" spc="0" normalizeH="0" baseline="0" noProof="0" dirty="0">
                <a:ln>
                  <a:noFill/>
                </a:ln>
                <a:solidFill>
                  <a:srgbClr val="C00000"/>
                </a:solidFill>
                <a:effectLst/>
                <a:uLnTx/>
                <a:uFillTx/>
              </a:rPr>
              <a:t>www.1ppt.com/word/              Excel</a:t>
            </a:r>
            <a:r>
              <a:rPr kumimoji="0" lang="zh-CN" altLang="en-US" sz="100" b="0" i="0" u="none" strike="noStrike" kern="0" cap="none" spc="0" normalizeH="0" baseline="0" noProof="0" dirty="0">
                <a:ln>
                  <a:noFill/>
                </a:ln>
                <a:solidFill>
                  <a:srgbClr val="C00000"/>
                </a:solidFill>
                <a:effectLst/>
                <a:uLnTx/>
                <a:uFillTx/>
              </a:rPr>
              <a:t>教程：</a:t>
            </a:r>
            <a:r>
              <a:rPr kumimoji="0" lang="en-US" altLang="zh-CN" sz="100" b="0" i="0" u="none" strike="noStrike" kern="0" cap="none" spc="0" normalizeH="0" baseline="0" noProof="0" dirty="0">
                <a:ln>
                  <a:noFill/>
                </a:ln>
                <a:solidFill>
                  <a:srgbClr val="C00000"/>
                </a:solidFill>
                <a:effectLst/>
                <a:uLnTx/>
                <a:uFillTx/>
              </a:rPr>
              <a:t>www.1ppt.com/excel/  </a:t>
            </a:r>
            <a:endParaRPr kumimoji="0" lang="en-US" altLang="zh-CN" sz="100" b="0" i="0" u="none" strike="noStrike" kern="0" cap="none" spc="0" normalizeH="0" baseline="0" noProof="0" dirty="0">
              <a:ln>
                <a:noFill/>
              </a:ln>
              <a:solidFill>
                <a:srgbClr val="C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rgbClr val="C00000"/>
                </a:solidFill>
                <a:effectLst/>
                <a:uLnTx/>
                <a:uFillTx/>
              </a:rPr>
              <a:t>资料下载：</a:t>
            </a:r>
            <a:r>
              <a:rPr kumimoji="0" lang="en-US" altLang="zh-CN" sz="100" b="0" i="0" u="none" strike="noStrike" kern="0" cap="none" spc="0" normalizeH="0" baseline="0" noProof="0" dirty="0">
                <a:ln>
                  <a:noFill/>
                </a:ln>
                <a:solidFill>
                  <a:srgbClr val="C00000"/>
                </a:solidFill>
                <a:effectLst/>
                <a:uLnTx/>
                <a:uFillTx/>
              </a:rPr>
              <a:t>www.1ppt.com/ziliao/                PPT</a:t>
            </a:r>
            <a:r>
              <a:rPr kumimoji="0" lang="zh-CN" altLang="en-US" sz="100" b="0" i="0" u="none" strike="noStrike" kern="0" cap="none" spc="0" normalizeH="0" baseline="0" noProof="0" dirty="0">
                <a:ln>
                  <a:noFill/>
                </a:ln>
                <a:solidFill>
                  <a:srgbClr val="C00000"/>
                </a:solidFill>
                <a:effectLst/>
                <a:uLnTx/>
                <a:uFillTx/>
              </a:rPr>
              <a:t>课件下载：</a:t>
            </a:r>
            <a:r>
              <a:rPr kumimoji="0" lang="en-US" altLang="zh-CN" sz="100" b="0" i="0" u="none" strike="noStrike" kern="0" cap="none" spc="0" normalizeH="0" baseline="0" noProof="0" dirty="0">
                <a:ln>
                  <a:noFill/>
                </a:ln>
                <a:solidFill>
                  <a:srgbClr val="C00000"/>
                </a:solidFill>
                <a:effectLst/>
                <a:uLnTx/>
                <a:uFillTx/>
              </a:rPr>
              <a:t>www.1ppt.com/kejian/ </a:t>
            </a:r>
            <a:endParaRPr kumimoji="0" lang="en-US" altLang="zh-CN" sz="100" b="0" i="0" u="none" strike="noStrike" kern="0" cap="none" spc="0" normalizeH="0" baseline="0" noProof="0" dirty="0">
              <a:ln>
                <a:noFill/>
              </a:ln>
              <a:solidFill>
                <a:srgbClr val="C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rgbClr val="C00000"/>
                </a:solidFill>
                <a:effectLst/>
                <a:uLnTx/>
                <a:uFillTx/>
              </a:rPr>
              <a:t>范文下载：</a:t>
            </a:r>
            <a:r>
              <a:rPr kumimoji="0" lang="en-US" altLang="zh-CN" sz="100" b="0" i="0" u="none" strike="noStrike" kern="0" cap="none" spc="0" normalizeH="0" baseline="0" noProof="0" dirty="0">
                <a:ln>
                  <a:noFill/>
                </a:ln>
                <a:solidFill>
                  <a:srgbClr val="C00000"/>
                </a:solidFill>
                <a:effectLst/>
                <a:uLnTx/>
                <a:uFillTx/>
              </a:rPr>
              <a:t>www.1ppt.com/fanwen/             </a:t>
            </a:r>
            <a:r>
              <a:rPr kumimoji="0" lang="zh-CN" altLang="en-US" sz="100" b="0" i="0" u="none" strike="noStrike" kern="0" cap="none" spc="0" normalizeH="0" baseline="0" noProof="0" dirty="0">
                <a:ln>
                  <a:noFill/>
                </a:ln>
                <a:solidFill>
                  <a:srgbClr val="C00000"/>
                </a:solidFill>
                <a:effectLst/>
                <a:uLnTx/>
                <a:uFillTx/>
              </a:rPr>
              <a:t>试卷下载：</a:t>
            </a:r>
            <a:r>
              <a:rPr kumimoji="0" lang="en-US" altLang="zh-CN" sz="100" b="0" i="0" u="none" strike="noStrike" kern="0" cap="none" spc="0" normalizeH="0" baseline="0" noProof="0" dirty="0">
                <a:ln>
                  <a:noFill/>
                </a:ln>
                <a:solidFill>
                  <a:srgbClr val="C00000"/>
                </a:solidFill>
                <a:effectLst/>
                <a:uLnTx/>
                <a:uFillTx/>
              </a:rPr>
              <a:t>www.1ppt.com/shiti/  </a:t>
            </a:r>
            <a:endParaRPr kumimoji="0" lang="en-US" altLang="zh-CN" sz="100" b="0" i="0" u="none" strike="noStrike" kern="0" cap="none" spc="0" normalizeH="0" baseline="0" noProof="0" dirty="0">
              <a:ln>
                <a:noFill/>
              </a:ln>
              <a:solidFill>
                <a:srgbClr val="C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rgbClr val="C00000"/>
                </a:solidFill>
                <a:effectLst/>
                <a:uLnTx/>
                <a:uFillTx/>
              </a:rPr>
              <a:t>教案下载：</a:t>
            </a:r>
            <a:r>
              <a:rPr kumimoji="0" lang="en-US" altLang="zh-CN" sz="100" b="0" i="0" u="none" strike="noStrike" kern="0" cap="none" spc="0" normalizeH="0" baseline="0" noProof="0" dirty="0">
                <a:ln>
                  <a:noFill/>
                </a:ln>
                <a:solidFill>
                  <a:srgbClr val="C00000"/>
                </a:solidFill>
                <a:effectLst/>
                <a:uLnTx/>
                <a:uFillTx/>
              </a:rPr>
              <a:t>www.1ppt.com/jiaoan/  </a:t>
            </a:r>
            <a:r>
              <a:rPr kumimoji="0" lang="en-US" altLang="zh-CN" sz="100" b="0" i="0" u="none" strike="noStrike" kern="0" cap="none" spc="0" normalizeH="0" baseline="0" noProof="0" dirty="0" smtClean="0">
                <a:ln>
                  <a:noFill/>
                </a:ln>
                <a:solidFill>
                  <a:srgbClr val="C00000"/>
                </a:solidFill>
                <a:effectLst/>
                <a:uLnTx/>
                <a:uFillTx/>
              </a:rPr>
              <a:t>      PPT</a:t>
            </a:r>
            <a:r>
              <a:rPr kumimoji="0" lang="zh-CN" altLang="en-US" sz="100" b="0" i="0" u="none" strike="noStrike" kern="0" cap="none" spc="0" normalizeH="0" baseline="0" noProof="0" dirty="0" smtClean="0">
                <a:ln>
                  <a:noFill/>
                </a:ln>
                <a:solidFill>
                  <a:srgbClr val="C00000"/>
                </a:solidFill>
                <a:effectLst/>
                <a:uLnTx/>
                <a:uFillTx/>
              </a:rPr>
              <a:t>论坛：</a:t>
            </a:r>
            <a:r>
              <a:rPr kumimoji="0" lang="en-US" altLang="zh-CN" sz="100" b="0" i="0" u="none" strike="noStrike" kern="0" cap="none" spc="0" normalizeH="0" baseline="0" noProof="0" dirty="0" smtClean="0">
                <a:ln>
                  <a:noFill/>
                </a:ln>
                <a:solidFill>
                  <a:srgbClr val="C00000"/>
                </a:solidFill>
                <a:effectLst/>
                <a:uLnTx/>
                <a:uFillTx/>
              </a:rPr>
              <a:t>www.1ppt.cn</a:t>
            </a:r>
            <a:endParaRPr kumimoji="0" lang="en-US" altLang="zh-CN" sz="100" b="0" i="0" u="none" strike="noStrike" kern="0" cap="none" spc="0" normalizeH="0" baseline="0" noProof="0" dirty="0">
              <a:ln>
                <a:noFill/>
              </a:ln>
              <a:solidFill>
                <a:srgbClr val="C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rgbClr val="C00000"/>
                </a:solidFill>
                <a:effectLst/>
                <a:uLnTx/>
                <a:uFillTx/>
              </a:rPr>
              <a:t> </a:t>
            </a:r>
            <a:endParaRPr kumimoji="0" lang="zh-CN" altLang="en-US" sz="100" b="0" i="0" u="none" strike="noStrike" kern="0" cap="none" spc="0" normalizeH="0" baseline="0" noProof="0" dirty="0">
              <a:ln>
                <a:noFill/>
              </a:ln>
              <a:solidFill>
                <a:srgbClr val="C00000"/>
              </a:solidFill>
              <a:effectLst/>
              <a:uLnTx/>
              <a:uFillTx/>
            </a:endParaRPr>
          </a:p>
        </p:txBody>
      </p:sp>
    </p:spTree>
  </p:cSld>
  <p:clrMapOvr>
    <a:masterClrMapping/>
  </p:clrMapOvr>
  <p:transition spd="slow" advTm="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rot="19040361">
            <a:off x="8754110" y="312420"/>
            <a:ext cx="1944370" cy="1944370"/>
          </a:xfrm>
          <a:prstGeom prst="roundRect">
            <a:avLst/>
          </a:prstGeom>
          <a:gradFill flip="none" rotWithShape="1">
            <a:gsLst>
              <a:gs pos="0">
                <a:srgbClr val="C9CBC8"/>
              </a:gs>
              <a:gs pos="100000">
                <a:srgbClr val="FCFCFC"/>
              </a:gs>
            </a:gsLst>
            <a:lin ang="8100000" scaled="1"/>
            <a:tileRect/>
          </a:gradFill>
          <a:ln>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原创设计师QQ598969553           _2"/>
          <p:cNvSpPr txBox="1"/>
          <p:nvPr/>
        </p:nvSpPr>
        <p:spPr>
          <a:xfrm>
            <a:off x="139065" y="398780"/>
            <a:ext cx="4246245" cy="398780"/>
          </a:xfrm>
          <a:prstGeom prst="rect">
            <a:avLst/>
          </a:prstGeom>
          <a:noFill/>
        </p:spPr>
        <p:txBody>
          <a:bodyPr wrap="square" rtlCol="0">
            <a:spAutoFit/>
          </a:bodyPr>
          <a:lstStyle/>
          <a:p>
            <a:pPr marL="0" lvl="1" algn="ctr" fontAlgn="base">
              <a:spcBef>
                <a:spcPct val="0"/>
              </a:spcBef>
              <a:spcAft>
                <a:spcPct val="0"/>
              </a:spcAft>
            </a:pPr>
            <a:r>
              <a:rPr lang="en-US" altLang="zh-CN" sz="2000" b="1" dirty="0">
                <a:solidFill>
                  <a:prstClr val="black"/>
                </a:solidFill>
                <a:latin typeface="微软雅黑" panose="020B0503020204020204" pitchFamily="34" charset="-122"/>
                <a:ea typeface="微软雅黑" panose="020B0503020204020204" pitchFamily="34" charset="-122"/>
                <a:sym typeface="+mn-ea"/>
              </a:rPr>
              <a:t>1</a:t>
            </a:r>
            <a:r>
              <a:rPr lang="zh-CN" altLang="en-US" sz="2000" b="1" dirty="0">
                <a:solidFill>
                  <a:prstClr val="black"/>
                </a:solidFill>
                <a:latin typeface="微软雅黑" panose="020B0503020204020204" pitchFamily="34" charset="-122"/>
                <a:ea typeface="微软雅黑" panose="020B0503020204020204" pitchFamily="34" charset="-122"/>
                <a:sym typeface="+mn-ea"/>
              </a:rPr>
              <a:t>、市场趋势及现状</a:t>
            </a:r>
            <a:endParaRPr lang="zh-CN" altLang="en-US" sz="2000" b="1" dirty="0">
              <a:solidFill>
                <a:prstClr val="black"/>
              </a:solidFill>
              <a:latin typeface="微软雅黑" panose="020B0503020204020204" pitchFamily="34" charset="-122"/>
              <a:ea typeface="微软雅黑" panose="020B0503020204020204" pitchFamily="34" charset="-122"/>
              <a:sym typeface="+mn-ea"/>
            </a:endParaRPr>
          </a:p>
        </p:txBody>
      </p:sp>
      <p:pic>
        <p:nvPicPr>
          <p:cNvPr id="13" name="图片 12" descr="P2P"/>
          <p:cNvPicPr>
            <a:picLocks noChangeAspect="1"/>
          </p:cNvPicPr>
          <p:nvPr/>
        </p:nvPicPr>
        <p:blipFill>
          <a:blip r:embed="rId1"/>
          <a:stretch>
            <a:fillRect/>
          </a:stretch>
        </p:blipFill>
        <p:spPr>
          <a:xfrm>
            <a:off x="8723630" y="859155"/>
            <a:ext cx="2006600" cy="850900"/>
          </a:xfrm>
          <a:prstGeom prst="rect">
            <a:avLst/>
          </a:prstGeom>
        </p:spPr>
      </p:pic>
      <p:sp>
        <p:nvSpPr>
          <p:cNvPr id="16" name="文本框 15"/>
          <p:cNvSpPr txBox="1"/>
          <p:nvPr/>
        </p:nvSpPr>
        <p:spPr>
          <a:xfrm>
            <a:off x="1176020" y="1236980"/>
            <a:ext cx="5118735" cy="4431665"/>
          </a:xfrm>
          <a:prstGeom prst="rect">
            <a:avLst/>
          </a:prstGeom>
          <a:noFill/>
        </p:spPr>
        <p:txBody>
          <a:bodyPr wrap="square" lIns="0" tIns="0" rIns="0" bIns="0" rtlCol="0">
            <a:spAutoFit/>
          </a:bodyPr>
          <a:p>
            <a:pPr fontAlgn="auto">
              <a:lnSpc>
                <a:spcPct val="150000"/>
              </a:lnSpc>
            </a:pPr>
            <a:r>
              <a:rPr lang="en-US" altLang="zh-CN" sz="1600" dirty="0" smtClean="0">
                <a:solidFill>
                  <a:schemeClr val="tx1"/>
                </a:solidFill>
                <a:latin typeface="微软雅黑" panose="020B0503020204020204" pitchFamily="34" charset="-122"/>
                <a:ea typeface="微软雅黑" panose="020B0503020204020204" pitchFamily="34" charset="-122"/>
              </a:rPr>
              <a:t>       2016</a:t>
            </a:r>
            <a:r>
              <a:rPr lang="zh-CN" altLang="en-US" sz="1600" dirty="0" smtClean="0">
                <a:solidFill>
                  <a:schemeClr val="tx1"/>
                </a:solidFill>
                <a:latin typeface="微软雅黑" panose="020B0503020204020204" pitchFamily="34" charset="-122"/>
                <a:ea typeface="微软雅黑" panose="020B0503020204020204" pitchFamily="34" charset="-122"/>
              </a:rPr>
              <a:t>年是互联网金融监管年，随着《网络借贷信息中介机构业务活动管理暂行办法》更是确立了P2P网贷的合法地位。随着互联网金融监管的持续深入，网贷行业也已经步入转型深水区，监管政策比之前预料的来的更猛烈，之前网贷行业“心存侥幸”，比如金交所模式、债权转让模式，一些平台预计各地金融局可能会对银监会政策有不同的解读，但目前来看，都被彻底拍死。</a:t>
            </a:r>
            <a:endParaRPr lang="zh-CN" altLang="en-US" sz="1600" dirty="0" smtClean="0">
              <a:solidFill>
                <a:schemeClr val="tx1"/>
              </a:solidFill>
              <a:latin typeface="微软雅黑" panose="020B0503020204020204" pitchFamily="34" charset="-122"/>
              <a:ea typeface="微软雅黑" panose="020B0503020204020204" pitchFamily="34" charset="-122"/>
            </a:endParaRPr>
          </a:p>
          <a:p>
            <a:pPr fontAlgn="auto">
              <a:lnSpc>
                <a:spcPct val="150000"/>
              </a:lnSpc>
            </a:pPr>
            <a:r>
              <a:rPr lang="zh-CN" altLang="en-US" sz="1600" dirty="0" smtClean="0">
                <a:solidFill>
                  <a:schemeClr val="tx1"/>
                </a:solidFill>
                <a:latin typeface="微软雅黑" panose="020B0503020204020204" pitchFamily="34" charset="-122"/>
                <a:ea typeface="微软雅黑" panose="020B0503020204020204" pitchFamily="34" charset="-122"/>
              </a:rPr>
              <a:t>      2017 年一季度，网贷行业新增平台仅有 8 家，和 2016 年四季度相比下降 65.2%，同比 2016 年一季度，下降 93.8%，新增平台创历史以来最低。预计未来网贷行业会呈现</a:t>
            </a:r>
            <a:r>
              <a:rPr lang="en-US" altLang="zh-CN" sz="1600" dirty="0" smtClean="0">
                <a:solidFill>
                  <a:schemeClr val="tx1"/>
                </a:solidFill>
                <a:latin typeface="微软雅黑" panose="020B0503020204020204" pitchFamily="34" charset="-122"/>
                <a:ea typeface="微软雅黑" panose="020B0503020204020204" pitchFamily="34" charset="-122"/>
              </a:rPr>
              <a:t>”</a:t>
            </a:r>
            <a:r>
              <a:rPr lang="zh-CN" altLang="en-US" sz="1600" dirty="0" smtClean="0">
                <a:solidFill>
                  <a:schemeClr val="tx1"/>
                </a:solidFill>
                <a:latin typeface="微软雅黑" panose="020B0503020204020204" pitchFamily="34" charset="-122"/>
                <a:ea typeface="微软雅黑" panose="020B0503020204020204" pitchFamily="34" charset="-122"/>
              </a:rPr>
              <a:t>二八法则</a:t>
            </a:r>
            <a:r>
              <a:rPr lang="en-US" altLang="zh-CN" sz="1600" dirty="0" smtClean="0">
                <a:solidFill>
                  <a:schemeClr val="tx1"/>
                </a:solidFill>
                <a:latin typeface="微软雅黑" panose="020B0503020204020204" pitchFamily="34" charset="-122"/>
                <a:ea typeface="微软雅黑" panose="020B0503020204020204" pitchFamily="34" charset="-122"/>
              </a:rPr>
              <a:t>“</a:t>
            </a:r>
            <a:r>
              <a:rPr lang="zh-CN" altLang="en-US" sz="1600" dirty="0" smtClean="0">
                <a:solidFill>
                  <a:schemeClr val="tx1"/>
                </a:solidFill>
                <a:latin typeface="微软雅黑" panose="020B0503020204020204" pitchFamily="34" charset="-122"/>
                <a:ea typeface="微软雅黑" panose="020B0503020204020204" pitchFamily="34" charset="-122"/>
              </a:rPr>
              <a:t>，</a:t>
            </a:r>
            <a:r>
              <a:rPr lang="en-US" altLang="zh-CN" sz="1600" dirty="0" smtClean="0">
                <a:solidFill>
                  <a:schemeClr val="tx1"/>
                </a:solidFill>
                <a:latin typeface="微软雅黑" panose="020B0503020204020204" pitchFamily="34" charset="-122"/>
                <a:ea typeface="微软雅黑" panose="020B0503020204020204" pitchFamily="34" charset="-122"/>
              </a:rPr>
              <a:t>80%</a:t>
            </a:r>
            <a:r>
              <a:rPr lang="zh-CN" altLang="en-US" sz="1600" dirty="0" smtClean="0">
                <a:solidFill>
                  <a:schemeClr val="tx1"/>
                </a:solidFill>
                <a:latin typeface="微软雅黑" panose="020B0503020204020204" pitchFamily="34" charset="-122"/>
                <a:ea typeface="微软雅黑" panose="020B0503020204020204" pitchFamily="34" charset="-122"/>
              </a:rPr>
              <a:t>的平台将因无法完成转型而被淘汰。</a:t>
            </a:r>
            <a:endParaRPr lang="zh-CN" altLang="en-US" sz="1600" dirty="0" smtClean="0">
              <a:solidFill>
                <a:schemeClr val="tx1"/>
              </a:solidFill>
              <a:latin typeface="微软雅黑" panose="020B0503020204020204" pitchFamily="34" charset="-122"/>
              <a:ea typeface="微软雅黑" panose="020B0503020204020204" pitchFamily="34" charset="-122"/>
            </a:endParaRPr>
          </a:p>
        </p:txBody>
      </p:sp>
      <p:pic>
        <p:nvPicPr>
          <p:cNvPr id="17" name="图片 16" descr="P2P1"/>
          <p:cNvPicPr>
            <a:picLocks noChangeAspect="1"/>
          </p:cNvPicPr>
          <p:nvPr/>
        </p:nvPicPr>
        <p:blipFill>
          <a:blip r:embed="rId2"/>
          <a:stretch>
            <a:fillRect/>
          </a:stretch>
        </p:blipFill>
        <p:spPr>
          <a:xfrm>
            <a:off x="6656070" y="2745105"/>
            <a:ext cx="5257165" cy="2856865"/>
          </a:xfrm>
          <a:prstGeom prst="rect">
            <a:avLst/>
          </a:prstGeom>
        </p:spPr>
      </p:pic>
      <p:sp>
        <p:nvSpPr>
          <p:cNvPr id="18" name="文本框 17"/>
          <p:cNvSpPr txBox="1"/>
          <p:nvPr/>
        </p:nvSpPr>
        <p:spPr>
          <a:xfrm>
            <a:off x="7772400" y="5872480"/>
            <a:ext cx="3024505" cy="245745"/>
          </a:xfrm>
          <a:prstGeom prst="rect">
            <a:avLst/>
          </a:prstGeom>
          <a:noFill/>
        </p:spPr>
        <p:txBody>
          <a:bodyPr wrap="none" lIns="0" tIns="0" rIns="0" bIns="0" rtlCol="0">
            <a:spAutoFit/>
          </a:bodyPr>
          <a:p>
            <a:pPr algn="l"/>
            <a:r>
              <a:rPr lang="zh-CN" altLang="en-US" sz="1600" dirty="0" smtClean="0">
                <a:solidFill>
                  <a:schemeClr val="tx1"/>
                </a:solidFill>
                <a:latin typeface="微软雅黑" panose="020B0503020204020204" pitchFamily="34" charset="-122"/>
                <a:ea typeface="微软雅黑" panose="020B0503020204020204" pitchFamily="34" charset="-122"/>
              </a:rPr>
              <a:t>图</a:t>
            </a:r>
            <a:r>
              <a:rPr lang="en-US" altLang="zh-CN" sz="1600" dirty="0" smtClean="0">
                <a:solidFill>
                  <a:schemeClr val="tx1"/>
                </a:solidFill>
                <a:latin typeface="微软雅黑" panose="020B0503020204020204" pitchFamily="34" charset="-122"/>
                <a:ea typeface="微软雅黑" panose="020B0503020204020204" pitchFamily="34" charset="-122"/>
              </a:rPr>
              <a:t>1</a:t>
            </a:r>
            <a:r>
              <a:rPr lang="zh-CN" altLang="en-US" sz="1600" dirty="0" smtClean="0">
                <a:solidFill>
                  <a:schemeClr val="tx1"/>
                </a:solidFill>
                <a:latin typeface="微软雅黑" panose="020B0503020204020204" pitchFamily="34" charset="-122"/>
                <a:ea typeface="微软雅黑" panose="020B0503020204020204" pitchFamily="34" charset="-122"/>
              </a:rPr>
              <a:t> 新增平台与新增问题平台对比</a:t>
            </a:r>
            <a:endParaRPr lang="zh-CN" altLang="en-US" sz="1600" dirty="0"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advTm="0">
        <p:wipe/>
      </p:transition>
    </mc:Choice>
    <mc:Fallback>
      <p:transition advTm="0">
        <p:wip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004560" y="217170"/>
            <a:ext cx="5886450" cy="6278245"/>
          </a:xfrm>
          <a:prstGeom prst="rect">
            <a:avLst/>
          </a:prstGeom>
          <a:noFill/>
        </p:spPr>
        <p:txBody>
          <a:bodyPr wrap="square" lIns="0" tIns="0" rIns="0" bIns="0" rtlCol="0">
            <a:spAutoFit/>
          </a:bodyPr>
          <a:p>
            <a:pPr fontAlgn="auto">
              <a:lnSpc>
                <a:spcPct val="150000"/>
              </a:lnSpc>
            </a:pPr>
            <a:r>
              <a:rPr lang="en-US" altLang="zh-CN" sz="1600" dirty="0" smtClean="0">
                <a:solidFill>
                  <a:schemeClr val="tx1"/>
                </a:solidFill>
                <a:latin typeface="微软雅黑" panose="020B0503020204020204" pitchFamily="34" charset="-122"/>
                <a:ea typeface="微软雅黑" panose="020B0503020204020204" pitchFamily="34" charset="-122"/>
              </a:rPr>
              <a:t>       </a:t>
            </a:r>
            <a:r>
              <a:rPr lang="zh-CN" altLang="en-US" sz="1600" dirty="0" smtClean="0">
                <a:solidFill>
                  <a:schemeClr val="tx1"/>
                </a:solidFill>
                <a:latin typeface="微软雅黑" panose="020B0503020204020204" pitchFamily="34" charset="-122"/>
                <a:ea typeface="微软雅黑" panose="020B0503020204020204" pitchFamily="34" charset="-122"/>
              </a:rPr>
              <a:t>随着监管制度的逐渐深入，虽然平台数量呈下降的趋势，但是整体的成交量并没有下滑，总体呈现一个上升的态势，2016年全年P2P网贷行业更是成交量达到了20638.72亿元，相比2015年全年9823亿元的成交量增长了110%，预计2017年全年累计成交量也将突破2万亿元大关。这一系列的成绩都反映了P2P网贷行业仍然获得大量投资人青睐的事实。</a:t>
            </a:r>
            <a:endParaRPr lang="zh-CN" altLang="en-US" sz="1600" dirty="0" smtClean="0">
              <a:solidFill>
                <a:schemeClr val="tx1"/>
              </a:solidFill>
              <a:latin typeface="微软雅黑" panose="020B0503020204020204" pitchFamily="34" charset="-122"/>
              <a:ea typeface="微软雅黑" panose="020B0503020204020204" pitchFamily="34" charset="-122"/>
            </a:endParaRPr>
          </a:p>
          <a:p>
            <a:pPr fontAlgn="auto">
              <a:lnSpc>
                <a:spcPct val="150000"/>
              </a:lnSpc>
            </a:pPr>
            <a:r>
              <a:rPr lang="zh-CN" altLang="en-US" sz="1600" dirty="0" smtClean="0">
                <a:solidFill>
                  <a:schemeClr val="tx1"/>
                </a:solidFill>
                <a:latin typeface="微软雅黑" panose="020B0503020204020204" pitchFamily="34" charset="-122"/>
                <a:ea typeface="微软雅黑" panose="020B0503020204020204" pitchFamily="34" charset="-122"/>
              </a:rPr>
              <a:t>       由于投资人是P2P网贷重要的参与方之一，投资人的加入将推动P2P网贷规模的上升。2016年P2P网贷行业经历了监管政策从无到有的过程，互联网金融专项整治、线下理财机构倒闭等等消息影响了P2P网贷行业的发展，整个2016年全年累计投资人相比2015年仍然取得135%的增长幅度比较难能可贵，预计2017年全年投资人数将达到2000万人。</a:t>
            </a:r>
            <a:endParaRPr lang="zh-CN" altLang="en-US" sz="1600" dirty="0" smtClean="0">
              <a:solidFill>
                <a:schemeClr val="tx1"/>
              </a:solidFill>
              <a:latin typeface="微软雅黑" panose="020B0503020204020204" pitchFamily="34" charset="-122"/>
              <a:ea typeface="微软雅黑" panose="020B0503020204020204" pitchFamily="34" charset="-122"/>
            </a:endParaRPr>
          </a:p>
          <a:p>
            <a:pPr fontAlgn="auto">
              <a:lnSpc>
                <a:spcPct val="150000"/>
              </a:lnSpc>
            </a:pPr>
            <a:r>
              <a:rPr lang="zh-CN" altLang="en-US" sz="1600" dirty="0" smtClean="0">
                <a:solidFill>
                  <a:schemeClr val="tx1"/>
                </a:solidFill>
                <a:latin typeface="微软雅黑" panose="020B0503020204020204" pitchFamily="34" charset="-122"/>
                <a:ea typeface="微软雅黑" panose="020B0503020204020204" pitchFamily="34" charset="-122"/>
              </a:rPr>
              <a:t>       虽然随着各项监管政策的出台，对</a:t>
            </a:r>
            <a:r>
              <a:rPr lang="en-US" altLang="zh-CN" sz="1600" dirty="0" smtClean="0">
                <a:solidFill>
                  <a:schemeClr val="tx1"/>
                </a:solidFill>
                <a:latin typeface="微软雅黑" panose="020B0503020204020204" pitchFamily="34" charset="-122"/>
                <a:ea typeface="微软雅黑" panose="020B0503020204020204" pitchFamily="34" charset="-122"/>
              </a:rPr>
              <a:t>P2P</a:t>
            </a:r>
            <a:r>
              <a:rPr lang="zh-CN" altLang="en-US" sz="1600" dirty="0" smtClean="0">
                <a:solidFill>
                  <a:schemeClr val="tx1"/>
                </a:solidFill>
                <a:latin typeface="微软雅黑" panose="020B0503020204020204" pitchFamily="34" charset="-122"/>
                <a:ea typeface="微软雅黑" panose="020B0503020204020204" pitchFamily="34" charset="-122"/>
              </a:rPr>
              <a:t>平台的冲击很大，但是本质上国家是支持金融创新的，银监会副主席在</a:t>
            </a:r>
            <a:r>
              <a:rPr lang="en-US" altLang="zh-CN" sz="1600" dirty="0" smtClean="0">
                <a:solidFill>
                  <a:schemeClr val="tx1"/>
                </a:solidFill>
                <a:latin typeface="微软雅黑" panose="020B0503020204020204" pitchFamily="34" charset="-122"/>
                <a:ea typeface="微软雅黑" panose="020B0503020204020204" pitchFamily="34" charset="-122"/>
              </a:rPr>
              <a:t>6</a:t>
            </a:r>
            <a:r>
              <a:rPr lang="zh-CN" altLang="en-US" sz="1600" dirty="0" smtClean="0">
                <a:solidFill>
                  <a:schemeClr val="tx1"/>
                </a:solidFill>
                <a:latin typeface="微软雅黑" panose="020B0503020204020204" pitchFamily="34" charset="-122"/>
                <a:ea typeface="微软雅黑" panose="020B0503020204020204" pitchFamily="34" charset="-122"/>
              </a:rPr>
              <a:t>月</a:t>
            </a:r>
            <a:r>
              <a:rPr lang="en-US" altLang="zh-CN" sz="1600" dirty="0" smtClean="0">
                <a:solidFill>
                  <a:schemeClr val="tx1"/>
                </a:solidFill>
                <a:latin typeface="微软雅黑" panose="020B0503020204020204" pitchFamily="34" charset="-122"/>
                <a:ea typeface="微软雅黑" panose="020B0503020204020204" pitchFamily="34" charset="-122"/>
              </a:rPr>
              <a:t>20</a:t>
            </a:r>
            <a:r>
              <a:rPr lang="zh-CN" altLang="en-US" sz="1600" dirty="0" smtClean="0">
                <a:solidFill>
                  <a:schemeClr val="tx1"/>
                </a:solidFill>
                <a:latin typeface="微软雅黑" panose="020B0503020204020204" pitchFamily="34" charset="-122"/>
                <a:ea typeface="微软雅黑" panose="020B0503020204020204" pitchFamily="34" charset="-122"/>
              </a:rPr>
              <a:t>日出席</a:t>
            </a:r>
            <a:r>
              <a:rPr lang="en-US" altLang="zh-CN" sz="1600" dirty="0" smtClean="0">
                <a:solidFill>
                  <a:schemeClr val="tx1"/>
                </a:solidFill>
                <a:latin typeface="微软雅黑" panose="020B0503020204020204" pitchFamily="34" charset="-122"/>
                <a:ea typeface="微软雅黑" panose="020B0503020204020204" pitchFamily="34" charset="-122"/>
              </a:rPr>
              <a:t>“2017</a:t>
            </a:r>
            <a:r>
              <a:rPr lang="zh-CN" altLang="en-US" sz="1600" dirty="0" smtClean="0">
                <a:solidFill>
                  <a:schemeClr val="tx1"/>
                </a:solidFill>
                <a:latin typeface="微软雅黑" panose="020B0503020204020204" pitchFamily="34" charset="-122"/>
                <a:ea typeface="微软雅黑" panose="020B0503020204020204" pitchFamily="34" charset="-122"/>
              </a:rPr>
              <a:t>陆家嘴论坛</a:t>
            </a:r>
            <a:r>
              <a:rPr lang="en-US" altLang="zh-CN" sz="1600" dirty="0" smtClean="0">
                <a:solidFill>
                  <a:schemeClr val="tx1"/>
                </a:solidFill>
                <a:latin typeface="微软雅黑" panose="020B0503020204020204" pitchFamily="34" charset="-122"/>
                <a:ea typeface="微软雅黑" panose="020B0503020204020204" pitchFamily="34" charset="-122"/>
              </a:rPr>
              <a:t>”</a:t>
            </a:r>
            <a:r>
              <a:rPr lang="zh-CN" altLang="en-US" sz="1600" dirty="0" smtClean="0">
                <a:solidFill>
                  <a:schemeClr val="tx1"/>
                </a:solidFill>
                <a:latin typeface="微软雅黑" panose="020B0503020204020204" pitchFamily="34" charset="-122"/>
                <a:ea typeface="微软雅黑" panose="020B0503020204020204" pitchFamily="34" charset="-122"/>
              </a:rPr>
              <a:t>也提出</a:t>
            </a:r>
            <a:r>
              <a:rPr lang="en-US" altLang="zh-CN" sz="1600" dirty="0" smtClean="0">
                <a:solidFill>
                  <a:schemeClr val="tx1"/>
                </a:solidFill>
                <a:latin typeface="微软雅黑" panose="020B0503020204020204" pitchFamily="34" charset="-122"/>
                <a:ea typeface="微软雅黑" panose="020B0503020204020204" pitchFamily="34" charset="-122"/>
              </a:rPr>
              <a:t>“</a:t>
            </a:r>
            <a:r>
              <a:rPr lang="zh-CN" altLang="en-US" sz="1600" dirty="0" smtClean="0">
                <a:solidFill>
                  <a:schemeClr val="tx1"/>
                </a:solidFill>
                <a:latin typeface="微软雅黑" panose="020B0503020204020204" pitchFamily="34" charset="-122"/>
                <a:ea typeface="微软雅黑" panose="020B0503020204020204" pitchFamily="34" charset="-122"/>
              </a:rPr>
              <a:t>不能因为出现了一些金融动乱，金融风险就动摇和停止所必须进行的金融改革和金融创新</a:t>
            </a:r>
            <a:r>
              <a:rPr lang="en-US" altLang="zh-CN" sz="1600" dirty="0" smtClean="0">
                <a:solidFill>
                  <a:schemeClr val="tx1"/>
                </a:solidFill>
                <a:latin typeface="微软雅黑" panose="020B0503020204020204" pitchFamily="34" charset="-122"/>
                <a:ea typeface="微软雅黑" panose="020B0503020204020204" pitchFamily="34" charset="-122"/>
              </a:rPr>
              <a:t>”</a:t>
            </a:r>
            <a:r>
              <a:rPr lang="zh-CN" altLang="en-US" sz="1600" dirty="0" smtClean="0">
                <a:solidFill>
                  <a:schemeClr val="tx1"/>
                </a:solidFill>
                <a:latin typeface="微软雅黑" panose="020B0503020204020204" pitchFamily="34" charset="-122"/>
                <a:ea typeface="微软雅黑" panose="020B0503020204020204" pitchFamily="34" charset="-122"/>
              </a:rPr>
              <a:t>，也可看出国家的态度，未来</a:t>
            </a:r>
            <a:r>
              <a:rPr lang="en-US" altLang="zh-CN" sz="1600" dirty="0" smtClean="0">
                <a:solidFill>
                  <a:schemeClr val="tx1"/>
                </a:solidFill>
                <a:latin typeface="微软雅黑" panose="020B0503020204020204" pitchFamily="34" charset="-122"/>
                <a:ea typeface="微软雅黑" panose="020B0503020204020204" pitchFamily="34" charset="-122"/>
              </a:rPr>
              <a:t>P2P</a:t>
            </a:r>
            <a:r>
              <a:rPr lang="zh-CN" altLang="en-US" sz="1600" dirty="0" smtClean="0">
                <a:solidFill>
                  <a:schemeClr val="tx1"/>
                </a:solidFill>
                <a:latin typeface="微软雅黑" panose="020B0503020204020204" pitchFamily="34" charset="-122"/>
                <a:ea typeface="微软雅黑" panose="020B0503020204020204" pitchFamily="34" charset="-122"/>
              </a:rPr>
              <a:t>行业将会在合规的基础上平稳的发展。</a:t>
            </a:r>
            <a:endParaRPr lang="zh-CN" altLang="en-US" sz="1600" dirty="0" smtClean="0">
              <a:solidFill>
                <a:schemeClr val="tx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501015" y="332105"/>
            <a:ext cx="5065395" cy="2773045"/>
          </a:xfrm>
          <a:prstGeom prst="rect">
            <a:avLst/>
          </a:prstGeom>
        </p:spPr>
      </p:pic>
      <p:sp>
        <p:nvSpPr>
          <p:cNvPr id="5" name="文本框 4"/>
          <p:cNvSpPr txBox="1"/>
          <p:nvPr/>
        </p:nvSpPr>
        <p:spPr>
          <a:xfrm>
            <a:off x="1946910" y="3306445"/>
            <a:ext cx="2173605" cy="245745"/>
          </a:xfrm>
          <a:prstGeom prst="rect">
            <a:avLst/>
          </a:prstGeom>
          <a:noFill/>
        </p:spPr>
        <p:txBody>
          <a:bodyPr wrap="none" lIns="0" tIns="0" rIns="0" bIns="0" rtlCol="0">
            <a:spAutoFit/>
          </a:bodyPr>
          <a:p>
            <a:pPr algn="l"/>
            <a:r>
              <a:rPr lang="zh-CN" altLang="en-US" sz="1600" dirty="0" smtClean="0">
                <a:solidFill>
                  <a:schemeClr val="tx1"/>
                </a:solidFill>
                <a:latin typeface="微软雅黑" panose="020B0503020204020204" pitchFamily="34" charset="-122"/>
                <a:ea typeface="微软雅黑" panose="020B0503020204020204" pitchFamily="34" charset="-122"/>
              </a:rPr>
              <a:t>图</a:t>
            </a:r>
            <a:r>
              <a:rPr lang="en-US" altLang="zh-CN" sz="1600" dirty="0" smtClean="0">
                <a:solidFill>
                  <a:schemeClr val="tx1"/>
                </a:solidFill>
                <a:latin typeface="微软雅黑" panose="020B0503020204020204" pitchFamily="34" charset="-122"/>
                <a:ea typeface="微软雅黑" panose="020B0503020204020204" pitchFamily="34" charset="-122"/>
              </a:rPr>
              <a:t>2</a:t>
            </a:r>
            <a:r>
              <a:rPr lang="zh-CN" altLang="en-US" sz="1600" dirty="0" smtClean="0">
                <a:solidFill>
                  <a:schemeClr val="tx1"/>
                </a:solidFill>
                <a:latin typeface="微软雅黑" panose="020B0503020204020204" pitchFamily="34" charset="-122"/>
                <a:ea typeface="微软雅黑" panose="020B0503020204020204" pitchFamily="34" charset="-122"/>
              </a:rPr>
              <a:t> 各年</a:t>
            </a:r>
            <a:r>
              <a:rPr lang="en-US" altLang="zh-CN" sz="1600" dirty="0" smtClean="0">
                <a:solidFill>
                  <a:schemeClr val="tx1"/>
                </a:solidFill>
                <a:latin typeface="微软雅黑" panose="020B0503020204020204" pitchFamily="34" charset="-122"/>
                <a:ea typeface="微软雅黑" panose="020B0503020204020204" pitchFamily="34" charset="-122"/>
              </a:rPr>
              <a:t>P2P</a:t>
            </a:r>
            <a:r>
              <a:rPr lang="zh-CN" altLang="en-US" sz="1600" dirty="0" smtClean="0">
                <a:solidFill>
                  <a:schemeClr val="tx1"/>
                </a:solidFill>
                <a:latin typeface="微软雅黑" panose="020B0503020204020204" pitchFamily="34" charset="-122"/>
                <a:ea typeface="微软雅黑" panose="020B0503020204020204" pitchFamily="34" charset="-122"/>
              </a:rPr>
              <a:t>网贷成交量</a:t>
            </a:r>
            <a:endParaRPr lang="zh-CN" altLang="en-US" sz="1600" dirty="0" smtClean="0">
              <a:solidFill>
                <a:schemeClr val="tx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501015" y="3703320"/>
            <a:ext cx="5066030" cy="2300605"/>
          </a:xfrm>
          <a:prstGeom prst="rect">
            <a:avLst/>
          </a:prstGeom>
        </p:spPr>
      </p:pic>
      <p:sp>
        <p:nvSpPr>
          <p:cNvPr id="7" name="文本框 6"/>
          <p:cNvSpPr txBox="1"/>
          <p:nvPr/>
        </p:nvSpPr>
        <p:spPr>
          <a:xfrm>
            <a:off x="1947545" y="6200775"/>
            <a:ext cx="2008505" cy="245745"/>
          </a:xfrm>
          <a:prstGeom prst="rect">
            <a:avLst/>
          </a:prstGeom>
          <a:noFill/>
        </p:spPr>
        <p:txBody>
          <a:bodyPr wrap="none" lIns="0" tIns="0" rIns="0" bIns="0" rtlCol="0">
            <a:spAutoFit/>
          </a:bodyPr>
          <a:p>
            <a:pPr algn="l"/>
            <a:r>
              <a:rPr lang="zh-CN" altLang="en-US" sz="1600" dirty="0" smtClean="0">
                <a:solidFill>
                  <a:schemeClr val="tx1"/>
                </a:solidFill>
                <a:latin typeface="微软雅黑" panose="020B0503020204020204" pitchFamily="34" charset="-122"/>
                <a:ea typeface="微软雅黑" panose="020B0503020204020204" pitchFamily="34" charset="-122"/>
              </a:rPr>
              <a:t>图</a:t>
            </a:r>
            <a:r>
              <a:rPr lang="en-US" altLang="zh-CN" sz="1600" dirty="0" smtClean="0">
                <a:solidFill>
                  <a:schemeClr val="tx1"/>
                </a:solidFill>
                <a:latin typeface="微软雅黑" panose="020B0503020204020204" pitchFamily="34" charset="-122"/>
                <a:ea typeface="微软雅黑" panose="020B0503020204020204" pitchFamily="34" charset="-122"/>
              </a:rPr>
              <a:t>3</a:t>
            </a:r>
            <a:r>
              <a:rPr lang="zh-CN" altLang="en-US" sz="1600" dirty="0" smtClean="0">
                <a:solidFill>
                  <a:schemeClr val="tx1"/>
                </a:solidFill>
                <a:latin typeface="微软雅黑" panose="020B0503020204020204" pitchFamily="34" charset="-122"/>
                <a:ea typeface="微软雅黑" panose="020B0503020204020204" pitchFamily="34" charset="-122"/>
              </a:rPr>
              <a:t> 各年累计投资人数</a:t>
            </a:r>
            <a:endParaRPr lang="zh-CN" altLang="en-US" sz="1600" dirty="0"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advTm="0">
        <p:wipe/>
      </p:transition>
    </mc:Choice>
    <mc:Fallback>
      <p:transition advTm="0">
        <p:wip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原创设计师QQ598969553           _1"/>
          <p:cNvSpPr txBox="1"/>
          <p:nvPr/>
        </p:nvSpPr>
        <p:spPr>
          <a:xfrm>
            <a:off x="1096651" y="447320"/>
            <a:ext cx="2007940" cy="276860"/>
          </a:xfrm>
          <a:prstGeom prst="rect">
            <a:avLst/>
          </a:prstGeom>
          <a:noFill/>
        </p:spPr>
        <p:txBody>
          <a:bodyPr wrap="square" lIns="0" tIns="0" rIns="0" bIns="0" rtlCol="0">
            <a:spAutoFit/>
          </a:bodyPr>
          <a:lstStyle/>
          <a:p>
            <a:pPr marL="0" lvl="1"/>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、需求分析</a:t>
            </a:r>
            <a:endParaRPr lang="zh-CN" altLang="en-US" b="1" dirty="0">
              <a:latin typeface="微软雅黑" panose="020B0503020204020204" pitchFamily="34" charset="-122"/>
              <a:ea typeface="微软雅黑" panose="020B0503020204020204" pitchFamily="34" charset="-122"/>
            </a:endParaRPr>
          </a:p>
        </p:txBody>
      </p:sp>
      <p:grpSp>
        <p:nvGrpSpPr>
          <p:cNvPr id="105" name="原创设计师QQ598969553           _3"/>
          <p:cNvGrpSpPr/>
          <p:nvPr/>
        </p:nvGrpSpPr>
        <p:grpSpPr>
          <a:xfrm>
            <a:off x="8572500" y="4095750"/>
            <a:ext cx="2108200" cy="2101850"/>
            <a:chOff x="668723" y="1882344"/>
            <a:chExt cx="2988877" cy="3492452"/>
          </a:xfrm>
        </p:grpSpPr>
        <p:sp>
          <p:nvSpPr>
            <p:cNvPr id="45" name="Freeform 48"/>
            <p:cNvSpPr>
              <a:spLocks noEditPoints="1"/>
            </p:cNvSpPr>
            <p:nvPr/>
          </p:nvSpPr>
          <p:spPr bwMode="auto">
            <a:xfrm>
              <a:off x="668723" y="1882344"/>
              <a:ext cx="2988877" cy="2988877"/>
            </a:xfrm>
            <a:custGeom>
              <a:avLst/>
              <a:gdLst>
                <a:gd name="T0" fmla="*/ 556 w 1252"/>
                <a:gd name="T1" fmla="*/ 1248 h 1252"/>
                <a:gd name="T2" fmla="*/ 375 w 1252"/>
                <a:gd name="T3" fmla="*/ 1200 h 1252"/>
                <a:gd name="T4" fmla="*/ 255 w 1252"/>
                <a:gd name="T5" fmla="*/ 1130 h 1252"/>
                <a:gd name="T6" fmla="*/ 122 w 1252"/>
                <a:gd name="T7" fmla="*/ 998 h 1252"/>
                <a:gd name="T8" fmla="*/ 52 w 1252"/>
                <a:gd name="T9" fmla="*/ 877 h 1252"/>
                <a:gd name="T10" fmla="*/ 4 w 1252"/>
                <a:gd name="T11" fmla="*/ 696 h 1252"/>
                <a:gd name="T12" fmla="*/ 4 w 1252"/>
                <a:gd name="T13" fmla="*/ 560 h 1252"/>
                <a:gd name="T14" fmla="*/ 137 w 1252"/>
                <a:gd name="T15" fmla="*/ 458 h 1252"/>
                <a:gd name="T16" fmla="*/ 120 w 1252"/>
                <a:gd name="T17" fmla="*/ 257 h 1252"/>
                <a:gd name="T18" fmla="*/ 287 w 1252"/>
                <a:gd name="T19" fmla="*/ 236 h 1252"/>
                <a:gd name="T20" fmla="*/ 372 w 1252"/>
                <a:gd name="T21" fmla="*/ 54 h 1252"/>
                <a:gd name="T22" fmla="*/ 528 w 1252"/>
                <a:gd name="T23" fmla="*/ 119 h 1252"/>
                <a:gd name="T24" fmla="*/ 626 w 1252"/>
                <a:gd name="T25" fmla="*/ 0 h 1252"/>
                <a:gd name="T26" fmla="*/ 724 w 1252"/>
                <a:gd name="T27" fmla="*/ 119 h 1252"/>
                <a:gd name="T28" fmla="*/ 879 w 1252"/>
                <a:gd name="T29" fmla="*/ 54 h 1252"/>
                <a:gd name="T30" fmla="*/ 965 w 1252"/>
                <a:gd name="T31" fmla="*/ 236 h 1252"/>
                <a:gd name="T32" fmla="*/ 1132 w 1252"/>
                <a:gd name="T33" fmla="*/ 257 h 1252"/>
                <a:gd name="T34" fmla="*/ 1115 w 1252"/>
                <a:gd name="T35" fmla="*/ 458 h 1252"/>
                <a:gd name="T36" fmla="*/ 1248 w 1252"/>
                <a:gd name="T37" fmla="*/ 560 h 1252"/>
                <a:gd name="T38" fmla="*/ 1248 w 1252"/>
                <a:gd name="T39" fmla="*/ 696 h 1252"/>
                <a:gd name="T40" fmla="*/ 1200 w 1252"/>
                <a:gd name="T41" fmla="*/ 877 h 1252"/>
                <a:gd name="T42" fmla="*/ 1130 w 1252"/>
                <a:gd name="T43" fmla="*/ 998 h 1252"/>
                <a:gd name="T44" fmla="*/ 997 w 1252"/>
                <a:gd name="T45" fmla="*/ 1130 h 1252"/>
                <a:gd name="T46" fmla="*/ 877 w 1252"/>
                <a:gd name="T47" fmla="*/ 1200 h 1252"/>
                <a:gd name="T48" fmla="*/ 696 w 1252"/>
                <a:gd name="T49" fmla="*/ 1248 h 1252"/>
                <a:gd name="T50" fmla="*/ 563 w 1252"/>
                <a:gd name="T51" fmla="*/ 1241 h 1252"/>
                <a:gd name="T52" fmla="*/ 717 w 1252"/>
                <a:gd name="T53" fmla="*/ 1126 h 1252"/>
                <a:gd name="T54" fmla="*/ 797 w 1252"/>
                <a:gd name="T55" fmla="*/ 1105 h 1252"/>
                <a:gd name="T56" fmla="*/ 955 w 1252"/>
                <a:gd name="T57" fmla="*/ 1014 h 1252"/>
                <a:gd name="T58" fmla="*/ 1013 w 1252"/>
                <a:gd name="T59" fmla="*/ 955 h 1252"/>
                <a:gd name="T60" fmla="*/ 1105 w 1252"/>
                <a:gd name="T61" fmla="*/ 797 h 1252"/>
                <a:gd name="T62" fmla="*/ 1126 w 1252"/>
                <a:gd name="T63" fmla="*/ 718 h 1252"/>
                <a:gd name="T64" fmla="*/ 1240 w 1252"/>
                <a:gd name="T65" fmla="*/ 563 h 1252"/>
                <a:gd name="T66" fmla="*/ 1106 w 1252"/>
                <a:gd name="T67" fmla="*/ 458 h 1252"/>
                <a:gd name="T68" fmla="*/ 1127 w 1252"/>
                <a:gd name="T69" fmla="*/ 265 h 1252"/>
                <a:gd name="T70" fmla="*/ 957 w 1252"/>
                <a:gd name="T71" fmla="*/ 241 h 1252"/>
                <a:gd name="T72" fmla="*/ 879 w 1252"/>
                <a:gd name="T73" fmla="*/ 63 h 1252"/>
                <a:gd name="T74" fmla="*/ 720 w 1252"/>
                <a:gd name="T75" fmla="*/ 127 h 1252"/>
                <a:gd name="T76" fmla="*/ 626 w 1252"/>
                <a:gd name="T77" fmla="*/ 9 h 1252"/>
                <a:gd name="T78" fmla="*/ 532 w 1252"/>
                <a:gd name="T79" fmla="*/ 127 h 1252"/>
                <a:gd name="T80" fmla="*/ 373 w 1252"/>
                <a:gd name="T81" fmla="*/ 63 h 1252"/>
                <a:gd name="T82" fmla="*/ 295 w 1252"/>
                <a:gd name="T83" fmla="*/ 241 h 1252"/>
                <a:gd name="T84" fmla="*/ 125 w 1252"/>
                <a:gd name="T85" fmla="*/ 265 h 1252"/>
                <a:gd name="T86" fmla="*/ 146 w 1252"/>
                <a:gd name="T87" fmla="*/ 458 h 1252"/>
                <a:gd name="T88" fmla="*/ 12 w 1252"/>
                <a:gd name="T89" fmla="*/ 563 h 1252"/>
                <a:gd name="T90" fmla="*/ 126 w 1252"/>
                <a:gd name="T91" fmla="*/ 718 h 1252"/>
                <a:gd name="T92" fmla="*/ 147 w 1252"/>
                <a:gd name="T93" fmla="*/ 797 h 1252"/>
                <a:gd name="T94" fmla="*/ 239 w 1252"/>
                <a:gd name="T95" fmla="*/ 955 h 1252"/>
                <a:gd name="T96" fmla="*/ 297 w 1252"/>
                <a:gd name="T97" fmla="*/ 1014 h 1252"/>
                <a:gd name="T98" fmla="*/ 455 w 1252"/>
                <a:gd name="T99" fmla="*/ 1105 h 1252"/>
                <a:gd name="T100" fmla="*/ 535 w 1252"/>
                <a:gd name="T101" fmla="*/ 1126 h 1252"/>
                <a:gd name="T102" fmla="*/ 288 w 1252"/>
                <a:gd name="T103" fmla="*/ 964 h 1252"/>
                <a:gd name="T104" fmla="*/ 626 w 1252"/>
                <a:gd name="T105" fmla="*/ 148 h 1252"/>
                <a:gd name="T106" fmla="*/ 964 w 1252"/>
                <a:gd name="T107" fmla="*/ 964 h 1252"/>
                <a:gd name="T108" fmla="*/ 157 w 1252"/>
                <a:gd name="T109" fmla="*/ 626 h 1252"/>
                <a:gd name="T110" fmla="*/ 626 w 1252"/>
                <a:gd name="T111" fmla="*/ 157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2" h="1252">
                  <a:moveTo>
                    <a:pt x="626" y="1252"/>
                  </a:moveTo>
                  <a:cubicBezTo>
                    <a:pt x="604" y="1252"/>
                    <a:pt x="581" y="1251"/>
                    <a:pt x="559" y="1249"/>
                  </a:cubicBezTo>
                  <a:cubicBezTo>
                    <a:pt x="556" y="1248"/>
                    <a:pt x="556" y="1248"/>
                    <a:pt x="556" y="1248"/>
                  </a:cubicBezTo>
                  <a:cubicBezTo>
                    <a:pt x="528" y="1134"/>
                    <a:pt x="528" y="1134"/>
                    <a:pt x="528" y="1134"/>
                  </a:cubicBezTo>
                  <a:cubicBezTo>
                    <a:pt x="504" y="1129"/>
                    <a:pt x="480" y="1123"/>
                    <a:pt x="458" y="1115"/>
                  </a:cubicBezTo>
                  <a:cubicBezTo>
                    <a:pt x="375" y="1200"/>
                    <a:pt x="375" y="1200"/>
                    <a:pt x="375" y="1200"/>
                  </a:cubicBezTo>
                  <a:cubicBezTo>
                    <a:pt x="372" y="1199"/>
                    <a:pt x="372" y="1199"/>
                    <a:pt x="372" y="1199"/>
                  </a:cubicBezTo>
                  <a:cubicBezTo>
                    <a:pt x="332" y="1181"/>
                    <a:pt x="293" y="1158"/>
                    <a:pt x="257" y="1132"/>
                  </a:cubicBezTo>
                  <a:cubicBezTo>
                    <a:pt x="255" y="1130"/>
                    <a:pt x="255" y="1130"/>
                    <a:pt x="255" y="1130"/>
                  </a:cubicBezTo>
                  <a:cubicBezTo>
                    <a:pt x="287" y="1016"/>
                    <a:pt x="287" y="1016"/>
                    <a:pt x="287" y="1016"/>
                  </a:cubicBezTo>
                  <a:cubicBezTo>
                    <a:pt x="269" y="1001"/>
                    <a:pt x="252" y="983"/>
                    <a:pt x="236" y="965"/>
                  </a:cubicBezTo>
                  <a:cubicBezTo>
                    <a:pt x="122" y="998"/>
                    <a:pt x="122" y="998"/>
                    <a:pt x="122" y="998"/>
                  </a:cubicBezTo>
                  <a:cubicBezTo>
                    <a:pt x="120" y="995"/>
                    <a:pt x="120" y="995"/>
                    <a:pt x="120" y="995"/>
                  </a:cubicBezTo>
                  <a:cubicBezTo>
                    <a:pt x="94" y="959"/>
                    <a:pt x="72" y="921"/>
                    <a:pt x="54" y="880"/>
                  </a:cubicBezTo>
                  <a:cubicBezTo>
                    <a:pt x="52" y="877"/>
                    <a:pt x="52" y="877"/>
                    <a:pt x="52" y="877"/>
                  </a:cubicBezTo>
                  <a:cubicBezTo>
                    <a:pt x="137" y="795"/>
                    <a:pt x="137" y="795"/>
                    <a:pt x="137" y="795"/>
                  </a:cubicBezTo>
                  <a:cubicBezTo>
                    <a:pt x="130" y="772"/>
                    <a:pt x="123" y="748"/>
                    <a:pt x="119" y="725"/>
                  </a:cubicBezTo>
                  <a:cubicBezTo>
                    <a:pt x="4" y="696"/>
                    <a:pt x="4" y="696"/>
                    <a:pt x="4" y="696"/>
                  </a:cubicBezTo>
                  <a:cubicBezTo>
                    <a:pt x="4" y="693"/>
                    <a:pt x="4" y="693"/>
                    <a:pt x="4" y="693"/>
                  </a:cubicBezTo>
                  <a:cubicBezTo>
                    <a:pt x="1" y="671"/>
                    <a:pt x="0" y="648"/>
                    <a:pt x="0" y="626"/>
                  </a:cubicBezTo>
                  <a:cubicBezTo>
                    <a:pt x="0" y="604"/>
                    <a:pt x="1" y="582"/>
                    <a:pt x="4" y="560"/>
                  </a:cubicBezTo>
                  <a:cubicBezTo>
                    <a:pt x="4" y="557"/>
                    <a:pt x="4" y="557"/>
                    <a:pt x="4" y="557"/>
                  </a:cubicBezTo>
                  <a:cubicBezTo>
                    <a:pt x="119" y="528"/>
                    <a:pt x="119" y="528"/>
                    <a:pt x="119" y="528"/>
                  </a:cubicBezTo>
                  <a:cubicBezTo>
                    <a:pt x="123" y="504"/>
                    <a:pt x="130" y="481"/>
                    <a:pt x="137" y="458"/>
                  </a:cubicBezTo>
                  <a:cubicBezTo>
                    <a:pt x="52" y="376"/>
                    <a:pt x="52" y="376"/>
                    <a:pt x="52" y="376"/>
                  </a:cubicBezTo>
                  <a:cubicBezTo>
                    <a:pt x="54" y="373"/>
                    <a:pt x="54" y="373"/>
                    <a:pt x="54" y="373"/>
                  </a:cubicBezTo>
                  <a:cubicBezTo>
                    <a:pt x="72" y="332"/>
                    <a:pt x="94" y="293"/>
                    <a:pt x="120" y="257"/>
                  </a:cubicBezTo>
                  <a:cubicBezTo>
                    <a:pt x="122" y="255"/>
                    <a:pt x="122" y="255"/>
                    <a:pt x="122" y="255"/>
                  </a:cubicBezTo>
                  <a:cubicBezTo>
                    <a:pt x="236" y="287"/>
                    <a:pt x="236" y="287"/>
                    <a:pt x="236" y="287"/>
                  </a:cubicBezTo>
                  <a:cubicBezTo>
                    <a:pt x="252" y="269"/>
                    <a:pt x="269" y="252"/>
                    <a:pt x="287" y="236"/>
                  </a:cubicBezTo>
                  <a:cubicBezTo>
                    <a:pt x="255" y="122"/>
                    <a:pt x="255" y="122"/>
                    <a:pt x="255" y="122"/>
                  </a:cubicBezTo>
                  <a:cubicBezTo>
                    <a:pt x="257" y="121"/>
                    <a:pt x="257" y="121"/>
                    <a:pt x="257" y="121"/>
                  </a:cubicBezTo>
                  <a:cubicBezTo>
                    <a:pt x="293" y="94"/>
                    <a:pt x="332" y="72"/>
                    <a:pt x="372" y="54"/>
                  </a:cubicBezTo>
                  <a:cubicBezTo>
                    <a:pt x="375" y="53"/>
                    <a:pt x="375" y="53"/>
                    <a:pt x="375" y="53"/>
                  </a:cubicBezTo>
                  <a:cubicBezTo>
                    <a:pt x="458" y="138"/>
                    <a:pt x="458" y="138"/>
                    <a:pt x="458" y="138"/>
                  </a:cubicBezTo>
                  <a:cubicBezTo>
                    <a:pt x="480" y="130"/>
                    <a:pt x="504" y="123"/>
                    <a:pt x="528" y="119"/>
                  </a:cubicBezTo>
                  <a:cubicBezTo>
                    <a:pt x="556" y="4"/>
                    <a:pt x="556" y="4"/>
                    <a:pt x="556" y="4"/>
                  </a:cubicBezTo>
                  <a:cubicBezTo>
                    <a:pt x="559" y="4"/>
                    <a:pt x="559" y="4"/>
                    <a:pt x="559" y="4"/>
                  </a:cubicBezTo>
                  <a:cubicBezTo>
                    <a:pt x="581" y="2"/>
                    <a:pt x="604" y="0"/>
                    <a:pt x="626" y="0"/>
                  </a:cubicBezTo>
                  <a:cubicBezTo>
                    <a:pt x="648" y="0"/>
                    <a:pt x="671" y="2"/>
                    <a:pt x="693" y="4"/>
                  </a:cubicBezTo>
                  <a:cubicBezTo>
                    <a:pt x="696" y="4"/>
                    <a:pt x="696" y="4"/>
                    <a:pt x="696" y="4"/>
                  </a:cubicBezTo>
                  <a:cubicBezTo>
                    <a:pt x="724" y="119"/>
                    <a:pt x="724" y="119"/>
                    <a:pt x="724" y="119"/>
                  </a:cubicBezTo>
                  <a:cubicBezTo>
                    <a:pt x="748" y="123"/>
                    <a:pt x="772" y="130"/>
                    <a:pt x="794" y="138"/>
                  </a:cubicBezTo>
                  <a:cubicBezTo>
                    <a:pt x="877" y="53"/>
                    <a:pt x="877" y="53"/>
                    <a:pt x="877" y="53"/>
                  </a:cubicBezTo>
                  <a:cubicBezTo>
                    <a:pt x="879" y="54"/>
                    <a:pt x="879" y="54"/>
                    <a:pt x="879" y="54"/>
                  </a:cubicBezTo>
                  <a:cubicBezTo>
                    <a:pt x="920" y="72"/>
                    <a:pt x="959" y="94"/>
                    <a:pt x="995" y="121"/>
                  </a:cubicBezTo>
                  <a:cubicBezTo>
                    <a:pt x="997" y="122"/>
                    <a:pt x="997" y="122"/>
                    <a:pt x="997" y="122"/>
                  </a:cubicBezTo>
                  <a:cubicBezTo>
                    <a:pt x="965" y="236"/>
                    <a:pt x="965" y="236"/>
                    <a:pt x="965" y="236"/>
                  </a:cubicBezTo>
                  <a:cubicBezTo>
                    <a:pt x="983" y="252"/>
                    <a:pt x="1000" y="269"/>
                    <a:pt x="1016" y="287"/>
                  </a:cubicBezTo>
                  <a:cubicBezTo>
                    <a:pt x="1130" y="255"/>
                    <a:pt x="1130" y="255"/>
                    <a:pt x="1130" y="255"/>
                  </a:cubicBezTo>
                  <a:cubicBezTo>
                    <a:pt x="1132" y="257"/>
                    <a:pt x="1132" y="257"/>
                    <a:pt x="1132" y="257"/>
                  </a:cubicBezTo>
                  <a:cubicBezTo>
                    <a:pt x="1158" y="293"/>
                    <a:pt x="1180" y="332"/>
                    <a:pt x="1198" y="373"/>
                  </a:cubicBezTo>
                  <a:cubicBezTo>
                    <a:pt x="1200" y="376"/>
                    <a:pt x="1200" y="376"/>
                    <a:pt x="1200" y="376"/>
                  </a:cubicBezTo>
                  <a:cubicBezTo>
                    <a:pt x="1115" y="458"/>
                    <a:pt x="1115" y="458"/>
                    <a:pt x="1115" y="458"/>
                  </a:cubicBezTo>
                  <a:cubicBezTo>
                    <a:pt x="1123" y="481"/>
                    <a:pt x="1129" y="504"/>
                    <a:pt x="1133" y="528"/>
                  </a:cubicBezTo>
                  <a:cubicBezTo>
                    <a:pt x="1248" y="557"/>
                    <a:pt x="1248" y="557"/>
                    <a:pt x="1248" y="557"/>
                  </a:cubicBezTo>
                  <a:cubicBezTo>
                    <a:pt x="1248" y="560"/>
                    <a:pt x="1248" y="560"/>
                    <a:pt x="1248" y="560"/>
                  </a:cubicBezTo>
                  <a:cubicBezTo>
                    <a:pt x="1251" y="582"/>
                    <a:pt x="1252" y="604"/>
                    <a:pt x="1252" y="626"/>
                  </a:cubicBezTo>
                  <a:cubicBezTo>
                    <a:pt x="1252" y="649"/>
                    <a:pt x="1251" y="671"/>
                    <a:pt x="1248" y="693"/>
                  </a:cubicBezTo>
                  <a:cubicBezTo>
                    <a:pt x="1248" y="696"/>
                    <a:pt x="1248" y="696"/>
                    <a:pt x="1248" y="696"/>
                  </a:cubicBezTo>
                  <a:cubicBezTo>
                    <a:pt x="1133" y="725"/>
                    <a:pt x="1133" y="725"/>
                    <a:pt x="1133" y="725"/>
                  </a:cubicBezTo>
                  <a:cubicBezTo>
                    <a:pt x="1129" y="748"/>
                    <a:pt x="1122" y="772"/>
                    <a:pt x="1115" y="795"/>
                  </a:cubicBezTo>
                  <a:cubicBezTo>
                    <a:pt x="1200" y="877"/>
                    <a:pt x="1200" y="877"/>
                    <a:pt x="1200" y="877"/>
                  </a:cubicBezTo>
                  <a:cubicBezTo>
                    <a:pt x="1198" y="880"/>
                    <a:pt x="1198" y="880"/>
                    <a:pt x="1198" y="880"/>
                  </a:cubicBezTo>
                  <a:cubicBezTo>
                    <a:pt x="1180" y="920"/>
                    <a:pt x="1158" y="959"/>
                    <a:pt x="1132" y="995"/>
                  </a:cubicBezTo>
                  <a:cubicBezTo>
                    <a:pt x="1130" y="998"/>
                    <a:pt x="1130" y="998"/>
                    <a:pt x="1130" y="998"/>
                  </a:cubicBezTo>
                  <a:cubicBezTo>
                    <a:pt x="1016" y="965"/>
                    <a:pt x="1016" y="965"/>
                    <a:pt x="1016" y="965"/>
                  </a:cubicBezTo>
                  <a:cubicBezTo>
                    <a:pt x="1000" y="983"/>
                    <a:pt x="983" y="1001"/>
                    <a:pt x="965" y="1016"/>
                  </a:cubicBezTo>
                  <a:cubicBezTo>
                    <a:pt x="997" y="1130"/>
                    <a:pt x="997" y="1130"/>
                    <a:pt x="997" y="1130"/>
                  </a:cubicBezTo>
                  <a:cubicBezTo>
                    <a:pt x="995" y="1132"/>
                    <a:pt x="995" y="1132"/>
                    <a:pt x="995" y="1132"/>
                  </a:cubicBezTo>
                  <a:cubicBezTo>
                    <a:pt x="959" y="1158"/>
                    <a:pt x="920" y="1181"/>
                    <a:pt x="879" y="1199"/>
                  </a:cubicBezTo>
                  <a:cubicBezTo>
                    <a:pt x="877" y="1200"/>
                    <a:pt x="877" y="1200"/>
                    <a:pt x="877" y="1200"/>
                  </a:cubicBezTo>
                  <a:cubicBezTo>
                    <a:pt x="794" y="1115"/>
                    <a:pt x="794" y="1115"/>
                    <a:pt x="794" y="1115"/>
                  </a:cubicBezTo>
                  <a:cubicBezTo>
                    <a:pt x="772" y="1123"/>
                    <a:pt x="748" y="1129"/>
                    <a:pt x="724" y="1134"/>
                  </a:cubicBezTo>
                  <a:cubicBezTo>
                    <a:pt x="696" y="1248"/>
                    <a:pt x="696" y="1248"/>
                    <a:pt x="696" y="1248"/>
                  </a:cubicBezTo>
                  <a:cubicBezTo>
                    <a:pt x="693" y="1249"/>
                    <a:pt x="693" y="1249"/>
                    <a:pt x="693" y="1249"/>
                  </a:cubicBezTo>
                  <a:cubicBezTo>
                    <a:pt x="671" y="1251"/>
                    <a:pt x="648" y="1252"/>
                    <a:pt x="626" y="1252"/>
                  </a:cubicBezTo>
                  <a:close/>
                  <a:moveTo>
                    <a:pt x="563" y="1241"/>
                  </a:moveTo>
                  <a:cubicBezTo>
                    <a:pt x="584" y="1243"/>
                    <a:pt x="605" y="1244"/>
                    <a:pt x="626" y="1244"/>
                  </a:cubicBezTo>
                  <a:cubicBezTo>
                    <a:pt x="647" y="1244"/>
                    <a:pt x="668" y="1243"/>
                    <a:pt x="689" y="1241"/>
                  </a:cubicBezTo>
                  <a:cubicBezTo>
                    <a:pt x="717" y="1126"/>
                    <a:pt x="717" y="1126"/>
                    <a:pt x="717" y="1126"/>
                  </a:cubicBezTo>
                  <a:cubicBezTo>
                    <a:pt x="720" y="1126"/>
                    <a:pt x="720" y="1126"/>
                    <a:pt x="720" y="1126"/>
                  </a:cubicBezTo>
                  <a:cubicBezTo>
                    <a:pt x="745" y="1121"/>
                    <a:pt x="770" y="1114"/>
                    <a:pt x="794" y="1106"/>
                  </a:cubicBezTo>
                  <a:cubicBezTo>
                    <a:pt x="797" y="1105"/>
                    <a:pt x="797" y="1105"/>
                    <a:pt x="797" y="1105"/>
                  </a:cubicBezTo>
                  <a:cubicBezTo>
                    <a:pt x="879" y="1190"/>
                    <a:pt x="879" y="1190"/>
                    <a:pt x="879" y="1190"/>
                  </a:cubicBezTo>
                  <a:cubicBezTo>
                    <a:pt x="917" y="1173"/>
                    <a:pt x="953" y="1151"/>
                    <a:pt x="988" y="1127"/>
                  </a:cubicBezTo>
                  <a:cubicBezTo>
                    <a:pt x="955" y="1014"/>
                    <a:pt x="955" y="1014"/>
                    <a:pt x="955" y="1014"/>
                  </a:cubicBezTo>
                  <a:cubicBezTo>
                    <a:pt x="957" y="1012"/>
                    <a:pt x="957" y="1012"/>
                    <a:pt x="957" y="1012"/>
                  </a:cubicBezTo>
                  <a:cubicBezTo>
                    <a:pt x="977" y="995"/>
                    <a:pt x="995" y="977"/>
                    <a:pt x="1011" y="958"/>
                  </a:cubicBezTo>
                  <a:cubicBezTo>
                    <a:pt x="1013" y="955"/>
                    <a:pt x="1013" y="955"/>
                    <a:pt x="1013" y="955"/>
                  </a:cubicBezTo>
                  <a:cubicBezTo>
                    <a:pt x="1127" y="988"/>
                    <a:pt x="1127" y="988"/>
                    <a:pt x="1127" y="988"/>
                  </a:cubicBezTo>
                  <a:cubicBezTo>
                    <a:pt x="1151" y="954"/>
                    <a:pt x="1172" y="917"/>
                    <a:pt x="1189" y="879"/>
                  </a:cubicBezTo>
                  <a:cubicBezTo>
                    <a:pt x="1105" y="797"/>
                    <a:pt x="1105" y="797"/>
                    <a:pt x="1105" y="797"/>
                  </a:cubicBezTo>
                  <a:cubicBezTo>
                    <a:pt x="1106" y="795"/>
                    <a:pt x="1106" y="795"/>
                    <a:pt x="1106" y="795"/>
                  </a:cubicBezTo>
                  <a:cubicBezTo>
                    <a:pt x="1114" y="771"/>
                    <a:pt x="1121" y="746"/>
                    <a:pt x="1125" y="720"/>
                  </a:cubicBezTo>
                  <a:cubicBezTo>
                    <a:pt x="1126" y="718"/>
                    <a:pt x="1126" y="718"/>
                    <a:pt x="1126" y="718"/>
                  </a:cubicBezTo>
                  <a:cubicBezTo>
                    <a:pt x="1240" y="689"/>
                    <a:pt x="1240" y="689"/>
                    <a:pt x="1240" y="689"/>
                  </a:cubicBezTo>
                  <a:cubicBezTo>
                    <a:pt x="1242" y="668"/>
                    <a:pt x="1243" y="647"/>
                    <a:pt x="1243" y="626"/>
                  </a:cubicBezTo>
                  <a:cubicBezTo>
                    <a:pt x="1243" y="605"/>
                    <a:pt x="1242" y="584"/>
                    <a:pt x="1240" y="563"/>
                  </a:cubicBezTo>
                  <a:cubicBezTo>
                    <a:pt x="1126" y="535"/>
                    <a:pt x="1126" y="535"/>
                    <a:pt x="1126" y="535"/>
                  </a:cubicBezTo>
                  <a:cubicBezTo>
                    <a:pt x="1125" y="532"/>
                    <a:pt x="1125" y="532"/>
                    <a:pt x="1125" y="532"/>
                  </a:cubicBezTo>
                  <a:cubicBezTo>
                    <a:pt x="1121" y="507"/>
                    <a:pt x="1114" y="482"/>
                    <a:pt x="1106" y="458"/>
                  </a:cubicBezTo>
                  <a:cubicBezTo>
                    <a:pt x="1105" y="455"/>
                    <a:pt x="1105" y="455"/>
                    <a:pt x="1105" y="455"/>
                  </a:cubicBezTo>
                  <a:cubicBezTo>
                    <a:pt x="1189" y="374"/>
                    <a:pt x="1189" y="374"/>
                    <a:pt x="1189" y="374"/>
                  </a:cubicBezTo>
                  <a:cubicBezTo>
                    <a:pt x="1172" y="335"/>
                    <a:pt x="1151" y="299"/>
                    <a:pt x="1127" y="265"/>
                  </a:cubicBezTo>
                  <a:cubicBezTo>
                    <a:pt x="1013" y="297"/>
                    <a:pt x="1013" y="297"/>
                    <a:pt x="1013" y="297"/>
                  </a:cubicBezTo>
                  <a:cubicBezTo>
                    <a:pt x="1011" y="295"/>
                    <a:pt x="1011" y="295"/>
                    <a:pt x="1011" y="295"/>
                  </a:cubicBezTo>
                  <a:cubicBezTo>
                    <a:pt x="995" y="276"/>
                    <a:pt x="977" y="257"/>
                    <a:pt x="957" y="241"/>
                  </a:cubicBezTo>
                  <a:cubicBezTo>
                    <a:pt x="955" y="239"/>
                    <a:pt x="955" y="239"/>
                    <a:pt x="955" y="239"/>
                  </a:cubicBezTo>
                  <a:cubicBezTo>
                    <a:pt x="988" y="126"/>
                    <a:pt x="988" y="126"/>
                    <a:pt x="988" y="126"/>
                  </a:cubicBezTo>
                  <a:cubicBezTo>
                    <a:pt x="953" y="101"/>
                    <a:pt x="917" y="80"/>
                    <a:pt x="879" y="63"/>
                  </a:cubicBezTo>
                  <a:cubicBezTo>
                    <a:pt x="797" y="148"/>
                    <a:pt x="797" y="148"/>
                    <a:pt x="797" y="148"/>
                  </a:cubicBezTo>
                  <a:cubicBezTo>
                    <a:pt x="794" y="147"/>
                    <a:pt x="794" y="147"/>
                    <a:pt x="794" y="147"/>
                  </a:cubicBezTo>
                  <a:cubicBezTo>
                    <a:pt x="770" y="138"/>
                    <a:pt x="745" y="131"/>
                    <a:pt x="720" y="127"/>
                  </a:cubicBezTo>
                  <a:cubicBezTo>
                    <a:pt x="717" y="126"/>
                    <a:pt x="717" y="126"/>
                    <a:pt x="717" y="126"/>
                  </a:cubicBezTo>
                  <a:cubicBezTo>
                    <a:pt x="689" y="12"/>
                    <a:pt x="689" y="12"/>
                    <a:pt x="689" y="12"/>
                  </a:cubicBezTo>
                  <a:cubicBezTo>
                    <a:pt x="668" y="10"/>
                    <a:pt x="647" y="9"/>
                    <a:pt x="626" y="9"/>
                  </a:cubicBezTo>
                  <a:cubicBezTo>
                    <a:pt x="605" y="9"/>
                    <a:pt x="584" y="10"/>
                    <a:pt x="563" y="12"/>
                  </a:cubicBezTo>
                  <a:cubicBezTo>
                    <a:pt x="535" y="126"/>
                    <a:pt x="535" y="126"/>
                    <a:pt x="535" y="126"/>
                  </a:cubicBezTo>
                  <a:cubicBezTo>
                    <a:pt x="532" y="127"/>
                    <a:pt x="532" y="127"/>
                    <a:pt x="532" y="127"/>
                  </a:cubicBezTo>
                  <a:cubicBezTo>
                    <a:pt x="507" y="131"/>
                    <a:pt x="482" y="138"/>
                    <a:pt x="458" y="147"/>
                  </a:cubicBezTo>
                  <a:cubicBezTo>
                    <a:pt x="455" y="148"/>
                    <a:pt x="455" y="148"/>
                    <a:pt x="455" y="148"/>
                  </a:cubicBezTo>
                  <a:cubicBezTo>
                    <a:pt x="373" y="63"/>
                    <a:pt x="373" y="63"/>
                    <a:pt x="373" y="63"/>
                  </a:cubicBezTo>
                  <a:cubicBezTo>
                    <a:pt x="335" y="80"/>
                    <a:pt x="298" y="101"/>
                    <a:pt x="264" y="126"/>
                  </a:cubicBezTo>
                  <a:cubicBezTo>
                    <a:pt x="297" y="239"/>
                    <a:pt x="297" y="239"/>
                    <a:pt x="297" y="239"/>
                  </a:cubicBezTo>
                  <a:cubicBezTo>
                    <a:pt x="295" y="241"/>
                    <a:pt x="295" y="241"/>
                    <a:pt x="295" y="241"/>
                  </a:cubicBezTo>
                  <a:cubicBezTo>
                    <a:pt x="275" y="257"/>
                    <a:pt x="257" y="276"/>
                    <a:pt x="241" y="295"/>
                  </a:cubicBezTo>
                  <a:cubicBezTo>
                    <a:pt x="239" y="297"/>
                    <a:pt x="239" y="297"/>
                    <a:pt x="239" y="297"/>
                  </a:cubicBezTo>
                  <a:cubicBezTo>
                    <a:pt x="125" y="265"/>
                    <a:pt x="125" y="265"/>
                    <a:pt x="125" y="265"/>
                  </a:cubicBezTo>
                  <a:cubicBezTo>
                    <a:pt x="101" y="299"/>
                    <a:pt x="80" y="335"/>
                    <a:pt x="63" y="374"/>
                  </a:cubicBezTo>
                  <a:cubicBezTo>
                    <a:pt x="147" y="455"/>
                    <a:pt x="147" y="455"/>
                    <a:pt x="147" y="455"/>
                  </a:cubicBezTo>
                  <a:cubicBezTo>
                    <a:pt x="146" y="458"/>
                    <a:pt x="146" y="458"/>
                    <a:pt x="146" y="458"/>
                  </a:cubicBezTo>
                  <a:cubicBezTo>
                    <a:pt x="138" y="482"/>
                    <a:pt x="131" y="507"/>
                    <a:pt x="127" y="532"/>
                  </a:cubicBezTo>
                  <a:cubicBezTo>
                    <a:pt x="126" y="535"/>
                    <a:pt x="126" y="535"/>
                    <a:pt x="126" y="535"/>
                  </a:cubicBezTo>
                  <a:cubicBezTo>
                    <a:pt x="12" y="563"/>
                    <a:pt x="12" y="563"/>
                    <a:pt x="12" y="563"/>
                  </a:cubicBezTo>
                  <a:cubicBezTo>
                    <a:pt x="10" y="584"/>
                    <a:pt x="9" y="606"/>
                    <a:pt x="9" y="626"/>
                  </a:cubicBezTo>
                  <a:cubicBezTo>
                    <a:pt x="9" y="647"/>
                    <a:pt x="10" y="668"/>
                    <a:pt x="12" y="689"/>
                  </a:cubicBezTo>
                  <a:cubicBezTo>
                    <a:pt x="126" y="718"/>
                    <a:pt x="126" y="718"/>
                    <a:pt x="126" y="718"/>
                  </a:cubicBezTo>
                  <a:cubicBezTo>
                    <a:pt x="127" y="720"/>
                    <a:pt x="127" y="720"/>
                    <a:pt x="127" y="720"/>
                  </a:cubicBezTo>
                  <a:cubicBezTo>
                    <a:pt x="131" y="746"/>
                    <a:pt x="138" y="771"/>
                    <a:pt x="146" y="795"/>
                  </a:cubicBezTo>
                  <a:cubicBezTo>
                    <a:pt x="147" y="797"/>
                    <a:pt x="147" y="797"/>
                    <a:pt x="147" y="797"/>
                  </a:cubicBezTo>
                  <a:cubicBezTo>
                    <a:pt x="63" y="879"/>
                    <a:pt x="63" y="879"/>
                    <a:pt x="63" y="879"/>
                  </a:cubicBezTo>
                  <a:cubicBezTo>
                    <a:pt x="80" y="917"/>
                    <a:pt x="101" y="954"/>
                    <a:pt x="125" y="988"/>
                  </a:cubicBezTo>
                  <a:cubicBezTo>
                    <a:pt x="239" y="955"/>
                    <a:pt x="239" y="955"/>
                    <a:pt x="239" y="955"/>
                  </a:cubicBezTo>
                  <a:cubicBezTo>
                    <a:pt x="241" y="958"/>
                    <a:pt x="241" y="958"/>
                    <a:pt x="241" y="958"/>
                  </a:cubicBezTo>
                  <a:cubicBezTo>
                    <a:pt x="257" y="977"/>
                    <a:pt x="275" y="995"/>
                    <a:pt x="295" y="1012"/>
                  </a:cubicBezTo>
                  <a:cubicBezTo>
                    <a:pt x="297" y="1014"/>
                    <a:pt x="297" y="1014"/>
                    <a:pt x="297" y="1014"/>
                  </a:cubicBezTo>
                  <a:cubicBezTo>
                    <a:pt x="264" y="1127"/>
                    <a:pt x="264" y="1127"/>
                    <a:pt x="264" y="1127"/>
                  </a:cubicBezTo>
                  <a:cubicBezTo>
                    <a:pt x="298" y="1151"/>
                    <a:pt x="335" y="1173"/>
                    <a:pt x="373" y="1190"/>
                  </a:cubicBezTo>
                  <a:cubicBezTo>
                    <a:pt x="455" y="1105"/>
                    <a:pt x="455" y="1105"/>
                    <a:pt x="455" y="1105"/>
                  </a:cubicBezTo>
                  <a:cubicBezTo>
                    <a:pt x="458" y="1106"/>
                    <a:pt x="458" y="1106"/>
                    <a:pt x="458" y="1106"/>
                  </a:cubicBezTo>
                  <a:cubicBezTo>
                    <a:pt x="482" y="1114"/>
                    <a:pt x="507" y="1121"/>
                    <a:pt x="532" y="1126"/>
                  </a:cubicBezTo>
                  <a:cubicBezTo>
                    <a:pt x="535" y="1126"/>
                    <a:pt x="535" y="1126"/>
                    <a:pt x="535" y="1126"/>
                  </a:cubicBezTo>
                  <a:lnTo>
                    <a:pt x="563" y="1241"/>
                  </a:lnTo>
                  <a:close/>
                  <a:moveTo>
                    <a:pt x="626" y="1104"/>
                  </a:moveTo>
                  <a:cubicBezTo>
                    <a:pt x="498" y="1104"/>
                    <a:pt x="378" y="1055"/>
                    <a:pt x="288" y="964"/>
                  </a:cubicBezTo>
                  <a:cubicBezTo>
                    <a:pt x="198" y="874"/>
                    <a:pt x="148" y="754"/>
                    <a:pt x="148" y="626"/>
                  </a:cubicBezTo>
                  <a:cubicBezTo>
                    <a:pt x="148" y="499"/>
                    <a:pt x="198" y="379"/>
                    <a:pt x="288" y="288"/>
                  </a:cubicBezTo>
                  <a:cubicBezTo>
                    <a:pt x="378" y="198"/>
                    <a:pt x="498" y="148"/>
                    <a:pt x="626" y="148"/>
                  </a:cubicBezTo>
                  <a:cubicBezTo>
                    <a:pt x="754" y="148"/>
                    <a:pt x="874" y="198"/>
                    <a:pt x="964" y="288"/>
                  </a:cubicBezTo>
                  <a:cubicBezTo>
                    <a:pt x="1054" y="379"/>
                    <a:pt x="1104" y="499"/>
                    <a:pt x="1104" y="626"/>
                  </a:cubicBezTo>
                  <a:cubicBezTo>
                    <a:pt x="1104" y="754"/>
                    <a:pt x="1054" y="874"/>
                    <a:pt x="964" y="964"/>
                  </a:cubicBezTo>
                  <a:cubicBezTo>
                    <a:pt x="874" y="1055"/>
                    <a:pt x="754" y="1104"/>
                    <a:pt x="626" y="1104"/>
                  </a:cubicBezTo>
                  <a:close/>
                  <a:moveTo>
                    <a:pt x="626" y="157"/>
                  </a:moveTo>
                  <a:cubicBezTo>
                    <a:pt x="367" y="157"/>
                    <a:pt x="157" y="367"/>
                    <a:pt x="157" y="626"/>
                  </a:cubicBezTo>
                  <a:cubicBezTo>
                    <a:pt x="157" y="885"/>
                    <a:pt x="367" y="1096"/>
                    <a:pt x="626" y="1096"/>
                  </a:cubicBezTo>
                  <a:cubicBezTo>
                    <a:pt x="885" y="1096"/>
                    <a:pt x="1095" y="885"/>
                    <a:pt x="1095" y="626"/>
                  </a:cubicBezTo>
                  <a:cubicBezTo>
                    <a:pt x="1095" y="367"/>
                    <a:pt x="885" y="157"/>
                    <a:pt x="626" y="157"/>
                  </a:cubicBez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1237072" y="2391214"/>
              <a:ext cx="1915822" cy="2983582"/>
              <a:chOff x="7056438" y="2401888"/>
              <a:chExt cx="2671763" cy="4160838"/>
            </a:xfrm>
            <a:effectLst>
              <a:outerShdw blurRad="254000" dist="101600" dir="8100000" sx="102000" sy="102000" algn="tr" rotWithShape="0">
                <a:prstClr val="black">
                  <a:alpha val="28000"/>
                </a:prstClr>
              </a:outerShdw>
            </a:effectLst>
          </p:grpSpPr>
          <p:sp>
            <p:nvSpPr>
              <p:cNvPr id="47" name="Freeform 49"/>
              <p:cNvSpPr/>
              <p:nvPr/>
            </p:nvSpPr>
            <p:spPr bwMode="auto">
              <a:xfrm>
                <a:off x="7056438" y="2401888"/>
                <a:ext cx="2671763" cy="4160838"/>
              </a:xfrm>
              <a:custGeom>
                <a:avLst/>
                <a:gdLst>
                  <a:gd name="T0" fmla="*/ 388 w 842"/>
                  <a:gd name="T1" fmla="*/ 1312 h 1312"/>
                  <a:gd name="T2" fmla="*/ 340 w 842"/>
                  <a:gd name="T3" fmla="*/ 1265 h 1312"/>
                  <a:gd name="T4" fmla="*/ 343 w 842"/>
                  <a:gd name="T5" fmla="*/ 1249 h 1312"/>
                  <a:gd name="T6" fmla="*/ 278 w 842"/>
                  <a:gd name="T7" fmla="*/ 1249 h 1312"/>
                  <a:gd name="T8" fmla="*/ 228 w 842"/>
                  <a:gd name="T9" fmla="*/ 1199 h 1312"/>
                  <a:gd name="T10" fmla="*/ 241 w 842"/>
                  <a:gd name="T11" fmla="*/ 1164 h 1312"/>
                  <a:gd name="T12" fmla="*/ 219 w 842"/>
                  <a:gd name="T13" fmla="*/ 1121 h 1312"/>
                  <a:gd name="T14" fmla="*/ 232 w 842"/>
                  <a:gd name="T15" fmla="*/ 1086 h 1312"/>
                  <a:gd name="T16" fmla="*/ 196 w 842"/>
                  <a:gd name="T17" fmla="*/ 1022 h 1312"/>
                  <a:gd name="T18" fmla="*/ 196 w 842"/>
                  <a:gd name="T19" fmla="*/ 982 h 1312"/>
                  <a:gd name="T20" fmla="*/ 196 w 842"/>
                  <a:gd name="T21" fmla="*/ 982 h 1312"/>
                  <a:gd name="T22" fmla="*/ 196 w 842"/>
                  <a:gd name="T23" fmla="*/ 976 h 1312"/>
                  <a:gd name="T24" fmla="*/ 196 w 842"/>
                  <a:gd name="T25" fmla="*/ 947 h 1312"/>
                  <a:gd name="T26" fmla="*/ 197 w 842"/>
                  <a:gd name="T27" fmla="*/ 940 h 1312"/>
                  <a:gd name="T28" fmla="*/ 197 w 842"/>
                  <a:gd name="T29" fmla="*/ 917 h 1312"/>
                  <a:gd name="T30" fmla="*/ 180 w 842"/>
                  <a:gd name="T31" fmla="*/ 849 h 1312"/>
                  <a:gd name="T32" fmla="*/ 129 w 842"/>
                  <a:gd name="T33" fmla="*/ 779 h 1312"/>
                  <a:gd name="T34" fmla="*/ 0 w 842"/>
                  <a:gd name="T35" fmla="*/ 419 h 1312"/>
                  <a:gd name="T36" fmla="*/ 419 w 842"/>
                  <a:gd name="T37" fmla="*/ 0 h 1312"/>
                  <a:gd name="T38" fmla="*/ 423 w 842"/>
                  <a:gd name="T39" fmla="*/ 0 h 1312"/>
                  <a:gd name="T40" fmla="*/ 842 w 842"/>
                  <a:gd name="T41" fmla="*/ 419 h 1312"/>
                  <a:gd name="T42" fmla="*/ 713 w 842"/>
                  <a:gd name="T43" fmla="*/ 779 h 1312"/>
                  <a:gd name="T44" fmla="*/ 662 w 842"/>
                  <a:gd name="T45" fmla="*/ 849 h 1312"/>
                  <a:gd name="T46" fmla="*/ 647 w 842"/>
                  <a:gd name="T47" fmla="*/ 899 h 1312"/>
                  <a:gd name="T48" fmla="*/ 646 w 842"/>
                  <a:gd name="T49" fmla="*/ 1023 h 1312"/>
                  <a:gd name="T50" fmla="*/ 610 w 842"/>
                  <a:gd name="T51" fmla="*/ 1086 h 1312"/>
                  <a:gd name="T52" fmla="*/ 623 w 842"/>
                  <a:gd name="T53" fmla="*/ 1121 h 1312"/>
                  <a:gd name="T54" fmla="*/ 601 w 842"/>
                  <a:gd name="T55" fmla="*/ 1164 h 1312"/>
                  <a:gd name="T56" fmla="*/ 614 w 842"/>
                  <a:gd name="T57" fmla="*/ 1199 h 1312"/>
                  <a:gd name="T58" fmla="*/ 564 w 842"/>
                  <a:gd name="T59" fmla="*/ 1249 h 1312"/>
                  <a:gd name="T60" fmla="*/ 499 w 842"/>
                  <a:gd name="T61" fmla="*/ 1249 h 1312"/>
                  <a:gd name="T62" fmla="*/ 502 w 842"/>
                  <a:gd name="T63" fmla="*/ 1265 h 1312"/>
                  <a:gd name="T64" fmla="*/ 455 w 842"/>
                  <a:gd name="T65" fmla="*/ 1312 h 1312"/>
                  <a:gd name="T66" fmla="*/ 388 w 842"/>
                  <a:gd name="T67" fmla="*/ 1312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42" h="1312">
                    <a:moveTo>
                      <a:pt x="388" y="1312"/>
                    </a:moveTo>
                    <a:cubicBezTo>
                      <a:pt x="362" y="1312"/>
                      <a:pt x="340" y="1291"/>
                      <a:pt x="340" y="1265"/>
                    </a:cubicBezTo>
                    <a:cubicBezTo>
                      <a:pt x="340" y="1259"/>
                      <a:pt x="341" y="1254"/>
                      <a:pt x="343" y="1249"/>
                    </a:cubicBezTo>
                    <a:cubicBezTo>
                      <a:pt x="278" y="1249"/>
                      <a:pt x="278" y="1249"/>
                      <a:pt x="278" y="1249"/>
                    </a:cubicBezTo>
                    <a:cubicBezTo>
                      <a:pt x="250" y="1249"/>
                      <a:pt x="228" y="1226"/>
                      <a:pt x="228" y="1199"/>
                    </a:cubicBezTo>
                    <a:cubicBezTo>
                      <a:pt x="228" y="1186"/>
                      <a:pt x="233" y="1173"/>
                      <a:pt x="241" y="1164"/>
                    </a:cubicBezTo>
                    <a:cubicBezTo>
                      <a:pt x="228" y="1156"/>
                      <a:pt x="219" y="1140"/>
                      <a:pt x="219" y="1121"/>
                    </a:cubicBezTo>
                    <a:cubicBezTo>
                      <a:pt x="219" y="1108"/>
                      <a:pt x="223" y="1095"/>
                      <a:pt x="232" y="1086"/>
                    </a:cubicBezTo>
                    <a:cubicBezTo>
                      <a:pt x="210" y="1073"/>
                      <a:pt x="196" y="1049"/>
                      <a:pt x="196" y="1022"/>
                    </a:cubicBezTo>
                    <a:cubicBezTo>
                      <a:pt x="196" y="982"/>
                      <a:pt x="196" y="982"/>
                      <a:pt x="196" y="982"/>
                    </a:cubicBezTo>
                    <a:cubicBezTo>
                      <a:pt x="196" y="982"/>
                      <a:pt x="196" y="982"/>
                      <a:pt x="196" y="982"/>
                    </a:cubicBezTo>
                    <a:cubicBezTo>
                      <a:pt x="196" y="976"/>
                      <a:pt x="196" y="976"/>
                      <a:pt x="196" y="976"/>
                    </a:cubicBezTo>
                    <a:cubicBezTo>
                      <a:pt x="196" y="966"/>
                      <a:pt x="196" y="957"/>
                      <a:pt x="196" y="947"/>
                    </a:cubicBezTo>
                    <a:cubicBezTo>
                      <a:pt x="197" y="940"/>
                      <a:pt x="197" y="940"/>
                      <a:pt x="197" y="940"/>
                    </a:cubicBezTo>
                    <a:cubicBezTo>
                      <a:pt x="197" y="917"/>
                      <a:pt x="197" y="917"/>
                      <a:pt x="197" y="917"/>
                    </a:cubicBezTo>
                    <a:cubicBezTo>
                      <a:pt x="196" y="897"/>
                      <a:pt x="194" y="871"/>
                      <a:pt x="180" y="849"/>
                    </a:cubicBezTo>
                    <a:cubicBezTo>
                      <a:pt x="166" y="824"/>
                      <a:pt x="148" y="802"/>
                      <a:pt x="129" y="779"/>
                    </a:cubicBezTo>
                    <a:cubicBezTo>
                      <a:pt x="69" y="706"/>
                      <a:pt x="0" y="623"/>
                      <a:pt x="0" y="419"/>
                    </a:cubicBezTo>
                    <a:cubicBezTo>
                      <a:pt x="0" y="188"/>
                      <a:pt x="188" y="0"/>
                      <a:pt x="419" y="0"/>
                    </a:cubicBezTo>
                    <a:cubicBezTo>
                      <a:pt x="423" y="0"/>
                      <a:pt x="423" y="0"/>
                      <a:pt x="423" y="0"/>
                    </a:cubicBezTo>
                    <a:cubicBezTo>
                      <a:pt x="654" y="0"/>
                      <a:pt x="842" y="188"/>
                      <a:pt x="842" y="419"/>
                    </a:cubicBezTo>
                    <a:cubicBezTo>
                      <a:pt x="842" y="623"/>
                      <a:pt x="773" y="706"/>
                      <a:pt x="713" y="779"/>
                    </a:cubicBezTo>
                    <a:cubicBezTo>
                      <a:pt x="694" y="802"/>
                      <a:pt x="676" y="824"/>
                      <a:pt x="662" y="849"/>
                    </a:cubicBezTo>
                    <a:cubicBezTo>
                      <a:pt x="653" y="863"/>
                      <a:pt x="649" y="879"/>
                      <a:pt x="647" y="899"/>
                    </a:cubicBezTo>
                    <a:cubicBezTo>
                      <a:pt x="646" y="1023"/>
                      <a:pt x="646" y="1023"/>
                      <a:pt x="646" y="1023"/>
                    </a:cubicBezTo>
                    <a:cubicBezTo>
                      <a:pt x="646" y="1049"/>
                      <a:pt x="632" y="1073"/>
                      <a:pt x="610" y="1086"/>
                    </a:cubicBezTo>
                    <a:cubicBezTo>
                      <a:pt x="619" y="1095"/>
                      <a:pt x="623" y="1108"/>
                      <a:pt x="623" y="1121"/>
                    </a:cubicBezTo>
                    <a:cubicBezTo>
                      <a:pt x="623" y="1140"/>
                      <a:pt x="614" y="1156"/>
                      <a:pt x="601" y="1164"/>
                    </a:cubicBezTo>
                    <a:cubicBezTo>
                      <a:pt x="609" y="1173"/>
                      <a:pt x="614" y="1186"/>
                      <a:pt x="614" y="1199"/>
                    </a:cubicBezTo>
                    <a:cubicBezTo>
                      <a:pt x="614" y="1226"/>
                      <a:pt x="592" y="1249"/>
                      <a:pt x="564" y="1249"/>
                    </a:cubicBezTo>
                    <a:cubicBezTo>
                      <a:pt x="499" y="1249"/>
                      <a:pt x="499" y="1249"/>
                      <a:pt x="499" y="1249"/>
                    </a:cubicBezTo>
                    <a:cubicBezTo>
                      <a:pt x="501" y="1254"/>
                      <a:pt x="502" y="1259"/>
                      <a:pt x="502" y="1265"/>
                    </a:cubicBezTo>
                    <a:cubicBezTo>
                      <a:pt x="502" y="1291"/>
                      <a:pt x="480" y="1312"/>
                      <a:pt x="455" y="1312"/>
                    </a:cubicBezTo>
                    <a:lnTo>
                      <a:pt x="388" y="1312"/>
                    </a:ln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50"/>
              <p:cNvSpPr/>
              <p:nvPr/>
            </p:nvSpPr>
            <p:spPr bwMode="auto">
              <a:xfrm>
                <a:off x="8247063" y="6384925"/>
                <a:ext cx="293688" cy="82550"/>
              </a:xfrm>
              <a:custGeom>
                <a:avLst/>
                <a:gdLst>
                  <a:gd name="T0" fmla="*/ 13 w 93"/>
                  <a:gd name="T1" fmla="*/ 26 h 26"/>
                  <a:gd name="T2" fmla="*/ 0 w 93"/>
                  <a:gd name="T3" fmla="*/ 13 h 26"/>
                  <a:gd name="T4" fmla="*/ 13 w 93"/>
                  <a:gd name="T5" fmla="*/ 0 h 26"/>
                  <a:gd name="T6" fmla="*/ 80 w 93"/>
                  <a:gd name="T7" fmla="*/ 0 h 26"/>
                  <a:gd name="T8" fmla="*/ 93 w 93"/>
                  <a:gd name="T9" fmla="*/ 13 h 26"/>
                  <a:gd name="T10" fmla="*/ 80 w 93"/>
                  <a:gd name="T11" fmla="*/ 26 h 26"/>
                  <a:gd name="T12" fmla="*/ 13 w 93"/>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93" h="26">
                    <a:moveTo>
                      <a:pt x="13" y="26"/>
                    </a:moveTo>
                    <a:cubicBezTo>
                      <a:pt x="5" y="26"/>
                      <a:pt x="0" y="20"/>
                      <a:pt x="0" y="13"/>
                    </a:cubicBezTo>
                    <a:cubicBezTo>
                      <a:pt x="0" y="6"/>
                      <a:pt x="5" y="0"/>
                      <a:pt x="13" y="0"/>
                    </a:cubicBezTo>
                    <a:cubicBezTo>
                      <a:pt x="80" y="0"/>
                      <a:pt x="80" y="0"/>
                      <a:pt x="80" y="0"/>
                    </a:cubicBezTo>
                    <a:cubicBezTo>
                      <a:pt x="87" y="0"/>
                      <a:pt x="93" y="6"/>
                      <a:pt x="93" y="13"/>
                    </a:cubicBezTo>
                    <a:cubicBezTo>
                      <a:pt x="93" y="20"/>
                      <a:pt x="87" y="26"/>
                      <a:pt x="80" y="26"/>
                    </a:cubicBezTo>
                    <a:lnTo>
                      <a:pt x="13" y="26"/>
                    </a:lnTo>
                    <a:close/>
                  </a:path>
                </a:pathLst>
              </a:custGeom>
              <a:solidFill>
                <a:srgbClr val="8586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51"/>
              <p:cNvSpPr/>
              <p:nvPr/>
            </p:nvSpPr>
            <p:spPr bwMode="auto">
              <a:xfrm>
                <a:off x="7888288" y="6162675"/>
                <a:ext cx="1008063" cy="104775"/>
              </a:xfrm>
              <a:custGeom>
                <a:avLst/>
                <a:gdLst>
                  <a:gd name="T0" fmla="*/ 16 w 318"/>
                  <a:gd name="T1" fmla="*/ 33 h 33"/>
                  <a:gd name="T2" fmla="*/ 0 w 318"/>
                  <a:gd name="T3" fmla="*/ 16 h 33"/>
                  <a:gd name="T4" fmla="*/ 16 w 318"/>
                  <a:gd name="T5" fmla="*/ 0 h 33"/>
                  <a:gd name="T6" fmla="*/ 302 w 318"/>
                  <a:gd name="T7" fmla="*/ 0 h 33"/>
                  <a:gd name="T8" fmla="*/ 318 w 318"/>
                  <a:gd name="T9" fmla="*/ 16 h 33"/>
                  <a:gd name="T10" fmla="*/ 302 w 318"/>
                  <a:gd name="T11" fmla="*/ 33 h 33"/>
                  <a:gd name="T12" fmla="*/ 16 w 318"/>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318" h="33">
                    <a:moveTo>
                      <a:pt x="16" y="33"/>
                    </a:moveTo>
                    <a:cubicBezTo>
                      <a:pt x="7" y="33"/>
                      <a:pt x="0" y="25"/>
                      <a:pt x="0" y="16"/>
                    </a:cubicBezTo>
                    <a:cubicBezTo>
                      <a:pt x="0" y="7"/>
                      <a:pt x="7" y="0"/>
                      <a:pt x="16" y="0"/>
                    </a:cubicBezTo>
                    <a:cubicBezTo>
                      <a:pt x="302" y="0"/>
                      <a:pt x="302" y="0"/>
                      <a:pt x="302" y="0"/>
                    </a:cubicBezTo>
                    <a:cubicBezTo>
                      <a:pt x="311" y="0"/>
                      <a:pt x="318" y="7"/>
                      <a:pt x="318" y="16"/>
                    </a:cubicBezTo>
                    <a:cubicBezTo>
                      <a:pt x="318" y="25"/>
                      <a:pt x="311" y="33"/>
                      <a:pt x="302" y="33"/>
                    </a:cubicBezTo>
                    <a:lnTo>
                      <a:pt x="16" y="33"/>
                    </a:lnTo>
                    <a:close/>
                  </a:path>
                </a:pathLst>
              </a:custGeom>
              <a:solidFill>
                <a:srgbClr val="8586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52"/>
              <p:cNvSpPr/>
              <p:nvPr/>
            </p:nvSpPr>
            <p:spPr bwMode="auto">
              <a:xfrm>
                <a:off x="7856538" y="5897563"/>
                <a:ext cx="1052513" cy="107950"/>
              </a:xfrm>
              <a:custGeom>
                <a:avLst/>
                <a:gdLst>
                  <a:gd name="T0" fmla="*/ 17 w 332"/>
                  <a:gd name="T1" fmla="*/ 34 h 34"/>
                  <a:gd name="T2" fmla="*/ 0 w 332"/>
                  <a:gd name="T3" fmla="*/ 17 h 34"/>
                  <a:gd name="T4" fmla="*/ 17 w 332"/>
                  <a:gd name="T5" fmla="*/ 0 h 34"/>
                  <a:gd name="T6" fmla="*/ 315 w 332"/>
                  <a:gd name="T7" fmla="*/ 0 h 34"/>
                  <a:gd name="T8" fmla="*/ 332 w 332"/>
                  <a:gd name="T9" fmla="*/ 17 h 34"/>
                  <a:gd name="T10" fmla="*/ 315 w 332"/>
                  <a:gd name="T11" fmla="*/ 34 h 34"/>
                  <a:gd name="T12" fmla="*/ 17 w 332"/>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332" h="34">
                    <a:moveTo>
                      <a:pt x="17" y="34"/>
                    </a:moveTo>
                    <a:cubicBezTo>
                      <a:pt x="8" y="34"/>
                      <a:pt x="0" y="26"/>
                      <a:pt x="0" y="17"/>
                    </a:cubicBezTo>
                    <a:cubicBezTo>
                      <a:pt x="0" y="7"/>
                      <a:pt x="8" y="0"/>
                      <a:pt x="17" y="0"/>
                    </a:cubicBezTo>
                    <a:cubicBezTo>
                      <a:pt x="315" y="0"/>
                      <a:pt x="315" y="0"/>
                      <a:pt x="315" y="0"/>
                    </a:cubicBezTo>
                    <a:cubicBezTo>
                      <a:pt x="324" y="0"/>
                      <a:pt x="332" y="7"/>
                      <a:pt x="332" y="17"/>
                    </a:cubicBezTo>
                    <a:cubicBezTo>
                      <a:pt x="332" y="26"/>
                      <a:pt x="324" y="34"/>
                      <a:pt x="315" y="34"/>
                    </a:cubicBezTo>
                    <a:lnTo>
                      <a:pt x="17" y="34"/>
                    </a:lnTo>
                    <a:close/>
                  </a:path>
                </a:pathLst>
              </a:custGeom>
              <a:solidFill>
                <a:srgbClr val="8586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53"/>
              <p:cNvSpPr/>
              <p:nvPr/>
            </p:nvSpPr>
            <p:spPr bwMode="auto">
              <a:xfrm>
                <a:off x="7780338" y="5211763"/>
                <a:ext cx="1223963" cy="552450"/>
              </a:xfrm>
              <a:custGeom>
                <a:avLst/>
                <a:gdLst>
                  <a:gd name="T0" fmla="*/ 3 w 386"/>
                  <a:gd name="T1" fmla="*/ 30 h 174"/>
                  <a:gd name="T2" fmla="*/ 3 w 386"/>
                  <a:gd name="T3" fmla="*/ 30 h 174"/>
                  <a:gd name="T4" fmla="*/ 3 w 386"/>
                  <a:gd name="T5" fmla="*/ 54 h 174"/>
                  <a:gd name="T6" fmla="*/ 2 w 386"/>
                  <a:gd name="T7" fmla="*/ 62 h 174"/>
                  <a:gd name="T8" fmla="*/ 3 w 386"/>
                  <a:gd name="T9" fmla="*/ 62 h 174"/>
                  <a:gd name="T10" fmla="*/ 2 w 386"/>
                  <a:gd name="T11" fmla="*/ 137 h 174"/>
                  <a:gd name="T12" fmla="*/ 27 w 386"/>
                  <a:gd name="T13" fmla="*/ 174 h 174"/>
                  <a:gd name="T14" fmla="*/ 359 w 386"/>
                  <a:gd name="T15" fmla="*/ 174 h 174"/>
                  <a:gd name="T16" fmla="*/ 384 w 386"/>
                  <a:gd name="T17" fmla="*/ 136 h 174"/>
                  <a:gd name="T18" fmla="*/ 385 w 386"/>
                  <a:gd name="T19" fmla="*/ 11 h 174"/>
                  <a:gd name="T20" fmla="*/ 385 w 386"/>
                  <a:gd name="T21" fmla="*/ 10 h 174"/>
                  <a:gd name="T22" fmla="*/ 386 w 386"/>
                  <a:gd name="T23" fmla="*/ 0 h 174"/>
                  <a:gd name="T24" fmla="*/ 0 w 386"/>
                  <a:gd name="T25" fmla="*/ 0 h 174"/>
                  <a:gd name="T26" fmla="*/ 3 w 386"/>
                  <a:gd name="T27" fmla="*/ 3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6" h="174">
                    <a:moveTo>
                      <a:pt x="3" y="30"/>
                    </a:moveTo>
                    <a:cubicBezTo>
                      <a:pt x="3" y="30"/>
                      <a:pt x="3" y="30"/>
                      <a:pt x="3" y="30"/>
                    </a:cubicBezTo>
                    <a:cubicBezTo>
                      <a:pt x="3" y="54"/>
                      <a:pt x="3" y="54"/>
                      <a:pt x="3" y="54"/>
                    </a:cubicBezTo>
                    <a:cubicBezTo>
                      <a:pt x="3" y="54"/>
                      <a:pt x="2" y="62"/>
                      <a:pt x="2" y="62"/>
                    </a:cubicBezTo>
                    <a:cubicBezTo>
                      <a:pt x="3" y="62"/>
                      <a:pt x="3" y="62"/>
                      <a:pt x="3" y="62"/>
                    </a:cubicBezTo>
                    <a:cubicBezTo>
                      <a:pt x="2" y="137"/>
                      <a:pt x="2" y="137"/>
                      <a:pt x="2" y="137"/>
                    </a:cubicBezTo>
                    <a:cubicBezTo>
                      <a:pt x="2" y="153"/>
                      <a:pt x="12" y="168"/>
                      <a:pt x="27" y="174"/>
                    </a:cubicBezTo>
                    <a:cubicBezTo>
                      <a:pt x="34" y="173"/>
                      <a:pt x="359" y="174"/>
                      <a:pt x="359" y="174"/>
                    </a:cubicBezTo>
                    <a:cubicBezTo>
                      <a:pt x="374" y="168"/>
                      <a:pt x="384" y="153"/>
                      <a:pt x="384" y="136"/>
                    </a:cubicBezTo>
                    <a:cubicBezTo>
                      <a:pt x="385" y="11"/>
                      <a:pt x="385" y="11"/>
                      <a:pt x="385" y="11"/>
                    </a:cubicBezTo>
                    <a:cubicBezTo>
                      <a:pt x="385" y="10"/>
                      <a:pt x="385" y="10"/>
                      <a:pt x="385" y="10"/>
                    </a:cubicBezTo>
                    <a:cubicBezTo>
                      <a:pt x="385" y="6"/>
                      <a:pt x="385" y="3"/>
                      <a:pt x="386" y="0"/>
                    </a:cubicBezTo>
                    <a:cubicBezTo>
                      <a:pt x="0" y="0"/>
                      <a:pt x="0" y="0"/>
                      <a:pt x="0" y="0"/>
                    </a:cubicBezTo>
                    <a:cubicBezTo>
                      <a:pt x="2" y="11"/>
                      <a:pt x="2" y="21"/>
                      <a:pt x="3" y="30"/>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54"/>
              <p:cNvSpPr/>
              <p:nvPr/>
            </p:nvSpPr>
            <p:spPr bwMode="auto">
              <a:xfrm>
                <a:off x="7167563" y="2509838"/>
                <a:ext cx="2452688" cy="2578100"/>
              </a:xfrm>
              <a:custGeom>
                <a:avLst/>
                <a:gdLst>
                  <a:gd name="T0" fmla="*/ 597 w 773"/>
                  <a:gd name="T1" fmla="*/ 797 h 813"/>
                  <a:gd name="T2" fmla="*/ 652 w 773"/>
                  <a:gd name="T3" fmla="*/ 723 h 813"/>
                  <a:gd name="T4" fmla="*/ 773 w 773"/>
                  <a:gd name="T5" fmla="*/ 385 h 813"/>
                  <a:gd name="T6" fmla="*/ 388 w 773"/>
                  <a:gd name="T7" fmla="*/ 0 h 813"/>
                  <a:gd name="T8" fmla="*/ 384 w 773"/>
                  <a:gd name="T9" fmla="*/ 0 h 813"/>
                  <a:gd name="T10" fmla="*/ 0 w 773"/>
                  <a:gd name="T11" fmla="*/ 385 h 813"/>
                  <a:gd name="T12" fmla="*/ 120 w 773"/>
                  <a:gd name="T13" fmla="*/ 723 h 813"/>
                  <a:gd name="T14" fmla="*/ 175 w 773"/>
                  <a:gd name="T15" fmla="*/ 797 h 813"/>
                  <a:gd name="T16" fmla="*/ 183 w 773"/>
                  <a:gd name="T17" fmla="*/ 813 h 813"/>
                  <a:gd name="T18" fmla="*/ 589 w 773"/>
                  <a:gd name="T19" fmla="*/ 813 h 813"/>
                  <a:gd name="T20" fmla="*/ 597 w 773"/>
                  <a:gd name="T21" fmla="*/ 797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3" h="813">
                    <a:moveTo>
                      <a:pt x="597" y="797"/>
                    </a:moveTo>
                    <a:cubicBezTo>
                      <a:pt x="613" y="771"/>
                      <a:pt x="632" y="748"/>
                      <a:pt x="652" y="723"/>
                    </a:cubicBezTo>
                    <a:cubicBezTo>
                      <a:pt x="709" y="655"/>
                      <a:pt x="773" y="577"/>
                      <a:pt x="773" y="385"/>
                    </a:cubicBezTo>
                    <a:cubicBezTo>
                      <a:pt x="773" y="173"/>
                      <a:pt x="600" y="0"/>
                      <a:pt x="388" y="0"/>
                    </a:cubicBezTo>
                    <a:cubicBezTo>
                      <a:pt x="384" y="0"/>
                      <a:pt x="384" y="0"/>
                      <a:pt x="384" y="0"/>
                    </a:cubicBezTo>
                    <a:cubicBezTo>
                      <a:pt x="172" y="0"/>
                      <a:pt x="0" y="173"/>
                      <a:pt x="0" y="385"/>
                    </a:cubicBezTo>
                    <a:cubicBezTo>
                      <a:pt x="0" y="577"/>
                      <a:pt x="64" y="655"/>
                      <a:pt x="120" y="723"/>
                    </a:cubicBezTo>
                    <a:cubicBezTo>
                      <a:pt x="140" y="748"/>
                      <a:pt x="159" y="771"/>
                      <a:pt x="175" y="797"/>
                    </a:cubicBezTo>
                    <a:cubicBezTo>
                      <a:pt x="178" y="803"/>
                      <a:pt x="180" y="808"/>
                      <a:pt x="183" y="813"/>
                    </a:cubicBezTo>
                    <a:cubicBezTo>
                      <a:pt x="589" y="813"/>
                      <a:pt x="589" y="813"/>
                      <a:pt x="589" y="813"/>
                    </a:cubicBezTo>
                    <a:cubicBezTo>
                      <a:pt x="592" y="808"/>
                      <a:pt x="594" y="802"/>
                      <a:pt x="597" y="797"/>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95" name="原创设计师QQ598969553           _4"/>
          <p:cNvSpPr txBox="1"/>
          <p:nvPr/>
        </p:nvSpPr>
        <p:spPr>
          <a:xfrm>
            <a:off x="9302115" y="4641850"/>
            <a:ext cx="696595" cy="706755"/>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借款需求</a:t>
            </a:r>
            <a:endParaRPr lang="zh-CN" altLang="en-US" sz="2000"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1" name="原创设计师QQ598969553           _5"/>
          <p:cNvSpPr>
            <a:spLocks noEditPoints="1"/>
          </p:cNvSpPr>
          <p:nvPr/>
        </p:nvSpPr>
        <p:spPr bwMode="auto">
          <a:xfrm rot="5400000">
            <a:off x="3647360" y="1907589"/>
            <a:ext cx="327891" cy="866676"/>
          </a:xfrm>
          <a:custGeom>
            <a:avLst/>
            <a:gdLst>
              <a:gd name="T0" fmla="*/ 153 w 611"/>
              <a:gd name="T1" fmla="*/ 610 h 610"/>
              <a:gd name="T2" fmla="*/ 153 w 611"/>
              <a:gd name="T3" fmla="*/ 305 h 610"/>
              <a:gd name="T4" fmla="*/ 0 w 611"/>
              <a:gd name="T5" fmla="*/ 305 h 610"/>
              <a:gd name="T6" fmla="*/ 305 w 611"/>
              <a:gd name="T7" fmla="*/ 0 h 610"/>
              <a:gd name="T8" fmla="*/ 611 w 611"/>
              <a:gd name="T9" fmla="*/ 305 h 610"/>
              <a:gd name="T10" fmla="*/ 458 w 611"/>
              <a:gd name="T11" fmla="*/ 305 h 610"/>
              <a:gd name="T12" fmla="*/ 458 w 611"/>
              <a:gd name="T13" fmla="*/ 610 h 610"/>
              <a:gd name="T14" fmla="*/ 153 w 611"/>
              <a:gd name="T15" fmla="*/ 610 h 610"/>
              <a:gd name="T16" fmla="*/ 305 w 611"/>
              <a:gd name="T17" fmla="*/ 610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1" h="610">
                <a:moveTo>
                  <a:pt x="153" y="610"/>
                </a:moveTo>
                <a:lnTo>
                  <a:pt x="153" y="305"/>
                </a:lnTo>
                <a:lnTo>
                  <a:pt x="0" y="305"/>
                </a:lnTo>
                <a:lnTo>
                  <a:pt x="305" y="0"/>
                </a:lnTo>
                <a:lnTo>
                  <a:pt x="611" y="305"/>
                </a:lnTo>
                <a:lnTo>
                  <a:pt x="458" y="305"/>
                </a:lnTo>
                <a:lnTo>
                  <a:pt x="458" y="610"/>
                </a:lnTo>
                <a:lnTo>
                  <a:pt x="153" y="610"/>
                </a:lnTo>
                <a:close/>
                <a:moveTo>
                  <a:pt x="305" y="610"/>
                </a:moveTo>
              </a:path>
            </a:pathLst>
          </a:custGeom>
          <a:solidFill>
            <a:schemeClr val="tx1">
              <a:lumMod val="95000"/>
              <a:lumOff val="5000"/>
            </a:schemeClr>
          </a:solidFill>
          <a:ln>
            <a:noFill/>
          </a:ln>
        </p:spPr>
        <p:txBody>
          <a:bodyPr vert="horz" wrap="square" lIns="91440" tIns="45720" rIns="91440" bIns="45720" numCol="1" anchor="t" anchorCtr="0" compatLnSpc="1"/>
          <a:lstStyle/>
          <a:p>
            <a:endParaRPr lang="zh-CN" altLang="en-US">
              <a:solidFill>
                <a:schemeClr val="accent1"/>
              </a:solidFill>
            </a:endParaRPr>
          </a:p>
        </p:txBody>
      </p:sp>
      <p:grpSp>
        <p:nvGrpSpPr>
          <p:cNvPr id="102" name="原创设计师QQ598969553           _6"/>
          <p:cNvGrpSpPr/>
          <p:nvPr/>
        </p:nvGrpSpPr>
        <p:grpSpPr>
          <a:xfrm>
            <a:off x="4641850" y="1677035"/>
            <a:ext cx="5560060" cy="1326515"/>
            <a:chOff x="4304043" y="1286668"/>
            <a:chExt cx="3837944" cy="2757793"/>
          </a:xfrm>
          <a:effectLst>
            <a:outerShdw blurRad="381000" dist="254000" dir="8100000" algn="tr" rotWithShape="0">
              <a:prstClr val="black">
                <a:alpha val="40000"/>
              </a:prstClr>
            </a:outerShdw>
          </a:effectLst>
        </p:grpSpPr>
        <p:sp>
          <p:nvSpPr>
            <p:cNvPr id="103" name="圆角矩形 10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04" name="圆角矩形 103"/>
            <p:cNvSpPr/>
            <p:nvPr/>
          </p:nvSpPr>
          <p:spPr>
            <a:xfrm>
              <a:off x="4351930" y="137201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dirty="0">
                  <a:solidFill>
                    <a:schemeClr val="tx1"/>
                  </a:solidFill>
                  <a:latin typeface="微软雅黑" panose="020B0503020204020204" pitchFamily="34" charset="-122"/>
                  <a:ea typeface="微软雅黑" panose="020B0503020204020204" pitchFamily="34" charset="-122"/>
                </a:rPr>
                <a:t>希望投资周期短，流动性好，收益率高，资金安全，信息透明，公司信任度高</a:t>
              </a: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4" name="原创设计师QQ598969553           _3"/>
          <p:cNvGrpSpPr/>
          <p:nvPr/>
        </p:nvGrpSpPr>
        <p:grpSpPr>
          <a:xfrm>
            <a:off x="996315" y="1322070"/>
            <a:ext cx="2108200" cy="2101850"/>
            <a:chOff x="668723" y="1882344"/>
            <a:chExt cx="2988877" cy="3492452"/>
          </a:xfrm>
        </p:grpSpPr>
        <p:sp>
          <p:nvSpPr>
            <p:cNvPr id="5" name="Freeform 48"/>
            <p:cNvSpPr>
              <a:spLocks noEditPoints="1"/>
            </p:cNvSpPr>
            <p:nvPr/>
          </p:nvSpPr>
          <p:spPr bwMode="auto">
            <a:xfrm>
              <a:off x="668723" y="1882344"/>
              <a:ext cx="2988877" cy="2988877"/>
            </a:xfrm>
            <a:custGeom>
              <a:avLst/>
              <a:gdLst>
                <a:gd name="T0" fmla="*/ 556 w 1252"/>
                <a:gd name="T1" fmla="*/ 1248 h 1252"/>
                <a:gd name="T2" fmla="*/ 375 w 1252"/>
                <a:gd name="T3" fmla="*/ 1200 h 1252"/>
                <a:gd name="T4" fmla="*/ 255 w 1252"/>
                <a:gd name="T5" fmla="*/ 1130 h 1252"/>
                <a:gd name="T6" fmla="*/ 122 w 1252"/>
                <a:gd name="T7" fmla="*/ 998 h 1252"/>
                <a:gd name="T8" fmla="*/ 52 w 1252"/>
                <a:gd name="T9" fmla="*/ 877 h 1252"/>
                <a:gd name="T10" fmla="*/ 4 w 1252"/>
                <a:gd name="T11" fmla="*/ 696 h 1252"/>
                <a:gd name="T12" fmla="*/ 4 w 1252"/>
                <a:gd name="T13" fmla="*/ 560 h 1252"/>
                <a:gd name="T14" fmla="*/ 137 w 1252"/>
                <a:gd name="T15" fmla="*/ 458 h 1252"/>
                <a:gd name="T16" fmla="*/ 120 w 1252"/>
                <a:gd name="T17" fmla="*/ 257 h 1252"/>
                <a:gd name="T18" fmla="*/ 287 w 1252"/>
                <a:gd name="T19" fmla="*/ 236 h 1252"/>
                <a:gd name="T20" fmla="*/ 372 w 1252"/>
                <a:gd name="T21" fmla="*/ 54 h 1252"/>
                <a:gd name="T22" fmla="*/ 528 w 1252"/>
                <a:gd name="T23" fmla="*/ 119 h 1252"/>
                <a:gd name="T24" fmla="*/ 626 w 1252"/>
                <a:gd name="T25" fmla="*/ 0 h 1252"/>
                <a:gd name="T26" fmla="*/ 724 w 1252"/>
                <a:gd name="T27" fmla="*/ 119 h 1252"/>
                <a:gd name="T28" fmla="*/ 879 w 1252"/>
                <a:gd name="T29" fmla="*/ 54 h 1252"/>
                <a:gd name="T30" fmla="*/ 965 w 1252"/>
                <a:gd name="T31" fmla="*/ 236 h 1252"/>
                <a:gd name="T32" fmla="*/ 1132 w 1252"/>
                <a:gd name="T33" fmla="*/ 257 h 1252"/>
                <a:gd name="T34" fmla="*/ 1115 w 1252"/>
                <a:gd name="T35" fmla="*/ 458 h 1252"/>
                <a:gd name="T36" fmla="*/ 1248 w 1252"/>
                <a:gd name="T37" fmla="*/ 560 h 1252"/>
                <a:gd name="T38" fmla="*/ 1248 w 1252"/>
                <a:gd name="T39" fmla="*/ 696 h 1252"/>
                <a:gd name="T40" fmla="*/ 1200 w 1252"/>
                <a:gd name="T41" fmla="*/ 877 h 1252"/>
                <a:gd name="T42" fmla="*/ 1130 w 1252"/>
                <a:gd name="T43" fmla="*/ 998 h 1252"/>
                <a:gd name="T44" fmla="*/ 997 w 1252"/>
                <a:gd name="T45" fmla="*/ 1130 h 1252"/>
                <a:gd name="T46" fmla="*/ 877 w 1252"/>
                <a:gd name="T47" fmla="*/ 1200 h 1252"/>
                <a:gd name="T48" fmla="*/ 696 w 1252"/>
                <a:gd name="T49" fmla="*/ 1248 h 1252"/>
                <a:gd name="T50" fmla="*/ 563 w 1252"/>
                <a:gd name="T51" fmla="*/ 1241 h 1252"/>
                <a:gd name="T52" fmla="*/ 717 w 1252"/>
                <a:gd name="T53" fmla="*/ 1126 h 1252"/>
                <a:gd name="T54" fmla="*/ 797 w 1252"/>
                <a:gd name="T55" fmla="*/ 1105 h 1252"/>
                <a:gd name="T56" fmla="*/ 955 w 1252"/>
                <a:gd name="T57" fmla="*/ 1014 h 1252"/>
                <a:gd name="T58" fmla="*/ 1013 w 1252"/>
                <a:gd name="T59" fmla="*/ 955 h 1252"/>
                <a:gd name="T60" fmla="*/ 1105 w 1252"/>
                <a:gd name="T61" fmla="*/ 797 h 1252"/>
                <a:gd name="T62" fmla="*/ 1126 w 1252"/>
                <a:gd name="T63" fmla="*/ 718 h 1252"/>
                <a:gd name="T64" fmla="*/ 1240 w 1252"/>
                <a:gd name="T65" fmla="*/ 563 h 1252"/>
                <a:gd name="T66" fmla="*/ 1106 w 1252"/>
                <a:gd name="T67" fmla="*/ 458 h 1252"/>
                <a:gd name="T68" fmla="*/ 1127 w 1252"/>
                <a:gd name="T69" fmla="*/ 265 h 1252"/>
                <a:gd name="T70" fmla="*/ 957 w 1252"/>
                <a:gd name="T71" fmla="*/ 241 h 1252"/>
                <a:gd name="T72" fmla="*/ 879 w 1252"/>
                <a:gd name="T73" fmla="*/ 63 h 1252"/>
                <a:gd name="T74" fmla="*/ 720 w 1252"/>
                <a:gd name="T75" fmla="*/ 127 h 1252"/>
                <a:gd name="T76" fmla="*/ 626 w 1252"/>
                <a:gd name="T77" fmla="*/ 9 h 1252"/>
                <a:gd name="T78" fmla="*/ 532 w 1252"/>
                <a:gd name="T79" fmla="*/ 127 h 1252"/>
                <a:gd name="T80" fmla="*/ 373 w 1252"/>
                <a:gd name="T81" fmla="*/ 63 h 1252"/>
                <a:gd name="T82" fmla="*/ 295 w 1252"/>
                <a:gd name="T83" fmla="*/ 241 h 1252"/>
                <a:gd name="T84" fmla="*/ 125 w 1252"/>
                <a:gd name="T85" fmla="*/ 265 h 1252"/>
                <a:gd name="T86" fmla="*/ 146 w 1252"/>
                <a:gd name="T87" fmla="*/ 458 h 1252"/>
                <a:gd name="T88" fmla="*/ 12 w 1252"/>
                <a:gd name="T89" fmla="*/ 563 h 1252"/>
                <a:gd name="T90" fmla="*/ 126 w 1252"/>
                <a:gd name="T91" fmla="*/ 718 h 1252"/>
                <a:gd name="T92" fmla="*/ 147 w 1252"/>
                <a:gd name="T93" fmla="*/ 797 h 1252"/>
                <a:gd name="T94" fmla="*/ 239 w 1252"/>
                <a:gd name="T95" fmla="*/ 955 h 1252"/>
                <a:gd name="T96" fmla="*/ 297 w 1252"/>
                <a:gd name="T97" fmla="*/ 1014 h 1252"/>
                <a:gd name="T98" fmla="*/ 455 w 1252"/>
                <a:gd name="T99" fmla="*/ 1105 h 1252"/>
                <a:gd name="T100" fmla="*/ 535 w 1252"/>
                <a:gd name="T101" fmla="*/ 1126 h 1252"/>
                <a:gd name="T102" fmla="*/ 288 w 1252"/>
                <a:gd name="T103" fmla="*/ 964 h 1252"/>
                <a:gd name="T104" fmla="*/ 626 w 1252"/>
                <a:gd name="T105" fmla="*/ 148 h 1252"/>
                <a:gd name="T106" fmla="*/ 964 w 1252"/>
                <a:gd name="T107" fmla="*/ 964 h 1252"/>
                <a:gd name="T108" fmla="*/ 157 w 1252"/>
                <a:gd name="T109" fmla="*/ 626 h 1252"/>
                <a:gd name="T110" fmla="*/ 626 w 1252"/>
                <a:gd name="T111" fmla="*/ 157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2" h="1252">
                  <a:moveTo>
                    <a:pt x="626" y="1252"/>
                  </a:moveTo>
                  <a:cubicBezTo>
                    <a:pt x="604" y="1252"/>
                    <a:pt x="581" y="1251"/>
                    <a:pt x="559" y="1249"/>
                  </a:cubicBezTo>
                  <a:cubicBezTo>
                    <a:pt x="556" y="1248"/>
                    <a:pt x="556" y="1248"/>
                    <a:pt x="556" y="1248"/>
                  </a:cubicBezTo>
                  <a:cubicBezTo>
                    <a:pt x="528" y="1134"/>
                    <a:pt x="528" y="1134"/>
                    <a:pt x="528" y="1134"/>
                  </a:cubicBezTo>
                  <a:cubicBezTo>
                    <a:pt x="504" y="1129"/>
                    <a:pt x="480" y="1123"/>
                    <a:pt x="458" y="1115"/>
                  </a:cubicBezTo>
                  <a:cubicBezTo>
                    <a:pt x="375" y="1200"/>
                    <a:pt x="375" y="1200"/>
                    <a:pt x="375" y="1200"/>
                  </a:cubicBezTo>
                  <a:cubicBezTo>
                    <a:pt x="372" y="1199"/>
                    <a:pt x="372" y="1199"/>
                    <a:pt x="372" y="1199"/>
                  </a:cubicBezTo>
                  <a:cubicBezTo>
                    <a:pt x="332" y="1181"/>
                    <a:pt x="293" y="1158"/>
                    <a:pt x="257" y="1132"/>
                  </a:cubicBezTo>
                  <a:cubicBezTo>
                    <a:pt x="255" y="1130"/>
                    <a:pt x="255" y="1130"/>
                    <a:pt x="255" y="1130"/>
                  </a:cubicBezTo>
                  <a:cubicBezTo>
                    <a:pt x="287" y="1016"/>
                    <a:pt x="287" y="1016"/>
                    <a:pt x="287" y="1016"/>
                  </a:cubicBezTo>
                  <a:cubicBezTo>
                    <a:pt x="269" y="1001"/>
                    <a:pt x="252" y="983"/>
                    <a:pt x="236" y="965"/>
                  </a:cubicBezTo>
                  <a:cubicBezTo>
                    <a:pt x="122" y="998"/>
                    <a:pt x="122" y="998"/>
                    <a:pt x="122" y="998"/>
                  </a:cubicBezTo>
                  <a:cubicBezTo>
                    <a:pt x="120" y="995"/>
                    <a:pt x="120" y="995"/>
                    <a:pt x="120" y="995"/>
                  </a:cubicBezTo>
                  <a:cubicBezTo>
                    <a:pt x="94" y="959"/>
                    <a:pt x="72" y="921"/>
                    <a:pt x="54" y="880"/>
                  </a:cubicBezTo>
                  <a:cubicBezTo>
                    <a:pt x="52" y="877"/>
                    <a:pt x="52" y="877"/>
                    <a:pt x="52" y="877"/>
                  </a:cubicBezTo>
                  <a:cubicBezTo>
                    <a:pt x="137" y="795"/>
                    <a:pt x="137" y="795"/>
                    <a:pt x="137" y="795"/>
                  </a:cubicBezTo>
                  <a:cubicBezTo>
                    <a:pt x="130" y="772"/>
                    <a:pt x="123" y="748"/>
                    <a:pt x="119" y="725"/>
                  </a:cubicBezTo>
                  <a:cubicBezTo>
                    <a:pt x="4" y="696"/>
                    <a:pt x="4" y="696"/>
                    <a:pt x="4" y="696"/>
                  </a:cubicBezTo>
                  <a:cubicBezTo>
                    <a:pt x="4" y="693"/>
                    <a:pt x="4" y="693"/>
                    <a:pt x="4" y="693"/>
                  </a:cubicBezTo>
                  <a:cubicBezTo>
                    <a:pt x="1" y="671"/>
                    <a:pt x="0" y="648"/>
                    <a:pt x="0" y="626"/>
                  </a:cubicBezTo>
                  <a:cubicBezTo>
                    <a:pt x="0" y="604"/>
                    <a:pt x="1" y="582"/>
                    <a:pt x="4" y="560"/>
                  </a:cubicBezTo>
                  <a:cubicBezTo>
                    <a:pt x="4" y="557"/>
                    <a:pt x="4" y="557"/>
                    <a:pt x="4" y="557"/>
                  </a:cubicBezTo>
                  <a:cubicBezTo>
                    <a:pt x="119" y="528"/>
                    <a:pt x="119" y="528"/>
                    <a:pt x="119" y="528"/>
                  </a:cubicBezTo>
                  <a:cubicBezTo>
                    <a:pt x="123" y="504"/>
                    <a:pt x="130" y="481"/>
                    <a:pt x="137" y="458"/>
                  </a:cubicBezTo>
                  <a:cubicBezTo>
                    <a:pt x="52" y="376"/>
                    <a:pt x="52" y="376"/>
                    <a:pt x="52" y="376"/>
                  </a:cubicBezTo>
                  <a:cubicBezTo>
                    <a:pt x="54" y="373"/>
                    <a:pt x="54" y="373"/>
                    <a:pt x="54" y="373"/>
                  </a:cubicBezTo>
                  <a:cubicBezTo>
                    <a:pt x="72" y="332"/>
                    <a:pt x="94" y="293"/>
                    <a:pt x="120" y="257"/>
                  </a:cubicBezTo>
                  <a:cubicBezTo>
                    <a:pt x="122" y="255"/>
                    <a:pt x="122" y="255"/>
                    <a:pt x="122" y="255"/>
                  </a:cubicBezTo>
                  <a:cubicBezTo>
                    <a:pt x="236" y="287"/>
                    <a:pt x="236" y="287"/>
                    <a:pt x="236" y="287"/>
                  </a:cubicBezTo>
                  <a:cubicBezTo>
                    <a:pt x="252" y="269"/>
                    <a:pt x="269" y="252"/>
                    <a:pt x="287" y="236"/>
                  </a:cubicBezTo>
                  <a:cubicBezTo>
                    <a:pt x="255" y="122"/>
                    <a:pt x="255" y="122"/>
                    <a:pt x="255" y="122"/>
                  </a:cubicBezTo>
                  <a:cubicBezTo>
                    <a:pt x="257" y="121"/>
                    <a:pt x="257" y="121"/>
                    <a:pt x="257" y="121"/>
                  </a:cubicBezTo>
                  <a:cubicBezTo>
                    <a:pt x="293" y="94"/>
                    <a:pt x="332" y="72"/>
                    <a:pt x="372" y="54"/>
                  </a:cubicBezTo>
                  <a:cubicBezTo>
                    <a:pt x="375" y="53"/>
                    <a:pt x="375" y="53"/>
                    <a:pt x="375" y="53"/>
                  </a:cubicBezTo>
                  <a:cubicBezTo>
                    <a:pt x="458" y="138"/>
                    <a:pt x="458" y="138"/>
                    <a:pt x="458" y="138"/>
                  </a:cubicBezTo>
                  <a:cubicBezTo>
                    <a:pt x="480" y="130"/>
                    <a:pt x="504" y="123"/>
                    <a:pt x="528" y="119"/>
                  </a:cubicBezTo>
                  <a:cubicBezTo>
                    <a:pt x="556" y="4"/>
                    <a:pt x="556" y="4"/>
                    <a:pt x="556" y="4"/>
                  </a:cubicBezTo>
                  <a:cubicBezTo>
                    <a:pt x="559" y="4"/>
                    <a:pt x="559" y="4"/>
                    <a:pt x="559" y="4"/>
                  </a:cubicBezTo>
                  <a:cubicBezTo>
                    <a:pt x="581" y="2"/>
                    <a:pt x="604" y="0"/>
                    <a:pt x="626" y="0"/>
                  </a:cubicBezTo>
                  <a:cubicBezTo>
                    <a:pt x="648" y="0"/>
                    <a:pt x="671" y="2"/>
                    <a:pt x="693" y="4"/>
                  </a:cubicBezTo>
                  <a:cubicBezTo>
                    <a:pt x="696" y="4"/>
                    <a:pt x="696" y="4"/>
                    <a:pt x="696" y="4"/>
                  </a:cubicBezTo>
                  <a:cubicBezTo>
                    <a:pt x="724" y="119"/>
                    <a:pt x="724" y="119"/>
                    <a:pt x="724" y="119"/>
                  </a:cubicBezTo>
                  <a:cubicBezTo>
                    <a:pt x="748" y="123"/>
                    <a:pt x="772" y="130"/>
                    <a:pt x="794" y="138"/>
                  </a:cubicBezTo>
                  <a:cubicBezTo>
                    <a:pt x="877" y="53"/>
                    <a:pt x="877" y="53"/>
                    <a:pt x="877" y="53"/>
                  </a:cubicBezTo>
                  <a:cubicBezTo>
                    <a:pt x="879" y="54"/>
                    <a:pt x="879" y="54"/>
                    <a:pt x="879" y="54"/>
                  </a:cubicBezTo>
                  <a:cubicBezTo>
                    <a:pt x="920" y="72"/>
                    <a:pt x="959" y="94"/>
                    <a:pt x="995" y="121"/>
                  </a:cubicBezTo>
                  <a:cubicBezTo>
                    <a:pt x="997" y="122"/>
                    <a:pt x="997" y="122"/>
                    <a:pt x="997" y="122"/>
                  </a:cubicBezTo>
                  <a:cubicBezTo>
                    <a:pt x="965" y="236"/>
                    <a:pt x="965" y="236"/>
                    <a:pt x="965" y="236"/>
                  </a:cubicBezTo>
                  <a:cubicBezTo>
                    <a:pt x="983" y="252"/>
                    <a:pt x="1000" y="269"/>
                    <a:pt x="1016" y="287"/>
                  </a:cubicBezTo>
                  <a:cubicBezTo>
                    <a:pt x="1130" y="255"/>
                    <a:pt x="1130" y="255"/>
                    <a:pt x="1130" y="255"/>
                  </a:cubicBezTo>
                  <a:cubicBezTo>
                    <a:pt x="1132" y="257"/>
                    <a:pt x="1132" y="257"/>
                    <a:pt x="1132" y="257"/>
                  </a:cubicBezTo>
                  <a:cubicBezTo>
                    <a:pt x="1158" y="293"/>
                    <a:pt x="1180" y="332"/>
                    <a:pt x="1198" y="373"/>
                  </a:cubicBezTo>
                  <a:cubicBezTo>
                    <a:pt x="1200" y="376"/>
                    <a:pt x="1200" y="376"/>
                    <a:pt x="1200" y="376"/>
                  </a:cubicBezTo>
                  <a:cubicBezTo>
                    <a:pt x="1115" y="458"/>
                    <a:pt x="1115" y="458"/>
                    <a:pt x="1115" y="458"/>
                  </a:cubicBezTo>
                  <a:cubicBezTo>
                    <a:pt x="1123" y="481"/>
                    <a:pt x="1129" y="504"/>
                    <a:pt x="1133" y="528"/>
                  </a:cubicBezTo>
                  <a:cubicBezTo>
                    <a:pt x="1248" y="557"/>
                    <a:pt x="1248" y="557"/>
                    <a:pt x="1248" y="557"/>
                  </a:cubicBezTo>
                  <a:cubicBezTo>
                    <a:pt x="1248" y="560"/>
                    <a:pt x="1248" y="560"/>
                    <a:pt x="1248" y="560"/>
                  </a:cubicBezTo>
                  <a:cubicBezTo>
                    <a:pt x="1251" y="582"/>
                    <a:pt x="1252" y="604"/>
                    <a:pt x="1252" y="626"/>
                  </a:cubicBezTo>
                  <a:cubicBezTo>
                    <a:pt x="1252" y="649"/>
                    <a:pt x="1251" y="671"/>
                    <a:pt x="1248" y="693"/>
                  </a:cubicBezTo>
                  <a:cubicBezTo>
                    <a:pt x="1248" y="696"/>
                    <a:pt x="1248" y="696"/>
                    <a:pt x="1248" y="696"/>
                  </a:cubicBezTo>
                  <a:cubicBezTo>
                    <a:pt x="1133" y="725"/>
                    <a:pt x="1133" y="725"/>
                    <a:pt x="1133" y="725"/>
                  </a:cubicBezTo>
                  <a:cubicBezTo>
                    <a:pt x="1129" y="748"/>
                    <a:pt x="1122" y="772"/>
                    <a:pt x="1115" y="795"/>
                  </a:cubicBezTo>
                  <a:cubicBezTo>
                    <a:pt x="1200" y="877"/>
                    <a:pt x="1200" y="877"/>
                    <a:pt x="1200" y="877"/>
                  </a:cubicBezTo>
                  <a:cubicBezTo>
                    <a:pt x="1198" y="880"/>
                    <a:pt x="1198" y="880"/>
                    <a:pt x="1198" y="880"/>
                  </a:cubicBezTo>
                  <a:cubicBezTo>
                    <a:pt x="1180" y="920"/>
                    <a:pt x="1158" y="959"/>
                    <a:pt x="1132" y="995"/>
                  </a:cubicBezTo>
                  <a:cubicBezTo>
                    <a:pt x="1130" y="998"/>
                    <a:pt x="1130" y="998"/>
                    <a:pt x="1130" y="998"/>
                  </a:cubicBezTo>
                  <a:cubicBezTo>
                    <a:pt x="1016" y="965"/>
                    <a:pt x="1016" y="965"/>
                    <a:pt x="1016" y="965"/>
                  </a:cubicBezTo>
                  <a:cubicBezTo>
                    <a:pt x="1000" y="983"/>
                    <a:pt x="983" y="1001"/>
                    <a:pt x="965" y="1016"/>
                  </a:cubicBezTo>
                  <a:cubicBezTo>
                    <a:pt x="997" y="1130"/>
                    <a:pt x="997" y="1130"/>
                    <a:pt x="997" y="1130"/>
                  </a:cubicBezTo>
                  <a:cubicBezTo>
                    <a:pt x="995" y="1132"/>
                    <a:pt x="995" y="1132"/>
                    <a:pt x="995" y="1132"/>
                  </a:cubicBezTo>
                  <a:cubicBezTo>
                    <a:pt x="959" y="1158"/>
                    <a:pt x="920" y="1181"/>
                    <a:pt x="879" y="1199"/>
                  </a:cubicBezTo>
                  <a:cubicBezTo>
                    <a:pt x="877" y="1200"/>
                    <a:pt x="877" y="1200"/>
                    <a:pt x="877" y="1200"/>
                  </a:cubicBezTo>
                  <a:cubicBezTo>
                    <a:pt x="794" y="1115"/>
                    <a:pt x="794" y="1115"/>
                    <a:pt x="794" y="1115"/>
                  </a:cubicBezTo>
                  <a:cubicBezTo>
                    <a:pt x="772" y="1123"/>
                    <a:pt x="748" y="1129"/>
                    <a:pt x="724" y="1134"/>
                  </a:cubicBezTo>
                  <a:cubicBezTo>
                    <a:pt x="696" y="1248"/>
                    <a:pt x="696" y="1248"/>
                    <a:pt x="696" y="1248"/>
                  </a:cubicBezTo>
                  <a:cubicBezTo>
                    <a:pt x="693" y="1249"/>
                    <a:pt x="693" y="1249"/>
                    <a:pt x="693" y="1249"/>
                  </a:cubicBezTo>
                  <a:cubicBezTo>
                    <a:pt x="671" y="1251"/>
                    <a:pt x="648" y="1252"/>
                    <a:pt x="626" y="1252"/>
                  </a:cubicBezTo>
                  <a:close/>
                  <a:moveTo>
                    <a:pt x="563" y="1241"/>
                  </a:moveTo>
                  <a:cubicBezTo>
                    <a:pt x="584" y="1243"/>
                    <a:pt x="605" y="1244"/>
                    <a:pt x="626" y="1244"/>
                  </a:cubicBezTo>
                  <a:cubicBezTo>
                    <a:pt x="647" y="1244"/>
                    <a:pt x="668" y="1243"/>
                    <a:pt x="689" y="1241"/>
                  </a:cubicBezTo>
                  <a:cubicBezTo>
                    <a:pt x="717" y="1126"/>
                    <a:pt x="717" y="1126"/>
                    <a:pt x="717" y="1126"/>
                  </a:cubicBezTo>
                  <a:cubicBezTo>
                    <a:pt x="720" y="1126"/>
                    <a:pt x="720" y="1126"/>
                    <a:pt x="720" y="1126"/>
                  </a:cubicBezTo>
                  <a:cubicBezTo>
                    <a:pt x="745" y="1121"/>
                    <a:pt x="770" y="1114"/>
                    <a:pt x="794" y="1106"/>
                  </a:cubicBezTo>
                  <a:cubicBezTo>
                    <a:pt x="797" y="1105"/>
                    <a:pt x="797" y="1105"/>
                    <a:pt x="797" y="1105"/>
                  </a:cubicBezTo>
                  <a:cubicBezTo>
                    <a:pt x="879" y="1190"/>
                    <a:pt x="879" y="1190"/>
                    <a:pt x="879" y="1190"/>
                  </a:cubicBezTo>
                  <a:cubicBezTo>
                    <a:pt x="917" y="1173"/>
                    <a:pt x="953" y="1151"/>
                    <a:pt x="988" y="1127"/>
                  </a:cubicBezTo>
                  <a:cubicBezTo>
                    <a:pt x="955" y="1014"/>
                    <a:pt x="955" y="1014"/>
                    <a:pt x="955" y="1014"/>
                  </a:cubicBezTo>
                  <a:cubicBezTo>
                    <a:pt x="957" y="1012"/>
                    <a:pt x="957" y="1012"/>
                    <a:pt x="957" y="1012"/>
                  </a:cubicBezTo>
                  <a:cubicBezTo>
                    <a:pt x="977" y="995"/>
                    <a:pt x="995" y="977"/>
                    <a:pt x="1011" y="958"/>
                  </a:cubicBezTo>
                  <a:cubicBezTo>
                    <a:pt x="1013" y="955"/>
                    <a:pt x="1013" y="955"/>
                    <a:pt x="1013" y="955"/>
                  </a:cubicBezTo>
                  <a:cubicBezTo>
                    <a:pt x="1127" y="988"/>
                    <a:pt x="1127" y="988"/>
                    <a:pt x="1127" y="988"/>
                  </a:cubicBezTo>
                  <a:cubicBezTo>
                    <a:pt x="1151" y="954"/>
                    <a:pt x="1172" y="917"/>
                    <a:pt x="1189" y="879"/>
                  </a:cubicBezTo>
                  <a:cubicBezTo>
                    <a:pt x="1105" y="797"/>
                    <a:pt x="1105" y="797"/>
                    <a:pt x="1105" y="797"/>
                  </a:cubicBezTo>
                  <a:cubicBezTo>
                    <a:pt x="1106" y="795"/>
                    <a:pt x="1106" y="795"/>
                    <a:pt x="1106" y="795"/>
                  </a:cubicBezTo>
                  <a:cubicBezTo>
                    <a:pt x="1114" y="771"/>
                    <a:pt x="1121" y="746"/>
                    <a:pt x="1125" y="720"/>
                  </a:cubicBezTo>
                  <a:cubicBezTo>
                    <a:pt x="1126" y="718"/>
                    <a:pt x="1126" y="718"/>
                    <a:pt x="1126" y="718"/>
                  </a:cubicBezTo>
                  <a:cubicBezTo>
                    <a:pt x="1240" y="689"/>
                    <a:pt x="1240" y="689"/>
                    <a:pt x="1240" y="689"/>
                  </a:cubicBezTo>
                  <a:cubicBezTo>
                    <a:pt x="1242" y="668"/>
                    <a:pt x="1243" y="647"/>
                    <a:pt x="1243" y="626"/>
                  </a:cubicBezTo>
                  <a:cubicBezTo>
                    <a:pt x="1243" y="605"/>
                    <a:pt x="1242" y="584"/>
                    <a:pt x="1240" y="563"/>
                  </a:cubicBezTo>
                  <a:cubicBezTo>
                    <a:pt x="1126" y="535"/>
                    <a:pt x="1126" y="535"/>
                    <a:pt x="1126" y="535"/>
                  </a:cubicBezTo>
                  <a:cubicBezTo>
                    <a:pt x="1125" y="532"/>
                    <a:pt x="1125" y="532"/>
                    <a:pt x="1125" y="532"/>
                  </a:cubicBezTo>
                  <a:cubicBezTo>
                    <a:pt x="1121" y="507"/>
                    <a:pt x="1114" y="482"/>
                    <a:pt x="1106" y="458"/>
                  </a:cubicBezTo>
                  <a:cubicBezTo>
                    <a:pt x="1105" y="455"/>
                    <a:pt x="1105" y="455"/>
                    <a:pt x="1105" y="455"/>
                  </a:cubicBezTo>
                  <a:cubicBezTo>
                    <a:pt x="1189" y="374"/>
                    <a:pt x="1189" y="374"/>
                    <a:pt x="1189" y="374"/>
                  </a:cubicBezTo>
                  <a:cubicBezTo>
                    <a:pt x="1172" y="335"/>
                    <a:pt x="1151" y="299"/>
                    <a:pt x="1127" y="265"/>
                  </a:cubicBezTo>
                  <a:cubicBezTo>
                    <a:pt x="1013" y="297"/>
                    <a:pt x="1013" y="297"/>
                    <a:pt x="1013" y="297"/>
                  </a:cubicBezTo>
                  <a:cubicBezTo>
                    <a:pt x="1011" y="295"/>
                    <a:pt x="1011" y="295"/>
                    <a:pt x="1011" y="295"/>
                  </a:cubicBezTo>
                  <a:cubicBezTo>
                    <a:pt x="995" y="276"/>
                    <a:pt x="977" y="257"/>
                    <a:pt x="957" y="241"/>
                  </a:cubicBezTo>
                  <a:cubicBezTo>
                    <a:pt x="955" y="239"/>
                    <a:pt x="955" y="239"/>
                    <a:pt x="955" y="239"/>
                  </a:cubicBezTo>
                  <a:cubicBezTo>
                    <a:pt x="988" y="126"/>
                    <a:pt x="988" y="126"/>
                    <a:pt x="988" y="126"/>
                  </a:cubicBezTo>
                  <a:cubicBezTo>
                    <a:pt x="953" y="101"/>
                    <a:pt x="917" y="80"/>
                    <a:pt x="879" y="63"/>
                  </a:cubicBezTo>
                  <a:cubicBezTo>
                    <a:pt x="797" y="148"/>
                    <a:pt x="797" y="148"/>
                    <a:pt x="797" y="148"/>
                  </a:cubicBezTo>
                  <a:cubicBezTo>
                    <a:pt x="794" y="147"/>
                    <a:pt x="794" y="147"/>
                    <a:pt x="794" y="147"/>
                  </a:cubicBezTo>
                  <a:cubicBezTo>
                    <a:pt x="770" y="138"/>
                    <a:pt x="745" y="131"/>
                    <a:pt x="720" y="127"/>
                  </a:cubicBezTo>
                  <a:cubicBezTo>
                    <a:pt x="717" y="126"/>
                    <a:pt x="717" y="126"/>
                    <a:pt x="717" y="126"/>
                  </a:cubicBezTo>
                  <a:cubicBezTo>
                    <a:pt x="689" y="12"/>
                    <a:pt x="689" y="12"/>
                    <a:pt x="689" y="12"/>
                  </a:cubicBezTo>
                  <a:cubicBezTo>
                    <a:pt x="668" y="10"/>
                    <a:pt x="647" y="9"/>
                    <a:pt x="626" y="9"/>
                  </a:cubicBezTo>
                  <a:cubicBezTo>
                    <a:pt x="605" y="9"/>
                    <a:pt x="584" y="10"/>
                    <a:pt x="563" y="12"/>
                  </a:cubicBezTo>
                  <a:cubicBezTo>
                    <a:pt x="535" y="126"/>
                    <a:pt x="535" y="126"/>
                    <a:pt x="535" y="126"/>
                  </a:cubicBezTo>
                  <a:cubicBezTo>
                    <a:pt x="532" y="127"/>
                    <a:pt x="532" y="127"/>
                    <a:pt x="532" y="127"/>
                  </a:cubicBezTo>
                  <a:cubicBezTo>
                    <a:pt x="507" y="131"/>
                    <a:pt x="482" y="138"/>
                    <a:pt x="458" y="147"/>
                  </a:cubicBezTo>
                  <a:cubicBezTo>
                    <a:pt x="455" y="148"/>
                    <a:pt x="455" y="148"/>
                    <a:pt x="455" y="148"/>
                  </a:cubicBezTo>
                  <a:cubicBezTo>
                    <a:pt x="373" y="63"/>
                    <a:pt x="373" y="63"/>
                    <a:pt x="373" y="63"/>
                  </a:cubicBezTo>
                  <a:cubicBezTo>
                    <a:pt x="335" y="80"/>
                    <a:pt x="298" y="101"/>
                    <a:pt x="264" y="126"/>
                  </a:cubicBezTo>
                  <a:cubicBezTo>
                    <a:pt x="297" y="239"/>
                    <a:pt x="297" y="239"/>
                    <a:pt x="297" y="239"/>
                  </a:cubicBezTo>
                  <a:cubicBezTo>
                    <a:pt x="295" y="241"/>
                    <a:pt x="295" y="241"/>
                    <a:pt x="295" y="241"/>
                  </a:cubicBezTo>
                  <a:cubicBezTo>
                    <a:pt x="275" y="257"/>
                    <a:pt x="257" y="276"/>
                    <a:pt x="241" y="295"/>
                  </a:cubicBezTo>
                  <a:cubicBezTo>
                    <a:pt x="239" y="297"/>
                    <a:pt x="239" y="297"/>
                    <a:pt x="239" y="297"/>
                  </a:cubicBezTo>
                  <a:cubicBezTo>
                    <a:pt x="125" y="265"/>
                    <a:pt x="125" y="265"/>
                    <a:pt x="125" y="265"/>
                  </a:cubicBezTo>
                  <a:cubicBezTo>
                    <a:pt x="101" y="299"/>
                    <a:pt x="80" y="335"/>
                    <a:pt x="63" y="374"/>
                  </a:cubicBezTo>
                  <a:cubicBezTo>
                    <a:pt x="147" y="455"/>
                    <a:pt x="147" y="455"/>
                    <a:pt x="147" y="455"/>
                  </a:cubicBezTo>
                  <a:cubicBezTo>
                    <a:pt x="146" y="458"/>
                    <a:pt x="146" y="458"/>
                    <a:pt x="146" y="458"/>
                  </a:cubicBezTo>
                  <a:cubicBezTo>
                    <a:pt x="138" y="482"/>
                    <a:pt x="131" y="507"/>
                    <a:pt x="127" y="532"/>
                  </a:cubicBezTo>
                  <a:cubicBezTo>
                    <a:pt x="126" y="535"/>
                    <a:pt x="126" y="535"/>
                    <a:pt x="126" y="535"/>
                  </a:cubicBezTo>
                  <a:cubicBezTo>
                    <a:pt x="12" y="563"/>
                    <a:pt x="12" y="563"/>
                    <a:pt x="12" y="563"/>
                  </a:cubicBezTo>
                  <a:cubicBezTo>
                    <a:pt x="10" y="584"/>
                    <a:pt x="9" y="606"/>
                    <a:pt x="9" y="626"/>
                  </a:cubicBezTo>
                  <a:cubicBezTo>
                    <a:pt x="9" y="647"/>
                    <a:pt x="10" y="668"/>
                    <a:pt x="12" y="689"/>
                  </a:cubicBezTo>
                  <a:cubicBezTo>
                    <a:pt x="126" y="718"/>
                    <a:pt x="126" y="718"/>
                    <a:pt x="126" y="718"/>
                  </a:cubicBezTo>
                  <a:cubicBezTo>
                    <a:pt x="127" y="720"/>
                    <a:pt x="127" y="720"/>
                    <a:pt x="127" y="720"/>
                  </a:cubicBezTo>
                  <a:cubicBezTo>
                    <a:pt x="131" y="746"/>
                    <a:pt x="138" y="771"/>
                    <a:pt x="146" y="795"/>
                  </a:cubicBezTo>
                  <a:cubicBezTo>
                    <a:pt x="147" y="797"/>
                    <a:pt x="147" y="797"/>
                    <a:pt x="147" y="797"/>
                  </a:cubicBezTo>
                  <a:cubicBezTo>
                    <a:pt x="63" y="879"/>
                    <a:pt x="63" y="879"/>
                    <a:pt x="63" y="879"/>
                  </a:cubicBezTo>
                  <a:cubicBezTo>
                    <a:pt x="80" y="917"/>
                    <a:pt x="101" y="954"/>
                    <a:pt x="125" y="988"/>
                  </a:cubicBezTo>
                  <a:cubicBezTo>
                    <a:pt x="239" y="955"/>
                    <a:pt x="239" y="955"/>
                    <a:pt x="239" y="955"/>
                  </a:cubicBezTo>
                  <a:cubicBezTo>
                    <a:pt x="241" y="958"/>
                    <a:pt x="241" y="958"/>
                    <a:pt x="241" y="958"/>
                  </a:cubicBezTo>
                  <a:cubicBezTo>
                    <a:pt x="257" y="977"/>
                    <a:pt x="275" y="995"/>
                    <a:pt x="295" y="1012"/>
                  </a:cubicBezTo>
                  <a:cubicBezTo>
                    <a:pt x="297" y="1014"/>
                    <a:pt x="297" y="1014"/>
                    <a:pt x="297" y="1014"/>
                  </a:cubicBezTo>
                  <a:cubicBezTo>
                    <a:pt x="264" y="1127"/>
                    <a:pt x="264" y="1127"/>
                    <a:pt x="264" y="1127"/>
                  </a:cubicBezTo>
                  <a:cubicBezTo>
                    <a:pt x="298" y="1151"/>
                    <a:pt x="335" y="1173"/>
                    <a:pt x="373" y="1190"/>
                  </a:cubicBezTo>
                  <a:cubicBezTo>
                    <a:pt x="455" y="1105"/>
                    <a:pt x="455" y="1105"/>
                    <a:pt x="455" y="1105"/>
                  </a:cubicBezTo>
                  <a:cubicBezTo>
                    <a:pt x="458" y="1106"/>
                    <a:pt x="458" y="1106"/>
                    <a:pt x="458" y="1106"/>
                  </a:cubicBezTo>
                  <a:cubicBezTo>
                    <a:pt x="482" y="1114"/>
                    <a:pt x="507" y="1121"/>
                    <a:pt x="532" y="1126"/>
                  </a:cubicBezTo>
                  <a:cubicBezTo>
                    <a:pt x="535" y="1126"/>
                    <a:pt x="535" y="1126"/>
                    <a:pt x="535" y="1126"/>
                  </a:cubicBezTo>
                  <a:lnTo>
                    <a:pt x="563" y="1241"/>
                  </a:lnTo>
                  <a:close/>
                  <a:moveTo>
                    <a:pt x="626" y="1104"/>
                  </a:moveTo>
                  <a:cubicBezTo>
                    <a:pt x="498" y="1104"/>
                    <a:pt x="378" y="1055"/>
                    <a:pt x="288" y="964"/>
                  </a:cubicBezTo>
                  <a:cubicBezTo>
                    <a:pt x="198" y="874"/>
                    <a:pt x="148" y="754"/>
                    <a:pt x="148" y="626"/>
                  </a:cubicBezTo>
                  <a:cubicBezTo>
                    <a:pt x="148" y="499"/>
                    <a:pt x="198" y="379"/>
                    <a:pt x="288" y="288"/>
                  </a:cubicBezTo>
                  <a:cubicBezTo>
                    <a:pt x="378" y="198"/>
                    <a:pt x="498" y="148"/>
                    <a:pt x="626" y="148"/>
                  </a:cubicBezTo>
                  <a:cubicBezTo>
                    <a:pt x="754" y="148"/>
                    <a:pt x="874" y="198"/>
                    <a:pt x="964" y="288"/>
                  </a:cubicBezTo>
                  <a:cubicBezTo>
                    <a:pt x="1054" y="379"/>
                    <a:pt x="1104" y="499"/>
                    <a:pt x="1104" y="626"/>
                  </a:cubicBezTo>
                  <a:cubicBezTo>
                    <a:pt x="1104" y="754"/>
                    <a:pt x="1054" y="874"/>
                    <a:pt x="964" y="964"/>
                  </a:cubicBezTo>
                  <a:cubicBezTo>
                    <a:pt x="874" y="1055"/>
                    <a:pt x="754" y="1104"/>
                    <a:pt x="626" y="1104"/>
                  </a:cubicBezTo>
                  <a:close/>
                  <a:moveTo>
                    <a:pt x="626" y="157"/>
                  </a:moveTo>
                  <a:cubicBezTo>
                    <a:pt x="367" y="157"/>
                    <a:pt x="157" y="367"/>
                    <a:pt x="157" y="626"/>
                  </a:cubicBezTo>
                  <a:cubicBezTo>
                    <a:pt x="157" y="885"/>
                    <a:pt x="367" y="1096"/>
                    <a:pt x="626" y="1096"/>
                  </a:cubicBezTo>
                  <a:cubicBezTo>
                    <a:pt x="885" y="1096"/>
                    <a:pt x="1095" y="885"/>
                    <a:pt x="1095" y="626"/>
                  </a:cubicBezTo>
                  <a:cubicBezTo>
                    <a:pt x="1095" y="367"/>
                    <a:pt x="885" y="157"/>
                    <a:pt x="626" y="157"/>
                  </a:cubicBezTo>
                  <a:close/>
                </a:path>
              </a:pathLst>
            </a:custGeom>
            <a:solidFill>
              <a:schemeClr val="bg1">
                <a:lumMod val="75000"/>
              </a:schemeClr>
            </a:solidFill>
            <a:ln>
              <a:noFill/>
            </a:ln>
          </p:spPr>
          <p:txBody>
            <a:bodyPr vert="horz" wrap="square" lIns="91440" tIns="45720" rIns="91440" bIns="45720" numCol="1" anchor="t" anchorCtr="0" compatLnSpc="1"/>
            <a:p>
              <a:endParaRPr lang="zh-CN" altLang="en-US"/>
            </a:p>
          </p:txBody>
        </p:sp>
        <p:grpSp>
          <p:nvGrpSpPr>
            <p:cNvPr id="6" name="组合 5"/>
            <p:cNvGrpSpPr/>
            <p:nvPr/>
          </p:nvGrpSpPr>
          <p:grpSpPr>
            <a:xfrm>
              <a:off x="1237072" y="2391214"/>
              <a:ext cx="1915822" cy="2983582"/>
              <a:chOff x="7056438" y="2401888"/>
              <a:chExt cx="2671763" cy="4160838"/>
            </a:xfrm>
            <a:effectLst>
              <a:outerShdw blurRad="254000" dist="101600" dir="8100000" sx="102000" sy="102000" algn="tr" rotWithShape="0">
                <a:prstClr val="black">
                  <a:alpha val="28000"/>
                </a:prstClr>
              </a:outerShdw>
            </a:effectLst>
          </p:grpSpPr>
          <p:sp>
            <p:nvSpPr>
              <p:cNvPr id="7" name="Freeform 49"/>
              <p:cNvSpPr/>
              <p:nvPr/>
            </p:nvSpPr>
            <p:spPr bwMode="auto">
              <a:xfrm>
                <a:off x="7056438" y="2401888"/>
                <a:ext cx="2671763" cy="4160838"/>
              </a:xfrm>
              <a:custGeom>
                <a:avLst/>
                <a:gdLst>
                  <a:gd name="T0" fmla="*/ 388 w 842"/>
                  <a:gd name="T1" fmla="*/ 1312 h 1312"/>
                  <a:gd name="T2" fmla="*/ 340 w 842"/>
                  <a:gd name="T3" fmla="*/ 1265 h 1312"/>
                  <a:gd name="T4" fmla="*/ 343 w 842"/>
                  <a:gd name="T5" fmla="*/ 1249 h 1312"/>
                  <a:gd name="T6" fmla="*/ 278 w 842"/>
                  <a:gd name="T7" fmla="*/ 1249 h 1312"/>
                  <a:gd name="T8" fmla="*/ 228 w 842"/>
                  <a:gd name="T9" fmla="*/ 1199 h 1312"/>
                  <a:gd name="T10" fmla="*/ 241 w 842"/>
                  <a:gd name="T11" fmla="*/ 1164 h 1312"/>
                  <a:gd name="T12" fmla="*/ 219 w 842"/>
                  <a:gd name="T13" fmla="*/ 1121 h 1312"/>
                  <a:gd name="T14" fmla="*/ 232 w 842"/>
                  <a:gd name="T15" fmla="*/ 1086 h 1312"/>
                  <a:gd name="T16" fmla="*/ 196 w 842"/>
                  <a:gd name="T17" fmla="*/ 1022 h 1312"/>
                  <a:gd name="T18" fmla="*/ 196 w 842"/>
                  <a:gd name="T19" fmla="*/ 982 h 1312"/>
                  <a:gd name="T20" fmla="*/ 196 w 842"/>
                  <a:gd name="T21" fmla="*/ 982 h 1312"/>
                  <a:gd name="T22" fmla="*/ 196 w 842"/>
                  <a:gd name="T23" fmla="*/ 976 h 1312"/>
                  <a:gd name="T24" fmla="*/ 196 w 842"/>
                  <a:gd name="T25" fmla="*/ 947 h 1312"/>
                  <a:gd name="T26" fmla="*/ 197 w 842"/>
                  <a:gd name="T27" fmla="*/ 940 h 1312"/>
                  <a:gd name="T28" fmla="*/ 197 w 842"/>
                  <a:gd name="T29" fmla="*/ 917 h 1312"/>
                  <a:gd name="T30" fmla="*/ 180 w 842"/>
                  <a:gd name="T31" fmla="*/ 849 h 1312"/>
                  <a:gd name="T32" fmla="*/ 129 w 842"/>
                  <a:gd name="T33" fmla="*/ 779 h 1312"/>
                  <a:gd name="T34" fmla="*/ 0 w 842"/>
                  <a:gd name="T35" fmla="*/ 419 h 1312"/>
                  <a:gd name="T36" fmla="*/ 419 w 842"/>
                  <a:gd name="T37" fmla="*/ 0 h 1312"/>
                  <a:gd name="T38" fmla="*/ 423 w 842"/>
                  <a:gd name="T39" fmla="*/ 0 h 1312"/>
                  <a:gd name="T40" fmla="*/ 842 w 842"/>
                  <a:gd name="T41" fmla="*/ 419 h 1312"/>
                  <a:gd name="T42" fmla="*/ 713 w 842"/>
                  <a:gd name="T43" fmla="*/ 779 h 1312"/>
                  <a:gd name="T44" fmla="*/ 662 w 842"/>
                  <a:gd name="T45" fmla="*/ 849 h 1312"/>
                  <a:gd name="T46" fmla="*/ 647 w 842"/>
                  <a:gd name="T47" fmla="*/ 899 h 1312"/>
                  <a:gd name="T48" fmla="*/ 646 w 842"/>
                  <a:gd name="T49" fmla="*/ 1023 h 1312"/>
                  <a:gd name="T50" fmla="*/ 610 w 842"/>
                  <a:gd name="T51" fmla="*/ 1086 h 1312"/>
                  <a:gd name="T52" fmla="*/ 623 w 842"/>
                  <a:gd name="T53" fmla="*/ 1121 h 1312"/>
                  <a:gd name="T54" fmla="*/ 601 w 842"/>
                  <a:gd name="T55" fmla="*/ 1164 h 1312"/>
                  <a:gd name="T56" fmla="*/ 614 w 842"/>
                  <a:gd name="T57" fmla="*/ 1199 h 1312"/>
                  <a:gd name="T58" fmla="*/ 564 w 842"/>
                  <a:gd name="T59" fmla="*/ 1249 h 1312"/>
                  <a:gd name="T60" fmla="*/ 499 w 842"/>
                  <a:gd name="T61" fmla="*/ 1249 h 1312"/>
                  <a:gd name="T62" fmla="*/ 502 w 842"/>
                  <a:gd name="T63" fmla="*/ 1265 h 1312"/>
                  <a:gd name="T64" fmla="*/ 455 w 842"/>
                  <a:gd name="T65" fmla="*/ 1312 h 1312"/>
                  <a:gd name="T66" fmla="*/ 388 w 842"/>
                  <a:gd name="T67" fmla="*/ 1312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42" h="1312">
                    <a:moveTo>
                      <a:pt x="388" y="1312"/>
                    </a:moveTo>
                    <a:cubicBezTo>
                      <a:pt x="362" y="1312"/>
                      <a:pt x="340" y="1291"/>
                      <a:pt x="340" y="1265"/>
                    </a:cubicBezTo>
                    <a:cubicBezTo>
                      <a:pt x="340" y="1259"/>
                      <a:pt x="341" y="1254"/>
                      <a:pt x="343" y="1249"/>
                    </a:cubicBezTo>
                    <a:cubicBezTo>
                      <a:pt x="278" y="1249"/>
                      <a:pt x="278" y="1249"/>
                      <a:pt x="278" y="1249"/>
                    </a:cubicBezTo>
                    <a:cubicBezTo>
                      <a:pt x="250" y="1249"/>
                      <a:pt x="228" y="1226"/>
                      <a:pt x="228" y="1199"/>
                    </a:cubicBezTo>
                    <a:cubicBezTo>
                      <a:pt x="228" y="1186"/>
                      <a:pt x="233" y="1173"/>
                      <a:pt x="241" y="1164"/>
                    </a:cubicBezTo>
                    <a:cubicBezTo>
                      <a:pt x="228" y="1156"/>
                      <a:pt x="219" y="1140"/>
                      <a:pt x="219" y="1121"/>
                    </a:cubicBezTo>
                    <a:cubicBezTo>
                      <a:pt x="219" y="1108"/>
                      <a:pt x="223" y="1095"/>
                      <a:pt x="232" y="1086"/>
                    </a:cubicBezTo>
                    <a:cubicBezTo>
                      <a:pt x="210" y="1073"/>
                      <a:pt x="196" y="1049"/>
                      <a:pt x="196" y="1022"/>
                    </a:cubicBezTo>
                    <a:cubicBezTo>
                      <a:pt x="196" y="982"/>
                      <a:pt x="196" y="982"/>
                      <a:pt x="196" y="982"/>
                    </a:cubicBezTo>
                    <a:cubicBezTo>
                      <a:pt x="196" y="982"/>
                      <a:pt x="196" y="982"/>
                      <a:pt x="196" y="982"/>
                    </a:cubicBezTo>
                    <a:cubicBezTo>
                      <a:pt x="196" y="976"/>
                      <a:pt x="196" y="976"/>
                      <a:pt x="196" y="976"/>
                    </a:cubicBezTo>
                    <a:cubicBezTo>
                      <a:pt x="196" y="966"/>
                      <a:pt x="196" y="957"/>
                      <a:pt x="196" y="947"/>
                    </a:cubicBezTo>
                    <a:cubicBezTo>
                      <a:pt x="197" y="940"/>
                      <a:pt x="197" y="940"/>
                      <a:pt x="197" y="940"/>
                    </a:cubicBezTo>
                    <a:cubicBezTo>
                      <a:pt x="197" y="917"/>
                      <a:pt x="197" y="917"/>
                      <a:pt x="197" y="917"/>
                    </a:cubicBezTo>
                    <a:cubicBezTo>
                      <a:pt x="196" y="897"/>
                      <a:pt x="194" y="871"/>
                      <a:pt x="180" y="849"/>
                    </a:cubicBezTo>
                    <a:cubicBezTo>
                      <a:pt x="166" y="824"/>
                      <a:pt x="148" y="802"/>
                      <a:pt x="129" y="779"/>
                    </a:cubicBezTo>
                    <a:cubicBezTo>
                      <a:pt x="69" y="706"/>
                      <a:pt x="0" y="623"/>
                      <a:pt x="0" y="419"/>
                    </a:cubicBezTo>
                    <a:cubicBezTo>
                      <a:pt x="0" y="188"/>
                      <a:pt x="188" y="0"/>
                      <a:pt x="419" y="0"/>
                    </a:cubicBezTo>
                    <a:cubicBezTo>
                      <a:pt x="423" y="0"/>
                      <a:pt x="423" y="0"/>
                      <a:pt x="423" y="0"/>
                    </a:cubicBezTo>
                    <a:cubicBezTo>
                      <a:pt x="654" y="0"/>
                      <a:pt x="842" y="188"/>
                      <a:pt x="842" y="419"/>
                    </a:cubicBezTo>
                    <a:cubicBezTo>
                      <a:pt x="842" y="623"/>
                      <a:pt x="773" y="706"/>
                      <a:pt x="713" y="779"/>
                    </a:cubicBezTo>
                    <a:cubicBezTo>
                      <a:pt x="694" y="802"/>
                      <a:pt x="676" y="824"/>
                      <a:pt x="662" y="849"/>
                    </a:cubicBezTo>
                    <a:cubicBezTo>
                      <a:pt x="653" y="863"/>
                      <a:pt x="649" y="879"/>
                      <a:pt x="647" y="899"/>
                    </a:cubicBezTo>
                    <a:cubicBezTo>
                      <a:pt x="646" y="1023"/>
                      <a:pt x="646" y="1023"/>
                      <a:pt x="646" y="1023"/>
                    </a:cubicBezTo>
                    <a:cubicBezTo>
                      <a:pt x="646" y="1049"/>
                      <a:pt x="632" y="1073"/>
                      <a:pt x="610" y="1086"/>
                    </a:cubicBezTo>
                    <a:cubicBezTo>
                      <a:pt x="619" y="1095"/>
                      <a:pt x="623" y="1108"/>
                      <a:pt x="623" y="1121"/>
                    </a:cubicBezTo>
                    <a:cubicBezTo>
                      <a:pt x="623" y="1140"/>
                      <a:pt x="614" y="1156"/>
                      <a:pt x="601" y="1164"/>
                    </a:cubicBezTo>
                    <a:cubicBezTo>
                      <a:pt x="609" y="1173"/>
                      <a:pt x="614" y="1186"/>
                      <a:pt x="614" y="1199"/>
                    </a:cubicBezTo>
                    <a:cubicBezTo>
                      <a:pt x="614" y="1226"/>
                      <a:pt x="592" y="1249"/>
                      <a:pt x="564" y="1249"/>
                    </a:cubicBezTo>
                    <a:cubicBezTo>
                      <a:pt x="499" y="1249"/>
                      <a:pt x="499" y="1249"/>
                      <a:pt x="499" y="1249"/>
                    </a:cubicBezTo>
                    <a:cubicBezTo>
                      <a:pt x="501" y="1254"/>
                      <a:pt x="502" y="1259"/>
                      <a:pt x="502" y="1265"/>
                    </a:cubicBezTo>
                    <a:cubicBezTo>
                      <a:pt x="502" y="1291"/>
                      <a:pt x="480" y="1312"/>
                      <a:pt x="455" y="1312"/>
                    </a:cubicBezTo>
                    <a:lnTo>
                      <a:pt x="388" y="1312"/>
                    </a:ln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 name="Freeform 50"/>
              <p:cNvSpPr/>
              <p:nvPr/>
            </p:nvSpPr>
            <p:spPr bwMode="auto">
              <a:xfrm>
                <a:off x="8247063" y="6384925"/>
                <a:ext cx="293688" cy="82550"/>
              </a:xfrm>
              <a:custGeom>
                <a:avLst/>
                <a:gdLst>
                  <a:gd name="T0" fmla="*/ 13 w 93"/>
                  <a:gd name="T1" fmla="*/ 26 h 26"/>
                  <a:gd name="T2" fmla="*/ 0 w 93"/>
                  <a:gd name="T3" fmla="*/ 13 h 26"/>
                  <a:gd name="T4" fmla="*/ 13 w 93"/>
                  <a:gd name="T5" fmla="*/ 0 h 26"/>
                  <a:gd name="T6" fmla="*/ 80 w 93"/>
                  <a:gd name="T7" fmla="*/ 0 h 26"/>
                  <a:gd name="T8" fmla="*/ 93 w 93"/>
                  <a:gd name="T9" fmla="*/ 13 h 26"/>
                  <a:gd name="T10" fmla="*/ 80 w 93"/>
                  <a:gd name="T11" fmla="*/ 26 h 26"/>
                  <a:gd name="T12" fmla="*/ 13 w 93"/>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93" h="26">
                    <a:moveTo>
                      <a:pt x="13" y="26"/>
                    </a:moveTo>
                    <a:cubicBezTo>
                      <a:pt x="5" y="26"/>
                      <a:pt x="0" y="20"/>
                      <a:pt x="0" y="13"/>
                    </a:cubicBezTo>
                    <a:cubicBezTo>
                      <a:pt x="0" y="6"/>
                      <a:pt x="5" y="0"/>
                      <a:pt x="13" y="0"/>
                    </a:cubicBezTo>
                    <a:cubicBezTo>
                      <a:pt x="80" y="0"/>
                      <a:pt x="80" y="0"/>
                      <a:pt x="80" y="0"/>
                    </a:cubicBezTo>
                    <a:cubicBezTo>
                      <a:pt x="87" y="0"/>
                      <a:pt x="93" y="6"/>
                      <a:pt x="93" y="13"/>
                    </a:cubicBezTo>
                    <a:cubicBezTo>
                      <a:pt x="93" y="20"/>
                      <a:pt x="87" y="26"/>
                      <a:pt x="80" y="26"/>
                    </a:cubicBezTo>
                    <a:lnTo>
                      <a:pt x="13" y="26"/>
                    </a:lnTo>
                    <a:close/>
                  </a:path>
                </a:pathLst>
              </a:custGeom>
              <a:solidFill>
                <a:srgbClr val="8586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 name="Freeform 51"/>
              <p:cNvSpPr/>
              <p:nvPr/>
            </p:nvSpPr>
            <p:spPr bwMode="auto">
              <a:xfrm>
                <a:off x="7888288" y="6162675"/>
                <a:ext cx="1008063" cy="104775"/>
              </a:xfrm>
              <a:custGeom>
                <a:avLst/>
                <a:gdLst>
                  <a:gd name="T0" fmla="*/ 16 w 318"/>
                  <a:gd name="T1" fmla="*/ 33 h 33"/>
                  <a:gd name="T2" fmla="*/ 0 w 318"/>
                  <a:gd name="T3" fmla="*/ 16 h 33"/>
                  <a:gd name="T4" fmla="*/ 16 w 318"/>
                  <a:gd name="T5" fmla="*/ 0 h 33"/>
                  <a:gd name="T6" fmla="*/ 302 w 318"/>
                  <a:gd name="T7" fmla="*/ 0 h 33"/>
                  <a:gd name="T8" fmla="*/ 318 w 318"/>
                  <a:gd name="T9" fmla="*/ 16 h 33"/>
                  <a:gd name="T10" fmla="*/ 302 w 318"/>
                  <a:gd name="T11" fmla="*/ 33 h 33"/>
                  <a:gd name="T12" fmla="*/ 16 w 318"/>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318" h="33">
                    <a:moveTo>
                      <a:pt x="16" y="33"/>
                    </a:moveTo>
                    <a:cubicBezTo>
                      <a:pt x="7" y="33"/>
                      <a:pt x="0" y="25"/>
                      <a:pt x="0" y="16"/>
                    </a:cubicBezTo>
                    <a:cubicBezTo>
                      <a:pt x="0" y="7"/>
                      <a:pt x="7" y="0"/>
                      <a:pt x="16" y="0"/>
                    </a:cubicBezTo>
                    <a:cubicBezTo>
                      <a:pt x="302" y="0"/>
                      <a:pt x="302" y="0"/>
                      <a:pt x="302" y="0"/>
                    </a:cubicBezTo>
                    <a:cubicBezTo>
                      <a:pt x="311" y="0"/>
                      <a:pt x="318" y="7"/>
                      <a:pt x="318" y="16"/>
                    </a:cubicBezTo>
                    <a:cubicBezTo>
                      <a:pt x="318" y="25"/>
                      <a:pt x="311" y="33"/>
                      <a:pt x="302" y="33"/>
                    </a:cubicBezTo>
                    <a:lnTo>
                      <a:pt x="16" y="33"/>
                    </a:lnTo>
                    <a:close/>
                  </a:path>
                </a:pathLst>
              </a:custGeom>
              <a:solidFill>
                <a:srgbClr val="8586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0" name="Freeform 52"/>
              <p:cNvSpPr/>
              <p:nvPr/>
            </p:nvSpPr>
            <p:spPr bwMode="auto">
              <a:xfrm>
                <a:off x="7856538" y="5897563"/>
                <a:ext cx="1052513" cy="107950"/>
              </a:xfrm>
              <a:custGeom>
                <a:avLst/>
                <a:gdLst>
                  <a:gd name="T0" fmla="*/ 17 w 332"/>
                  <a:gd name="T1" fmla="*/ 34 h 34"/>
                  <a:gd name="T2" fmla="*/ 0 w 332"/>
                  <a:gd name="T3" fmla="*/ 17 h 34"/>
                  <a:gd name="T4" fmla="*/ 17 w 332"/>
                  <a:gd name="T5" fmla="*/ 0 h 34"/>
                  <a:gd name="T6" fmla="*/ 315 w 332"/>
                  <a:gd name="T7" fmla="*/ 0 h 34"/>
                  <a:gd name="T8" fmla="*/ 332 w 332"/>
                  <a:gd name="T9" fmla="*/ 17 h 34"/>
                  <a:gd name="T10" fmla="*/ 315 w 332"/>
                  <a:gd name="T11" fmla="*/ 34 h 34"/>
                  <a:gd name="T12" fmla="*/ 17 w 332"/>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332" h="34">
                    <a:moveTo>
                      <a:pt x="17" y="34"/>
                    </a:moveTo>
                    <a:cubicBezTo>
                      <a:pt x="8" y="34"/>
                      <a:pt x="0" y="26"/>
                      <a:pt x="0" y="17"/>
                    </a:cubicBezTo>
                    <a:cubicBezTo>
                      <a:pt x="0" y="7"/>
                      <a:pt x="8" y="0"/>
                      <a:pt x="17" y="0"/>
                    </a:cubicBezTo>
                    <a:cubicBezTo>
                      <a:pt x="315" y="0"/>
                      <a:pt x="315" y="0"/>
                      <a:pt x="315" y="0"/>
                    </a:cubicBezTo>
                    <a:cubicBezTo>
                      <a:pt x="324" y="0"/>
                      <a:pt x="332" y="7"/>
                      <a:pt x="332" y="17"/>
                    </a:cubicBezTo>
                    <a:cubicBezTo>
                      <a:pt x="332" y="26"/>
                      <a:pt x="324" y="34"/>
                      <a:pt x="315" y="34"/>
                    </a:cubicBezTo>
                    <a:lnTo>
                      <a:pt x="17" y="34"/>
                    </a:lnTo>
                    <a:close/>
                  </a:path>
                </a:pathLst>
              </a:custGeom>
              <a:solidFill>
                <a:srgbClr val="8586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1" name="Freeform 53"/>
              <p:cNvSpPr/>
              <p:nvPr/>
            </p:nvSpPr>
            <p:spPr bwMode="auto">
              <a:xfrm>
                <a:off x="7780338" y="5211763"/>
                <a:ext cx="1223963" cy="552450"/>
              </a:xfrm>
              <a:custGeom>
                <a:avLst/>
                <a:gdLst>
                  <a:gd name="T0" fmla="*/ 3 w 386"/>
                  <a:gd name="T1" fmla="*/ 30 h 174"/>
                  <a:gd name="T2" fmla="*/ 3 w 386"/>
                  <a:gd name="T3" fmla="*/ 30 h 174"/>
                  <a:gd name="T4" fmla="*/ 3 w 386"/>
                  <a:gd name="T5" fmla="*/ 54 h 174"/>
                  <a:gd name="T6" fmla="*/ 2 w 386"/>
                  <a:gd name="T7" fmla="*/ 62 h 174"/>
                  <a:gd name="T8" fmla="*/ 3 w 386"/>
                  <a:gd name="T9" fmla="*/ 62 h 174"/>
                  <a:gd name="T10" fmla="*/ 2 w 386"/>
                  <a:gd name="T11" fmla="*/ 137 h 174"/>
                  <a:gd name="T12" fmla="*/ 27 w 386"/>
                  <a:gd name="T13" fmla="*/ 174 h 174"/>
                  <a:gd name="T14" fmla="*/ 359 w 386"/>
                  <a:gd name="T15" fmla="*/ 174 h 174"/>
                  <a:gd name="T16" fmla="*/ 384 w 386"/>
                  <a:gd name="T17" fmla="*/ 136 h 174"/>
                  <a:gd name="T18" fmla="*/ 385 w 386"/>
                  <a:gd name="T19" fmla="*/ 11 h 174"/>
                  <a:gd name="T20" fmla="*/ 385 w 386"/>
                  <a:gd name="T21" fmla="*/ 10 h 174"/>
                  <a:gd name="T22" fmla="*/ 386 w 386"/>
                  <a:gd name="T23" fmla="*/ 0 h 174"/>
                  <a:gd name="T24" fmla="*/ 0 w 386"/>
                  <a:gd name="T25" fmla="*/ 0 h 174"/>
                  <a:gd name="T26" fmla="*/ 3 w 386"/>
                  <a:gd name="T27" fmla="*/ 3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6" h="174">
                    <a:moveTo>
                      <a:pt x="3" y="30"/>
                    </a:moveTo>
                    <a:cubicBezTo>
                      <a:pt x="3" y="30"/>
                      <a:pt x="3" y="30"/>
                      <a:pt x="3" y="30"/>
                    </a:cubicBezTo>
                    <a:cubicBezTo>
                      <a:pt x="3" y="54"/>
                      <a:pt x="3" y="54"/>
                      <a:pt x="3" y="54"/>
                    </a:cubicBezTo>
                    <a:cubicBezTo>
                      <a:pt x="3" y="54"/>
                      <a:pt x="2" y="62"/>
                      <a:pt x="2" y="62"/>
                    </a:cubicBezTo>
                    <a:cubicBezTo>
                      <a:pt x="3" y="62"/>
                      <a:pt x="3" y="62"/>
                      <a:pt x="3" y="62"/>
                    </a:cubicBezTo>
                    <a:cubicBezTo>
                      <a:pt x="2" y="137"/>
                      <a:pt x="2" y="137"/>
                      <a:pt x="2" y="137"/>
                    </a:cubicBezTo>
                    <a:cubicBezTo>
                      <a:pt x="2" y="153"/>
                      <a:pt x="12" y="168"/>
                      <a:pt x="27" y="174"/>
                    </a:cubicBezTo>
                    <a:cubicBezTo>
                      <a:pt x="34" y="173"/>
                      <a:pt x="359" y="174"/>
                      <a:pt x="359" y="174"/>
                    </a:cubicBezTo>
                    <a:cubicBezTo>
                      <a:pt x="374" y="168"/>
                      <a:pt x="384" y="153"/>
                      <a:pt x="384" y="136"/>
                    </a:cubicBezTo>
                    <a:cubicBezTo>
                      <a:pt x="385" y="11"/>
                      <a:pt x="385" y="11"/>
                      <a:pt x="385" y="11"/>
                    </a:cubicBezTo>
                    <a:cubicBezTo>
                      <a:pt x="385" y="10"/>
                      <a:pt x="385" y="10"/>
                      <a:pt x="385" y="10"/>
                    </a:cubicBezTo>
                    <a:cubicBezTo>
                      <a:pt x="385" y="6"/>
                      <a:pt x="385" y="3"/>
                      <a:pt x="386" y="0"/>
                    </a:cubicBezTo>
                    <a:cubicBezTo>
                      <a:pt x="0" y="0"/>
                      <a:pt x="0" y="0"/>
                      <a:pt x="0" y="0"/>
                    </a:cubicBezTo>
                    <a:cubicBezTo>
                      <a:pt x="2" y="11"/>
                      <a:pt x="2" y="21"/>
                      <a:pt x="3" y="30"/>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2" name="Freeform 54"/>
              <p:cNvSpPr/>
              <p:nvPr/>
            </p:nvSpPr>
            <p:spPr bwMode="auto">
              <a:xfrm>
                <a:off x="7167563" y="2509838"/>
                <a:ext cx="2452688" cy="2578100"/>
              </a:xfrm>
              <a:custGeom>
                <a:avLst/>
                <a:gdLst>
                  <a:gd name="T0" fmla="*/ 597 w 773"/>
                  <a:gd name="T1" fmla="*/ 797 h 813"/>
                  <a:gd name="T2" fmla="*/ 652 w 773"/>
                  <a:gd name="T3" fmla="*/ 723 h 813"/>
                  <a:gd name="T4" fmla="*/ 773 w 773"/>
                  <a:gd name="T5" fmla="*/ 385 h 813"/>
                  <a:gd name="T6" fmla="*/ 388 w 773"/>
                  <a:gd name="T7" fmla="*/ 0 h 813"/>
                  <a:gd name="T8" fmla="*/ 384 w 773"/>
                  <a:gd name="T9" fmla="*/ 0 h 813"/>
                  <a:gd name="T10" fmla="*/ 0 w 773"/>
                  <a:gd name="T11" fmla="*/ 385 h 813"/>
                  <a:gd name="T12" fmla="*/ 120 w 773"/>
                  <a:gd name="T13" fmla="*/ 723 h 813"/>
                  <a:gd name="T14" fmla="*/ 175 w 773"/>
                  <a:gd name="T15" fmla="*/ 797 h 813"/>
                  <a:gd name="T16" fmla="*/ 183 w 773"/>
                  <a:gd name="T17" fmla="*/ 813 h 813"/>
                  <a:gd name="T18" fmla="*/ 589 w 773"/>
                  <a:gd name="T19" fmla="*/ 813 h 813"/>
                  <a:gd name="T20" fmla="*/ 597 w 773"/>
                  <a:gd name="T21" fmla="*/ 797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3" h="813">
                    <a:moveTo>
                      <a:pt x="597" y="797"/>
                    </a:moveTo>
                    <a:cubicBezTo>
                      <a:pt x="613" y="771"/>
                      <a:pt x="632" y="748"/>
                      <a:pt x="652" y="723"/>
                    </a:cubicBezTo>
                    <a:cubicBezTo>
                      <a:pt x="709" y="655"/>
                      <a:pt x="773" y="577"/>
                      <a:pt x="773" y="385"/>
                    </a:cubicBezTo>
                    <a:cubicBezTo>
                      <a:pt x="773" y="173"/>
                      <a:pt x="600" y="0"/>
                      <a:pt x="388" y="0"/>
                    </a:cubicBezTo>
                    <a:cubicBezTo>
                      <a:pt x="384" y="0"/>
                      <a:pt x="384" y="0"/>
                      <a:pt x="384" y="0"/>
                    </a:cubicBezTo>
                    <a:cubicBezTo>
                      <a:pt x="172" y="0"/>
                      <a:pt x="0" y="173"/>
                      <a:pt x="0" y="385"/>
                    </a:cubicBezTo>
                    <a:cubicBezTo>
                      <a:pt x="0" y="577"/>
                      <a:pt x="64" y="655"/>
                      <a:pt x="120" y="723"/>
                    </a:cubicBezTo>
                    <a:cubicBezTo>
                      <a:pt x="140" y="748"/>
                      <a:pt x="159" y="771"/>
                      <a:pt x="175" y="797"/>
                    </a:cubicBezTo>
                    <a:cubicBezTo>
                      <a:pt x="178" y="803"/>
                      <a:pt x="180" y="808"/>
                      <a:pt x="183" y="813"/>
                    </a:cubicBezTo>
                    <a:cubicBezTo>
                      <a:pt x="589" y="813"/>
                      <a:pt x="589" y="813"/>
                      <a:pt x="589" y="813"/>
                    </a:cubicBezTo>
                    <a:cubicBezTo>
                      <a:pt x="592" y="808"/>
                      <a:pt x="594" y="802"/>
                      <a:pt x="597" y="797"/>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grpSp>
      <p:sp>
        <p:nvSpPr>
          <p:cNvPr id="13" name="原创设计师QQ598969553           _4"/>
          <p:cNvSpPr txBox="1"/>
          <p:nvPr/>
        </p:nvSpPr>
        <p:spPr>
          <a:xfrm>
            <a:off x="1719580" y="1868170"/>
            <a:ext cx="696595" cy="706755"/>
          </a:xfrm>
          <a:prstGeom prst="rect">
            <a:avLst/>
          </a:prstGeom>
          <a:noFill/>
        </p:spPr>
        <p:txBody>
          <a:bodyPr wrap="square" rtlCol="0">
            <a:spAutoFit/>
          </a:bodyPr>
          <a:p>
            <a:r>
              <a:rPr lang="zh-CN" altLang="en-US" sz="2000"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投资需求</a:t>
            </a:r>
            <a:endParaRPr lang="zh-CN" altLang="en-US" sz="2000"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5" name="原创设计师QQ598969553           _5"/>
          <p:cNvSpPr>
            <a:spLocks noEditPoints="1"/>
          </p:cNvSpPr>
          <p:nvPr/>
        </p:nvSpPr>
        <p:spPr bwMode="auto">
          <a:xfrm rot="16200000">
            <a:off x="7743110" y="4840019"/>
            <a:ext cx="327891" cy="866676"/>
          </a:xfrm>
          <a:custGeom>
            <a:avLst/>
            <a:gdLst>
              <a:gd name="T0" fmla="*/ 153 w 611"/>
              <a:gd name="T1" fmla="*/ 610 h 610"/>
              <a:gd name="T2" fmla="*/ 153 w 611"/>
              <a:gd name="T3" fmla="*/ 305 h 610"/>
              <a:gd name="T4" fmla="*/ 0 w 611"/>
              <a:gd name="T5" fmla="*/ 305 h 610"/>
              <a:gd name="T6" fmla="*/ 305 w 611"/>
              <a:gd name="T7" fmla="*/ 0 h 610"/>
              <a:gd name="T8" fmla="*/ 611 w 611"/>
              <a:gd name="T9" fmla="*/ 305 h 610"/>
              <a:gd name="T10" fmla="*/ 458 w 611"/>
              <a:gd name="T11" fmla="*/ 305 h 610"/>
              <a:gd name="T12" fmla="*/ 458 w 611"/>
              <a:gd name="T13" fmla="*/ 610 h 610"/>
              <a:gd name="T14" fmla="*/ 153 w 611"/>
              <a:gd name="T15" fmla="*/ 610 h 610"/>
              <a:gd name="T16" fmla="*/ 305 w 611"/>
              <a:gd name="T17" fmla="*/ 610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1" h="610">
                <a:moveTo>
                  <a:pt x="153" y="610"/>
                </a:moveTo>
                <a:lnTo>
                  <a:pt x="153" y="305"/>
                </a:lnTo>
                <a:lnTo>
                  <a:pt x="0" y="305"/>
                </a:lnTo>
                <a:lnTo>
                  <a:pt x="305" y="0"/>
                </a:lnTo>
                <a:lnTo>
                  <a:pt x="611" y="305"/>
                </a:lnTo>
                <a:lnTo>
                  <a:pt x="458" y="305"/>
                </a:lnTo>
                <a:lnTo>
                  <a:pt x="458" y="610"/>
                </a:lnTo>
                <a:lnTo>
                  <a:pt x="153" y="610"/>
                </a:lnTo>
                <a:close/>
                <a:moveTo>
                  <a:pt x="305" y="610"/>
                </a:moveTo>
              </a:path>
            </a:pathLst>
          </a:custGeom>
          <a:solidFill>
            <a:schemeClr val="tx1">
              <a:lumMod val="95000"/>
              <a:lumOff val="5000"/>
            </a:schemeClr>
          </a:solidFill>
          <a:ln>
            <a:noFill/>
          </a:ln>
        </p:spPr>
        <p:txBody>
          <a:bodyPr vert="horz" wrap="square" lIns="91440" tIns="45720" rIns="91440" bIns="45720" numCol="1" anchor="t" anchorCtr="0" compatLnSpc="1"/>
          <a:p>
            <a:endParaRPr lang="zh-CN" altLang="en-US">
              <a:solidFill>
                <a:schemeClr val="accent1"/>
              </a:solidFill>
            </a:endParaRPr>
          </a:p>
        </p:txBody>
      </p:sp>
      <p:grpSp>
        <p:nvGrpSpPr>
          <p:cNvPr id="16" name="原创设计师QQ598969553           _6"/>
          <p:cNvGrpSpPr/>
          <p:nvPr/>
        </p:nvGrpSpPr>
        <p:grpSpPr>
          <a:xfrm>
            <a:off x="1593215" y="4609465"/>
            <a:ext cx="5560060" cy="1326515"/>
            <a:chOff x="4304043" y="1286668"/>
            <a:chExt cx="3837944" cy="2757793"/>
          </a:xfrm>
          <a:effectLst>
            <a:outerShdw blurRad="381000" dist="254000" dir="8100000" algn="tr" rotWithShape="0">
              <a:prstClr val="black">
                <a:alpha val="40000"/>
              </a:prstClr>
            </a:outerShdw>
          </a:effectLst>
        </p:grpSpPr>
        <p:sp>
          <p:nvSpPr>
            <p:cNvPr id="17" name="圆角矩形 16"/>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dirty="0">
                  <a:solidFill>
                    <a:schemeClr val="tx1"/>
                  </a:solidFill>
                  <a:latin typeface="微软雅黑" panose="020B0503020204020204" pitchFamily="34" charset="-122"/>
                  <a:ea typeface="微软雅黑" panose="020B0503020204020204" pitchFamily="34" charset="-122"/>
                </a:rPr>
                <a:t>希望借款周期长，还款压力小，利息低，借款流程简洁，借款效率高</a:t>
              </a:r>
              <a:endParaRPr lang="zh-CN" altLang="en-US" dirty="0">
                <a:solidFill>
                  <a:schemeClr val="tx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500" advTm="0">
        <p:blinds dir="vert"/>
      </p:transition>
    </mc:Choice>
    <mc:Fallback>
      <p:transition advTm="0">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原创设计师QQ598969553           _1"/>
          <p:cNvSpPr txBox="1"/>
          <p:nvPr/>
        </p:nvSpPr>
        <p:spPr>
          <a:xfrm>
            <a:off x="631190" y="471805"/>
            <a:ext cx="2680335" cy="307340"/>
          </a:xfrm>
          <a:prstGeom prst="rect">
            <a:avLst/>
          </a:prstGeom>
          <a:noFill/>
        </p:spPr>
        <p:txBody>
          <a:bodyPr wrap="square" lIns="0" tIns="0" rIns="0" bIns="0" rtlCol="0">
            <a:spAutoFit/>
          </a:bodyPr>
          <a:lstStyle/>
          <a:p>
            <a:pPr marL="0" lvl="1"/>
            <a:r>
              <a:rPr lang="en-US" altLang="zh-CN" sz="2000" b="1">
                <a:latin typeface="微软雅黑" panose="020B0503020204020204" pitchFamily="34" charset="-122"/>
                <a:ea typeface="微软雅黑" panose="020B0503020204020204" pitchFamily="34" charset="-122"/>
              </a:rPr>
              <a:t>3</a:t>
            </a:r>
            <a:r>
              <a:rPr lang="zh-CN" altLang="en-US" sz="2000" b="1">
                <a:latin typeface="微软雅黑" panose="020B0503020204020204" pitchFamily="34" charset="-122"/>
                <a:ea typeface="微软雅黑" panose="020B0503020204020204" pitchFamily="34" charset="-122"/>
              </a:rPr>
              <a:t>、产品介绍</a:t>
            </a:r>
            <a:endParaRPr lang="zh-CN" altLang="en-US" sz="2000" b="1" dirty="0">
              <a:latin typeface="微软雅黑" panose="020B0503020204020204" pitchFamily="34" charset="-122"/>
              <a:ea typeface="微软雅黑" panose="020B0503020204020204" pitchFamily="34" charset="-122"/>
            </a:endParaRPr>
          </a:p>
        </p:txBody>
      </p:sp>
      <p:sp>
        <p:nvSpPr>
          <p:cNvPr id="4" name="原创设计师QQ598969553           _3"/>
          <p:cNvSpPr/>
          <p:nvPr/>
        </p:nvSpPr>
        <p:spPr>
          <a:xfrm>
            <a:off x="631196" y="1287431"/>
            <a:ext cx="2251744" cy="1926802"/>
          </a:xfrm>
          <a:custGeom>
            <a:avLst/>
            <a:gdLst/>
            <a:ahLst/>
            <a:cxnLst/>
            <a:rect l="l" t="t" r="r" b="b"/>
            <a:pathLst>
              <a:path w="1036365" h="886811">
                <a:moveTo>
                  <a:pt x="754039" y="0"/>
                </a:moveTo>
                <a:lnTo>
                  <a:pt x="1036365" y="429554"/>
                </a:lnTo>
                <a:lnTo>
                  <a:pt x="784530" y="883036"/>
                </a:lnTo>
                <a:lnTo>
                  <a:pt x="783106" y="880650"/>
                </a:lnTo>
                <a:lnTo>
                  <a:pt x="264749" y="886811"/>
                </a:lnTo>
                <a:lnTo>
                  <a:pt x="0" y="443416"/>
                </a:lnTo>
                <a:lnTo>
                  <a:pt x="242827" y="5981"/>
                </a:lnTo>
                <a:lnTo>
                  <a:pt x="241773" y="4216"/>
                </a:lnTo>
                <a:lnTo>
                  <a:pt x="243839" y="4190"/>
                </a:lnTo>
                <a:close/>
              </a:path>
            </a:pathLst>
          </a:cu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solidFill>
                <a:schemeClr val="tx1"/>
              </a:solidFill>
              <a:latin typeface="微软雅黑" panose="020B0503020204020204" pitchFamily="34" charset="-122"/>
              <a:ea typeface="微软雅黑" panose="020B0503020204020204" pitchFamily="34" charset="-122"/>
            </a:endParaRPr>
          </a:p>
        </p:txBody>
      </p:sp>
      <p:cxnSp>
        <p:nvCxnSpPr>
          <p:cNvPr id="5" name="原创设计师QQ598969553           _4"/>
          <p:cNvCxnSpPr/>
          <p:nvPr/>
        </p:nvCxnSpPr>
        <p:spPr>
          <a:xfrm>
            <a:off x="3023870" y="2235835"/>
            <a:ext cx="93853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原创设计师QQ598969553           _10"/>
          <p:cNvSpPr>
            <a:spLocks noChangeArrowheads="1"/>
          </p:cNvSpPr>
          <p:nvPr/>
        </p:nvSpPr>
        <p:spPr bwMode="auto">
          <a:xfrm>
            <a:off x="4221480" y="1196340"/>
            <a:ext cx="6353175" cy="240919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lnSpc>
                <a:spcPct val="150000"/>
              </a:lnSpc>
              <a:spcBef>
                <a:spcPct val="0"/>
              </a:spcBef>
            </a:pPr>
            <a:r>
              <a:rPr lang="en-US" altLang="zh-CN" sz="1600" cap="all" dirty="0">
                <a:latin typeface="微软雅黑" panose="020B0503020204020204" pitchFamily="34" charset="-122"/>
                <a:ea typeface="微软雅黑" panose="020B0503020204020204" pitchFamily="34" charset="-122"/>
              </a:rPr>
              <a:t>       </a:t>
            </a:r>
            <a:r>
              <a:rPr lang="zh-CN" altLang="en-US" sz="1600" cap="all" dirty="0">
                <a:latin typeface="微软雅黑" panose="020B0503020204020204" pitchFamily="34" charset="-122"/>
                <a:ea typeface="微软雅黑" panose="020B0503020204020204" pitchFamily="34" charset="-122"/>
              </a:rPr>
              <a:t>宜人贷是中国领先的在线金融服务平台，由宜信公司2012年推出。宜人贷通过科技驱动金融创新，为中国优质城市白领人群提供高效、便捷、个性化的信用借款咨询服务。2015年12月18日，宜人贷在美国纽约证券交易所成功上市（NYSE: YRD），成为中国金融科技第一股。目前，宜人贷大致有三种投资方式：自主投标、承接转让债权、宜定盈服务。</a:t>
            </a:r>
            <a:endParaRPr lang="zh-CN" altLang="en-US" sz="1600" cap="all" dirty="0">
              <a:latin typeface="微软雅黑" panose="020B0503020204020204" pitchFamily="34" charset="-122"/>
              <a:ea typeface="微软雅黑" panose="020B0503020204020204" pitchFamily="34" charset="-122"/>
            </a:endParaRPr>
          </a:p>
        </p:txBody>
      </p:sp>
      <p:pic>
        <p:nvPicPr>
          <p:cNvPr id="6" name="图片 5" descr="yirendai_icon"/>
          <p:cNvPicPr>
            <a:picLocks noChangeAspect="1"/>
          </p:cNvPicPr>
          <p:nvPr/>
        </p:nvPicPr>
        <p:blipFill>
          <a:blip r:embed="rId1"/>
          <a:stretch>
            <a:fillRect/>
          </a:stretch>
        </p:blipFill>
        <p:spPr>
          <a:xfrm>
            <a:off x="1252855" y="1729740"/>
            <a:ext cx="1007745" cy="1007745"/>
          </a:xfrm>
          <a:prstGeom prst="rect">
            <a:avLst/>
          </a:prstGeom>
        </p:spPr>
      </p:pic>
      <p:sp>
        <p:nvSpPr>
          <p:cNvPr id="9" name="文本框 8"/>
          <p:cNvSpPr txBox="1"/>
          <p:nvPr/>
        </p:nvSpPr>
        <p:spPr>
          <a:xfrm>
            <a:off x="1322705" y="3359150"/>
            <a:ext cx="868680" cy="368300"/>
          </a:xfrm>
          <a:prstGeom prst="rect">
            <a:avLst/>
          </a:prstGeom>
          <a:noFill/>
        </p:spPr>
        <p:txBody>
          <a:bodyPr wrap="none" rtlCol="0">
            <a:spAutoFit/>
          </a:bodyPr>
          <a:p>
            <a:r>
              <a:rPr lang="zh-CN" altLang="en-US"/>
              <a:t>宜人贷</a:t>
            </a:r>
            <a:endParaRPr lang="zh-CN" altLang="en-US"/>
          </a:p>
        </p:txBody>
      </p:sp>
      <p:sp>
        <p:nvSpPr>
          <p:cNvPr id="12" name="原创设计师QQ598969553           _3"/>
          <p:cNvSpPr/>
          <p:nvPr/>
        </p:nvSpPr>
        <p:spPr>
          <a:xfrm>
            <a:off x="631196" y="3918236"/>
            <a:ext cx="2251744" cy="1926802"/>
          </a:xfrm>
          <a:custGeom>
            <a:avLst/>
            <a:gdLst/>
            <a:ahLst/>
            <a:cxnLst/>
            <a:rect l="l" t="t" r="r" b="b"/>
            <a:pathLst>
              <a:path w="1036365" h="886811">
                <a:moveTo>
                  <a:pt x="754039" y="0"/>
                </a:moveTo>
                <a:lnTo>
                  <a:pt x="1036365" y="429554"/>
                </a:lnTo>
                <a:lnTo>
                  <a:pt x="784530" y="883036"/>
                </a:lnTo>
                <a:lnTo>
                  <a:pt x="783106" y="880650"/>
                </a:lnTo>
                <a:lnTo>
                  <a:pt x="264749" y="886811"/>
                </a:lnTo>
                <a:lnTo>
                  <a:pt x="0" y="443416"/>
                </a:lnTo>
                <a:lnTo>
                  <a:pt x="242827" y="5981"/>
                </a:lnTo>
                <a:lnTo>
                  <a:pt x="241773" y="4216"/>
                </a:lnTo>
                <a:lnTo>
                  <a:pt x="243839" y="4190"/>
                </a:lnTo>
                <a:close/>
              </a:path>
            </a:pathLst>
          </a:cu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800" b="1" dirty="0">
              <a:solidFill>
                <a:schemeClr val="tx1"/>
              </a:solidFill>
              <a:latin typeface="微软雅黑" panose="020B0503020204020204" pitchFamily="34" charset="-122"/>
              <a:ea typeface="微软雅黑" panose="020B0503020204020204" pitchFamily="34" charset="-122"/>
            </a:endParaRPr>
          </a:p>
        </p:txBody>
      </p:sp>
      <p:cxnSp>
        <p:nvCxnSpPr>
          <p:cNvPr id="13" name="原创设计师QQ598969553           _4"/>
          <p:cNvCxnSpPr/>
          <p:nvPr/>
        </p:nvCxnSpPr>
        <p:spPr>
          <a:xfrm>
            <a:off x="3023870" y="4866640"/>
            <a:ext cx="93853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原创设计师QQ598969553           _10"/>
          <p:cNvSpPr>
            <a:spLocks noChangeArrowheads="1"/>
          </p:cNvSpPr>
          <p:nvPr/>
        </p:nvSpPr>
        <p:spPr bwMode="auto">
          <a:xfrm>
            <a:off x="4221480" y="3917950"/>
            <a:ext cx="6353175" cy="207137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p>
            <a:pPr>
              <a:lnSpc>
                <a:spcPct val="150000"/>
              </a:lnSpc>
              <a:spcBef>
                <a:spcPct val="0"/>
              </a:spcBef>
            </a:pPr>
            <a:r>
              <a:rPr lang="zh-CN" altLang="en-US" sz="1600" cap="all" dirty="0">
                <a:latin typeface="微软雅黑" panose="020B0503020204020204" pitchFamily="34" charset="-122"/>
                <a:ea typeface="微软雅黑" panose="020B0503020204020204" pitchFamily="34" charset="-122"/>
              </a:rPr>
              <a:t>人人贷成立于</a:t>
            </a:r>
            <a:r>
              <a:rPr lang="en-US" altLang="zh-CN" sz="1600" cap="all" dirty="0">
                <a:latin typeface="微软雅黑" panose="020B0503020204020204" pitchFamily="34" charset="-122"/>
                <a:ea typeface="微软雅黑" panose="020B0503020204020204" pitchFamily="34" charset="-122"/>
              </a:rPr>
              <a:t>2010</a:t>
            </a:r>
            <a:r>
              <a:rPr lang="zh-CN" altLang="en-US" sz="1600" cap="all" dirty="0">
                <a:latin typeface="微软雅黑" panose="020B0503020204020204" pitchFamily="34" charset="-122"/>
                <a:ea typeface="微软雅黑" panose="020B0503020204020204" pitchFamily="34" charset="-122"/>
              </a:rPr>
              <a:t>年，是人人友信旗下的互联网金融平台，作为中国最早的一批基于互联网的P2P信用借贷服务平台，人人贷以其诚信、透明、公平、高效、创新的特征赢得了良好的用户口碑。现在，人人贷已成为行业内最具影响力的品牌之一。主要理财产品有基金理财，</a:t>
            </a:r>
            <a:r>
              <a:rPr lang="en-US" altLang="zh-CN" sz="1600" cap="all" dirty="0">
                <a:latin typeface="微软雅黑" panose="020B0503020204020204" pitchFamily="34" charset="-122"/>
                <a:ea typeface="微软雅黑" panose="020B0503020204020204" pitchFamily="34" charset="-122"/>
              </a:rPr>
              <a:t>U</a:t>
            </a:r>
            <a:r>
              <a:rPr lang="zh-CN" altLang="en-US" sz="1600" cap="all" dirty="0">
                <a:latin typeface="微软雅黑" panose="020B0503020204020204" pitchFamily="34" charset="-122"/>
                <a:ea typeface="微软雅黑" panose="020B0503020204020204" pitchFamily="34" charset="-122"/>
              </a:rPr>
              <a:t>计划，薪计划，散标投资和债券转让。</a:t>
            </a:r>
            <a:endParaRPr lang="zh-CN" altLang="en-US" sz="1600" cap="all" dirty="0">
              <a:latin typeface="微软雅黑" panose="020B0503020204020204" pitchFamily="34" charset="-122"/>
              <a:ea typeface="微软雅黑" panose="020B0503020204020204" pitchFamily="34" charset="-122"/>
            </a:endParaRPr>
          </a:p>
        </p:txBody>
      </p:sp>
      <p:pic>
        <p:nvPicPr>
          <p:cNvPr id="17" name="图片 16" descr="C:\Users\admin\Desktop\renrendai.jpgrenrendai"/>
          <p:cNvPicPr>
            <a:picLocks noChangeAspect="1"/>
          </p:cNvPicPr>
          <p:nvPr/>
        </p:nvPicPr>
        <p:blipFill>
          <a:blip r:embed="rId2"/>
          <a:srcRect/>
          <a:stretch>
            <a:fillRect/>
          </a:stretch>
        </p:blipFill>
        <p:spPr>
          <a:xfrm>
            <a:off x="1243013" y="4375150"/>
            <a:ext cx="1027430" cy="1027430"/>
          </a:xfrm>
          <a:prstGeom prst="rect">
            <a:avLst/>
          </a:prstGeom>
        </p:spPr>
      </p:pic>
      <p:sp>
        <p:nvSpPr>
          <p:cNvPr id="22" name="文本框 21"/>
          <p:cNvSpPr txBox="1"/>
          <p:nvPr/>
        </p:nvSpPr>
        <p:spPr>
          <a:xfrm>
            <a:off x="1322705" y="5989955"/>
            <a:ext cx="868680" cy="368300"/>
          </a:xfrm>
          <a:prstGeom prst="rect">
            <a:avLst/>
          </a:prstGeom>
          <a:noFill/>
        </p:spPr>
        <p:txBody>
          <a:bodyPr wrap="none" rtlCol="0">
            <a:spAutoFit/>
          </a:bodyPr>
          <a:p>
            <a:r>
              <a:rPr lang="zh-CN" altLang="en-US"/>
              <a:t>人人贷</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p:blinds dir="vert"/>
      </p:transition>
    </mc:Choice>
    <mc:Fallback>
      <p:transition advTm="0">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原创设计师QQ598969553           _1"/>
          <p:cNvSpPr txBox="1"/>
          <p:nvPr/>
        </p:nvSpPr>
        <p:spPr>
          <a:xfrm>
            <a:off x="1094746" y="441605"/>
            <a:ext cx="2007940" cy="276860"/>
          </a:xfrm>
          <a:prstGeom prst="rect">
            <a:avLst/>
          </a:prstGeom>
          <a:noFill/>
        </p:spPr>
        <p:txBody>
          <a:bodyPr wrap="square" lIns="0" tIns="0" rIns="0" bIns="0" rtlCol="0">
            <a:spAutoFit/>
          </a:bodyPr>
          <a:lstStyle/>
          <a:p>
            <a:pPr marL="0" lvl="1"/>
            <a:r>
              <a:rPr lang="zh-CN" altLang="en-US" dirty="0">
                <a:latin typeface="微软雅黑" panose="020B0503020204020204" pitchFamily="34" charset="-122"/>
                <a:ea typeface="微软雅黑" panose="020B0503020204020204" pitchFamily="34" charset="-122"/>
              </a:rPr>
              <a:t>功能分析</a:t>
            </a:r>
            <a:endParaRPr lang="zh-CN" altLang="en-US" dirty="0">
              <a:latin typeface="微软雅黑" panose="020B0503020204020204" pitchFamily="34" charset="-122"/>
              <a:ea typeface="微软雅黑" panose="020B0503020204020204" pitchFamily="34" charset="-122"/>
            </a:endParaRPr>
          </a:p>
        </p:txBody>
      </p:sp>
      <p:sp>
        <p:nvSpPr>
          <p:cNvPr id="3" name="原创设计师QQ598969553           _2"/>
          <p:cNvSpPr txBox="1"/>
          <p:nvPr/>
        </p:nvSpPr>
        <p:spPr>
          <a:xfrm>
            <a:off x="2630346" y="471540"/>
            <a:ext cx="3790871" cy="245745"/>
          </a:xfrm>
          <a:prstGeom prst="rect">
            <a:avLst/>
          </a:prstGeom>
          <a:noFill/>
        </p:spPr>
        <p:txBody>
          <a:bodyPr wrap="square" lIns="0" tIns="0" rIns="0" bIns="0" rtlCol="0">
            <a:spAutoFit/>
          </a:bodyPr>
          <a:lstStyle/>
          <a:p>
            <a:pPr marL="0" lvl="1"/>
            <a:r>
              <a:rPr lang="zh-CN" altLang="en-US" sz="1600" dirty="0">
                <a:solidFill>
                  <a:srgbClr val="C00000"/>
                </a:solidFill>
                <a:latin typeface="微软雅黑" panose="020B0503020204020204" pitchFamily="34" charset="-122"/>
                <a:ea typeface="微软雅黑" panose="020B0503020204020204" pitchFamily="34" charset="-122"/>
              </a:rPr>
              <a:t>数据分析</a:t>
            </a:r>
            <a:endParaRPr lang="zh-CN" altLang="en-US" sz="1600" dirty="0">
              <a:solidFill>
                <a:srgbClr val="C00000"/>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5107305" y="1139190"/>
            <a:ext cx="2790190" cy="1948180"/>
          </a:xfrm>
          <a:prstGeom prst="rect">
            <a:avLst/>
          </a:prstGeom>
        </p:spPr>
      </p:pic>
      <p:pic>
        <p:nvPicPr>
          <p:cNvPr id="7" name="图片 6"/>
          <p:cNvPicPr>
            <a:picLocks noChangeAspect="1"/>
          </p:cNvPicPr>
          <p:nvPr/>
        </p:nvPicPr>
        <p:blipFill>
          <a:blip r:embed="rId2"/>
          <a:stretch>
            <a:fillRect/>
          </a:stretch>
        </p:blipFill>
        <p:spPr>
          <a:xfrm>
            <a:off x="8354060" y="1139825"/>
            <a:ext cx="2971165" cy="1947545"/>
          </a:xfrm>
          <a:prstGeom prst="rect">
            <a:avLst/>
          </a:prstGeom>
        </p:spPr>
      </p:pic>
      <p:pic>
        <p:nvPicPr>
          <p:cNvPr id="8" name="图片 7"/>
          <p:cNvPicPr>
            <a:picLocks noChangeAspect="1"/>
          </p:cNvPicPr>
          <p:nvPr/>
        </p:nvPicPr>
        <p:blipFill>
          <a:blip r:embed="rId3"/>
          <a:stretch>
            <a:fillRect/>
          </a:stretch>
        </p:blipFill>
        <p:spPr>
          <a:xfrm>
            <a:off x="5107305" y="3920490"/>
            <a:ext cx="2790190" cy="1672590"/>
          </a:xfrm>
          <a:prstGeom prst="rect">
            <a:avLst/>
          </a:prstGeom>
        </p:spPr>
      </p:pic>
      <p:pic>
        <p:nvPicPr>
          <p:cNvPr id="9" name="图片 8"/>
          <p:cNvPicPr>
            <a:picLocks noChangeAspect="1"/>
          </p:cNvPicPr>
          <p:nvPr/>
        </p:nvPicPr>
        <p:blipFill>
          <a:blip r:embed="rId4"/>
          <a:stretch>
            <a:fillRect/>
          </a:stretch>
        </p:blipFill>
        <p:spPr>
          <a:xfrm>
            <a:off x="8354060" y="3920490"/>
            <a:ext cx="2705100" cy="1672590"/>
          </a:xfrm>
          <a:prstGeom prst="rect">
            <a:avLst/>
          </a:prstGeom>
        </p:spPr>
      </p:pic>
      <p:sp>
        <p:nvSpPr>
          <p:cNvPr id="10" name="文本框 9"/>
          <p:cNvSpPr txBox="1"/>
          <p:nvPr/>
        </p:nvSpPr>
        <p:spPr>
          <a:xfrm>
            <a:off x="6347460" y="3244850"/>
            <a:ext cx="3501390" cy="368300"/>
          </a:xfrm>
          <a:prstGeom prst="rect">
            <a:avLst/>
          </a:prstGeom>
          <a:noFill/>
        </p:spPr>
        <p:txBody>
          <a:bodyPr wrap="none" rtlCol="0">
            <a:spAutoFit/>
          </a:bodyPr>
          <a:p>
            <a:r>
              <a:rPr lang="zh-CN" altLang="en-US"/>
              <a:t>图</a:t>
            </a:r>
            <a:r>
              <a:rPr lang="en-US" altLang="zh-CN"/>
              <a:t>4</a:t>
            </a:r>
            <a:r>
              <a:rPr lang="zh-CN" altLang="en-US"/>
              <a:t>宜人贷近</a:t>
            </a:r>
            <a:r>
              <a:rPr lang="en-US" altLang="zh-CN"/>
              <a:t>90</a:t>
            </a:r>
            <a:r>
              <a:rPr lang="zh-CN" altLang="en-US"/>
              <a:t>日标的期限及金额</a:t>
            </a:r>
            <a:endParaRPr lang="zh-CN" altLang="en-US"/>
          </a:p>
        </p:txBody>
      </p:sp>
      <p:sp>
        <p:nvSpPr>
          <p:cNvPr id="51" name="文本框 50"/>
          <p:cNvSpPr txBox="1"/>
          <p:nvPr/>
        </p:nvSpPr>
        <p:spPr>
          <a:xfrm>
            <a:off x="6421120" y="5735955"/>
            <a:ext cx="3501390" cy="368300"/>
          </a:xfrm>
          <a:prstGeom prst="rect">
            <a:avLst/>
          </a:prstGeom>
          <a:noFill/>
        </p:spPr>
        <p:txBody>
          <a:bodyPr wrap="none" rtlCol="0">
            <a:spAutoFit/>
          </a:bodyPr>
          <a:p>
            <a:r>
              <a:rPr lang="zh-CN" altLang="en-US"/>
              <a:t>图</a:t>
            </a:r>
            <a:r>
              <a:rPr lang="en-US" altLang="zh-CN"/>
              <a:t>5</a:t>
            </a:r>
            <a:r>
              <a:rPr lang="zh-CN" altLang="en-US"/>
              <a:t>人人</a:t>
            </a:r>
            <a:r>
              <a:rPr lang="zh-CN" altLang="en-US"/>
              <a:t>贷近</a:t>
            </a:r>
            <a:r>
              <a:rPr lang="en-US" altLang="zh-CN"/>
              <a:t>90</a:t>
            </a:r>
            <a:r>
              <a:rPr lang="zh-CN" altLang="en-US"/>
              <a:t>日标的期限及金额</a:t>
            </a:r>
            <a:endParaRPr lang="zh-CN" altLang="en-US"/>
          </a:p>
        </p:txBody>
      </p:sp>
      <p:sp>
        <p:nvSpPr>
          <p:cNvPr id="52" name="文本框 51"/>
          <p:cNvSpPr txBox="1"/>
          <p:nvPr/>
        </p:nvSpPr>
        <p:spPr>
          <a:xfrm>
            <a:off x="996315" y="1346835"/>
            <a:ext cx="3431540" cy="4246245"/>
          </a:xfrm>
          <a:prstGeom prst="rect">
            <a:avLst/>
          </a:prstGeom>
          <a:noFill/>
        </p:spPr>
        <p:txBody>
          <a:bodyPr wrap="square" rtlCol="0">
            <a:spAutoFit/>
          </a:bodyPr>
          <a:p>
            <a:r>
              <a:rPr lang="en-US" altLang="zh-CN"/>
              <a:t>         </a:t>
            </a:r>
            <a:r>
              <a:rPr lang="zh-CN" altLang="en-US"/>
              <a:t>从图可以可看出宜人贷在表的期限上较为单一，只有</a:t>
            </a:r>
            <a:r>
              <a:rPr lang="en-US" altLang="zh-CN"/>
              <a:t>6</a:t>
            </a:r>
            <a:r>
              <a:rPr lang="zh-CN" altLang="en-US"/>
              <a:t>月以上期限的标的，</a:t>
            </a:r>
            <a:r>
              <a:rPr lang="zh-CN" altLang="en-US">
                <a:sym typeface="+mn-ea"/>
              </a:rPr>
              <a:t>人人贷在标的期限上比较多元化，但大部分的标的主要集中在</a:t>
            </a:r>
            <a:r>
              <a:rPr lang="en-US" altLang="zh-CN">
                <a:sym typeface="+mn-ea"/>
              </a:rPr>
              <a:t>24</a:t>
            </a:r>
            <a:r>
              <a:rPr lang="zh-CN" altLang="en-US">
                <a:sym typeface="+mn-ea"/>
              </a:rPr>
              <a:t>月以上，占比达到</a:t>
            </a:r>
            <a:r>
              <a:rPr lang="en-US" altLang="zh-CN">
                <a:sym typeface="+mn-ea"/>
              </a:rPr>
              <a:t>68%</a:t>
            </a:r>
            <a:r>
              <a:rPr lang="zh-CN" altLang="en-US">
                <a:sym typeface="+mn-ea"/>
              </a:rPr>
              <a:t>以上。应该与两平台的项目类型不同导致的，宜人贷主要项目是个人信贷及其他，而人人贷主要集中在车贷，房贷，个人信用贷和中小企业贷。宜人贷</a:t>
            </a:r>
            <a:r>
              <a:rPr lang="zh-CN" altLang="en-US"/>
              <a:t>近</a:t>
            </a:r>
            <a:r>
              <a:rPr lang="en-US" altLang="zh-CN"/>
              <a:t>90</a:t>
            </a:r>
            <a:r>
              <a:rPr lang="zh-CN" altLang="en-US"/>
              <a:t>日标的的金额在</a:t>
            </a:r>
            <a:r>
              <a:rPr lang="en-US" altLang="zh-CN"/>
              <a:t>0~10</a:t>
            </a:r>
            <a:r>
              <a:rPr lang="zh-CN" altLang="en-US"/>
              <a:t>万之间的占</a:t>
            </a:r>
            <a:r>
              <a:rPr lang="en-US" altLang="zh-CN"/>
              <a:t>85%</a:t>
            </a:r>
            <a:r>
              <a:rPr lang="zh-CN" altLang="en-US"/>
              <a:t>左右。而人人贷在</a:t>
            </a:r>
            <a:r>
              <a:rPr lang="en-US" altLang="zh-CN"/>
              <a:t>69%</a:t>
            </a:r>
            <a:r>
              <a:rPr lang="zh-CN" altLang="en-US"/>
              <a:t>左右，但是</a:t>
            </a:r>
            <a:r>
              <a:rPr lang="zh-CN" altLang="en-US"/>
              <a:t>因为监管政策要求标的金额不得超过</a:t>
            </a:r>
            <a:r>
              <a:rPr lang="en-US" altLang="zh-CN"/>
              <a:t>20</a:t>
            </a:r>
            <a:r>
              <a:rPr lang="zh-CN" altLang="en-US"/>
              <a:t>万，大金额标的数量应该会不断下降。</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p:blinds dir="vert"/>
      </p:transition>
    </mc:Choice>
    <mc:Fallback>
      <p:transition advTm="0">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原创设计师QQ598969553           _1"/>
          <p:cNvSpPr txBox="1"/>
          <p:nvPr/>
        </p:nvSpPr>
        <p:spPr>
          <a:xfrm>
            <a:off x="1094746" y="441605"/>
            <a:ext cx="2007940" cy="276860"/>
          </a:xfrm>
          <a:prstGeom prst="rect">
            <a:avLst/>
          </a:prstGeom>
          <a:noFill/>
        </p:spPr>
        <p:txBody>
          <a:bodyPr wrap="square" lIns="0" tIns="0" rIns="0" bIns="0" rtlCol="0">
            <a:spAutoFit/>
          </a:bodyPr>
          <a:lstStyle/>
          <a:p>
            <a:pPr marL="0" lvl="1"/>
            <a:r>
              <a:rPr lang="zh-CN" altLang="en-US" dirty="0">
                <a:latin typeface="微软雅黑" panose="020B0503020204020204" pitchFamily="34" charset="-122"/>
                <a:ea typeface="微软雅黑" panose="020B0503020204020204" pitchFamily="34" charset="-122"/>
              </a:rPr>
              <a:t>功能分析</a:t>
            </a:r>
            <a:endParaRPr lang="zh-CN" altLang="en-US" dirty="0">
              <a:latin typeface="微软雅黑" panose="020B0503020204020204" pitchFamily="34" charset="-122"/>
              <a:ea typeface="微软雅黑" panose="020B0503020204020204" pitchFamily="34" charset="-122"/>
            </a:endParaRPr>
          </a:p>
        </p:txBody>
      </p:sp>
      <p:sp>
        <p:nvSpPr>
          <p:cNvPr id="3" name="原创设计师QQ598969553           _2"/>
          <p:cNvSpPr txBox="1"/>
          <p:nvPr/>
        </p:nvSpPr>
        <p:spPr>
          <a:xfrm>
            <a:off x="2630346" y="471540"/>
            <a:ext cx="3790871" cy="245745"/>
          </a:xfrm>
          <a:prstGeom prst="rect">
            <a:avLst/>
          </a:prstGeom>
          <a:noFill/>
        </p:spPr>
        <p:txBody>
          <a:bodyPr wrap="square" lIns="0" tIns="0" rIns="0" bIns="0" rtlCol="0">
            <a:spAutoFit/>
          </a:bodyPr>
          <a:lstStyle/>
          <a:p>
            <a:pPr marL="0" lvl="1"/>
            <a:r>
              <a:rPr lang="zh-CN" altLang="en-US" sz="1600" dirty="0">
                <a:solidFill>
                  <a:srgbClr val="C00000"/>
                </a:solidFill>
                <a:latin typeface="微软雅黑" panose="020B0503020204020204" pitchFamily="34" charset="-122"/>
                <a:ea typeface="微软雅黑" panose="020B0503020204020204" pitchFamily="34" charset="-122"/>
              </a:rPr>
              <a:t>数据分析</a:t>
            </a:r>
            <a:endParaRPr lang="zh-CN" altLang="en-US" sz="1600" dirty="0">
              <a:solidFill>
                <a:srgbClr val="C00000"/>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7510780" y="4610100"/>
            <a:ext cx="2211705" cy="368300"/>
          </a:xfrm>
          <a:prstGeom prst="rect">
            <a:avLst/>
          </a:prstGeom>
          <a:noFill/>
        </p:spPr>
        <p:txBody>
          <a:bodyPr wrap="square" rtlCol="0">
            <a:spAutoFit/>
          </a:bodyPr>
          <a:p>
            <a:r>
              <a:rPr lang="zh-CN" altLang="en-US"/>
              <a:t>图</a:t>
            </a:r>
            <a:r>
              <a:rPr lang="en-US" altLang="zh-CN"/>
              <a:t>7</a:t>
            </a:r>
            <a:r>
              <a:rPr lang="zh-CN" altLang="en-US"/>
              <a:t>宜人贷数据分析</a:t>
            </a:r>
            <a:endParaRPr lang="zh-CN" altLang="en-US"/>
          </a:p>
        </p:txBody>
      </p:sp>
      <p:pic>
        <p:nvPicPr>
          <p:cNvPr id="5" name="图片 4"/>
          <p:cNvPicPr>
            <a:picLocks noChangeAspect="1"/>
          </p:cNvPicPr>
          <p:nvPr/>
        </p:nvPicPr>
        <p:blipFill>
          <a:blip r:embed="rId1"/>
          <a:stretch>
            <a:fillRect/>
          </a:stretch>
        </p:blipFill>
        <p:spPr>
          <a:xfrm>
            <a:off x="6101080" y="998220"/>
            <a:ext cx="2156460" cy="3379470"/>
          </a:xfrm>
          <a:prstGeom prst="rect">
            <a:avLst/>
          </a:prstGeom>
        </p:spPr>
      </p:pic>
      <p:sp>
        <p:nvSpPr>
          <p:cNvPr id="12" name="文本框 11"/>
          <p:cNvSpPr txBox="1"/>
          <p:nvPr/>
        </p:nvSpPr>
        <p:spPr>
          <a:xfrm>
            <a:off x="1521460" y="4610100"/>
            <a:ext cx="2220595" cy="368300"/>
          </a:xfrm>
          <a:prstGeom prst="rect">
            <a:avLst/>
          </a:prstGeom>
          <a:noFill/>
        </p:spPr>
        <p:txBody>
          <a:bodyPr wrap="square" rtlCol="0">
            <a:spAutoFit/>
          </a:bodyPr>
          <a:p>
            <a:r>
              <a:rPr lang="zh-CN" altLang="en-US"/>
              <a:t>图</a:t>
            </a:r>
            <a:r>
              <a:rPr lang="en-US" altLang="zh-CN"/>
              <a:t>6</a:t>
            </a:r>
            <a:r>
              <a:rPr lang="zh-CN" altLang="en-US"/>
              <a:t>人人</a:t>
            </a:r>
            <a:r>
              <a:rPr lang="zh-CN" altLang="en-US"/>
              <a:t>贷数据分析</a:t>
            </a:r>
            <a:endParaRPr lang="zh-CN" altLang="en-US"/>
          </a:p>
        </p:txBody>
      </p:sp>
      <p:pic>
        <p:nvPicPr>
          <p:cNvPr id="14" name="图片 13"/>
          <p:cNvPicPr>
            <a:picLocks noChangeAspect="1"/>
          </p:cNvPicPr>
          <p:nvPr/>
        </p:nvPicPr>
        <p:blipFill>
          <a:blip r:embed="rId2"/>
          <a:stretch>
            <a:fillRect/>
          </a:stretch>
        </p:blipFill>
        <p:spPr>
          <a:xfrm>
            <a:off x="2762885" y="2741295"/>
            <a:ext cx="2480310" cy="1636395"/>
          </a:xfrm>
          <a:prstGeom prst="rect">
            <a:avLst/>
          </a:prstGeom>
        </p:spPr>
      </p:pic>
      <p:pic>
        <p:nvPicPr>
          <p:cNvPr id="15" name="图片 14"/>
          <p:cNvPicPr>
            <a:picLocks noChangeAspect="1"/>
          </p:cNvPicPr>
          <p:nvPr/>
        </p:nvPicPr>
        <p:blipFill>
          <a:blip r:embed="rId3"/>
          <a:stretch>
            <a:fillRect/>
          </a:stretch>
        </p:blipFill>
        <p:spPr>
          <a:xfrm>
            <a:off x="489585" y="1073785"/>
            <a:ext cx="2055495" cy="3378835"/>
          </a:xfrm>
          <a:prstGeom prst="rect">
            <a:avLst/>
          </a:prstGeom>
        </p:spPr>
      </p:pic>
      <p:pic>
        <p:nvPicPr>
          <p:cNvPr id="16" name="图片 15"/>
          <p:cNvPicPr>
            <a:picLocks noChangeAspect="1"/>
          </p:cNvPicPr>
          <p:nvPr/>
        </p:nvPicPr>
        <p:blipFill>
          <a:blip r:embed="rId4"/>
          <a:stretch>
            <a:fillRect/>
          </a:stretch>
        </p:blipFill>
        <p:spPr>
          <a:xfrm>
            <a:off x="2766060" y="1073785"/>
            <a:ext cx="2477135" cy="1472565"/>
          </a:xfrm>
          <a:prstGeom prst="rect">
            <a:avLst/>
          </a:prstGeom>
        </p:spPr>
      </p:pic>
      <p:pic>
        <p:nvPicPr>
          <p:cNvPr id="18" name="图片 17"/>
          <p:cNvPicPr>
            <a:picLocks noChangeAspect="1"/>
          </p:cNvPicPr>
          <p:nvPr/>
        </p:nvPicPr>
        <p:blipFill>
          <a:blip r:embed="rId5"/>
          <a:stretch>
            <a:fillRect/>
          </a:stretch>
        </p:blipFill>
        <p:spPr>
          <a:xfrm>
            <a:off x="8526145" y="997585"/>
            <a:ext cx="2787015" cy="1574800"/>
          </a:xfrm>
          <a:prstGeom prst="rect">
            <a:avLst/>
          </a:prstGeom>
        </p:spPr>
      </p:pic>
      <p:pic>
        <p:nvPicPr>
          <p:cNvPr id="19" name="图片 18"/>
          <p:cNvPicPr>
            <a:picLocks noChangeAspect="1"/>
          </p:cNvPicPr>
          <p:nvPr/>
        </p:nvPicPr>
        <p:blipFill>
          <a:blip r:embed="rId6"/>
          <a:stretch>
            <a:fillRect/>
          </a:stretch>
        </p:blipFill>
        <p:spPr>
          <a:xfrm>
            <a:off x="8526145" y="2741295"/>
            <a:ext cx="2787650" cy="1687195"/>
          </a:xfrm>
          <a:prstGeom prst="rect">
            <a:avLst/>
          </a:prstGeom>
        </p:spPr>
      </p:pic>
      <p:sp>
        <p:nvSpPr>
          <p:cNvPr id="20" name="文本框 19"/>
          <p:cNvSpPr txBox="1"/>
          <p:nvPr/>
        </p:nvSpPr>
        <p:spPr>
          <a:xfrm>
            <a:off x="489585" y="5041900"/>
            <a:ext cx="10822940" cy="1476375"/>
          </a:xfrm>
          <a:prstGeom prst="rect">
            <a:avLst/>
          </a:prstGeom>
          <a:noFill/>
        </p:spPr>
        <p:txBody>
          <a:bodyPr wrap="square" rtlCol="0">
            <a:spAutoFit/>
          </a:bodyPr>
          <a:p>
            <a:r>
              <a:rPr lang="en-US" altLang="zh-CN"/>
              <a:t>         </a:t>
            </a:r>
            <a:r>
              <a:rPr lang="zh-CN" altLang="en-US"/>
              <a:t>从目标区域上来看人人贷用户最多的地方是北京，而宜人贷用户最多的地方是广东，从年龄段组成上来看，</a:t>
            </a:r>
            <a:r>
              <a:rPr lang="en-US" altLang="zh-CN"/>
              <a:t>30~39</a:t>
            </a:r>
            <a:r>
              <a:rPr lang="zh-CN" altLang="en-US"/>
              <a:t>岁这个年龄段的投资人数最多约占</a:t>
            </a:r>
            <a:r>
              <a:rPr lang="en-US" altLang="zh-CN"/>
              <a:t>50%</a:t>
            </a:r>
            <a:r>
              <a:rPr lang="zh-CN" altLang="en-US"/>
              <a:t>左右，这一年龄段的用户特征就是资金比较充沛，</a:t>
            </a:r>
            <a:r>
              <a:rPr lang="en-US" altLang="zh-CN"/>
              <a:t>20~29</a:t>
            </a:r>
            <a:r>
              <a:rPr lang="zh-CN" altLang="en-US"/>
              <a:t>岁年龄段占比在</a:t>
            </a:r>
            <a:r>
              <a:rPr lang="en-US" altLang="zh-CN"/>
              <a:t>20%</a:t>
            </a:r>
            <a:r>
              <a:rPr lang="zh-CN" altLang="en-US"/>
              <a:t>左右，这一年龄段大多为</a:t>
            </a:r>
            <a:r>
              <a:rPr lang="en-US" altLang="zh-CN"/>
              <a:t>90</a:t>
            </a:r>
            <a:r>
              <a:rPr lang="zh-CN" altLang="en-US"/>
              <a:t>后，虽然资金处于上升阶段，没有那么充沛，但是对互联网有广泛的了解，发展潜力较大。从性别组成上来看，两平台的男性占比趋于一致都是</a:t>
            </a:r>
            <a:r>
              <a:rPr lang="en-US" altLang="zh-CN"/>
              <a:t>75%</a:t>
            </a:r>
            <a:r>
              <a:rPr lang="zh-CN" altLang="en-US"/>
              <a:t>左右，在理财产品的选择中，男性往往更有主动性，愿意了解更新潮、更高收益、更高风险的P2P理财。</a:t>
            </a:r>
            <a:endParaRPr lang="zh-CN" altLang="en-US"/>
          </a:p>
        </p:txBody>
      </p:sp>
      <p:pic>
        <p:nvPicPr>
          <p:cNvPr id="21" name="图片 20"/>
          <p:cNvPicPr>
            <a:picLocks noChangeAspect="1"/>
          </p:cNvPicPr>
          <p:nvPr/>
        </p:nvPicPr>
        <p:blipFill>
          <a:blip r:embed="rId3"/>
          <a:stretch>
            <a:fillRect/>
          </a:stretch>
        </p:blipFill>
        <p:spPr>
          <a:xfrm>
            <a:off x="489585" y="1049020"/>
            <a:ext cx="2055495" cy="3378835"/>
          </a:xfrm>
          <a:prstGeom prst="rect">
            <a:avLst/>
          </a:prstGeom>
        </p:spPr>
      </p:pic>
      <p:pic>
        <p:nvPicPr>
          <p:cNvPr id="22" name="图片 21"/>
          <p:cNvPicPr>
            <a:picLocks noChangeAspect="1"/>
          </p:cNvPicPr>
          <p:nvPr/>
        </p:nvPicPr>
        <p:blipFill>
          <a:blip r:embed="rId4"/>
          <a:stretch>
            <a:fillRect/>
          </a:stretch>
        </p:blipFill>
        <p:spPr>
          <a:xfrm>
            <a:off x="2766060" y="1049020"/>
            <a:ext cx="2477135" cy="14725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advTm="0">
        <p:blinds dir="vert"/>
      </p:transition>
    </mc:Choice>
    <mc:Fallback>
      <p:transition advTm="0">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原创设计师QQ598969553           _1"/>
          <p:cNvSpPr txBox="1"/>
          <p:nvPr/>
        </p:nvSpPr>
        <p:spPr>
          <a:xfrm>
            <a:off x="1096651" y="447320"/>
            <a:ext cx="2007940" cy="276860"/>
          </a:xfrm>
          <a:prstGeom prst="rect">
            <a:avLst/>
          </a:prstGeom>
          <a:noFill/>
        </p:spPr>
        <p:txBody>
          <a:bodyPr wrap="square" lIns="0" tIns="0" rIns="0" bIns="0" rtlCol="0">
            <a:spAutoFit/>
          </a:bodyPr>
          <a:lstStyle/>
          <a:p>
            <a:pPr marL="0" lvl="1"/>
            <a:r>
              <a:rPr lang="zh-CN" altLang="en-US" dirty="0">
                <a:latin typeface="微软雅黑" panose="020B0503020204020204" pitchFamily="34" charset="-122"/>
                <a:ea typeface="微软雅黑" panose="020B0503020204020204" pitchFamily="34" charset="-122"/>
              </a:rPr>
              <a:t>功能分析</a:t>
            </a:r>
            <a:endParaRPr lang="zh-CN" altLang="en-US" dirty="0">
              <a:latin typeface="微软雅黑" panose="020B0503020204020204" pitchFamily="34" charset="-122"/>
              <a:ea typeface="微软雅黑" panose="020B0503020204020204" pitchFamily="34" charset="-122"/>
            </a:endParaRPr>
          </a:p>
        </p:txBody>
      </p:sp>
      <p:sp>
        <p:nvSpPr>
          <p:cNvPr id="3" name="原创设计师QQ598969553           _2"/>
          <p:cNvSpPr txBox="1"/>
          <p:nvPr/>
        </p:nvSpPr>
        <p:spPr>
          <a:xfrm>
            <a:off x="2641776" y="477890"/>
            <a:ext cx="3790871" cy="245745"/>
          </a:xfrm>
          <a:prstGeom prst="rect">
            <a:avLst/>
          </a:prstGeom>
          <a:noFill/>
        </p:spPr>
        <p:txBody>
          <a:bodyPr wrap="square" lIns="0" tIns="0" rIns="0" bIns="0" rtlCol="0">
            <a:spAutoFit/>
          </a:bodyPr>
          <a:lstStyle/>
          <a:p>
            <a:pPr marL="0" lvl="1"/>
            <a:r>
              <a:rPr lang="zh-CN" altLang="en-US" sz="1600" dirty="0">
                <a:solidFill>
                  <a:srgbClr val="C00000"/>
                </a:solidFill>
                <a:latin typeface="微软雅黑" panose="020B0503020204020204" pitchFamily="34" charset="-122"/>
                <a:ea typeface="微软雅黑" panose="020B0503020204020204" pitchFamily="34" charset="-122"/>
              </a:rPr>
              <a:t>数据分析</a:t>
            </a:r>
            <a:endParaRPr lang="zh-CN" altLang="en-US" sz="1600" dirty="0">
              <a:solidFill>
                <a:srgbClr val="C00000"/>
              </a:solidFill>
              <a:latin typeface="微软雅黑" panose="020B0503020204020204" pitchFamily="34" charset="-122"/>
              <a:ea typeface="微软雅黑" panose="020B0503020204020204" pitchFamily="34" charset="-122"/>
            </a:endParaRPr>
          </a:p>
        </p:txBody>
      </p:sp>
      <p:graphicFrame>
        <p:nvGraphicFramePr>
          <p:cNvPr id="10" name="表格 9"/>
          <p:cNvGraphicFramePr/>
          <p:nvPr/>
        </p:nvGraphicFramePr>
        <p:xfrm>
          <a:off x="6074410" y="1564005"/>
          <a:ext cx="5316855" cy="4337685"/>
        </p:xfrm>
        <a:graphic>
          <a:graphicData uri="http://schemas.openxmlformats.org/drawingml/2006/table">
            <a:tbl>
              <a:tblPr firstRow="1" bandRow="1">
                <a:tableStyleId>{5C22544A-7EE6-4342-B048-85BDC9FD1C3A}</a:tableStyleId>
              </a:tblPr>
              <a:tblGrid>
                <a:gridCol w="1772285"/>
                <a:gridCol w="1772285"/>
                <a:gridCol w="1772285"/>
              </a:tblGrid>
              <a:tr h="365760">
                <a:tc>
                  <a:txBody>
                    <a:bodyPr/>
                    <a:p>
                      <a:pPr algn="ctr">
                        <a:buNone/>
                      </a:pPr>
                      <a:r>
                        <a:rPr lang="zh-CN" altLang="en-US"/>
                        <a:t>数据类型</a:t>
                      </a:r>
                      <a:endParaRPr lang="zh-CN" altLang="en-US"/>
                    </a:p>
                  </a:txBody>
                  <a:tcPr/>
                </a:tc>
                <a:tc>
                  <a:txBody>
                    <a:bodyPr/>
                    <a:p>
                      <a:pPr algn="ctr">
                        <a:buNone/>
                      </a:pPr>
                      <a:r>
                        <a:rPr lang="zh-CN" altLang="en-US"/>
                        <a:t>宜人贷</a:t>
                      </a:r>
                      <a:endParaRPr lang="zh-CN" altLang="en-US"/>
                    </a:p>
                  </a:txBody>
                  <a:tcPr/>
                </a:tc>
                <a:tc>
                  <a:txBody>
                    <a:bodyPr/>
                    <a:p>
                      <a:pPr algn="ctr">
                        <a:buNone/>
                      </a:pPr>
                      <a:r>
                        <a:rPr lang="zh-CN" altLang="en-US"/>
                        <a:t>人人贷</a:t>
                      </a:r>
                      <a:endParaRPr lang="zh-CN" altLang="en-US"/>
                    </a:p>
                  </a:txBody>
                  <a:tcPr/>
                </a:tc>
              </a:tr>
              <a:tr h="365760">
                <a:tc>
                  <a:txBody>
                    <a:bodyPr/>
                    <a:p>
                      <a:pPr algn="ctr">
                        <a:buNone/>
                      </a:pPr>
                      <a:r>
                        <a:rPr lang="zh-CN" altLang="en-US"/>
                        <a:t>综合利率</a:t>
                      </a:r>
                      <a:endParaRPr lang="zh-CN" altLang="en-US"/>
                    </a:p>
                  </a:txBody>
                  <a:tcPr/>
                </a:tc>
                <a:tc>
                  <a:txBody>
                    <a:bodyPr/>
                    <a:p>
                      <a:pPr algn="ctr">
                        <a:buNone/>
                      </a:pPr>
                      <a:r>
                        <a:rPr lang="en-US" altLang="zh-CN"/>
                        <a:t>11.69%</a:t>
                      </a:r>
                      <a:endParaRPr lang="en-US" altLang="zh-CN"/>
                    </a:p>
                  </a:txBody>
                  <a:tcPr/>
                </a:tc>
                <a:tc>
                  <a:txBody>
                    <a:bodyPr/>
                    <a:p>
                      <a:pPr algn="ctr">
                        <a:buNone/>
                      </a:pPr>
                      <a:r>
                        <a:rPr lang="en-US" altLang="zh-CN"/>
                        <a:t>9.51%</a:t>
                      </a:r>
                      <a:endParaRPr lang="en-US" altLang="zh-CN"/>
                    </a:p>
                  </a:txBody>
                  <a:tcPr/>
                </a:tc>
              </a:tr>
              <a:tr h="365760">
                <a:tc>
                  <a:txBody>
                    <a:bodyPr/>
                    <a:p>
                      <a:pPr algn="ctr">
                        <a:buNone/>
                      </a:pPr>
                      <a:r>
                        <a:rPr lang="zh-CN" altLang="en-US"/>
                        <a:t>银行存管</a:t>
                      </a:r>
                      <a:endParaRPr lang="zh-CN" altLang="en-US"/>
                    </a:p>
                  </a:txBody>
                  <a:tcPr/>
                </a:tc>
                <a:tc>
                  <a:txBody>
                    <a:bodyPr/>
                    <a:p>
                      <a:pPr algn="ctr">
                        <a:buNone/>
                      </a:pPr>
                      <a:r>
                        <a:rPr lang="zh-CN" altLang="en-US"/>
                        <a:t>广发银行</a:t>
                      </a:r>
                      <a:endParaRPr lang="zh-CN" altLang="en-US"/>
                    </a:p>
                  </a:txBody>
                  <a:tcPr/>
                </a:tc>
                <a:tc>
                  <a:txBody>
                    <a:bodyPr/>
                    <a:p>
                      <a:pPr algn="ctr">
                        <a:buNone/>
                      </a:pPr>
                      <a:r>
                        <a:rPr lang="zh-CN" altLang="en-US"/>
                        <a:t>民生银行</a:t>
                      </a:r>
                      <a:endParaRPr lang="zh-CN" altLang="en-US"/>
                    </a:p>
                  </a:txBody>
                  <a:tcPr/>
                </a:tc>
              </a:tr>
              <a:tr h="365760">
                <a:tc>
                  <a:txBody>
                    <a:bodyPr/>
                    <a:p>
                      <a:pPr algn="ctr">
                        <a:buNone/>
                      </a:pPr>
                      <a:r>
                        <a:rPr lang="zh-CN" altLang="en-US"/>
                        <a:t>加入协会</a:t>
                      </a:r>
                      <a:endParaRPr lang="zh-CN" altLang="en-US"/>
                    </a:p>
                  </a:txBody>
                  <a:tcPr/>
                </a:tc>
                <a:tc>
                  <a:txBody>
                    <a:bodyPr/>
                    <a:p>
                      <a:pPr algn="ctr">
                        <a:buNone/>
                      </a:pPr>
                      <a:r>
                        <a:rPr lang="zh-CN" altLang="en-US"/>
                        <a:t>加入</a:t>
                      </a:r>
                      <a:endParaRPr lang="zh-CN" altLang="en-US"/>
                    </a:p>
                  </a:txBody>
                  <a:tcPr/>
                </a:tc>
                <a:tc>
                  <a:txBody>
                    <a:bodyPr/>
                    <a:p>
                      <a:pPr algn="ctr">
                        <a:buNone/>
                      </a:pPr>
                      <a:r>
                        <a:rPr lang="zh-CN" altLang="en-US"/>
                        <a:t>加入</a:t>
                      </a:r>
                      <a:endParaRPr lang="zh-CN" altLang="en-US"/>
                    </a:p>
                  </a:txBody>
                  <a:tcPr/>
                </a:tc>
              </a:tr>
              <a:tr h="365760">
                <a:tc>
                  <a:txBody>
                    <a:bodyPr/>
                    <a:p>
                      <a:pPr algn="ctr">
                        <a:buNone/>
                      </a:pPr>
                      <a:r>
                        <a:rPr lang="en-US" altLang="zh-CN"/>
                        <a:t>ICP</a:t>
                      </a:r>
                      <a:r>
                        <a:rPr lang="zh-CN" altLang="en-US"/>
                        <a:t>经营许可证</a:t>
                      </a:r>
                      <a:endParaRPr lang="zh-CN" altLang="en-US"/>
                    </a:p>
                  </a:txBody>
                  <a:tcPr/>
                </a:tc>
                <a:tc>
                  <a:txBody>
                    <a:bodyPr/>
                    <a:p>
                      <a:pPr algn="ctr">
                        <a:buNone/>
                      </a:pPr>
                      <a:r>
                        <a:rPr lang="zh-CN" altLang="en-US"/>
                        <a:t>有</a:t>
                      </a:r>
                      <a:endParaRPr lang="zh-CN" altLang="en-US"/>
                    </a:p>
                  </a:txBody>
                  <a:tcPr/>
                </a:tc>
                <a:tc>
                  <a:txBody>
                    <a:bodyPr/>
                    <a:p>
                      <a:pPr algn="ctr">
                        <a:buNone/>
                      </a:pPr>
                      <a:r>
                        <a:rPr lang="zh-CN" altLang="en-US"/>
                        <a:t>有</a:t>
                      </a:r>
                      <a:endParaRPr lang="zh-CN" altLang="en-US"/>
                    </a:p>
                  </a:txBody>
                  <a:tcPr/>
                </a:tc>
              </a:tr>
              <a:tr h="365760">
                <a:tc>
                  <a:txBody>
                    <a:bodyPr/>
                    <a:p>
                      <a:pPr algn="ctr">
                        <a:buNone/>
                      </a:pPr>
                      <a:r>
                        <a:rPr lang="zh-CN" altLang="en-US"/>
                        <a:t>背景</a:t>
                      </a:r>
                      <a:endParaRPr lang="zh-CN" altLang="en-US"/>
                    </a:p>
                  </a:txBody>
                  <a:tcPr/>
                </a:tc>
                <a:tc>
                  <a:txBody>
                    <a:bodyPr/>
                    <a:p>
                      <a:pPr algn="ctr">
                        <a:buNone/>
                      </a:pPr>
                      <a:r>
                        <a:rPr lang="zh-CN" altLang="en-US"/>
                        <a:t>上市背景</a:t>
                      </a:r>
                      <a:endParaRPr lang="zh-CN" altLang="en-US"/>
                    </a:p>
                  </a:txBody>
                  <a:tcPr/>
                </a:tc>
                <a:tc>
                  <a:txBody>
                    <a:bodyPr/>
                    <a:p>
                      <a:pPr algn="ctr">
                        <a:buNone/>
                      </a:pPr>
                      <a:r>
                        <a:rPr lang="zh-CN" altLang="en-US"/>
                        <a:t>风投背景</a:t>
                      </a:r>
                      <a:endParaRPr lang="zh-CN" altLang="en-US"/>
                    </a:p>
                  </a:txBody>
                  <a:tcPr/>
                </a:tc>
              </a:tr>
              <a:tr h="365760">
                <a:tc>
                  <a:txBody>
                    <a:bodyPr/>
                    <a:p>
                      <a:pPr algn="ctr">
                        <a:buNone/>
                      </a:pPr>
                      <a:r>
                        <a:rPr lang="zh-CN" altLang="en-US"/>
                        <a:t>期限范围</a:t>
                      </a:r>
                      <a:endParaRPr lang="zh-CN" altLang="en-US"/>
                    </a:p>
                  </a:txBody>
                  <a:tcPr/>
                </a:tc>
                <a:tc>
                  <a:txBody>
                    <a:bodyPr/>
                    <a:p>
                      <a:pPr algn="ctr">
                        <a:buNone/>
                      </a:pPr>
                      <a:r>
                        <a:t>4~12月以上</a:t>
                      </a:r>
                    </a:p>
                  </a:txBody>
                  <a:tcPr/>
                </a:tc>
                <a:tc>
                  <a:txBody>
                    <a:bodyPr/>
                    <a:p>
                      <a:pPr algn="ctr">
                        <a:buNone/>
                      </a:pPr>
                      <a:r>
                        <a:rPr lang="zh-CN" altLang="en-US"/>
                        <a:t>1~12月以上</a:t>
                      </a:r>
                      <a:endParaRPr lang="zh-CN" altLang="en-US"/>
                    </a:p>
                  </a:txBody>
                  <a:tcPr/>
                </a:tc>
              </a:tr>
              <a:tr h="365760">
                <a:tc>
                  <a:txBody>
                    <a:bodyPr/>
                    <a:p>
                      <a:pPr algn="ctr">
                        <a:buNone/>
                      </a:pPr>
                      <a:r>
                        <a:rPr lang="zh-CN" altLang="en-US"/>
                        <a:t>运营年限</a:t>
                      </a:r>
                      <a:endParaRPr lang="zh-CN" altLang="en-US"/>
                    </a:p>
                  </a:txBody>
                  <a:tcPr/>
                </a:tc>
                <a:tc>
                  <a:txBody>
                    <a:bodyPr/>
                    <a:p>
                      <a:pPr algn="ctr">
                        <a:buNone/>
                      </a:pPr>
                      <a:r>
                        <a:rPr lang="en-US" altLang="zh-CN"/>
                        <a:t>5</a:t>
                      </a:r>
                      <a:r>
                        <a:rPr lang="zh-CN" altLang="en-US"/>
                        <a:t>年</a:t>
                      </a:r>
                      <a:endParaRPr lang="zh-CN" altLang="en-US"/>
                    </a:p>
                  </a:txBody>
                  <a:tcPr/>
                </a:tc>
                <a:tc>
                  <a:txBody>
                    <a:bodyPr/>
                    <a:p>
                      <a:pPr algn="ctr">
                        <a:buNone/>
                      </a:pPr>
                      <a:r>
                        <a:rPr lang="en-US" altLang="zh-CN"/>
                        <a:t>7</a:t>
                      </a:r>
                      <a:r>
                        <a:rPr lang="zh-CN" altLang="en-US"/>
                        <a:t>年</a:t>
                      </a:r>
                      <a:endParaRPr lang="zh-CN" altLang="en-US"/>
                    </a:p>
                  </a:txBody>
                  <a:tcPr/>
                </a:tc>
              </a:tr>
              <a:tr h="914400">
                <a:tc>
                  <a:txBody>
                    <a:bodyPr/>
                    <a:p>
                      <a:pPr algn="ctr">
                        <a:buNone/>
                      </a:pPr>
                      <a:r>
                        <a:rPr lang="zh-CN" altLang="en-US"/>
                        <a:t>项目类型</a:t>
                      </a:r>
                      <a:endParaRPr lang="zh-CN" altLang="en-US"/>
                    </a:p>
                  </a:txBody>
                  <a:tcPr/>
                </a:tc>
                <a:tc>
                  <a:txBody>
                    <a:bodyPr/>
                    <a:p>
                      <a:pPr algn="ctr">
                        <a:buNone/>
                      </a:pPr>
                      <a:r>
                        <a:rPr lang="zh-CN" altLang="en-US"/>
                        <a:t>个人信用贷 其他</a:t>
                      </a:r>
                      <a:endParaRPr lang="zh-CN" altLang="en-US"/>
                    </a:p>
                  </a:txBody>
                  <a:tcPr/>
                </a:tc>
                <a:tc>
                  <a:txBody>
                    <a:bodyPr/>
                    <a:p>
                      <a:pPr algn="ctr">
                        <a:buNone/>
                      </a:pPr>
                      <a:r>
                        <a:rPr lang="zh-CN" altLang="en-US"/>
                        <a:t>车贷 房贷 个人信用贷 中小企业贷 其他</a:t>
                      </a:r>
                      <a:endParaRPr lang="zh-CN" altLang="en-US"/>
                    </a:p>
                  </a:txBody>
                  <a:tcPr/>
                </a:tc>
              </a:tr>
              <a:tr h="497205">
                <a:tc>
                  <a:txBody>
                    <a:bodyPr/>
                    <a:p>
                      <a:pPr algn="ctr">
                        <a:buNone/>
                      </a:pPr>
                      <a:r>
                        <a:rPr lang="zh-CN" altLang="en-US"/>
                        <a:t>利率范围</a:t>
                      </a:r>
                      <a:endParaRPr lang="zh-CN" altLang="en-US"/>
                    </a:p>
                  </a:txBody>
                  <a:tcPr/>
                </a:tc>
                <a:tc>
                  <a:txBody>
                    <a:bodyPr/>
                    <a:p>
                      <a:pPr algn="ctr">
                        <a:buNone/>
                      </a:pPr>
                      <a:r>
                        <a:rPr lang="en-US" altLang="zh-CN"/>
                        <a:t>4.5%~</a:t>
                      </a:r>
                      <a:r>
                        <a:rPr lang="en-US" altLang="zh-CN" sz="1800">
                          <a:sym typeface="+mn-ea"/>
                        </a:rPr>
                        <a:t>9.3%</a:t>
                      </a:r>
                      <a:endParaRPr lang="en-US" altLang="zh-CN"/>
                    </a:p>
                  </a:txBody>
                  <a:tcPr/>
                </a:tc>
                <a:tc>
                  <a:txBody>
                    <a:bodyPr/>
                    <a:p>
                      <a:pPr algn="ctr">
                        <a:buNone/>
                      </a:pPr>
                      <a:r>
                        <a:rPr lang="en-US" altLang="zh-CN"/>
                        <a:t>5.6~9.8%</a:t>
                      </a:r>
                      <a:endParaRPr lang="zh-CN" altLang="en-US"/>
                    </a:p>
                  </a:txBody>
                  <a:tcPr/>
                </a:tc>
              </a:tr>
            </a:tbl>
          </a:graphicData>
        </a:graphic>
      </p:graphicFrame>
      <p:sp>
        <p:nvSpPr>
          <p:cNvPr id="12" name="文本框 11"/>
          <p:cNvSpPr txBox="1"/>
          <p:nvPr/>
        </p:nvSpPr>
        <p:spPr>
          <a:xfrm>
            <a:off x="775335" y="2163445"/>
            <a:ext cx="4331970" cy="3138170"/>
          </a:xfrm>
          <a:prstGeom prst="rect">
            <a:avLst/>
          </a:prstGeom>
          <a:noFill/>
        </p:spPr>
        <p:txBody>
          <a:bodyPr wrap="square" rtlCol="0">
            <a:spAutoFit/>
          </a:bodyPr>
          <a:p>
            <a:r>
              <a:rPr lang="en-US" altLang="zh-CN"/>
              <a:t>         </a:t>
            </a:r>
            <a:r>
              <a:rPr lang="zh-CN" altLang="en-US"/>
              <a:t>从合规角度上来看，两个平台都接入了银行存管，都加入了互金协会，也都有</a:t>
            </a:r>
            <a:r>
              <a:rPr lang="en-US" altLang="zh-CN"/>
              <a:t>ICP</a:t>
            </a:r>
            <a:r>
              <a:rPr lang="zh-CN" altLang="en-US"/>
              <a:t>经营许可证。从背景上来看宜人贷作为中国第一家在上市互金平台，背靠宜信，在一定程度上资金安全性相对较高。人人贷是国内第一批网贷平台，在</a:t>
            </a:r>
            <a:r>
              <a:rPr lang="en-US" altLang="zh-CN"/>
              <a:t>14</a:t>
            </a:r>
            <a:r>
              <a:rPr lang="zh-CN" altLang="en-US"/>
              <a:t>年获得挚信资本和腾讯的</a:t>
            </a:r>
            <a:r>
              <a:rPr lang="en-US" altLang="zh-CN"/>
              <a:t>1.3</a:t>
            </a:r>
            <a:r>
              <a:rPr lang="zh-CN" altLang="en-US"/>
              <a:t>亿美元的</a:t>
            </a:r>
            <a:r>
              <a:rPr lang="en-US" altLang="zh-CN"/>
              <a:t>A</a:t>
            </a:r>
            <a:r>
              <a:rPr lang="zh-CN" altLang="en-US"/>
              <a:t>轮融资，有互联网巨头的跟投下，资金安全性也非常有保障。从表可以看出人人贷的收益要比宜人贷要高，但相对项目类型也要比宜人贷更加复杂。</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p:blinds dir="vert"/>
      </p:transition>
    </mc:Choice>
    <mc:Fallback>
      <p:transition advTm="0">
        <p:blinds dir="vert"/>
      </p:transition>
    </mc:Fallback>
  </mc:AlternateContent>
  <p:timing>
    <p:tnLst>
      <p:par>
        <p:cTn id="1" dur="indefinite" restart="never" nodeType="tmRoot"/>
      </p:par>
    </p:tn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 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第一PPT  www.1ppt.com​">
  <a:themeElements>
    <a:clrScheme name="自定义 2">
      <a:dk1>
        <a:sysClr val="windowText" lastClr="000000"/>
      </a:dk1>
      <a:lt1>
        <a:sysClr val="window" lastClr="FFFFFF"/>
      </a:lt1>
      <a:dk2>
        <a:srgbClr val="FFFFFF"/>
      </a:dk2>
      <a:lt2>
        <a:srgbClr val="FFFFFF"/>
      </a:lt2>
      <a:accent1>
        <a:srgbClr val="0E647C"/>
      </a:accent1>
      <a:accent2>
        <a:srgbClr val="2DB2A4"/>
      </a:accent2>
      <a:accent3>
        <a:srgbClr val="74AF47"/>
      </a:accent3>
      <a:accent4>
        <a:srgbClr val="755DA1"/>
      </a:accent4>
      <a:accent5>
        <a:srgbClr val="4BACC6"/>
      </a:accent5>
      <a:accent6>
        <a:srgbClr val="F87A08"/>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lIns="0" tIns="0" rIns="0" bIns="0" rtlCol="0">
        <a:spAutoFit/>
      </a:bodyPr>
      <a:lstStyle>
        <a:defPPr>
          <a:defRPr sz="1600" b="1" dirty="0" smtClean="0">
            <a:solidFill>
              <a:schemeClr val="accent6"/>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6449</Words>
  <Application>WPS 演示</Application>
  <PresentationFormat>自定义</PresentationFormat>
  <Paragraphs>352</Paragraphs>
  <Slides>23</Slides>
  <Notes>34</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23</vt:i4>
      </vt:variant>
    </vt:vector>
  </HeadingPairs>
  <TitlesOfParts>
    <vt:vector size="40" baseType="lpstr">
      <vt:lpstr>Arial</vt:lpstr>
      <vt:lpstr>宋体</vt:lpstr>
      <vt:lpstr>Wingdings</vt:lpstr>
      <vt:lpstr>微软雅黑</vt:lpstr>
      <vt:lpstr>Calibri</vt:lpstr>
      <vt:lpstr>华文细黑</vt:lpstr>
      <vt:lpstr>Calibri</vt:lpstr>
      <vt:lpstr>造字工房劲黑（非商用）常规体</vt:lpstr>
      <vt:lpstr>Arial Unicode MS</vt:lpstr>
      <vt:lpstr>Impact</vt:lpstr>
      <vt:lpstr>Calibri Light</vt:lpstr>
      <vt:lpstr>Aharoni</vt:lpstr>
      <vt:lpstr>Arial</vt:lpstr>
      <vt:lpstr>黑体</vt:lpstr>
      <vt:lpstr>第一PPT，www.1ppt.com</vt:lpstr>
      <vt:lpstr>第一PPT www.1ppt.com</vt:lpstr>
      <vt:lpstr>第一PPT  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融资计划</dc:title>
  <dc:creator>第一PPT模板网：www.1ppt.com</dc:creator>
  <cp:keywords>第一PPT www.1ppt.com</cp:keywords>
  <cp:lastModifiedBy>admin</cp:lastModifiedBy>
  <cp:revision>114</cp:revision>
  <dcterms:created xsi:type="dcterms:W3CDTF">2015-09-23T05:29:00Z</dcterms:created>
  <dcterms:modified xsi:type="dcterms:W3CDTF">2017-06-26T15:24:19Z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