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BC236-0652-6423-7F69-D42975564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BFE41A-769A-584B-BAEC-00FE3CDAA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B905AF-399E-F436-AF72-C60A588B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C9BB-7866-4ED7-9720-7909A6E35CB1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79B983-F210-EC1D-3303-D49CE04F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821AA-7E01-B3C1-269A-34FE840E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58CB-D0D8-4EB9-ACEF-FC437181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29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E6C63-04ED-F1B1-524C-F467C611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A45D26-B568-0D18-9DB7-E4CD5B723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179893-338F-3D28-26A4-7F9E738F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C9BB-7866-4ED7-9720-7909A6E35CB1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A2E4A6-A3F2-842D-A27D-FD742C59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B7A29F-174F-0C0A-DE62-C5463AD7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58CB-D0D8-4EB9-ACEF-FC437181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52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68B5ED-584A-BC2C-9391-03D6FD8E2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DCA667-3D4B-01DF-C61F-570AAFBDD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550EAF-77C2-0138-2A00-EDF91F9C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C9BB-7866-4ED7-9720-7909A6E35CB1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7445F1-F379-C951-B119-65B859CB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31F2C4-DC60-6ED3-0642-D77CE43C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58CB-D0D8-4EB9-ACEF-FC437181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81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10252-713F-D452-6B41-E7352008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3D12B-770F-F759-652E-4E6EEB8E1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F82BB3-0FCF-1C18-11B6-92555DA7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C9BB-7866-4ED7-9720-7909A6E35CB1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DF5B2F-9D7A-D0A3-F692-D740CC9B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EDA625-CF01-0518-D34E-AF853062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58CB-D0D8-4EB9-ACEF-FC437181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45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2248B-3294-BDA3-DF93-DC9E4102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1B67FD-D614-232E-F558-AB4ABF333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227D34-361C-5A44-7F3F-30DAA195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C9BB-7866-4ED7-9720-7909A6E35CB1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4FFF9-B6CE-FAB4-EEAF-21D167B8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431F8F-1038-9806-8B02-450947FF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58CB-D0D8-4EB9-ACEF-FC437181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01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F269A-061D-E28D-8AFB-22EBD05A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36CA5-F346-D1AE-689E-89C629DEF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8B521D-43AA-0D91-B736-C6C7E04CF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D9C8CD-01AA-6316-2DAB-C8C984E6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C9BB-7866-4ED7-9720-7909A6E35CB1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E5D13D-00E1-87E8-765D-EE54AA3E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48B45E-A373-E6E5-1D27-875740F1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58CB-D0D8-4EB9-ACEF-FC437181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1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F0B37-73BF-39DA-D975-B3D59EED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7EAF21-6468-81EC-1FED-8254BA391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037B41-8EE4-841F-37AF-D61615AFE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DD0194-E545-31A8-94A3-C95D5BE27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FA43BA-E33B-526F-E982-555449E8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03A032-51AE-4B0F-2180-673DF778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C9BB-7866-4ED7-9720-7909A6E35CB1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3B50F5-7CF3-4D5B-044B-DE622565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F640C0-D523-B981-97FF-94D42F11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58CB-D0D8-4EB9-ACEF-FC437181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44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29E18-7F9C-F86D-CE23-66532002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7F8D80E-DED9-2957-23CF-29082AED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C9BB-7866-4ED7-9720-7909A6E35CB1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7555E4-E7C5-33C5-6F95-3CEFBAF9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FF1AE6-16EC-C5AB-89C8-7EB09155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58CB-D0D8-4EB9-ACEF-FC437181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2D1032-0C1B-EBFF-F974-0A6638E5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C9BB-7866-4ED7-9720-7909A6E35CB1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3A4C0A-F767-6803-1A36-0669DD49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5D5091-A048-6447-F513-A37DDCD0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58CB-D0D8-4EB9-ACEF-FC437181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43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7EF10-14AB-DC51-E8A3-3720048A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1858A-656E-77CB-E6A7-B218FF1F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084433-FB94-78A1-E64D-36F2C6E67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70B52B-D048-5714-24B4-BCA03DE6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C9BB-7866-4ED7-9720-7909A6E35CB1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E1DAA6-ECCE-AA70-8E1B-A5703788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58E3A5-3A49-EBDE-DCC7-A4A939C5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58CB-D0D8-4EB9-ACEF-FC437181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60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2473A-DCE1-452E-0D0F-85C07A91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D5F43C-6AD0-CEE4-5E7B-576CA3677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3723E9-3693-F554-7551-1B5123CA8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9835C4-56D5-C987-37D7-5F793879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C9BB-7866-4ED7-9720-7909A6E35CB1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5ED5A-0126-0629-1A1F-38BD6FA1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D01105-E088-BF6C-6E3C-620FD97E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58CB-D0D8-4EB9-ACEF-FC437181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49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C46619-6790-0B6B-F231-847D658A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64A8EE-CF36-BEA6-0FCE-81606E87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09C4B3-6698-54FF-7EC4-C0D7CEFEE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7C9BB-7866-4ED7-9720-7909A6E35CB1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291BAD-5FC6-366D-4CE9-6B1EC30BF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5E479E-5B07-A3FB-7EF6-D2651CAA5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58CB-D0D8-4EB9-ACEF-FC437181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9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21C59-AEBC-C181-1757-7B33CFF4A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購物網站網頁設計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A292C-482C-2264-BB50-8A9E568A1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46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C29FF1-783C-A0DF-5670-48DB86DE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zh-TW" altLang="en-US" sz="4800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資料庫說明</a:t>
            </a:r>
            <a:endParaRPr lang="zh-TW" altLang="en-US" sz="4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4E5B-CF2D-7066-06EF-7D8CC981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七、</a:t>
            </a:r>
            <a:r>
              <a:rPr lang="zh-TW" altLang="en-US" sz="2000" b="0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product (</a:t>
            </a:r>
            <a:r>
              <a:rPr lang="zh-TW" altLang="en-US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產品資料表</a:t>
            </a:r>
            <a:r>
              <a:rPr lang="en-US" altLang="zh-TW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endParaRPr lang="zh-TW" altLang="en-US" sz="2000" b="1" dirty="0"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0F16C0-285E-584A-62DF-CA33AC008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1924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E70152-E2CA-A324-4FA7-249AD063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2946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BE929D0-4ABE-A61F-2939-6BEB6DDBA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1763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FAFF446-6188-A406-D3CF-553EB4E9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1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C2D62E-F841-E8E2-D11E-A04861A80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7E3B25-3314-54B6-F1CB-4AA4E91FD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43030"/>
              </p:ext>
            </p:extLst>
          </p:nvPr>
        </p:nvGraphicFramePr>
        <p:xfrm>
          <a:off x="6217832" y="2484255"/>
          <a:ext cx="4537677" cy="3714250"/>
        </p:xfrm>
        <a:graphic>
          <a:graphicData uri="http://schemas.openxmlformats.org/drawingml/2006/table">
            <a:tbl>
              <a:tblPr/>
              <a:tblGrid>
                <a:gridCol w="1421268">
                  <a:extLst>
                    <a:ext uri="{9D8B030D-6E8A-4147-A177-3AD203B41FA5}">
                      <a16:colId xmlns:a16="http://schemas.microsoft.com/office/drawing/2014/main" val="1794624927"/>
                    </a:ext>
                  </a:extLst>
                </a:gridCol>
                <a:gridCol w="1695141">
                  <a:extLst>
                    <a:ext uri="{9D8B030D-6E8A-4147-A177-3AD203B41FA5}">
                      <a16:colId xmlns:a16="http://schemas.microsoft.com/office/drawing/2014/main" val="2883249885"/>
                    </a:ext>
                  </a:extLst>
                </a:gridCol>
                <a:gridCol w="1421268">
                  <a:extLst>
                    <a:ext uri="{9D8B030D-6E8A-4147-A177-3AD203B41FA5}">
                      <a16:colId xmlns:a16="http://schemas.microsoft.com/office/drawing/2014/main" val="2249561786"/>
                    </a:ext>
                  </a:extLst>
                </a:gridCol>
              </a:tblGrid>
              <a:tr h="37142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欄位名稱</a:t>
                      </a:r>
                      <a:endParaRPr lang="zh-TW" alt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型態</a:t>
                      </a:r>
                      <a:endParaRPr lang="zh-TW" alt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欄位說明</a:t>
                      </a:r>
                      <a:endParaRPr lang="zh-TW" alt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422031"/>
                  </a:ext>
                </a:extLst>
              </a:tr>
              <a:tr h="37142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pid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產品編號</a:t>
                      </a:r>
                      <a:endParaRPr lang="zh-TW" alt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343366"/>
                  </a:ext>
                </a:extLst>
              </a:tr>
              <a:tr h="37142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產品名稱</a:t>
                      </a:r>
                      <a:endParaRPr lang="zh-TW" alt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189827"/>
                  </a:ext>
                </a:extLst>
              </a:tr>
              <a:tr h="37142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note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varchar(200)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產品說明</a:t>
                      </a:r>
                      <a:endParaRPr lang="zh-TW" alt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581717"/>
                  </a:ext>
                </a:extLst>
              </a:tr>
              <a:tr h="37142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產品價格</a:t>
                      </a:r>
                      <a:endParaRPr lang="zh-TW" alt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712334"/>
                  </a:ext>
                </a:extLst>
              </a:tr>
              <a:tr h="37142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type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產品類型</a:t>
                      </a:r>
                      <a:endParaRPr lang="zh-TW" alt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819020"/>
                  </a:ext>
                </a:extLst>
              </a:tr>
              <a:tr h="37142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尺寸</a:t>
                      </a:r>
                      <a:endParaRPr lang="zh-TW" alt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621151"/>
                  </a:ext>
                </a:extLst>
              </a:tr>
              <a:tr h="37142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color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顏色</a:t>
                      </a:r>
                      <a:endParaRPr lang="zh-TW" alt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237046"/>
                  </a:ext>
                </a:extLst>
              </a:tr>
              <a:tr h="37142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count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庫存</a:t>
                      </a:r>
                      <a:endParaRPr lang="zh-TW" alt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558688"/>
                  </a:ext>
                </a:extLst>
              </a:tr>
              <a:tr h="37142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status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varchar(3)</a:t>
                      </a:r>
                      <a:endParaRPr 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上架狀況</a:t>
                      </a:r>
                      <a:endParaRPr lang="zh-TW" altLang="en-US" sz="1900">
                        <a:effectLst/>
                      </a:endParaRPr>
                    </a:p>
                  </a:txBody>
                  <a:tcPr marL="68241" marR="68241" marT="68241" marB="6824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527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95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C29FF1-783C-A0DF-5670-48DB86DE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zh-TW" altLang="en-US" sz="4800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資料庫說明</a:t>
            </a:r>
            <a:endParaRPr lang="zh-TW" altLang="en-US" sz="4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4E5B-CF2D-7066-06EF-7D8CC981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八、 </a:t>
            </a:r>
            <a:r>
              <a:rPr lang="en-US" altLang="zh-TW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ship (</a:t>
            </a:r>
            <a:r>
              <a:rPr lang="zh-TW" altLang="en-US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貨物資料表</a:t>
            </a:r>
            <a:r>
              <a:rPr lang="en-US" altLang="zh-TW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endParaRPr lang="zh-TW" altLang="en-US" sz="2000" b="1" dirty="0">
              <a:effectLst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0F16C0-285E-584A-62DF-CA33AC008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1924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E70152-E2CA-A324-4FA7-249AD063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2946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BE929D0-4ABE-A61F-2939-6BEB6DDBA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1763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FAFF446-6188-A406-D3CF-553EB4E9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1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EE830AA-180C-A11C-BCE5-F685FC37F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1757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45D88AB-C0B0-C6C1-25A7-D12B49AE8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1757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3718B28-2B58-B930-B990-401EA463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7D524D85-C4A9-4966-7B04-19E4B84EC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1906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8CA0617-1AB5-42D4-F482-DD92242C3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33674"/>
              </p:ext>
            </p:extLst>
          </p:nvPr>
        </p:nvGraphicFramePr>
        <p:xfrm>
          <a:off x="5978570" y="2484255"/>
          <a:ext cx="5016202" cy="3714248"/>
        </p:xfrm>
        <a:graphic>
          <a:graphicData uri="http://schemas.openxmlformats.org/drawingml/2006/table">
            <a:tbl>
              <a:tblPr/>
              <a:tblGrid>
                <a:gridCol w="1256816">
                  <a:extLst>
                    <a:ext uri="{9D8B030D-6E8A-4147-A177-3AD203B41FA5}">
                      <a16:colId xmlns:a16="http://schemas.microsoft.com/office/drawing/2014/main" val="3757912426"/>
                    </a:ext>
                  </a:extLst>
                </a:gridCol>
                <a:gridCol w="1569019">
                  <a:extLst>
                    <a:ext uri="{9D8B030D-6E8A-4147-A177-3AD203B41FA5}">
                      <a16:colId xmlns:a16="http://schemas.microsoft.com/office/drawing/2014/main" val="1073425580"/>
                    </a:ext>
                  </a:extLst>
                </a:gridCol>
                <a:gridCol w="2190367">
                  <a:extLst>
                    <a:ext uri="{9D8B030D-6E8A-4147-A177-3AD203B41FA5}">
                      <a16:colId xmlns:a16="http://schemas.microsoft.com/office/drawing/2014/main" val="1310297323"/>
                    </a:ext>
                  </a:extLst>
                </a:gridCol>
              </a:tblGrid>
              <a:tr h="980544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欄位名稱</a:t>
                      </a:r>
                      <a:endParaRPr lang="zh-TW" altLang="en-US" sz="2900">
                        <a:effectLst/>
                      </a:endParaRPr>
                    </a:p>
                  </a:txBody>
                  <a:tcPr marL="174388" marR="174388" marT="174388" marB="17438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型態</a:t>
                      </a:r>
                      <a:endParaRPr lang="zh-TW" altLang="en-US" sz="2900">
                        <a:effectLst/>
                      </a:endParaRPr>
                    </a:p>
                  </a:txBody>
                  <a:tcPr marL="174388" marR="174388" marT="174388" marB="17438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欄位說明</a:t>
                      </a:r>
                      <a:endParaRPr lang="zh-TW" altLang="en-US" sz="2900">
                        <a:effectLst/>
                      </a:endParaRPr>
                    </a:p>
                  </a:txBody>
                  <a:tcPr marL="174388" marR="174388" marT="174388" marB="17438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304886"/>
                  </a:ext>
                </a:extLst>
              </a:tr>
              <a:tr h="68342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oid</a:t>
                      </a:r>
                      <a:endParaRPr lang="en-US" sz="2900">
                        <a:effectLst/>
                      </a:endParaRPr>
                    </a:p>
                  </a:txBody>
                  <a:tcPr marL="174388" marR="174388" marT="174388" marB="17438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2900">
                        <a:effectLst/>
                      </a:endParaRPr>
                    </a:p>
                  </a:txBody>
                  <a:tcPr marL="174388" marR="174388" marT="174388" marB="17438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會員編號</a:t>
                      </a:r>
                      <a:endParaRPr lang="zh-TW" altLang="en-US" sz="2900">
                        <a:effectLst/>
                      </a:endParaRPr>
                    </a:p>
                  </a:txBody>
                  <a:tcPr marL="174388" marR="174388" marT="174388" marB="17438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39478"/>
                  </a:ext>
                </a:extLst>
              </a:tr>
              <a:tr h="68342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pid</a:t>
                      </a:r>
                      <a:endParaRPr lang="en-US" sz="2900">
                        <a:effectLst/>
                      </a:endParaRPr>
                    </a:p>
                  </a:txBody>
                  <a:tcPr marL="174388" marR="174388" marT="174388" marB="17438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2900">
                        <a:effectLst/>
                      </a:endParaRPr>
                    </a:p>
                  </a:txBody>
                  <a:tcPr marL="174388" marR="174388" marT="174388" marB="17438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產品編號</a:t>
                      </a:r>
                      <a:endParaRPr lang="zh-TW" altLang="en-US" sz="2900">
                        <a:effectLst/>
                      </a:endParaRPr>
                    </a:p>
                  </a:txBody>
                  <a:tcPr marL="174388" marR="174388" marT="174388" marB="17438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995206"/>
                  </a:ext>
                </a:extLst>
              </a:tr>
              <a:tr h="68342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amount</a:t>
                      </a:r>
                      <a:endParaRPr lang="en-US" sz="2900">
                        <a:effectLst/>
                      </a:endParaRPr>
                    </a:p>
                  </a:txBody>
                  <a:tcPr marL="174388" marR="174388" marT="174388" marB="17438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2900">
                        <a:effectLst/>
                      </a:endParaRPr>
                    </a:p>
                  </a:txBody>
                  <a:tcPr marL="174388" marR="174388" marT="174388" marB="17438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數量</a:t>
                      </a:r>
                      <a:endParaRPr lang="zh-TW" altLang="en-US" sz="2900">
                        <a:effectLst/>
                      </a:endParaRPr>
                    </a:p>
                  </a:txBody>
                  <a:tcPr marL="174388" marR="174388" marT="174388" marB="17438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34699"/>
                  </a:ext>
                </a:extLst>
              </a:tr>
              <a:tr h="68342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  <a:endParaRPr lang="en-US" sz="2900">
                        <a:effectLst/>
                      </a:endParaRPr>
                    </a:p>
                  </a:txBody>
                  <a:tcPr marL="174388" marR="174388" marT="174388" marB="17438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2900">
                        <a:effectLst/>
                      </a:endParaRPr>
                    </a:p>
                  </a:txBody>
                  <a:tcPr marL="174388" marR="174388" marT="174388" marB="17438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價格</a:t>
                      </a:r>
                      <a:endParaRPr lang="zh-TW" altLang="en-US" sz="2900">
                        <a:effectLst/>
                      </a:endParaRPr>
                    </a:p>
                  </a:txBody>
                  <a:tcPr marL="174388" marR="174388" marT="174388" marB="17438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9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47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C29FF1-783C-A0DF-5670-48DB86DE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zh-TW" altLang="en-US" sz="4800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資料庫說明</a:t>
            </a:r>
            <a:endParaRPr lang="zh-TW" altLang="en-US" sz="4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4E5B-CF2D-7066-06EF-7D8CC981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九、 </a:t>
            </a:r>
            <a:r>
              <a:rPr lang="en-US" altLang="zh-TW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marquee (</a:t>
            </a:r>
            <a:r>
              <a:rPr lang="zh-TW" altLang="en-US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跑馬燈文字資料表</a:t>
            </a:r>
            <a:r>
              <a:rPr lang="en-US" altLang="zh-TW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endParaRPr lang="zh-TW" altLang="en-US" sz="2000" b="1" dirty="0">
              <a:effectLst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0F16C0-285E-584A-62DF-CA33AC008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1924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E70152-E2CA-A324-4FA7-249AD063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2946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BE929D0-4ABE-A61F-2939-6BEB6DDBA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1763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FAFF446-6188-A406-D3CF-553EB4E9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1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EE830AA-180C-A11C-BCE5-F685FC37F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1757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45D88AB-C0B0-C6C1-25A7-D12B49AE8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1757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3718B28-2B58-B930-B990-401EA463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7D524D85-C4A9-4966-7B04-19E4B84EC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1906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4E14F76-35B3-4E6A-F2AE-B4BB7F08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3036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75A813-5D89-7113-4FBE-5C49A9E87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74858"/>
              </p:ext>
            </p:extLst>
          </p:nvPr>
        </p:nvGraphicFramePr>
        <p:xfrm>
          <a:off x="5911532" y="2585598"/>
          <a:ext cx="5150278" cy="3511560"/>
        </p:xfrm>
        <a:graphic>
          <a:graphicData uri="http://schemas.openxmlformats.org/drawingml/2006/table">
            <a:tbl>
              <a:tblPr/>
              <a:tblGrid>
                <a:gridCol w="1055598">
                  <a:extLst>
                    <a:ext uri="{9D8B030D-6E8A-4147-A177-3AD203B41FA5}">
                      <a16:colId xmlns:a16="http://schemas.microsoft.com/office/drawing/2014/main" val="3402762"/>
                    </a:ext>
                  </a:extLst>
                </a:gridCol>
                <a:gridCol w="2113456">
                  <a:extLst>
                    <a:ext uri="{9D8B030D-6E8A-4147-A177-3AD203B41FA5}">
                      <a16:colId xmlns:a16="http://schemas.microsoft.com/office/drawing/2014/main" val="767693416"/>
                    </a:ext>
                  </a:extLst>
                </a:gridCol>
                <a:gridCol w="1981224">
                  <a:extLst>
                    <a:ext uri="{9D8B030D-6E8A-4147-A177-3AD203B41FA5}">
                      <a16:colId xmlns:a16="http://schemas.microsoft.com/office/drawing/2014/main" val="805542350"/>
                    </a:ext>
                  </a:extLst>
                </a:gridCol>
              </a:tblGrid>
              <a:tr h="117052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欄位名稱</a:t>
                      </a:r>
                      <a:endParaRPr lang="zh-TW" altLang="en-US" sz="3400">
                        <a:effectLst/>
                      </a:endParaRPr>
                    </a:p>
                  </a:txBody>
                  <a:tcPr marL="204431" marR="204431" marT="204431" marB="20443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型態</a:t>
                      </a:r>
                      <a:endParaRPr lang="zh-TW" altLang="en-US" sz="3400">
                        <a:effectLst/>
                      </a:endParaRPr>
                    </a:p>
                  </a:txBody>
                  <a:tcPr marL="204431" marR="204431" marT="204431" marB="20443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欄位說明</a:t>
                      </a:r>
                      <a:endParaRPr lang="zh-TW" altLang="en-US" sz="3400">
                        <a:effectLst/>
                      </a:endParaRPr>
                    </a:p>
                  </a:txBody>
                  <a:tcPr marL="204431" marR="204431" marT="204431" marB="20443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47253"/>
                  </a:ext>
                </a:extLst>
              </a:tr>
              <a:tr h="117052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  <a:endParaRPr lang="en-US" sz="3400">
                        <a:effectLst/>
                      </a:endParaRPr>
                    </a:p>
                  </a:txBody>
                  <a:tcPr marL="204431" marR="204431" marT="204431" marB="20443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3400">
                        <a:effectLst/>
                      </a:endParaRPr>
                    </a:p>
                  </a:txBody>
                  <a:tcPr marL="204431" marR="204431" marT="204431" marB="20443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跑馬燈文字編號</a:t>
                      </a:r>
                      <a:endParaRPr lang="zh-TW" altLang="en-US" sz="3400">
                        <a:effectLst/>
                      </a:endParaRPr>
                    </a:p>
                  </a:txBody>
                  <a:tcPr marL="204431" marR="204431" marT="204431" marB="20443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97295"/>
                  </a:ext>
                </a:extLst>
              </a:tr>
              <a:tr h="117052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text</a:t>
                      </a:r>
                      <a:endParaRPr lang="en-US" sz="3400">
                        <a:effectLst/>
                      </a:endParaRPr>
                    </a:p>
                  </a:txBody>
                  <a:tcPr marL="204431" marR="204431" marT="204431" marB="20443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varchar(200)</a:t>
                      </a:r>
                      <a:endParaRPr lang="en-US" sz="3400">
                        <a:effectLst/>
                      </a:endParaRPr>
                    </a:p>
                  </a:txBody>
                  <a:tcPr marL="204431" marR="204431" marT="204431" marB="20443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跑馬燈文字內容</a:t>
                      </a:r>
                      <a:endParaRPr lang="zh-TW" altLang="en-US" sz="3400">
                        <a:effectLst/>
                      </a:endParaRPr>
                    </a:p>
                  </a:txBody>
                  <a:tcPr marL="204431" marR="204431" marT="204431" marB="20443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557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74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750C56-1678-7C95-266B-766EB0D6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操作流程</a:t>
            </a:r>
            <a:endParaRPr lang="zh-TW" alt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6EDA2F87-AE12-F50C-D35C-17CCBF61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zh-TW" altLang="en-US" sz="22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012DB0-1296-B4A4-99DB-2729E694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36549"/>
            <a:ext cx="6903720" cy="53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5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展示</a:t>
            </a:r>
            <a:r>
              <a:rPr lang="en-US" altLang="zh-TW" sz="5400"/>
              <a:t>(</a:t>
            </a:r>
            <a:r>
              <a:rPr lang="zh-TW" altLang="en-US" sz="5400"/>
              <a:t>前台</a:t>
            </a:r>
            <a:r>
              <a:rPr lang="en-US" altLang="zh-TW" sz="5400"/>
              <a:t>)</a:t>
            </a:r>
            <a:endParaRPr lang="zh-TW" altLang="en-US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首頁訂購網站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900F335-A379-CBDA-89D8-2D87FA93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359" y="1621558"/>
            <a:ext cx="7377314" cy="36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7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展示</a:t>
            </a:r>
            <a:r>
              <a:rPr lang="en-US" altLang="zh-TW" sz="5400"/>
              <a:t>(</a:t>
            </a:r>
            <a:r>
              <a:rPr lang="zh-TW" altLang="en-US" sz="5400"/>
              <a:t>前台</a:t>
            </a:r>
            <a:r>
              <a:rPr lang="en-US" altLang="zh-TW" sz="5400"/>
              <a:t>)</a:t>
            </a:r>
            <a:endParaRPr lang="zh-TW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登入帳號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D3F85D-3D32-D475-5A73-F2B59B0D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46219"/>
            <a:ext cx="6903720" cy="33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6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kern="1200">
                <a:latin typeface="+mj-lt"/>
                <a:ea typeface="+mj-ea"/>
                <a:cs typeface="+mj-cs"/>
              </a:rPr>
              <a:t>展示</a:t>
            </a:r>
            <a:r>
              <a:rPr lang="en-US" altLang="zh-TW" sz="5400" kern="1200">
                <a:latin typeface="+mj-lt"/>
                <a:ea typeface="+mj-ea"/>
                <a:cs typeface="+mj-cs"/>
              </a:rPr>
              <a:t>(</a:t>
            </a:r>
            <a:r>
              <a:rPr lang="zh-TW" altLang="en-US" sz="5400" kern="1200">
                <a:latin typeface="+mj-lt"/>
                <a:ea typeface="+mj-ea"/>
                <a:cs typeface="+mj-cs"/>
              </a:rPr>
              <a:t>前台</a:t>
            </a:r>
            <a:r>
              <a:rPr lang="en-US" altLang="zh-TW" sz="5400" kern="1200"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2200" kern="1200" dirty="0">
                <a:latin typeface="+mn-lt"/>
                <a:ea typeface="+mn-ea"/>
                <a:cs typeface="+mn-cs"/>
              </a:rPr>
              <a:t>會員介面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15DC68C-B3E9-94FE-18B6-F0BE8E3A1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542831"/>
            <a:ext cx="7900185" cy="377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65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展示</a:t>
            </a:r>
            <a:r>
              <a:rPr lang="en-US" altLang="zh-TW" sz="5400"/>
              <a:t>(</a:t>
            </a:r>
            <a:r>
              <a:rPr lang="zh-TW" altLang="en-US" sz="5400"/>
              <a:t>前台</a:t>
            </a:r>
            <a:r>
              <a:rPr lang="en-US" altLang="zh-TW" sz="5400"/>
              <a:t>)</a:t>
            </a:r>
            <a:endParaRPr lang="zh-TW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註冊介面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19FFEF-C5AE-BA80-5EA7-B950A859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478013"/>
            <a:ext cx="7963210" cy="39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2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展示</a:t>
            </a:r>
            <a:r>
              <a:rPr lang="en-US" altLang="zh-TW" sz="5400"/>
              <a:t>(</a:t>
            </a:r>
            <a:r>
              <a:rPr lang="zh-TW" altLang="en-US" sz="5400"/>
              <a:t>前台</a:t>
            </a:r>
            <a:r>
              <a:rPr lang="en-US" altLang="zh-TW" sz="5400"/>
              <a:t>)</a:t>
            </a:r>
            <a:endParaRPr lang="zh-TW" altLang="en-US" sz="54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忘記密碼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FBF7682-DEF3-718B-AFDF-B656E213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78" y="1601391"/>
            <a:ext cx="7497886" cy="365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展示</a:t>
            </a:r>
            <a:r>
              <a:rPr lang="en-US" altLang="zh-TW" sz="5400"/>
              <a:t>(</a:t>
            </a:r>
            <a:r>
              <a:rPr lang="zh-TW" altLang="en-US" sz="5400"/>
              <a:t>前台</a:t>
            </a:r>
            <a:r>
              <a:rPr lang="en-US" altLang="zh-TW" sz="5400"/>
              <a:t>)</a:t>
            </a:r>
            <a:endParaRPr lang="zh-TW" altLang="en-US" sz="540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/>
              <a:t>商店網頁</a:t>
            </a:r>
            <a:endParaRPr lang="zh-TW" altLang="en-US" sz="22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FCB905D-0756-7B26-1789-10A9C3729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365" y="1558640"/>
            <a:ext cx="7659643" cy="37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2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EBE52-C93F-3EDB-0968-65FF460B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155D9-20D3-05D6-81D7-6076C0DC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系統架構圖</a:t>
            </a:r>
            <a:endParaRPr lang="en-US" altLang="zh-TW" i="0" u="none" strike="noStrike" dirty="0">
              <a:solidFill>
                <a:srgbClr val="000000"/>
              </a:solidFill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資料庫說明</a:t>
            </a:r>
            <a:endParaRPr lang="en-US" altLang="zh-TW" i="0" u="none" strike="noStrike" dirty="0">
              <a:solidFill>
                <a:srgbClr val="000000"/>
              </a:solidFill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操作流程</a:t>
            </a:r>
            <a:endParaRPr lang="en-US" altLang="zh-TW" i="0" u="none" strike="noStrike" dirty="0">
              <a:solidFill>
                <a:srgbClr val="000000"/>
              </a:solidFill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展示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0766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展示</a:t>
            </a:r>
            <a:r>
              <a:rPr lang="en-US" altLang="zh-TW" sz="5400"/>
              <a:t>(</a:t>
            </a:r>
            <a:r>
              <a:rPr lang="zh-TW" altLang="en-US" sz="5400"/>
              <a:t>前台</a:t>
            </a:r>
            <a:r>
              <a:rPr lang="en-US" altLang="zh-TW" sz="5400"/>
              <a:t>)</a:t>
            </a:r>
            <a:endParaRPr lang="zh-TW" altLang="en-US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訂單明細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CBDF669-1320-2534-4C74-1A2F40CA0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734" y="1918184"/>
            <a:ext cx="7151789" cy="30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88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展示</a:t>
            </a:r>
            <a:r>
              <a:rPr lang="en-US" altLang="zh-TW" sz="5400"/>
              <a:t>(</a:t>
            </a:r>
            <a:r>
              <a:rPr lang="zh-TW" altLang="en-US" sz="5400"/>
              <a:t>前台</a:t>
            </a:r>
            <a:r>
              <a:rPr lang="en-US" altLang="zh-TW" sz="5400"/>
              <a:t>)</a:t>
            </a:r>
            <a:endParaRPr lang="zh-TW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購物車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355BDD-BD21-9FD1-73CC-02373CD3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179" y="1537994"/>
            <a:ext cx="7797962" cy="37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27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展示</a:t>
            </a:r>
            <a:r>
              <a:rPr lang="en-US" altLang="zh-TW" sz="5400"/>
              <a:t>(</a:t>
            </a:r>
            <a:r>
              <a:rPr lang="zh-TW" altLang="en-US" sz="5400"/>
              <a:t>前台</a:t>
            </a:r>
            <a:r>
              <a:rPr lang="en-US" altLang="zh-TW" sz="5400"/>
              <a:t>)</a:t>
            </a:r>
            <a:endParaRPr lang="zh-TW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結帳介面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DCDD34-D24F-8BA8-6E00-0696AECA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739" y="1704041"/>
            <a:ext cx="7262983" cy="34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7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展示</a:t>
            </a:r>
            <a:r>
              <a:rPr lang="en-US" altLang="zh-TW" sz="5400"/>
              <a:t>(</a:t>
            </a:r>
            <a:r>
              <a:rPr lang="zh-TW" altLang="en-US" sz="5400"/>
              <a:t>前台</a:t>
            </a:r>
            <a:r>
              <a:rPr lang="en-US" altLang="zh-TW" sz="5400"/>
              <a:t>)</a:t>
            </a:r>
            <a:endParaRPr lang="zh-TW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產品介面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BE90C7-3D84-73C7-DDFE-F422877EB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89" y="1563291"/>
            <a:ext cx="7654194" cy="37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58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展示</a:t>
            </a:r>
            <a:r>
              <a:rPr lang="en-US" altLang="zh-TW" sz="5400"/>
              <a:t>(</a:t>
            </a:r>
            <a:r>
              <a:rPr lang="zh-TW" altLang="en-US" sz="5400"/>
              <a:t>前台</a:t>
            </a:r>
            <a:r>
              <a:rPr lang="en-US" altLang="zh-TW" sz="5400"/>
              <a:t>)</a:t>
            </a:r>
            <a:endParaRPr lang="zh-TW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留言介面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55E0F1-B331-EFE4-C79F-1049870E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523" y="1568434"/>
            <a:ext cx="7633093" cy="372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60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 dirty="0"/>
              <a:t>展示</a:t>
            </a:r>
            <a:r>
              <a:rPr lang="en-US" altLang="zh-TW" sz="5400" dirty="0"/>
              <a:t>(</a:t>
            </a:r>
            <a:r>
              <a:rPr lang="zh-TW" altLang="en-US" sz="5400" dirty="0"/>
              <a:t>後台</a:t>
            </a:r>
            <a:r>
              <a:rPr lang="en-US" altLang="zh-TW" sz="5400" dirty="0"/>
              <a:t>)</a:t>
            </a:r>
            <a:endParaRPr lang="zh-TW" altLang="en-US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登入介面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3B05A1-BD6E-7C0D-483F-F6843E982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28959"/>
            <a:ext cx="6903720" cy="34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24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 dirty="0"/>
              <a:t>展示</a:t>
            </a:r>
            <a:r>
              <a:rPr lang="en-US" altLang="zh-TW" sz="5400" dirty="0"/>
              <a:t>(</a:t>
            </a:r>
            <a:r>
              <a:rPr lang="zh-TW" altLang="en-US" sz="5400" dirty="0"/>
              <a:t>後台</a:t>
            </a:r>
            <a:r>
              <a:rPr lang="en-US" altLang="zh-TW" sz="5400" dirty="0"/>
              <a:t>)</a:t>
            </a:r>
            <a:endParaRPr lang="zh-TW" altLang="en-US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控制介面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B1F0F4-DB34-B4EC-F1D3-855EB345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45" y="2998112"/>
            <a:ext cx="8229807" cy="380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4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 dirty="0"/>
              <a:t>展示</a:t>
            </a:r>
            <a:r>
              <a:rPr lang="en-US" altLang="zh-TW" sz="5400" dirty="0"/>
              <a:t>(</a:t>
            </a:r>
            <a:r>
              <a:rPr lang="zh-TW" altLang="en-US" sz="5400" dirty="0"/>
              <a:t>後台</a:t>
            </a:r>
            <a:r>
              <a:rPr lang="en-US" altLang="zh-TW" sz="5400" dirty="0"/>
              <a:t>)</a:t>
            </a:r>
            <a:endParaRPr lang="zh-TW" altLang="en-US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訂單資訊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9D8812-88A5-D3BD-59A0-781A2441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477118"/>
            <a:ext cx="8048998" cy="39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91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 dirty="0"/>
              <a:t>展示</a:t>
            </a:r>
            <a:r>
              <a:rPr lang="en-US" altLang="zh-TW" sz="5400" dirty="0"/>
              <a:t>(</a:t>
            </a:r>
            <a:r>
              <a:rPr lang="zh-TW" altLang="en-US" sz="5400" dirty="0"/>
              <a:t>後台</a:t>
            </a:r>
            <a:r>
              <a:rPr lang="en-US" altLang="zh-TW" sz="5400" dirty="0"/>
              <a:t>)</a:t>
            </a:r>
            <a:endParaRPr lang="zh-TW" altLang="en-US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控制廣告詞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C2DFCA-5E71-6297-D8EF-CB99919D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963303"/>
            <a:ext cx="8031219" cy="29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15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 dirty="0"/>
              <a:t>展示</a:t>
            </a:r>
            <a:r>
              <a:rPr lang="en-US" altLang="zh-TW" sz="5400" dirty="0"/>
              <a:t>(</a:t>
            </a:r>
            <a:r>
              <a:rPr lang="zh-TW" altLang="en-US" sz="5400" dirty="0"/>
              <a:t>後台</a:t>
            </a:r>
            <a:r>
              <a:rPr lang="en-US" altLang="zh-TW" sz="5400" dirty="0"/>
              <a:t>)</a:t>
            </a:r>
            <a:endParaRPr lang="zh-TW" altLang="en-US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控制產品介面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E76AC1-0E7B-5D00-4003-D1096086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3" y="1453239"/>
            <a:ext cx="8189683" cy="39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8BA62A-EB87-9ACB-F26F-C99252B3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zh-TW" altLang="en-US" sz="5400" i="0" u="none" strike="noStrike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系統架構圖</a:t>
            </a:r>
            <a:endParaRPr lang="zh-TW" altLang="en-US" sz="5400" dirty="0"/>
          </a:p>
        </p:txBody>
      </p:sp>
      <p:sp>
        <p:nvSpPr>
          <p:cNvPr id="103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Content Placeholder 1029">
            <a:extLst>
              <a:ext uri="{FF2B5EF4-FFF2-40B4-BE49-F238E27FC236}">
                <a16:creationId xmlns:a16="http://schemas.microsoft.com/office/drawing/2014/main" id="{86798DD2-5554-7A18-61D6-DF067358D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859EA6-4D11-E65B-C49A-A49DC47A0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9501" y="2503730"/>
            <a:ext cx="8352998" cy="386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04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 dirty="0"/>
              <a:t>展示</a:t>
            </a:r>
            <a:r>
              <a:rPr lang="en-US" altLang="zh-TW" sz="5400" dirty="0"/>
              <a:t>(</a:t>
            </a:r>
            <a:r>
              <a:rPr lang="zh-TW" altLang="en-US" sz="5400" dirty="0"/>
              <a:t>後台</a:t>
            </a:r>
            <a:r>
              <a:rPr lang="en-US" altLang="zh-TW" sz="5400" dirty="0"/>
              <a:t>)</a:t>
            </a:r>
            <a:endParaRPr lang="zh-TW" altLang="en-US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新增其他產品介面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BBA768-6D01-D523-473D-A015B45B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945882"/>
            <a:ext cx="7605736" cy="296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87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34F495-3CF4-64F4-EA1E-409621E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 dirty="0"/>
              <a:t>展示</a:t>
            </a:r>
            <a:r>
              <a:rPr lang="en-US" altLang="zh-TW" sz="5400" dirty="0"/>
              <a:t>(</a:t>
            </a:r>
            <a:r>
              <a:rPr lang="zh-TW" altLang="en-US" sz="5400" dirty="0"/>
              <a:t>後台</a:t>
            </a:r>
            <a:r>
              <a:rPr lang="en-US" altLang="zh-TW" sz="5400" dirty="0"/>
              <a:t>)</a:t>
            </a:r>
            <a:endParaRPr lang="zh-TW" altLang="en-US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1B7B0A-650E-81D1-337C-9437742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修改產品內容介面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000136-5070-B5FA-07FF-53106861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3" y="1723644"/>
            <a:ext cx="8218583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7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C29FF1-783C-A0DF-5670-48DB86DE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zh-TW" altLang="en-US" sz="4800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資料庫說明</a:t>
            </a:r>
            <a:endParaRPr lang="zh-TW" altLang="en-US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4E5B-CF2D-7066-06EF-7D8CC981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000" b="1" i="0" u="none" strike="noStrike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一、 </a:t>
            </a:r>
            <a:r>
              <a:rPr lang="en-US" altLang="zh-TW" sz="2000" b="1" i="0" u="none" strike="noStrike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ad (</a:t>
            </a:r>
            <a:r>
              <a:rPr lang="zh-TW" altLang="en-US" sz="2000" b="1" i="0" u="none" strike="noStrike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廣告資料表</a:t>
            </a:r>
            <a:r>
              <a:rPr lang="en-US" altLang="zh-TW" sz="2000" b="1" i="0" u="none" strike="noStrike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zh-TW" altLang="en-US" sz="2000" b="1" dirty="0"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0F16C0-285E-584A-62DF-CA33AC008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1924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1B915E-F595-62E1-97E6-94E0E5C62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90832"/>
              </p:ext>
            </p:extLst>
          </p:nvPr>
        </p:nvGraphicFramePr>
        <p:xfrm>
          <a:off x="5911532" y="2835541"/>
          <a:ext cx="5150278" cy="3011672"/>
        </p:xfrm>
        <a:graphic>
          <a:graphicData uri="http://schemas.openxmlformats.org/drawingml/2006/table">
            <a:tbl>
              <a:tblPr/>
              <a:tblGrid>
                <a:gridCol w="1619977">
                  <a:extLst>
                    <a:ext uri="{9D8B030D-6E8A-4147-A177-3AD203B41FA5}">
                      <a16:colId xmlns:a16="http://schemas.microsoft.com/office/drawing/2014/main" val="3297801763"/>
                    </a:ext>
                  </a:extLst>
                </a:gridCol>
                <a:gridCol w="1857270">
                  <a:extLst>
                    <a:ext uri="{9D8B030D-6E8A-4147-A177-3AD203B41FA5}">
                      <a16:colId xmlns:a16="http://schemas.microsoft.com/office/drawing/2014/main" val="1033602364"/>
                    </a:ext>
                  </a:extLst>
                </a:gridCol>
                <a:gridCol w="1673031">
                  <a:extLst>
                    <a:ext uri="{9D8B030D-6E8A-4147-A177-3AD203B41FA5}">
                      <a16:colId xmlns:a16="http://schemas.microsoft.com/office/drawing/2014/main" val="3105949971"/>
                    </a:ext>
                  </a:extLst>
                </a:gridCol>
              </a:tblGrid>
              <a:tr h="7529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欄位名稱</a:t>
                      </a:r>
                      <a:endParaRPr lang="zh-TW" altLang="en-US" sz="3300" dirty="0">
                        <a:effectLst/>
                      </a:endParaRPr>
                    </a:p>
                  </a:txBody>
                  <a:tcPr marL="192811" marR="192811" marT="192811" marB="19281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型態</a:t>
                      </a:r>
                      <a:endParaRPr lang="zh-TW" altLang="en-US" sz="3300">
                        <a:effectLst/>
                      </a:endParaRPr>
                    </a:p>
                  </a:txBody>
                  <a:tcPr marL="192811" marR="192811" marT="192811" marB="19281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欄位說明</a:t>
                      </a:r>
                      <a:endParaRPr lang="zh-TW" altLang="en-US" sz="3300">
                        <a:effectLst/>
                      </a:endParaRPr>
                    </a:p>
                  </a:txBody>
                  <a:tcPr marL="192811" marR="192811" marT="192811" marB="19281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019181"/>
                  </a:ext>
                </a:extLst>
              </a:tr>
              <a:tr h="7529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adid</a:t>
                      </a:r>
                      <a:endParaRPr lang="en-US" sz="3300">
                        <a:effectLst/>
                      </a:endParaRPr>
                    </a:p>
                  </a:txBody>
                  <a:tcPr marL="192811" marR="192811" marT="192811" marB="19281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3300">
                        <a:effectLst/>
                      </a:endParaRPr>
                    </a:p>
                  </a:txBody>
                  <a:tcPr marL="192811" marR="192811" marT="192811" marB="19281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廣告編號</a:t>
                      </a:r>
                      <a:endParaRPr lang="zh-TW" altLang="en-US" sz="3300">
                        <a:effectLst/>
                      </a:endParaRPr>
                    </a:p>
                  </a:txBody>
                  <a:tcPr marL="192811" marR="192811" marT="192811" marB="19281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339247"/>
                  </a:ext>
                </a:extLst>
              </a:tr>
              <a:tr h="7529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file_path</a:t>
                      </a:r>
                      <a:endParaRPr lang="en-US" sz="3300">
                        <a:effectLst/>
                      </a:endParaRPr>
                    </a:p>
                  </a:txBody>
                  <a:tcPr marL="192811" marR="192811" marT="192811" marB="19281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3300">
                        <a:effectLst/>
                      </a:endParaRPr>
                    </a:p>
                  </a:txBody>
                  <a:tcPr marL="192811" marR="192811" marT="192811" marB="19281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檔案來源</a:t>
                      </a:r>
                      <a:endParaRPr lang="zh-TW" altLang="en-US" sz="3300">
                        <a:effectLst/>
                      </a:endParaRPr>
                    </a:p>
                  </a:txBody>
                  <a:tcPr marL="192811" marR="192811" marT="192811" marB="19281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89430"/>
                  </a:ext>
                </a:extLst>
              </a:tr>
              <a:tr h="7529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ad_file</a:t>
                      </a:r>
                      <a:endParaRPr lang="en-US" sz="3300">
                        <a:effectLst/>
                      </a:endParaRPr>
                    </a:p>
                  </a:txBody>
                  <a:tcPr marL="192811" marR="192811" marT="192811" marB="19281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3300">
                        <a:effectLst/>
                      </a:endParaRPr>
                    </a:p>
                  </a:txBody>
                  <a:tcPr marL="192811" marR="192811" marT="192811" marB="19281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檔案名稱</a:t>
                      </a:r>
                      <a:endParaRPr lang="zh-TW" altLang="en-US" sz="3300" dirty="0">
                        <a:effectLst/>
                      </a:endParaRPr>
                    </a:p>
                  </a:txBody>
                  <a:tcPr marL="192811" marR="192811" marT="192811" marB="192811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44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4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C29FF1-783C-A0DF-5670-48DB86DE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zh-TW" altLang="en-US" sz="4800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資料庫說明</a:t>
            </a:r>
            <a:endParaRPr lang="zh-TW" altLang="en-US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4E5B-CF2D-7066-06EF-7D8CC981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二、 </a:t>
            </a:r>
            <a:r>
              <a:rPr lang="en-US" altLang="zh-TW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cart (</a:t>
            </a:r>
            <a:r>
              <a:rPr lang="zh-TW" altLang="en-US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購物車資料表</a:t>
            </a:r>
            <a:r>
              <a:rPr lang="en-US" altLang="zh-TW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endParaRPr lang="zh-TW" altLang="en-US" sz="2000" b="1" dirty="0"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0F16C0-285E-584A-62DF-CA33AC008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1924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1B915E-F595-62E1-97E6-94E0E5C62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69066"/>
              </p:ext>
            </p:extLst>
          </p:nvPr>
        </p:nvGraphicFramePr>
        <p:xfrm>
          <a:off x="6218831" y="2484255"/>
          <a:ext cx="4535682" cy="3714245"/>
        </p:xfrm>
        <a:graphic>
          <a:graphicData uri="http://schemas.openxmlformats.org/drawingml/2006/table">
            <a:tbl>
              <a:tblPr/>
              <a:tblGrid>
                <a:gridCol w="1598559">
                  <a:extLst>
                    <a:ext uri="{9D8B030D-6E8A-4147-A177-3AD203B41FA5}">
                      <a16:colId xmlns:a16="http://schemas.microsoft.com/office/drawing/2014/main" val="3297801763"/>
                    </a:ext>
                  </a:extLst>
                </a:gridCol>
                <a:gridCol w="1078569">
                  <a:extLst>
                    <a:ext uri="{9D8B030D-6E8A-4147-A177-3AD203B41FA5}">
                      <a16:colId xmlns:a16="http://schemas.microsoft.com/office/drawing/2014/main" val="1033602364"/>
                    </a:ext>
                  </a:extLst>
                </a:gridCol>
                <a:gridCol w="1858554">
                  <a:extLst>
                    <a:ext uri="{9D8B030D-6E8A-4147-A177-3AD203B41FA5}">
                      <a16:colId xmlns:a16="http://schemas.microsoft.com/office/drawing/2014/main" val="3105949971"/>
                    </a:ext>
                  </a:extLst>
                </a:gridCol>
              </a:tblGrid>
              <a:tr h="74284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欄位名稱</a:t>
                      </a:r>
                      <a:endParaRPr lang="zh-TW" altLang="en-US" sz="3100">
                        <a:effectLst/>
                      </a:endParaRPr>
                    </a:p>
                  </a:txBody>
                  <a:tcPr marL="184228" marR="184228" marT="184228" marB="18422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型態</a:t>
                      </a:r>
                      <a:endParaRPr lang="zh-TW" altLang="en-US" sz="3100">
                        <a:effectLst/>
                      </a:endParaRPr>
                    </a:p>
                  </a:txBody>
                  <a:tcPr marL="184228" marR="184228" marT="184228" marB="18422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欄位說明</a:t>
                      </a:r>
                      <a:endParaRPr lang="zh-TW" altLang="en-US" sz="3100">
                        <a:effectLst/>
                      </a:endParaRPr>
                    </a:p>
                  </a:txBody>
                  <a:tcPr marL="184228" marR="184228" marT="184228" marB="18422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019181"/>
                  </a:ext>
                </a:extLst>
              </a:tr>
              <a:tr h="74284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mid</a:t>
                      </a:r>
                      <a:endParaRPr lang="en-US" sz="3100">
                        <a:effectLst/>
                      </a:endParaRPr>
                    </a:p>
                  </a:txBody>
                  <a:tcPr marL="184228" marR="184228" marT="184228" marB="18422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3100">
                        <a:effectLst/>
                      </a:endParaRPr>
                    </a:p>
                  </a:txBody>
                  <a:tcPr marL="184228" marR="184228" marT="184228" marB="18422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會員編號</a:t>
                      </a:r>
                      <a:endParaRPr lang="zh-TW" altLang="en-US" sz="3100">
                        <a:effectLst/>
                      </a:endParaRPr>
                    </a:p>
                  </a:txBody>
                  <a:tcPr marL="184228" marR="184228" marT="184228" marB="18422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808215"/>
                  </a:ext>
                </a:extLst>
              </a:tr>
              <a:tr h="74284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pid</a:t>
                      </a:r>
                      <a:endParaRPr lang="en-US" sz="3100">
                        <a:effectLst/>
                      </a:endParaRPr>
                    </a:p>
                  </a:txBody>
                  <a:tcPr marL="184228" marR="184228" marT="184228" marB="18422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3100">
                        <a:effectLst/>
                      </a:endParaRPr>
                    </a:p>
                  </a:txBody>
                  <a:tcPr marL="184228" marR="184228" marT="184228" marB="18422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產品編號</a:t>
                      </a:r>
                      <a:endParaRPr lang="zh-TW" altLang="en-US" sz="3100">
                        <a:effectLst/>
                      </a:endParaRPr>
                    </a:p>
                  </a:txBody>
                  <a:tcPr marL="184228" marR="184228" marT="184228" marB="18422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339247"/>
                  </a:ext>
                </a:extLst>
              </a:tr>
              <a:tr h="74284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amount</a:t>
                      </a:r>
                      <a:endParaRPr lang="en-US" sz="3100">
                        <a:effectLst/>
                      </a:endParaRPr>
                    </a:p>
                  </a:txBody>
                  <a:tcPr marL="184228" marR="184228" marT="184228" marB="18422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3100">
                        <a:effectLst/>
                      </a:endParaRPr>
                    </a:p>
                  </a:txBody>
                  <a:tcPr marL="184228" marR="184228" marT="184228" marB="18422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購買數量</a:t>
                      </a:r>
                      <a:endParaRPr lang="zh-TW" altLang="en-US" sz="3100">
                        <a:effectLst/>
                      </a:endParaRPr>
                    </a:p>
                  </a:txBody>
                  <a:tcPr marL="184228" marR="184228" marT="184228" marB="18422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89430"/>
                  </a:ext>
                </a:extLst>
              </a:tr>
              <a:tr h="74284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date</a:t>
                      </a:r>
                      <a:endParaRPr lang="en-US" sz="3100">
                        <a:effectLst/>
                      </a:endParaRPr>
                    </a:p>
                  </a:txBody>
                  <a:tcPr marL="184228" marR="184228" marT="184228" marB="18422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date</a:t>
                      </a:r>
                      <a:endParaRPr lang="en-US" sz="3100">
                        <a:effectLst/>
                      </a:endParaRPr>
                    </a:p>
                  </a:txBody>
                  <a:tcPr marL="184228" marR="184228" marT="184228" marB="18422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購物車時間</a:t>
                      </a:r>
                      <a:endParaRPr lang="zh-TW" altLang="en-US" sz="3100">
                        <a:effectLst/>
                      </a:endParaRPr>
                    </a:p>
                  </a:txBody>
                  <a:tcPr marL="184228" marR="184228" marT="184228" marB="184228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44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5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C29FF1-783C-A0DF-5670-48DB86DE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zh-TW" altLang="en-US" sz="4800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資料庫說明</a:t>
            </a:r>
            <a:endParaRPr lang="zh-TW" altLang="en-US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4E5B-CF2D-7066-06EF-7D8CC981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三、 </a:t>
            </a:r>
            <a:r>
              <a:rPr lang="en-US" altLang="zh-TW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cms (</a:t>
            </a:r>
            <a:r>
              <a:rPr lang="zh-TW" altLang="en-US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後台人員資料表</a:t>
            </a:r>
            <a:r>
              <a:rPr lang="en-US" altLang="zh-TW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endParaRPr lang="zh-TW" altLang="en-US" sz="2000" b="1" dirty="0"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0F16C0-285E-584A-62DF-CA33AC008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1924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E70152-E2CA-A324-4FA7-249AD063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2946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646C5D-9919-E3EB-EE3F-5741262FD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02004"/>
              </p:ext>
            </p:extLst>
          </p:nvPr>
        </p:nvGraphicFramePr>
        <p:xfrm>
          <a:off x="6215867" y="2484255"/>
          <a:ext cx="4541608" cy="3714246"/>
        </p:xfrm>
        <a:graphic>
          <a:graphicData uri="http://schemas.openxmlformats.org/drawingml/2006/table">
            <a:tbl>
              <a:tblPr/>
              <a:tblGrid>
                <a:gridCol w="1180101">
                  <a:extLst>
                    <a:ext uri="{9D8B030D-6E8A-4147-A177-3AD203B41FA5}">
                      <a16:colId xmlns:a16="http://schemas.microsoft.com/office/drawing/2014/main" val="2386334857"/>
                    </a:ext>
                  </a:extLst>
                </a:gridCol>
                <a:gridCol w="1265928">
                  <a:extLst>
                    <a:ext uri="{9D8B030D-6E8A-4147-A177-3AD203B41FA5}">
                      <a16:colId xmlns:a16="http://schemas.microsoft.com/office/drawing/2014/main" val="678272117"/>
                    </a:ext>
                  </a:extLst>
                </a:gridCol>
                <a:gridCol w="2095579">
                  <a:extLst>
                    <a:ext uri="{9D8B030D-6E8A-4147-A177-3AD203B41FA5}">
                      <a16:colId xmlns:a16="http://schemas.microsoft.com/office/drawing/2014/main" val="289613274"/>
                    </a:ext>
                  </a:extLst>
                </a:gridCol>
              </a:tblGrid>
              <a:tr h="1238082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欄位名稱</a:t>
                      </a:r>
                      <a:endParaRPr lang="zh-TW" altLang="en-US" sz="3600">
                        <a:effectLst/>
                      </a:endParaRPr>
                    </a:p>
                  </a:txBody>
                  <a:tcPr marL="216230" marR="216230" marT="216230" marB="216230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型態</a:t>
                      </a:r>
                      <a:endParaRPr lang="zh-TW" altLang="en-US" sz="3600">
                        <a:effectLst/>
                      </a:endParaRPr>
                    </a:p>
                  </a:txBody>
                  <a:tcPr marL="216230" marR="216230" marT="216230" marB="216230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欄位說明</a:t>
                      </a:r>
                      <a:endParaRPr lang="zh-TW" altLang="en-US" sz="3600">
                        <a:effectLst/>
                      </a:endParaRPr>
                    </a:p>
                  </a:txBody>
                  <a:tcPr marL="216230" marR="216230" marT="216230" marB="216230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67547"/>
                  </a:ext>
                </a:extLst>
              </a:tr>
              <a:tr h="1238082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  <a:endParaRPr lang="en-US" sz="3600">
                        <a:effectLst/>
                      </a:endParaRPr>
                    </a:p>
                  </a:txBody>
                  <a:tcPr marL="216230" marR="216230" marT="216230" marB="216230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3600">
                        <a:effectLst/>
                      </a:endParaRPr>
                    </a:p>
                  </a:txBody>
                  <a:tcPr marL="216230" marR="216230" marT="216230" marB="216230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後台人員帳號</a:t>
                      </a:r>
                      <a:endParaRPr lang="zh-TW" altLang="en-US" sz="3600">
                        <a:effectLst/>
                      </a:endParaRPr>
                    </a:p>
                  </a:txBody>
                  <a:tcPr marL="216230" marR="216230" marT="216230" marB="216230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094943"/>
                  </a:ext>
                </a:extLst>
              </a:tr>
              <a:tr h="1238082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pwd</a:t>
                      </a:r>
                      <a:endParaRPr lang="en-US" sz="3600">
                        <a:effectLst/>
                      </a:endParaRPr>
                    </a:p>
                  </a:txBody>
                  <a:tcPr marL="216230" marR="216230" marT="216230" marB="216230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3600">
                        <a:effectLst/>
                      </a:endParaRPr>
                    </a:p>
                  </a:txBody>
                  <a:tcPr marL="216230" marR="216230" marT="216230" marB="216230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後台人員密碼</a:t>
                      </a:r>
                      <a:endParaRPr lang="zh-TW" altLang="en-US" sz="3600">
                        <a:effectLst/>
                      </a:endParaRPr>
                    </a:p>
                  </a:txBody>
                  <a:tcPr marL="216230" marR="216230" marT="216230" marB="216230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769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81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C29FF1-783C-A0DF-5670-48DB86DE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zh-TW" altLang="en-US" sz="4800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資料庫說明</a:t>
            </a:r>
            <a:endParaRPr lang="zh-TW" altLang="en-US" sz="4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4E5B-CF2D-7066-06EF-7D8CC981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四、 </a:t>
            </a:r>
            <a:r>
              <a:rPr lang="en-US" altLang="zh-TW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member (</a:t>
            </a:r>
            <a:r>
              <a:rPr lang="zh-TW" altLang="en-US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會員資料表</a:t>
            </a:r>
            <a:r>
              <a:rPr lang="en-US" altLang="zh-TW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endParaRPr lang="zh-TW" altLang="en-US" sz="2000" b="1" dirty="0"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0F16C0-285E-584A-62DF-CA33AC008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1924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E70152-E2CA-A324-4FA7-249AD063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2946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BE929D0-4ABE-A61F-2939-6BEB6DDBA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1763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2A7E0D6-CA60-C0BB-78D8-B66C773A3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31333"/>
              </p:ext>
            </p:extLst>
          </p:nvPr>
        </p:nvGraphicFramePr>
        <p:xfrm>
          <a:off x="5911532" y="2759757"/>
          <a:ext cx="5150279" cy="3163245"/>
        </p:xfrm>
        <a:graphic>
          <a:graphicData uri="http://schemas.openxmlformats.org/drawingml/2006/table">
            <a:tbl>
              <a:tblPr/>
              <a:tblGrid>
                <a:gridCol w="1310035">
                  <a:extLst>
                    <a:ext uri="{9D8B030D-6E8A-4147-A177-3AD203B41FA5}">
                      <a16:colId xmlns:a16="http://schemas.microsoft.com/office/drawing/2014/main" val="1597396287"/>
                    </a:ext>
                  </a:extLst>
                </a:gridCol>
                <a:gridCol w="1920122">
                  <a:extLst>
                    <a:ext uri="{9D8B030D-6E8A-4147-A177-3AD203B41FA5}">
                      <a16:colId xmlns:a16="http://schemas.microsoft.com/office/drawing/2014/main" val="4061155988"/>
                    </a:ext>
                  </a:extLst>
                </a:gridCol>
                <a:gridCol w="1920122">
                  <a:extLst>
                    <a:ext uri="{9D8B030D-6E8A-4147-A177-3AD203B41FA5}">
                      <a16:colId xmlns:a16="http://schemas.microsoft.com/office/drawing/2014/main" val="71857745"/>
                    </a:ext>
                  </a:extLst>
                </a:gridCol>
              </a:tblGrid>
              <a:tr h="63264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欄位名稱</a:t>
                      </a:r>
                      <a:endParaRPr lang="zh-TW" altLang="en-US" sz="2600">
                        <a:effectLst/>
                      </a:endParaRPr>
                    </a:p>
                  </a:txBody>
                  <a:tcPr marL="152873" marR="152873" marT="152873" marB="15287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型態</a:t>
                      </a:r>
                      <a:endParaRPr lang="zh-TW" altLang="en-US" sz="2600">
                        <a:effectLst/>
                      </a:endParaRPr>
                    </a:p>
                  </a:txBody>
                  <a:tcPr marL="152873" marR="152873" marT="152873" marB="15287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欄位說明</a:t>
                      </a:r>
                      <a:endParaRPr lang="zh-TW" altLang="en-US" sz="2600">
                        <a:effectLst/>
                      </a:endParaRPr>
                    </a:p>
                  </a:txBody>
                  <a:tcPr marL="152873" marR="152873" marT="152873" marB="15287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169802"/>
                  </a:ext>
                </a:extLst>
              </a:tr>
              <a:tr h="63264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mid</a:t>
                      </a:r>
                      <a:endParaRPr lang="en-US" sz="2600">
                        <a:effectLst/>
                      </a:endParaRPr>
                    </a:p>
                  </a:txBody>
                  <a:tcPr marL="152873" marR="152873" marT="152873" marB="15287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2600">
                        <a:effectLst/>
                      </a:endParaRPr>
                    </a:p>
                  </a:txBody>
                  <a:tcPr marL="152873" marR="152873" marT="152873" marB="15287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會員編號</a:t>
                      </a:r>
                      <a:endParaRPr lang="zh-TW" altLang="en-US" sz="2600">
                        <a:effectLst/>
                      </a:endParaRPr>
                    </a:p>
                  </a:txBody>
                  <a:tcPr marL="152873" marR="152873" marT="152873" marB="15287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540738"/>
                  </a:ext>
                </a:extLst>
              </a:tr>
              <a:tr h="63264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endParaRPr lang="en-US" sz="2600">
                        <a:effectLst/>
                      </a:endParaRPr>
                    </a:p>
                  </a:txBody>
                  <a:tcPr marL="152873" marR="152873" marT="152873" marB="15287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2600">
                        <a:effectLst/>
                      </a:endParaRPr>
                    </a:p>
                  </a:txBody>
                  <a:tcPr marL="152873" marR="152873" marT="152873" marB="15287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會員帳號</a:t>
                      </a:r>
                      <a:endParaRPr lang="zh-TW" altLang="en-US" sz="2600">
                        <a:effectLst/>
                      </a:endParaRPr>
                    </a:p>
                  </a:txBody>
                  <a:tcPr marL="152873" marR="152873" marT="152873" marB="15287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314862"/>
                  </a:ext>
                </a:extLst>
              </a:tr>
              <a:tr h="63264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password</a:t>
                      </a:r>
                      <a:endParaRPr lang="en-US" sz="2600">
                        <a:effectLst/>
                      </a:endParaRPr>
                    </a:p>
                  </a:txBody>
                  <a:tcPr marL="152873" marR="152873" marT="152873" marB="15287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2600">
                        <a:effectLst/>
                      </a:endParaRPr>
                    </a:p>
                  </a:txBody>
                  <a:tcPr marL="152873" marR="152873" marT="152873" marB="15287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會員密碼</a:t>
                      </a:r>
                      <a:endParaRPr lang="zh-TW" altLang="en-US" sz="2600">
                        <a:effectLst/>
                      </a:endParaRPr>
                    </a:p>
                  </a:txBody>
                  <a:tcPr marL="152873" marR="152873" marT="152873" marB="15287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492827"/>
                  </a:ext>
                </a:extLst>
              </a:tr>
              <a:tr h="63264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email</a:t>
                      </a:r>
                      <a:endParaRPr lang="en-US" sz="2600">
                        <a:effectLst/>
                      </a:endParaRPr>
                    </a:p>
                  </a:txBody>
                  <a:tcPr marL="152873" marR="152873" marT="152873" marB="15287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2600">
                        <a:effectLst/>
                      </a:endParaRPr>
                    </a:p>
                  </a:txBody>
                  <a:tcPr marL="152873" marR="152873" marT="152873" marB="15287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會員信箱</a:t>
                      </a:r>
                      <a:endParaRPr lang="zh-TW" altLang="en-US" sz="2600">
                        <a:effectLst/>
                      </a:endParaRPr>
                    </a:p>
                  </a:txBody>
                  <a:tcPr marL="152873" marR="152873" marT="152873" marB="15287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906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1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C29FF1-783C-A0DF-5670-48DB86DE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zh-TW" altLang="en-US" sz="4800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資料庫說明</a:t>
            </a:r>
            <a:endParaRPr lang="zh-TW" altLang="en-US" sz="4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4E5B-CF2D-7066-06EF-7D8CC981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五、</a:t>
            </a:r>
            <a:r>
              <a:rPr lang="zh-TW" altLang="en-US" sz="2000" b="0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message (</a:t>
            </a:r>
            <a:r>
              <a:rPr lang="zh-TW" altLang="en-US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留言資料表</a:t>
            </a:r>
            <a:r>
              <a:rPr lang="en-US" altLang="zh-TW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endParaRPr lang="zh-TW" altLang="en-US" sz="2000" b="1" dirty="0"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0F16C0-285E-584A-62DF-CA33AC008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1924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E70152-E2CA-A324-4FA7-249AD063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2946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BE929D0-4ABE-A61F-2939-6BEB6DDBA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1763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FAFF446-6188-A406-D3CF-553EB4E9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1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57B6100-25FF-6291-2649-2153D9A12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126853"/>
              </p:ext>
            </p:extLst>
          </p:nvPr>
        </p:nvGraphicFramePr>
        <p:xfrm>
          <a:off x="6024963" y="2484255"/>
          <a:ext cx="4923417" cy="3714246"/>
        </p:xfrm>
        <a:graphic>
          <a:graphicData uri="http://schemas.openxmlformats.org/drawingml/2006/table">
            <a:tbl>
              <a:tblPr/>
              <a:tblGrid>
                <a:gridCol w="1684471">
                  <a:extLst>
                    <a:ext uri="{9D8B030D-6E8A-4147-A177-3AD203B41FA5}">
                      <a16:colId xmlns:a16="http://schemas.microsoft.com/office/drawing/2014/main" val="1775768079"/>
                    </a:ext>
                  </a:extLst>
                </a:gridCol>
                <a:gridCol w="1619473">
                  <a:extLst>
                    <a:ext uri="{9D8B030D-6E8A-4147-A177-3AD203B41FA5}">
                      <a16:colId xmlns:a16="http://schemas.microsoft.com/office/drawing/2014/main" val="3217251417"/>
                    </a:ext>
                  </a:extLst>
                </a:gridCol>
                <a:gridCol w="1619473">
                  <a:extLst>
                    <a:ext uri="{9D8B030D-6E8A-4147-A177-3AD203B41FA5}">
                      <a16:colId xmlns:a16="http://schemas.microsoft.com/office/drawing/2014/main" val="1648705568"/>
                    </a:ext>
                  </a:extLst>
                </a:gridCol>
              </a:tblGrid>
              <a:tr h="61904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欄位名稱</a:t>
                      </a:r>
                      <a:endParaRPr lang="zh-TW" alt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型態</a:t>
                      </a:r>
                      <a:endParaRPr lang="zh-TW" alt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欄位說明</a:t>
                      </a:r>
                      <a:endParaRPr lang="zh-TW" alt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251064"/>
                  </a:ext>
                </a:extLst>
              </a:tr>
              <a:tr h="61904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msg_id</a:t>
                      </a:r>
                      <a:endParaRPr 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留言編號</a:t>
                      </a:r>
                      <a:endParaRPr lang="zh-TW" alt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977314"/>
                  </a:ext>
                </a:extLst>
              </a:tr>
              <a:tr h="61904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ptype</a:t>
                      </a:r>
                      <a:endParaRPr 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產品類型</a:t>
                      </a:r>
                      <a:endParaRPr lang="zh-TW" alt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282505"/>
                  </a:ext>
                </a:extLst>
              </a:tr>
              <a:tr h="61904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msg_date</a:t>
                      </a:r>
                      <a:endParaRPr 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date</a:t>
                      </a:r>
                      <a:endParaRPr 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留言日期</a:t>
                      </a:r>
                      <a:endParaRPr lang="zh-TW" alt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455760"/>
                  </a:ext>
                </a:extLst>
              </a:tr>
              <a:tr h="61904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msg_content</a:t>
                      </a:r>
                      <a:endParaRPr 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留言內容</a:t>
                      </a:r>
                      <a:endParaRPr lang="zh-TW" alt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080529"/>
                  </a:ext>
                </a:extLst>
              </a:tr>
              <a:tr h="61904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star</a:t>
                      </a:r>
                      <a:endParaRPr 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評價星等</a:t>
                      </a:r>
                      <a:endParaRPr lang="zh-TW" altLang="en-US" sz="3100">
                        <a:effectLst/>
                      </a:endParaRPr>
                    </a:p>
                  </a:txBody>
                  <a:tcPr marL="128935" marR="128935" marT="128935" marB="128935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600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30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C29FF1-783C-A0DF-5670-48DB86DE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zh-TW" altLang="en-US" sz="4800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資料庫說明</a:t>
            </a:r>
            <a:endParaRPr lang="zh-TW" altLang="en-US" sz="48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4E5B-CF2D-7066-06EF-7D8CC981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六、</a:t>
            </a:r>
            <a:r>
              <a:rPr lang="zh-TW" altLang="en-US" sz="2000" b="0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order(</a:t>
            </a:r>
            <a:r>
              <a:rPr lang="zh-TW" altLang="en-US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訂單資料表</a:t>
            </a:r>
            <a:r>
              <a:rPr lang="en-US" altLang="zh-TW" sz="2000" b="1" i="0" u="none" strike="noStrike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endParaRPr lang="zh-TW" altLang="en-US" sz="2000" b="1" dirty="0">
              <a:effectLst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0F16C0-285E-584A-62DF-CA33AC008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1924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E70152-E2CA-A324-4FA7-249AD063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2946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BE929D0-4ABE-A61F-2939-6BEB6DDBA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1763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FAFF446-6188-A406-D3CF-553EB4E9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1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EE830AA-180C-A11C-BCE5-F685FC37F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1757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45D88AB-C0B0-C6C1-25A7-D12B49AE8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1757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3718B28-2B58-B930-B990-401EA463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7D524D85-C4A9-4966-7B04-19E4B84EC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1906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E1BDC5EA-252D-5E5C-A3BA-F3E0F7224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1757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834E843-6DE7-2303-54A4-5C11FD86D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39671"/>
              </p:ext>
            </p:extLst>
          </p:nvPr>
        </p:nvGraphicFramePr>
        <p:xfrm>
          <a:off x="6419354" y="2484255"/>
          <a:ext cx="4134634" cy="3714252"/>
        </p:xfrm>
        <a:graphic>
          <a:graphicData uri="http://schemas.openxmlformats.org/drawingml/2006/table">
            <a:tbl>
              <a:tblPr/>
              <a:tblGrid>
                <a:gridCol w="1391490">
                  <a:extLst>
                    <a:ext uri="{9D8B030D-6E8A-4147-A177-3AD203B41FA5}">
                      <a16:colId xmlns:a16="http://schemas.microsoft.com/office/drawing/2014/main" val="1485517117"/>
                    </a:ext>
                  </a:extLst>
                </a:gridCol>
                <a:gridCol w="1451245">
                  <a:extLst>
                    <a:ext uri="{9D8B030D-6E8A-4147-A177-3AD203B41FA5}">
                      <a16:colId xmlns:a16="http://schemas.microsoft.com/office/drawing/2014/main" val="830438937"/>
                    </a:ext>
                  </a:extLst>
                </a:gridCol>
                <a:gridCol w="1291899">
                  <a:extLst>
                    <a:ext uri="{9D8B030D-6E8A-4147-A177-3AD203B41FA5}">
                      <a16:colId xmlns:a16="http://schemas.microsoft.com/office/drawing/2014/main" val="2768358993"/>
                    </a:ext>
                  </a:extLst>
                </a:gridCol>
              </a:tblGrid>
              <a:tr h="30952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欄位名稱</a:t>
                      </a:r>
                      <a:endParaRPr lang="zh-TW" alt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型態</a:t>
                      </a:r>
                      <a:endParaRPr lang="zh-TW" alt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欄位說明</a:t>
                      </a:r>
                      <a:endParaRPr lang="zh-TW" alt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02218"/>
                  </a:ext>
                </a:extLst>
              </a:tr>
              <a:tr h="30952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oid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訂單編號</a:t>
                      </a:r>
                      <a:endParaRPr lang="zh-TW" alt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577242"/>
                  </a:ext>
                </a:extLst>
              </a:tr>
              <a:tr h="30952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mid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會員編號</a:t>
                      </a:r>
                      <a:endParaRPr lang="zh-TW" alt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23312"/>
                  </a:ext>
                </a:extLst>
              </a:tr>
              <a:tr h="30952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收貨人</a:t>
                      </a:r>
                      <a:endParaRPr lang="zh-TW" alt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056040"/>
                  </a:ext>
                </a:extLst>
              </a:tr>
              <a:tr h="30952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tel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電話</a:t>
                      </a:r>
                      <a:endParaRPr lang="zh-TW" alt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931502"/>
                  </a:ext>
                </a:extLst>
              </a:tr>
              <a:tr h="30952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pay_way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付款方式</a:t>
                      </a:r>
                      <a:endParaRPr lang="zh-TW" alt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399187"/>
                  </a:ext>
                </a:extLst>
              </a:tr>
              <a:tr h="30952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pay_name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刷卡人</a:t>
                      </a:r>
                      <a:endParaRPr lang="zh-TW" alt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5334"/>
                  </a:ext>
                </a:extLst>
              </a:tr>
              <a:tr h="30952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pay_card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信用卡號</a:t>
                      </a:r>
                      <a:endParaRPr lang="zh-TW" alt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918739"/>
                  </a:ext>
                </a:extLst>
              </a:tr>
              <a:tr h="30952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收件地址</a:t>
                      </a:r>
                      <a:endParaRPr lang="zh-TW" alt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807458"/>
                  </a:ext>
                </a:extLst>
              </a:tr>
              <a:tr h="30952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訂單金額</a:t>
                      </a:r>
                      <a:endParaRPr lang="zh-TW" alt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413466"/>
                  </a:ext>
                </a:extLst>
              </a:tr>
              <a:tr h="30952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order_date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date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訂單日期</a:t>
                      </a:r>
                      <a:endParaRPr lang="zh-TW" alt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458329"/>
                  </a:ext>
                </a:extLst>
              </a:tr>
              <a:tr h="30952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ship_status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varchar(45)</a:t>
                      </a:r>
                      <a:endParaRPr 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出貨狀況</a:t>
                      </a:r>
                      <a:endParaRPr lang="zh-TW" altLang="en-US" sz="1800">
                        <a:effectLst/>
                      </a:endParaRPr>
                    </a:p>
                  </a:txBody>
                  <a:tcPr marL="41517" marR="41517" marT="41517" marB="41517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7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549</Words>
  <Application>Microsoft Office PowerPoint</Application>
  <PresentationFormat>寬螢幕</PresentationFormat>
  <Paragraphs>221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標楷體</vt:lpstr>
      <vt:lpstr>標楷體</vt:lpstr>
      <vt:lpstr>Arial</vt:lpstr>
      <vt:lpstr>Calibri</vt:lpstr>
      <vt:lpstr>Calibri Light</vt:lpstr>
      <vt:lpstr>Times New Roman</vt:lpstr>
      <vt:lpstr>Office 佈景主題</vt:lpstr>
      <vt:lpstr>購物網站網頁設計</vt:lpstr>
      <vt:lpstr>目錄</vt:lpstr>
      <vt:lpstr>系統架構圖</vt:lpstr>
      <vt:lpstr>資料庫說明</vt:lpstr>
      <vt:lpstr>資料庫說明</vt:lpstr>
      <vt:lpstr>資料庫說明</vt:lpstr>
      <vt:lpstr>資料庫說明</vt:lpstr>
      <vt:lpstr>資料庫說明</vt:lpstr>
      <vt:lpstr>資料庫說明</vt:lpstr>
      <vt:lpstr>資料庫說明</vt:lpstr>
      <vt:lpstr>資料庫說明</vt:lpstr>
      <vt:lpstr>資料庫說明</vt:lpstr>
      <vt:lpstr>操作流程</vt:lpstr>
      <vt:lpstr>展示(前台)</vt:lpstr>
      <vt:lpstr>展示(前台)</vt:lpstr>
      <vt:lpstr>展示(前台)</vt:lpstr>
      <vt:lpstr>展示(前台)</vt:lpstr>
      <vt:lpstr>展示(前台)</vt:lpstr>
      <vt:lpstr>展示(前台)</vt:lpstr>
      <vt:lpstr>展示(前台)</vt:lpstr>
      <vt:lpstr>展示(前台)</vt:lpstr>
      <vt:lpstr>展示(前台)</vt:lpstr>
      <vt:lpstr>展示(前台)</vt:lpstr>
      <vt:lpstr>展示(前台)</vt:lpstr>
      <vt:lpstr>展示(後台)</vt:lpstr>
      <vt:lpstr>展示(後台)</vt:lpstr>
      <vt:lpstr>展示(後台)</vt:lpstr>
      <vt:lpstr>展示(後台)</vt:lpstr>
      <vt:lpstr>展示(後台)</vt:lpstr>
      <vt:lpstr>展示(後台)</vt:lpstr>
      <vt:lpstr>展示(後台)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購物網站網頁設計</dc:title>
  <dc:creator>鄞志良</dc:creator>
  <cp:lastModifiedBy>鄞志良</cp:lastModifiedBy>
  <cp:revision>2</cp:revision>
  <dcterms:created xsi:type="dcterms:W3CDTF">2023-05-10T17:36:13Z</dcterms:created>
  <dcterms:modified xsi:type="dcterms:W3CDTF">2023-05-11T14:57:32Z</dcterms:modified>
</cp:coreProperties>
</file>