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56" r:id="rId3"/>
    <p:sldId id="260" r:id="rId4"/>
    <p:sldId id="257" r:id="rId5"/>
    <p:sldId id="258" r:id="rId7"/>
    <p:sldId id="259" r:id="rId8"/>
    <p:sldId id="264" r:id="rId9"/>
    <p:sldId id="266" r:id="rId10"/>
    <p:sldId id="267" r:id="rId11"/>
    <p:sldId id="269" r:id="rId12"/>
    <p:sldId id="270" r:id="rId13"/>
    <p:sldId id="271" r:id="rId14"/>
  </p:sldIdLst>
  <p:sldSz cx="1218946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E1421D"/>
    <a:srgbClr val="B2B2B2"/>
    <a:srgbClr val="202020"/>
    <a:srgbClr val="323232"/>
    <a:srgbClr val="CC3300"/>
    <a:srgbClr val="CC00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852" y="1279525"/>
            <a:ext cx="613994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700" y="1322962"/>
            <a:ext cx="91422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035" y="551543"/>
            <a:ext cx="1051353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573" y="258445"/>
            <a:ext cx="1051353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73" y="1825625"/>
            <a:ext cx="1051353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86" y="3750945"/>
            <a:ext cx="9846150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86" y="4610028"/>
            <a:ext cx="7320109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573" y="258445"/>
            <a:ext cx="1051353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573" y="1825625"/>
            <a:ext cx="518058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0523" y="1825625"/>
            <a:ext cx="518058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23" y="1744961"/>
            <a:ext cx="51567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23" y="2615609"/>
            <a:ext cx="5156772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985" y="1744961"/>
            <a:ext cx="51821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985" y="2615609"/>
            <a:ext cx="518216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5" y="2766219"/>
            <a:ext cx="1051353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20" y="127000"/>
            <a:ext cx="416438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2980" y="766354"/>
            <a:ext cx="5816230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699" y="2057400"/>
            <a:ext cx="416438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804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2550" y="365125"/>
            <a:ext cx="152901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8878210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35" y="6356350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356350"/>
            <a:ext cx="41139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905" y="6356350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78400" y="674277"/>
            <a:ext cx="2438555" cy="1260227"/>
            <a:chOff x="281" y="1061"/>
            <a:chExt cx="5486" cy="3344"/>
          </a:xfrm>
        </p:grpSpPr>
        <p:sp>
          <p:nvSpPr>
            <p:cNvPr id="4" name="Rectangle 3"/>
            <p:cNvSpPr/>
            <p:nvPr/>
          </p:nvSpPr>
          <p:spPr>
            <a:xfrm>
              <a:off x="281" y="1061"/>
              <a:ext cx="5486" cy="3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sz="12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4" y="1985"/>
              <a:ext cx="1949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生产者</a:t>
              </a:r>
              <a:endParaRPr lang="en-US" altLang="en-US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52" y="1960"/>
              <a:ext cx="2438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可靠性投递</a:t>
              </a:r>
              <a:endParaRPr lang="en-US" alt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" y="3165"/>
              <a:ext cx="1950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消息重投</a:t>
              </a:r>
              <a:endParaRPr lang="en-US" alt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2" y="3165"/>
              <a:ext cx="2439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失败处理</a:t>
              </a:r>
              <a:endParaRPr lang="en-US" altLang="en-US" sz="1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51" y="1229"/>
              <a:ext cx="2148" cy="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生产平台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05765" y="226056"/>
            <a:ext cx="2369988" cy="2155854"/>
            <a:chOff x="7190" y="587"/>
            <a:chExt cx="5486" cy="4761"/>
          </a:xfrm>
        </p:grpSpPr>
        <p:sp>
          <p:nvSpPr>
            <p:cNvPr id="11" name="Rectangle 10"/>
            <p:cNvSpPr/>
            <p:nvPr/>
          </p:nvSpPr>
          <p:spPr>
            <a:xfrm>
              <a:off x="7190" y="587"/>
              <a:ext cx="5486" cy="4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30" y="1595"/>
              <a:ext cx="3207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多优先级Queue</a:t>
              </a:r>
              <a:endParaRPr lang="en-US" alt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30" y="2930"/>
              <a:ext cx="3207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Queue..</a:t>
              </a:r>
              <a:endParaRPr lang="en-US" altLang="en-US" sz="1200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712" y="755"/>
              <a:ext cx="2442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Redis集群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30" y="4135"/>
              <a:ext cx="3207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Queue..</a:t>
              </a:r>
              <a:endParaRPr lang="en-US" altLang="en-US" sz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73792" y="472387"/>
            <a:ext cx="2577446" cy="1664642"/>
            <a:chOff x="11791" y="627"/>
            <a:chExt cx="5285" cy="3344"/>
          </a:xfrm>
        </p:grpSpPr>
        <p:sp>
          <p:nvSpPr>
            <p:cNvPr id="19" name="Rectangle 18"/>
            <p:cNvSpPr/>
            <p:nvPr/>
          </p:nvSpPr>
          <p:spPr>
            <a:xfrm>
              <a:off x="11791" y="627"/>
              <a:ext cx="5285" cy="3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204" y="1551"/>
              <a:ext cx="2257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逻辑PULL</a:t>
              </a:r>
              <a:endParaRPr lang="en-US" altLang="en-US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692" y="1551"/>
              <a:ext cx="1978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幂等性</a:t>
              </a:r>
              <a:endParaRPr lang="en-US" alt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204" y="2731"/>
              <a:ext cx="2259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渲染、投递</a:t>
              </a:r>
              <a:endParaRPr lang="en-US" alt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92" y="2731"/>
              <a:ext cx="1978" cy="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乐观更新</a:t>
              </a:r>
              <a:endParaRPr lang="en-US" altLang="en-US" sz="12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3660" y="781"/>
              <a:ext cx="1747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发送平台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0236090" y="682531"/>
            <a:ext cx="1491321" cy="1223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目标邮箱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4198428" y="3593433"/>
            <a:ext cx="2255711" cy="9046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主库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4199063" y="5275851"/>
            <a:ext cx="2255711" cy="9046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从库</a:t>
            </a:r>
            <a:endParaRPr lang="en-US" altLang="en-US"/>
          </a:p>
        </p:txBody>
      </p:sp>
      <p:cxnSp>
        <p:nvCxnSpPr>
          <p:cNvPr id="32" name="Straight Arrow Connector 31"/>
          <p:cNvCxnSpPr>
            <a:stCxn id="4" idx="3"/>
            <a:endCxn id="11" idx="1"/>
          </p:cNvCxnSpPr>
          <p:nvPr/>
        </p:nvCxnSpPr>
        <p:spPr>
          <a:xfrm flipV="1">
            <a:off x="2616955" y="1304073"/>
            <a:ext cx="1088811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9" idx="1"/>
          </p:cNvCxnSpPr>
          <p:nvPr/>
        </p:nvCxnSpPr>
        <p:spPr>
          <a:xfrm>
            <a:off x="6075754" y="1304073"/>
            <a:ext cx="798038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9" idx="1"/>
          </p:cNvCxnSpPr>
          <p:nvPr/>
        </p:nvCxnSpPr>
        <p:spPr>
          <a:xfrm flipV="1">
            <a:off x="9451384" y="1294550"/>
            <a:ext cx="784706" cy="1015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5326601" y="4498130"/>
            <a:ext cx="635" cy="7777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30" idx="1"/>
          </p:cNvCxnSpPr>
          <p:nvPr/>
        </p:nvCxnSpPr>
        <p:spPr>
          <a:xfrm>
            <a:off x="1397995" y="1934504"/>
            <a:ext cx="2800434" cy="211159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2"/>
            <a:endCxn id="30" idx="3"/>
          </p:cNvCxnSpPr>
          <p:nvPr/>
        </p:nvCxnSpPr>
        <p:spPr>
          <a:xfrm flipH="1">
            <a:off x="6454139" y="2137029"/>
            <a:ext cx="1708449" cy="190906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 rot="2340000">
            <a:off x="2420144" y="2578902"/>
            <a:ext cx="71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Write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 rot="18660000">
            <a:off x="7092189" y="3009348"/>
            <a:ext cx="71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Write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1"/>
            <a:endCxn id="4" idx="2"/>
          </p:cNvCxnSpPr>
          <p:nvPr/>
        </p:nvCxnSpPr>
        <p:spPr>
          <a:xfrm flipH="1" flipV="1">
            <a:off x="1397995" y="1934504"/>
            <a:ext cx="2801069" cy="379401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 rot="3180000">
            <a:off x="2220158" y="3646762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Read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09750" y="288925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根类加载器</a:t>
            </a:r>
            <a:endParaRPr lang="zh-CN" altLang="en-US" sz="1600"/>
          </a:p>
          <a:p>
            <a:pPr algn="ctr"/>
            <a:r>
              <a:rPr lang="en-US" altLang="zh-CN" sz="1600"/>
              <a:t>Bootstrap ClassLoader</a:t>
            </a:r>
            <a:endParaRPr lang="en-US" altLang="zh-CN" sz="1600"/>
          </a:p>
        </p:txBody>
      </p:sp>
      <p:sp>
        <p:nvSpPr>
          <p:cNvPr id="5" name="Rectangle 4"/>
          <p:cNvSpPr/>
          <p:nvPr/>
        </p:nvSpPr>
        <p:spPr>
          <a:xfrm>
            <a:off x="1809750" y="1859915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扩展类加载器</a:t>
            </a:r>
            <a:endParaRPr lang="zh-CN" altLang="en-US" sz="1600"/>
          </a:p>
          <a:p>
            <a:pPr algn="ctr"/>
            <a:r>
              <a:rPr lang="en-US" altLang="zh-CN" sz="1600"/>
              <a:t>Extension ClassLoader</a:t>
            </a:r>
            <a:endParaRPr lang="en-US" altLang="zh-CN" sz="1600"/>
          </a:p>
        </p:txBody>
      </p:sp>
      <p:sp>
        <p:nvSpPr>
          <p:cNvPr id="6" name="Rectangle 5"/>
          <p:cNvSpPr/>
          <p:nvPr/>
        </p:nvSpPr>
        <p:spPr>
          <a:xfrm>
            <a:off x="1809750" y="3431540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系统类加载器</a:t>
            </a:r>
            <a:endParaRPr lang="zh-CN" altLang="en-US" sz="1600"/>
          </a:p>
          <a:p>
            <a:pPr algn="ctr"/>
            <a:r>
              <a:rPr lang="en-US" altLang="zh-CN" sz="1600"/>
              <a:t>Application ClassLoader</a:t>
            </a:r>
            <a:endParaRPr lang="en-US" altLang="zh-CN" sz="1600"/>
          </a:p>
        </p:txBody>
      </p:sp>
      <p:sp>
        <p:nvSpPr>
          <p:cNvPr id="8" name="Rectangle 7"/>
          <p:cNvSpPr/>
          <p:nvPr/>
        </p:nvSpPr>
        <p:spPr>
          <a:xfrm>
            <a:off x="1809750" y="5003165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自定义类加载器</a:t>
            </a:r>
            <a:endParaRPr lang="zh-CN" altLang="en-US" sz="1600"/>
          </a:p>
          <a:p>
            <a:pPr algn="ctr"/>
            <a:r>
              <a:rPr lang="en-US" altLang="zh-CN" sz="1600"/>
              <a:t>My1 ClassLoader</a:t>
            </a:r>
            <a:endParaRPr lang="en-US" altLang="zh-CN" sz="1600"/>
          </a:p>
        </p:txBody>
      </p:sp>
      <p:sp>
        <p:nvSpPr>
          <p:cNvPr id="9" name="Up Arrow 8"/>
          <p:cNvSpPr/>
          <p:nvPr/>
        </p:nvSpPr>
        <p:spPr>
          <a:xfrm>
            <a:off x="2397125" y="1134110"/>
            <a:ext cx="1362710" cy="7264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0" name="Up Arrow 9"/>
          <p:cNvSpPr/>
          <p:nvPr/>
        </p:nvSpPr>
        <p:spPr>
          <a:xfrm>
            <a:off x="2397125" y="2705100"/>
            <a:ext cx="1362710" cy="7264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1" name="Up Arrow 10"/>
          <p:cNvSpPr/>
          <p:nvPr/>
        </p:nvSpPr>
        <p:spPr>
          <a:xfrm>
            <a:off x="2397125" y="4276725"/>
            <a:ext cx="1362710" cy="7264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2" name="Down Arrow 11"/>
          <p:cNvSpPr/>
          <p:nvPr/>
        </p:nvSpPr>
        <p:spPr>
          <a:xfrm>
            <a:off x="4347210" y="753745"/>
            <a:ext cx="1229995" cy="48571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父类加载器加载失败交由子类加载器加载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14005" y="390525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根类加载器</a:t>
            </a:r>
            <a:endParaRPr lang="zh-CN" altLang="en-US" sz="1600"/>
          </a:p>
          <a:p>
            <a:pPr algn="ctr"/>
            <a:r>
              <a:rPr lang="en-US" altLang="zh-CN" sz="1600"/>
              <a:t>Bootstrap ClassLoader</a:t>
            </a:r>
            <a:endParaRPr lang="en-US" altLang="zh-CN" sz="1600"/>
          </a:p>
        </p:txBody>
      </p:sp>
      <p:sp>
        <p:nvSpPr>
          <p:cNvPr id="5" name="Rectangle 4"/>
          <p:cNvSpPr/>
          <p:nvPr/>
        </p:nvSpPr>
        <p:spPr>
          <a:xfrm>
            <a:off x="7914005" y="1961515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扩展类加载器</a:t>
            </a:r>
            <a:endParaRPr lang="zh-CN" altLang="en-US" sz="1600"/>
          </a:p>
          <a:p>
            <a:pPr algn="ctr"/>
            <a:r>
              <a:rPr lang="en-US" altLang="zh-CN" sz="1600"/>
              <a:t>Extension ClassLoader</a:t>
            </a:r>
            <a:endParaRPr lang="en-US" altLang="zh-CN" sz="1600"/>
          </a:p>
        </p:txBody>
      </p:sp>
      <p:sp>
        <p:nvSpPr>
          <p:cNvPr id="6" name="Rectangle 5"/>
          <p:cNvSpPr/>
          <p:nvPr/>
        </p:nvSpPr>
        <p:spPr>
          <a:xfrm>
            <a:off x="7914005" y="3533140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系统类加载器</a:t>
            </a:r>
            <a:endParaRPr lang="zh-CN" altLang="en-US" sz="1600"/>
          </a:p>
          <a:p>
            <a:pPr algn="ctr"/>
            <a:r>
              <a:rPr lang="en-US" altLang="zh-CN" sz="1600"/>
              <a:t>Application ClassLoader</a:t>
            </a:r>
            <a:endParaRPr lang="en-US" altLang="zh-CN" sz="1600"/>
          </a:p>
        </p:txBody>
      </p:sp>
      <p:sp>
        <p:nvSpPr>
          <p:cNvPr id="8" name="Rectangle 7"/>
          <p:cNvSpPr/>
          <p:nvPr/>
        </p:nvSpPr>
        <p:spPr>
          <a:xfrm>
            <a:off x="7914005" y="5104765"/>
            <a:ext cx="2537460" cy="84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自定义类加载器</a:t>
            </a:r>
            <a:endParaRPr lang="zh-CN" altLang="en-US" sz="1600"/>
          </a:p>
          <a:p>
            <a:pPr algn="ctr"/>
            <a:r>
              <a:rPr lang="en-US" altLang="zh-CN" sz="1600"/>
              <a:t>My1 ClassLoader</a:t>
            </a:r>
            <a:endParaRPr lang="en-US" altLang="zh-CN" sz="1600"/>
          </a:p>
        </p:txBody>
      </p:sp>
      <p:sp>
        <p:nvSpPr>
          <p:cNvPr id="9" name="Up Arrow 8"/>
          <p:cNvSpPr/>
          <p:nvPr/>
        </p:nvSpPr>
        <p:spPr>
          <a:xfrm>
            <a:off x="8501380" y="1235710"/>
            <a:ext cx="1362710" cy="7264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0" name="Up Arrow 9"/>
          <p:cNvSpPr/>
          <p:nvPr/>
        </p:nvSpPr>
        <p:spPr>
          <a:xfrm>
            <a:off x="8501380" y="2806700"/>
            <a:ext cx="1362710" cy="7264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11" name="Up Arrow 10"/>
          <p:cNvSpPr/>
          <p:nvPr/>
        </p:nvSpPr>
        <p:spPr>
          <a:xfrm>
            <a:off x="8501380" y="4378325"/>
            <a:ext cx="1362710" cy="7264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向上委托</a:t>
            </a:r>
            <a:endParaRPr lang="zh-CN" altLang="en-US"/>
          </a:p>
        </p:txBody>
      </p:sp>
      <p:sp>
        <p:nvSpPr>
          <p:cNvPr id="2" name="Oval 1"/>
          <p:cNvSpPr/>
          <p:nvPr/>
        </p:nvSpPr>
        <p:spPr>
          <a:xfrm>
            <a:off x="2809240" y="593725"/>
            <a:ext cx="2089150" cy="11309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rt.jar</a:t>
            </a:r>
            <a:endParaRPr lang="en-US" sz="1600"/>
          </a:p>
          <a:p>
            <a:pPr algn="ctr"/>
            <a:r>
              <a:rPr lang="en-US" altLang="zh-CN" sz="1600"/>
              <a:t>java.sql.Driver</a:t>
            </a:r>
            <a:endParaRPr lang="en-US" altLang="zh-CN" sz="1600"/>
          </a:p>
        </p:txBody>
      </p:sp>
      <p:sp>
        <p:nvSpPr>
          <p:cNvPr id="3" name="Rectangle 2"/>
          <p:cNvSpPr/>
          <p:nvPr/>
        </p:nvSpPr>
        <p:spPr>
          <a:xfrm>
            <a:off x="4826000" y="2299970"/>
            <a:ext cx="2537460" cy="1233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线程上下文类加载器</a:t>
            </a:r>
            <a:endParaRPr lang="zh-CN" altLang="en-US"/>
          </a:p>
          <a:p>
            <a:pPr algn="ctr"/>
            <a:r>
              <a:rPr lang="en-US" altLang="zh-CN"/>
              <a:t>Context ClassLoader</a:t>
            </a:r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229360" y="4882515"/>
            <a:ext cx="3421380" cy="14643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mysql.connector.jaba.jar</a:t>
            </a:r>
            <a:endParaRPr lang="en-US" sz="1600"/>
          </a:p>
          <a:p>
            <a:pPr algn="ctr"/>
            <a:r>
              <a:rPr lang="en-US" sz="1600"/>
              <a:t>com.mysql.jdbc.Driver</a:t>
            </a:r>
            <a:endParaRPr lang="en-US" sz="1600"/>
          </a:p>
        </p:txBody>
      </p:sp>
      <p:cxnSp>
        <p:nvCxnSpPr>
          <p:cNvPr id="13" name="Curved Connector 12"/>
          <p:cNvCxnSpPr>
            <a:stCxn id="4" idx="1"/>
            <a:endCxn id="2" idx="6"/>
          </p:cNvCxnSpPr>
          <p:nvPr/>
        </p:nvCxnSpPr>
        <p:spPr>
          <a:xfrm rot="10800000" flipV="1">
            <a:off x="4897755" y="812800"/>
            <a:ext cx="3015615" cy="346075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1"/>
            <a:endCxn id="3" idx="0"/>
          </p:cNvCxnSpPr>
          <p:nvPr/>
        </p:nvCxnSpPr>
        <p:spPr>
          <a:xfrm rot="10800000" flipV="1">
            <a:off x="6094730" y="813435"/>
            <a:ext cx="1819275" cy="14865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" idx="2"/>
            <a:endCxn id="7" idx="7"/>
          </p:cNvCxnSpPr>
          <p:nvPr/>
        </p:nvCxnSpPr>
        <p:spPr>
          <a:xfrm rot="5400000">
            <a:off x="4340225" y="3342640"/>
            <a:ext cx="1564005" cy="1945005"/>
          </a:xfrm>
          <a:prstGeom prst="curvedConnector3">
            <a:avLst>
              <a:gd name="adj1" fmla="val 431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" idx="4"/>
            <a:endCxn id="7" idx="0"/>
          </p:cNvCxnSpPr>
          <p:nvPr/>
        </p:nvCxnSpPr>
        <p:spPr>
          <a:xfrm rot="5400000">
            <a:off x="1818005" y="2846070"/>
            <a:ext cx="3157855" cy="913765"/>
          </a:xfrm>
          <a:prstGeom prst="curved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" idx="2"/>
            <a:endCxn id="6" idx="1"/>
          </p:cNvCxnSpPr>
          <p:nvPr/>
        </p:nvCxnSpPr>
        <p:spPr>
          <a:xfrm rot="5400000" flipV="1">
            <a:off x="6792913" y="2834958"/>
            <a:ext cx="422910" cy="18192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 rot="21060000">
            <a:off x="5203190" y="6292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加载核心</a:t>
            </a:r>
            <a:r>
              <a:rPr lang="en-US" altLang="zh-CN"/>
              <a:t>rt.jar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177155" y="159321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委派加载</a:t>
            </a:r>
            <a:r>
              <a:rPr lang="en-US" altLang="zh-CN"/>
              <a:t>jdbc</a:t>
            </a:r>
            <a:r>
              <a:rPr lang="zh-CN" altLang="en-US"/>
              <a:t>驱动</a:t>
            </a:r>
            <a:r>
              <a:rPr lang="en-US" altLang="zh-CN"/>
              <a:t>jar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137910" y="3956050"/>
            <a:ext cx="1733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默认为</a:t>
            </a:r>
            <a:r>
              <a:rPr lang="en-US" altLang="zh-CN" sz="1600"/>
              <a:t>AppClassLoader</a:t>
            </a:r>
            <a:endParaRPr lang="en-US" altLang="zh-CN" sz="1600"/>
          </a:p>
        </p:txBody>
      </p:sp>
      <p:sp>
        <p:nvSpPr>
          <p:cNvPr id="21" name="Text Box 20"/>
          <p:cNvSpPr txBox="1"/>
          <p:nvPr/>
        </p:nvSpPr>
        <p:spPr>
          <a:xfrm>
            <a:off x="1584960" y="2985770"/>
            <a:ext cx="306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SPI</a:t>
            </a:r>
            <a:r>
              <a:rPr lang="zh-CN" altLang="en-US"/>
              <a:t>接口调用实现类中的方法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258310" y="39560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209293" y="3209333"/>
            <a:ext cx="1464022" cy="10037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注册中心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24300" y="3064582"/>
            <a:ext cx="1823361" cy="1229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配置中心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4837748" y="316843"/>
            <a:ext cx="1446245" cy="13979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服务提供者</a:t>
            </a:r>
            <a:endParaRPr lang="en-US" altLang="en-US" sz="1200"/>
          </a:p>
          <a:p>
            <a:pPr algn="ctr"/>
            <a:r>
              <a:rPr lang="en-US" altLang="en-US" sz="1200"/>
              <a:t>menu</a:t>
            </a:r>
            <a:endParaRPr lang="en-US" altLang="en-US" sz="1200"/>
          </a:p>
        </p:txBody>
      </p:sp>
      <p:sp>
        <p:nvSpPr>
          <p:cNvPr id="9" name="Oval 8"/>
          <p:cNvSpPr/>
          <p:nvPr/>
        </p:nvSpPr>
        <p:spPr>
          <a:xfrm>
            <a:off x="4837748" y="5157765"/>
            <a:ext cx="1446245" cy="13979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服务提供者</a:t>
            </a:r>
            <a:endParaRPr lang="en-US" altLang="en-US"/>
          </a:p>
          <a:p>
            <a:pPr algn="ctr"/>
            <a:r>
              <a:rPr lang="en-US" altLang="en-US"/>
              <a:t>user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9874846" y="3064582"/>
            <a:ext cx="2131910" cy="1116745"/>
          </a:xfrm>
          <a:prstGeom prst="rect">
            <a:avLst/>
          </a:prstGeom>
          <a:gradFill>
            <a:gsLst>
              <a:gs pos="0">
                <a:srgbClr val="7B32B2"/>
              </a:gs>
              <a:gs pos="85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Git Repository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>
            <a:off x="8248296" y="3424556"/>
            <a:ext cx="1626550" cy="509170"/>
          </a:xfrm>
          <a:prstGeom prst="rightArrow">
            <a:avLst/>
          </a:prstGeom>
          <a:gradFill>
            <a:gsLst>
              <a:gs pos="0">
                <a:srgbClr val="7B32B2"/>
              </a:gs>
              <a:gs pos="84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从Git仓库拉去配置</a:t>
            </a:r>
            <a:endParaRPr lang="en-US" altLang="en-US" sz="1200"/>
          </a:p>
        </p:txBody>
      </p:sp>
      <p:sp>
        <p:nvSpPr>
          <p:cNvPr id="13" name="Oval 12"/>
          <p:cNvSpPr/>
          <p:nvPr/>
        </p:nvSpPr>
        <p:spPr>
          <a:xfrm>
            <a:off x="2037949" y="916800"/>
            <a:ext cx="1446245" cy="13979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服务提供者</a:t>
            </a:r>
            <a:endParaRPr lang="en-US" altLang="en-US" sz="1200"/>
          </a:p>
          <a:p>
            <a:pPr algn="ctr"/>
            <a:r>
              <a:rPr lang="en-US" altLang="en-US" sz="1200"/>
              <a:t>account</a:t>
            </a:r>
            <a:endParaRPr lang="en-US" altLang="en-US" sz="1200"/>
          </a:p>
        </p:txBody>
      </p:sp>
      <p:sp>
        <p:nvSpPr>
          <p:cNvPr id="14" name="Oval 13"/>
          <p:cNvSpPr/>
          <p:nvPr/>
        </p:nvSpPr>
        <p:spPr>
          <a:xfrm>
            <a:off x="1763048" y="4844771"/>
            <a:ext cx="1446245" cy="13979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服务提供者</a:t>
            </a:r>
            <a:endParaRPr lang="en-US" altLang="en-US" sz="1200"/>
          </a:p>
          <a:p>
            <a:pPr algn="ctr"/>
            <a:r>
              <a:rPr lang="en-US" altLang="en-US" sz="1200"/>
              <a:t>order</a:t>
            </a:r>
            <a:endParaRPr lang="en-US" altLang="en-US" sz="1200"/>
          </a:p>
        </p:txBody>
      </p:sp>
      <p:sp>
        <p:nvSpPr>
          <p:cNvPr id="15" name="Oval 14"/>
          <p:cNvSpPr/>
          <p:nvPr/>
        </p:nvSpPr>
        <p:spPr>
          <a:xfrm>
            <a:off x="4837748" y="5169827"/>
            <a:ext cx="1446245" cy="13979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服务提供者</a:t>
            </a:r>
            <a:endParaRPr lang="en-US" altLang="en-US" sz="1200"/>
          </a:p>
          <a:p>
            <a:pPr algn="ctr"/>
            <a:r>
              <a:rPr lang="en-US" altLang="en-US" sz="1200"/>
              <a:t>user</a:t>
            </a:r>
            <a:endParaRPr lang="en-US" altLang="en-US" sz="1200"/>
          </a:p>
        </p:txBody>
      </p:sp>
      <p:sp>
        <p:nvSpPr>
          <p:cNvPr id="16" name="Right Arrow 15"/>
          <p:cNvSpPr/>
          <p:nvPr/>
        </p:nvSpPr>
        <p:spPr>
          <a:xfrm rot="3360000">
            <a:off x="5619279" y="2037989"/>
            <a:ext cx="1837328" cy="5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bg1"/>
                </a:solidFill>
              </a:rPr>
              <a:t>读取配置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440000">
            <a:off x="3270876" y="2481766"/>
            <a:ext cx="3289922" cy="56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bg1"/>
                </a:solidFill>
              </a:rPr>
              <a:t>读取配置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0160000">
            <a:off x="3082318" y="4397184"/>
            <a:ext cx="3440388" cy="56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bg1"/>
                </a:solidFill>
              </a:rPr>
              <a:t>读取配置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8840000">
            <a:off x="5941795" y="4672720"/>
            <a:ext cx="1396090" cy="5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bg1"/>
                </a:solidFill>
              </a:rPr>
              <a:t>读取配置</a:t>
            </a:r>
            <a:endParaRPr lang="en-US" altLang="en-US" sz="16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5" idx="2"/>
          </p:cNvCxnSpPr>
          <p:nvPr/>
        </p:nvCxnSpPr>
        <p:spPr>
          <a:xfrm flipH="1">
            <a:off x="4743151" y="3679141"/>
            <a:ext cx="1681149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103197" y="102409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2060"/>
                </a:solidFill>
              </a:rPr>
              <a:t>注册</a:t>
            </a:r>
            <a:endParaRPr lang="en-US" altLang="en-US">
              <a:solidFill>
                <a:srgbClr val="002060"/>
              </a:solidFill>
            </a:endParaRPr>
          </a:p>
        </p:txBody>
      </p:sp>
      <p:cxnSp>
        <p:nvCxnSpPr>
          <p:cNvPr id="22" name="Elbow Connector 21"/>
          <p:cNvCxnSpPr>
            <a:stCxn id="6" idx="2"/>
            <a:endCxn id="4" idx="0"/>
          </p:cNvCxnSpPr>
          <p:nvPr/>
        </p:nvCxnSpPr>
        <p:spPr>
          <a:xfrm rot="10800000" flipV="1">
            <a:off x="3941304" y="1015205"/>
            <a:ext cx="896444" cy="21934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4"/>
            <a:endCxn id="4" idx="1"/>
          </p:cNvCxnSpPr>
          <p:nvPr/>
        </p:nvCxnSpPr>
        <p:spPr>
          <a:xfrm rot="5400000" flipV="1">
            <a:off x="2286820" y="2789046"/>
            <a:ext cx="1396725" cy="448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0"/>
            <a:endCxn id="4" idx="1"/>
          </p:cNvCxnSpPr>
          <p:nvPr/>
        </p:nvCxnSpPr>
        <p:spPr>
          <a:xfrm rot="16200000">
            <a:off x="2280471" y="3916584"/>
            <a:ext cx="1133252" cy="7231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4" idx="2"/>
          </p:cNvCxnSpPr>
          <p:nvPr/>
        </p:nvCxnSpPr>
        <p:spPr>
          <a:xfrm rot="10800000">
            <a:off x="3941304" y="4213071"/>
            <a:ext cx="896444" cy="16557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6314" y="3134418"/>
            <a:ext cx="1363712" cy="115928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服务消费者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26" idx="6"/>
            <a:endCxn id="4" idx="1"/>
          </p:cNvCxnSpPr>
          <p:nvPr/>
        </p:nvCxnSpPr>
        <p:spPr>
          <a:xfrm flipV="1">
            <a:off x="1850026" y="3711519"/>
            <a:ext cx="1359267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0"/>
            <a:endCxn id="13" idx="2"/>
          </p:cNvCxnSpPr>
          <p:nvPr/>
        </p:nvCxnSpPr>
        <p:spPr>
          <a:xfrm rot="16200000">
            <a:off x="843749" y="1940218"/>
            <a:ext cx="1518621" cy="86977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4"/>
            <a:endCxn id="14" idx="2"/>
          </p:cNvCxnSpPr>
          <p:nvPr/>
        </p:nvCxnSpPr>
        <p:spPr>
          <a:xfrm rot="5400000" flipV="1">
            <a:off x="840575" y="4620660"/>
            <a:ext cx="1250069" cy="59487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  <a:endCxn id="15" idx="3"/>
          </p:cNvCxnSpPr>
          <p:nvPr/>
        </p:nvCxnSpPr>
        <p:spPr>
          <a:xfrm rot="5400000" flipV="1">
            <a:off x="1748446" y="3061407"/>
            <a:ext cx="2239204" cy="4363496"/>
          </a:xfrm>
          <a:prstGeom prst="bentConnector3">
            <a:avLst>
              <a:gd name="adj1" fmla="val 11976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1"/>
            <a:endCxn id="6" idx="1"/>
          </p:cNvCxnSpPr>
          <p:nvPr/>
        </p:nvCxnSpPr>
        <p:spPr>
          <a:xfrm rot="16200000">
            <a:off x="1476084" y="-269147"/>
            <a:ext cx="2782657" cy="4363496"/>
          </a:xfrm>
          <a:prstGeom prst="bentConnector3">
            <a:avLst>
              <a:gd name="adj1" fmla="val 1159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274194" y="153045"/>
            <a:ext cx="76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调用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168170" y="1247569"/>
            <a:ext cx="76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调用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083732" y="5543134"/>
            <a:ext cx="76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调用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168170" y="6362757"/>
            <a:ext cx="76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调用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475378" y="42937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2060"/>
                </a:solidFill>
              </a:rPr>
              <a:t>注册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2121117" y="258144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2060"/>
                </a:solidFill>
              </a:rPr>
              <a:t>注册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931925" y="334583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2060"/>
                </a:solidFill>
              </a:rPr>
              <a:t>注册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4103197" y="550059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olidFill>
                  <a:srgbClr val="002060"/>
                </a:solidFill>
                <a:sym typeface="+mn-ea"/>
              </a:rPr>
              <a:t>注册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837748" y="332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olidFill>
                  <a:srgbClr val="002060"/>
                </a:solidFill>
                <a:sym typeface="+mn-ea"/>
              </a:rPr>
              <a:t>注册</a:t>
            </a:r>
            <a:endParaRPr lang="en-US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86329" y="1752295"/>
            <a:ext cx="1728130" cy="2168098"/>
          </a:xfrm>
          <a:prstGeom prst="roundRect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5679" y="1940218"/>
            <a:ext cx="1381488" cy="5313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商品服务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72982" y="3189017"/>
            <a:ext cx="1381488" cy="49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DB2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508954" y="1752295"/>
            <a:ext cx="1728130" cy="2168098"/>
          </a:xfrm>
          <a:prstGeom prst="roundRect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8305" y="1940218"/>
            <a:ext cx="1381488" cy="5313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购物车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95607" y="3189017"/>
            <a:ext cx="1381488" cy="49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DB3</a:t>
            </a:r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730945" y="1752295"/>
            <a:ext cx="1728130" cy="2168098"/>
          </a:xfrm>
          <a:prstGeom prst="roundRect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30296" y="1940218"/>
            <a:ext cx="1381488" cy="5313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订单服务</a:t>
            </a:r>
            <a:endParaRPr lang="en-US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6917598" y="3189017"/>
            <a:ext cx="1381488" cy="49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DB3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0159270" y="1752295"/>
            <a:ext cx="1728130" cy="2168098"/>
          </a:xfrm>
          <a:prstGeom prst="roundRect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58621" y="1940218"/>
            <a:ext cx="1381488" cy="5313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支付服务</a:t>
            </a:r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0345923" y="3189017"/>
            <a:ext cx="1381488" cy="49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DB4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326182" y="2698894"/>
            <a:ext cx="87104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00B0F0"/>
                </a:solidFill>
              </a:rPr>
              <a:t>Rest/RPC</a:t>
            </a:r>
            <a:endParaRPr lang="en-US" altLang="en-US" sz="120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4" idx="3"/>
          </p:cNvCxnSpPr>
          <p:nvPr/>
        </p:nvCxnSpPr>
        <p:spPr>
          <a:xfrm flipH="1">
            <a:off x="2013824" y="2836662"/>
            <a:ext cx="311724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7" idx="1"/>
          </p:cNvCxnSpPr>
          <p:nvPr/>
        </p:nvCxnSpPr>
        <p:spPr>
          <a:xfrm>
            <a:off x="3196596" y="2836662"/>
            <a:ext cx="311724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1163726" y="2471608"/>
            <a:ext cx="12698" cy="7174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2700" y="2477957"/>
            <a:ext cx="12698" cy="7174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614691" y="2471608"/>
            <a:ext cx="12698" cy="7174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1043016" y="2471608"/>
            <a:ext cx="12698" cy="7174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5548808" y="2692545"/>
            <a:ext cx="87104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00B0F0"/>
                </a:solidFill>
              </a:rPr>
              <a:t>Rest/RPC</a:t>
            </a:r>
            <a:endParaRPr lang="en-US" altLang="en-US" sz="120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5235814" y="2830313"/>
            <a:ext cx="311724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6418586" y="2830313"/>
            <a:ext cx="311724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8873648" y="2698894"/>
            <a:ext cx="87104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00B0F0"/>
                </a:solidFill>
              </a:rPr>
              <a:t>Rest/RPC</a:t>
            </a:r>
            <a:endParaRPr lang="en-US" altLang="en-US" sz="1200">
              <a:solidFill>
                <a:srgbClr val="00B0F0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10" idx="3"/>
          </p:cNvCxnSpPr>
          <p:nvPr/>
        </p:nvCxnSpPr>
        <p:spPr>
          <a:xfrm flipH="1">
            <a:off x="8457170" y="2836662"/>
            <a:ext cx="414573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  <a:endCxn id="13" idx="1"/>
          </p:cNvCxnSpPr>
          <p:nvPr/>
        </p:nvCxnSpPr>
        <p:spPr>
          <a:xfrm>
            <a:off x="9742792" y="2836662"/>
            <a:ext cx="414573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957392" y="2693815"/>
            <a:ext cx="1898911" cy="9434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客户端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4476504" y="2598583"/>
            <a:ext cx="1783999" cy="113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服务网关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8630491" y="535240"/>
            <a:ext cx="2523628" cy="7777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账户微服务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655886" y="2012594"/>
            <a:ext cx="2523628" cy="7777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菜品微服务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630491" y="3401700"/>
            <a:ext cx="2523628" cy="7777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订单微服务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655886" y="4726685"/>
            <a:ext cx="2523628" cy="7777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用户微服务</a:t>
            </a:r>
            <a:endParaRPr lang="en-US" altLang="en-US"/>
          </a:p>
        </p:txBody>
      </p:sp>
      <p:sp>
        <p:nvSpPr>
          <p:cNvPr id="10" name="Right Arrow 9"/>
          <p:cNvSpPr/>
          <p:nvPr/>
        </p:nvSpPr>
        <p:spPr>
          <a:xfrm rot="19800000">
            <a:off x="5743079" y="1645636"/>
            <a:ext cx="3048035" cy="3060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 rot="19920000">
            <a:off x="6766498" y="1405018"/>
            <a:ext cx="6774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请求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 rot="20940000">
            <a:off x="6268121" y="2486845"/>
            <a:ext cx="2262695" cy="3060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 rot="20940000">
            <a:off x="6798242" y="2270353"/>
            <a:ext cx="6907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请求</a:t>
            </a:r>
            <a:endParaRPr lang="en-US" altLang="en-US"/>
          </a:p>
        </p:txBody>
      </p:sp>
      <p:sp>
        <p:nvSpPr>
          <p:cNvPr id="16" name="Right Arrow 15"/>
          <p:cNvSpPr/>
          <p:nvPr/>
        </p:nvSpPr>
        <p:spPr>
          <a:xfrm rot="720000">
            <a:off x="6267486" y="3468362"/>
            <a:ext cx="2262695" cy="3060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720000">
            <a:off x="6796337" y="3201080"/>
            <a:ext cx="6907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请求</a:t>
            </a:r>
            <a:endParaRPr lang="en-US" altLang="en-US"/>
          </a:p>
        </p:txBody>
      </p:sp>
      <p:sp>
        <p:nvSpPr>
          <p:cNvPr id="20" name="Right Arrow 19"/>
          <p:cNvSpPr/>
          <p:nvPr/>
        </p:nvSpPr>
        <p:spPr>
          <a:xfrm rot="1620000">
            <a:off x="5710066" y="4335602"/>
            <a:ext cx="2895030" cy="3060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 rot="1860000">
            <a:off x="6768402" y="4042289"/>
            <a:ext cx="6907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请求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4" idx="3"/>
            <a:endCxn id="5" idx="2"/>
          </p:cNvCxnSpPr>
          <p:nvPr/>
        </p:nvCxnSpPr>
        <p:spPr>
          <a:xfrm>
            <a:off x="2856303" y="3165527"/>
            <a:ext cx="1620201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276734" y="1210747"/>
            <a:ext cx="1911609" cy="93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Eureka Server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276734" y="4600979"/>
            <a:ext cx="1822091" cy="10323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Ribbon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922677" y="1107262"/>
            <a:ext cx="2484901" cy="765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微服务A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923312" y="3046170"/>
            <a:ext cx="2484901" cy="765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微服务A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22677" y="4734303"/>
            <a:ext cx="2484901" cy="765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微服务A</a:t>
            </a:r>
            <a:endParaRPr lang="en-US" alt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564404" y="3173145"/>
            <a:ext cx="2458871" cy="3955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注册</a:t>
            </a:r>
            <a:endParaRPr lang="en-US" altLang="en-US" sz="1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53143" y="2191629"/>
            <a:ext cx="0" cy="246014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130641" y="324488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查询可用服务</a:t>
            </a:r>
            <a:endParaRPr lang="en-US" altLang="en-US"/>
          </a:p>
        </p:txBody>
      </p:sp>
      <p:sp>
        <p:nvSpPr>
          <p:cNvPr id="13" name="Left Arrow 12"/>
          <p:cNvSpPr/>
          <p:nvPr/>
        </p:nvSpPr>
        <p:spPr>
          <a:xfrm>
            <a:off x="3571172" y="1279313"/>
            <a:ext cx="3108983" cy="42155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注册</a:t>
            </a:r>
            <a:endParaRPr lang="en-US" altLang="en-US" sz="1400"/>
          </a:p>
        </p:txBody>
      </p:sp>
      <p:sp>
        <p:nvSpPr>
          <p:cNvPr id="14" name="Left Arrow 13"/>
          <p:cNvSpPr/>
          <p:nvPr/>
        </p:nvSpPr>
        <p:spPr>
          <a:xfrm rot="1500000">
            <a:off x="3475306" y="2466529"/>
            <a:ext cx="3523556" cy="42155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注册</a:t>
            </a:r>
            <a:endParaRPr lang="en-US" altLang="en-US" sz="1400"/>
          </a:p>
        </p:txBody>
      </p:sp>
      <p:sp>
        <p:nvSpPr>
          <p:cNvPr id="15" name="Left Arrow 14"/>
          <p:cNvSpPr/>
          <p:nvPr/>
        </p:nvSpPr>
        <p:spPr>
          <a:xfrm rot="2100000">
            <a:off x="3003594" y="3407414"/>
            <a:ext cx="4243505" cy="42155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注册</a:t>
            </a:r>
            <a:endParaRPr lang="en-US" altLang="en-US" sz="1400"/>
          </a:p>
        </p:txBody>
      </p:sp>
      <p:cxnSp>
        <p:nvCxnSpPr>
          <p:cNvPr id="16" name="Straight Arrow Connector 15"/>
          <p:cNvCxnSpPr>
            <a:stCxn id="5" idx="6"/>
          </p:cNvCxnSpPr>
          <p:nvPr/>
        </p:nvCxnSpPr>
        <p:spPr>
          <a:xfrm>
            <a:off x="3098825" y="5117133"/>
            <a:ext cx="3403565" cy="634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851152" y="480477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负载均衡请求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63769" y="1184082"/>
            <a:ext cx="1817647" cy="77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加载</a:t>
            </a:r>
            <a:endParaRPr lang="en-US" altLang="en-US"/>
          </a:p>
          <a:p>
            <a:pPr algn="ctr"/>
            <a:r>
              <a:rPr lang="en-US" altLang="en-US"/>
              <a:t>Loading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44861" y="578411"/>
            <a:ext cx="6406524" cy="199160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166613" y="664754"/>
            <a:ext cx="20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3300"/>
                </a:solidFill>
              </a:rPr>
              <a:t>连接（Linking）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2784" y="1184082"/>
            <a:ext cx="1515447" cy="7935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验证</a:t>
            </a:r>
            <a:endParaRPr lang="en-US" altLang="en-US"/>
          </a:p>
          <a:p>
            <a:pPr algn="ctr"/>
            <a:r>
              <a:rPr lang="en-US" altLang="en-US"/>
              <a:t>Verification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490399" y="1170115"/>
            <a:ext cx="1515447" cy="7935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准备</a:t>
            </a:r>
            <a:endParaRPr lang="en-US" altLang="en-US"/>
          </a:p>
          <a:p>
            <a:pPr algn="ctr"/>
            <a:r>
              <a:rPr lang="en-US" altLang="en-US"/>
              <a:t>Preparation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27064" y="1184082"/>
            <a:ext cx="1515447" cy="7935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解析</a:t>
            </a:r>
            <a:endParaRPr lang="en-US" altLang="en-US"/>
          </a:p>
          <a:p>
            <a:pPr algn="ctr"/>
            <a:r>
              <a:rPr lang="en-US" altLang="en-US"/>
              <a:t>Resolution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0006900" y="1184082"/>
            <a:ext cx="1702100" cy="7935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初始化</a:t>
            </a:r>
            <a:endParaRPr lang="en-US" altLang="en-US"/>
          </a:p>
          <a:p>
            <a:pPr algn="ctr"/>
            <a:r>
              <a:rPr lang="en-US" altLang="en-US"/>
              <a:t>Initialiaztion</a:t>
            </a:r>
            <a:endParaRPr lang="en-US" altLang="en-US"/>
          </a:p>
        </p:txBody>
      </p:sp>
      <p:sp>
        <p:nvSpPr>
          <p:cNvPr id="13" name="Right Arrow 12"/>
          <p:cNvSpPr/>
          <p:nvPr/>
        </p:nvSpPr>
        <p:spPr>
          <a:xfrm>
            <a:off x="2381416" y="1386607"/>
            <a:ext cx="662810" cy="432985"/>
          </a:xfrm>
          <a:prstGeom prst="rightArrow">
            <a:avLst/>
          </a:prstGeom>
          <a:solidFill>
            <a:srgbClr val="E1421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48230" y="1364386"/>
            <a:ext cx="741534" cy="432985"/>
          </a:xfrm>
          <a:prstGeom prst="rightArrow">
            <a:avLst/>
          </a:prstGeom>
          <a:solidFill>
            <a:srgbClr val="E1421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005846" y="1350419"/>
            <a:ext cx="741534" cy="432985"/>
          </a:xfrm>
          <a:prstGeom prst="rightArrow">
            <a:avLst/>
          </a:prstGeom>
          <a:solidFill>
            <a:srgbClr val="E1421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451384" y="1386607"/>
            <a:ext cx="555516" cy="432985"/>
          </a:xfrm>
          <a:prstGeom prst="rightArrow">
            <a:avLst/>
          </a:prstGeom>
          <a:solidFill>
            <a:srgbClr val="E1421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27064" y="3348371"/>
            <a:ext cx="3981936" cy="7935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使用</a:t>
            </a:r>
            <a:endParaRPr lang="en-US" altLang="en-US"/>
          </a:p>
          <a:p>
            <a:pPr algn="ctr"/>
            <a:r>
              <a:rPr lang="en-US" altLang="en-US"/>
              <a:t>Using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5280890" y="3348371"/>
            <a:ext cx="1724955" cy="793594"/>
          </a:xfrm>
          <a:prstGeom prst="rect">
            <a:avLst/>
          </a:prstGeom>
          <a:solidFill>
            <a:srgbClr val="32323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卸载</a:t>
            </a:r>
            <a:endParaRPr lang="en-US" altLang="en-US"/>
          </a:p>
          <a:p>
            <a:pPr algn="ctr"/>
            <a:r>
              <a:rPr lang="en-US" altLang="en-US"/>
              <a:t>Unloading</a:t>
            </a:r>
            <a:endParaRPr lang="en-US" alt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0173237" y="2446848"/>
            <a:ext cx="1370060" cy="432985"/>
          </a:xfrm>
          <a:prstGeom prst="rightArrow">
            <a:avLst/>
          </a:prstGeom>
          <a:solidFill>
            <a:srgbClr val="E1421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8218457" y="2742700"/>
            <a:ext cx="777722" cy="432985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7005846" y="3528675"/>
            <a:ext cx="721853" cy="432985"/>
          </a:xfrm>
          <a:prstGeom prst="rightArrow">
            <a:avLst/>
          </a:prstGeom>
          <a:solidFill>
            <a:srgbClr val="E1421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686647" y="796173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673878" y="933306"/>
            <a:ext cx="1180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BaseDao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480" y="1509138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58690" y="4032766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00520" y="4142600"/>
            <a:ext cx="1180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UserDao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1523" y="4745731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888190" y="4972381"/>
            <a:ext cx="24683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6647" y="4032766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598328" y="4142600"/>
            <a:ext cx="13306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OrderDao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480" y="4745731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5016147" y="4972381"/>
            <a:ext cx="24683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687630" y="4016894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701525" y="4142600"/>
            <a:ext cx="11256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XxxDao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30462" y="4729859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cxnSp>
        <p:nvCxnSpPr>
          <p:cNvPr id="21" name="Straight Connector 20"/>
          <p:cNvCxnSpPr>
            <a:stCxn id="20" idx="1"/>
            <a:endCxn id="20" idx="3"/>
          </p:cNvCxnSpPr>
          <p:nvPr/>
        </p:nvCxnSpPr>
        <p:spPr>
          <a:xfrm>
            <a:off x="9030462" y="4943177"/>
            <a:ext cx="24683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4" idx="2"/>
          </p:cNvCxnSpPr>
          <p:nvPr/>
        </p:nvCxnSpPr>
        <p:spPr>
          <a:xfrm flipV="1">
            <a:off x="2190319" y="2222103"/>
            <a:ext cx="4127957" cy="1810664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4" idx="2"/>
          </p:cNvCxnSpPr>
          <p:nvPr/>
        </p:nvCxnSpPr>
        <p:spPr>
          <a:xfrm flipV="1">
            <a:off x="6318276" y="2222103"/>
            <a:ext cx="0" cy="1810664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2"/>
          </p:cNvCxnSpPr>
          <p:nvPr/>
        </p:nvCxnSpPr>
        <p:spPr>
          <a:xfrm flipH="1" flipV="1">
            <a:off x="6318276" y="2222103"/>
            <a:ext cx="4000982" cy="1794792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189121" y="795538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176352" y="932671"/>
            <a:ext cx="1180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BaseDao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1953" y="1508503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6427475" y="795538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29957" y="932671"/>
            <a:ext cx="16589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BaseDaoInpl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70307" y="1508503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427475" y="4196564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414705" y="4333697"/>
            <a:ext cx="147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XxxDaoImpl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70307" y="4909529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189121" y="4196564"/>
            <a:ext cx="3263258" cy="14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176352" y="4333697"/>
            <a:ext cx="1180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XxxDao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1953" y="4909529"/>
            <a:ext cx="2468394" cy="452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增、删、改、查</a:t>
            </a:r>
            <a:endParaRPr lang="zh-CN" altLang="en-US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1531953" y="5136179"/>
            <a:ext cx="24683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13" idx="3"/>
          </p:cNvCxnSpPr>
          <p:nvPr/>
        </p:nvCxnSpPr>
        <p:spPr>
          <a:xfrm>
            <a:off x="6770307" y="5136179"/>
            <a:ext cx="246839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52378" y="1508503"/>
            <a:ext cx="1975096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4" idx="3"/>
          </p:cNvCxnSpPr>
          <p:nvPr/>
        </p:nvCxnSpPr>
        <p:spPr>
          <a:xfrm flipH="1">
            <a:off x="4452378" y="4909529"/>
            <a:ext cx="1975096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5" idx="2"/>
          </p:cNvCxnSpPr>
          <p:nvPr/>
        </p:nvCxnSpPr>
        <p:spPr>
          <a:xfrm flipV="1">
            <a:off x="2820750" y="2221468"/>
            <a:ext cx="0" cy="197509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8" idx="2"/>
          </p:cNvCxnSpPr>
          <p:nvPr/>
        </p:nvCxnSpPr>
        <p:spPr>
          <a:xfrm flipV="1">
            <a:off x="8059103" y="2221468"/>
            <a:ext cx="0" cy="197509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715852" y="4541301"/>
            <a:ext cx="144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implements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715852" y="1140276"/>
            <a:ext cx="144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implements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820659" y="2762381"/>
            <a:ext cx="459740" cy="892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extends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059013" y="2762381"/>
            <a:ext cx="459740" cy="892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extends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180975" y="2095500"/>
            <a:ext cx="8117205" cy="1260475"/>
            <a:chOff x="285" y="3300"/>
            <a:chExt cx="10753" cy="1985"/>
          </a:xfrm>
        </p:grpSpPr>
        <p:sp>
          <p:nvSpPr>
            <p:cNvPr id="4" name="Rectangle 3"/>
            <p:cNvSpPr/>
            <p:nvPr/>
          </p:nvSpPr>
          <p:spPr>
            <a:xfrm>
              <a:off x="285" y="3904"/>
              <a:ext cx="1754" cy="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加载</a:t>
              </a:r>
              <a:endParaRPr lang="en-US" altLang="en-US" sz="1200"/>
            </a:p>
            <a:p>
              <a:pPr algn="ctr"/>
              <a:r>
                <a:rPr lang="en-US" altLang="en-US" sz="1200"/>
                <a:t>Loading</a:t>
              </a:r>
              <a:endParaRPr lang="en-US" alt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9" y="3300"/>
              <a:ext cx="6181" cy="1985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26" y="3386"/>
              <a:ext cx="201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>
                  <a:solidFill>
                    <a:srgbClr val="FF3300"/>
                  </a:solidFill>
                </a:rPr>
                <a:t>连接（Linking）</a:t>
              </a:r>
              <a:endParaRPr lang="en-US" altLang="en-US" sz="1200">
                <a:solidFill>
                  <a:srgbClr val="FF33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60" y="3904"/>
              <a:ext cx="1462" cy="7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验证</a:t>
              </a:r>
              <a:endParaRPr lang="en-US" altLang="en-US" sz="1200"/>
            </a:p>
            <a:p>
              <a:pPr algn="ctr"/>
              <a:r>
                <a:rPr lang="en-US" altLang="en-US" sz="1200"/>
                <a:t>Verification</a:t>
              </a:r>
              <a:endParaRPr lang="en-US" alt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8" y="3890"/>
              <a:ext cx="1462" cy="7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准备</a:t>
              </a:r>
              <a:endParaRPr lang="en-US" altLang="en-US" sz="1200"/>
            </a:p>
            <a:p>
              <a:pPr algn="ctr"/>
              <a:r>
                <a:rPr lang="en-US" altLang="en-US" sz="1200"/>
                <a:t>Preparation</a:t>
              </a:r>
              <a:endParaRPr lang="en-US" alt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96" y="3904"/>
              <a:ext cx="1462" cy="7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解析</a:t>
              </a:r>
              <a:endParaRPr lang="en-US" altLang="en-US" sz="1200"/>
            </a:p>
            <a:p>
              <a:pPr algn="ctr"/>
              <a:r>
                <a:rPr lang="en-US" altLang="en-US" sz="1200"/>
                <a:t>Resolution</a:t>
              </a:r>
              <a:endParaRPr lang="en-US" alt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96" y="3904"/>
              <a:ext cx="1642" cy="79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初始化</a:t>
              </a:r>
              <a:endParaRPr lang="en-US" altLang="en-US" sz="1200"/>
            </a:p>
            <a:p>
              <a:pPr algn="ctr"/>
              <a:r>
                <a:rPr lang="en-US" altLang="en-US" sz="1200"/>
                <a:t>Initialiaztion</a:t>
              </a:r>
              <a:endParaRPr lang="en-US" altLang="en-US" sz="120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039" y="4105"/>
              <a:ext cx="639" cy="431"/>
            </a:xfrm>
            <a:prstGeom prst="rightArrow">
              <a:avLst/>
            </a:prstGeom>
            <a:solidFill>
              <a:srgbClr val="E1421D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22" y="4083"/>
              <a:ext cx="715" cy="431"/>
            </a:xfrm>
            <a:prstGeom prst="rightArrow">
              <a:avLst/>
            </a:prstGeom>
            <a:solidFill>
              <a:srgbClr val="E1421D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500" y="4069"/>
              <a:ext cx="715" cy="431"/>
            </a:xfrm>
            <a:prstGeom prst="rightArrow">
              <a:avLst/>
            </a:prstGeom>
            <a:solidFill>
              <a:srgbClr val="E1421D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860" y="4105"/>
              <a:ext cx="536" cy="431"/>
            </a:xfrm>
            <a:prstGeom prst="rightArrow">
              <a:avLst/>
            </a:prstGeom>
            <a:solidFill>
              <a:srgbClr val="E1421D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</p:grpSp>
      <p:sp>
        <p:nvSpPr>
          <p:cNvPr id="2" name="Can 1"/>
          <p:cNvSpPr/>
          <p:nvPr/>
        </p:nvSpPr>
        <p:spPr>
          <a:xfrm>
            <a:off x="295275" y="156845"/>
            <a:ext cx="2523490" cy="1217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src</a:t>
            </a:r>
            <a:endParaRPr lang="en-US" sz="1400"/>
          </a:p>
          <a:p>
            <a:pPr algn="ctr"/>
            <a:r>
              <a:rPr lang="en-US" sz="1400"/>
              <a:t>com/zh/classloader/User.java</a:t>
            </a:r>
            <a:endParaRPr lang="en-US" sz="1400"/>
          </a:p>
        </p:txBody>
      </p:sp>
      <p:sp>
        <p:nvSpPr>
          <p:cNvPr id="3" name="Can 2"/>
          <p:cNvSpPr/>
          <p:nvPr/>
        </p:nvSpPr>
        <p:spPr>
          <a:xfrm>
            <a:off x="5661660" y="156845"/>
            <a:ext cx="2636520" cy="1217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dist</a:t>
            </a:r>
            <a:endParaRPr lang="en-US" sz="1400"/>
          </a:p>
          <a:p>
            <a:pPr algn="ctr"/>
            <a:r>
              <a:rPr lang="en-US" sz="1400"/>
              <a:t>com/zh/classloader/User.class</a:t>
            </a:r>
            <a:endParaRPr lang="en-US" sz="1400"/>
          </a:p>
        </p:txBody>
      </p:sp>
      <p:sp>
        <p:nvSpPr>
          <p:cNvPr id="5" name="Right Arrow 4"/>
          <p:cNvSpPr/>
          <p:nvPr/>
        </p:nvSpPr>
        <p:spPr>
          <a:xfrm>
            <a:off x="2819400" y="655955"/>
            <a:ext cx="2828925" cy="4184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</p:txBody>
      </p:sp>
      <p:cxnSp>
        <p:nvCxnSpPr>
          <p:cNvPr id="20" name="Elbow Connector 19"/>
          <p:cNvCxnSpPr>
            <a:stCxn id="3" idx="3"/>
            <a:endCxn id="4" idx="0"/>
          </p:cNvCxnSpPr>
          <p:nvPr/>
        </p:nvCxnSpPr>
        <p:spPr>
          <a:xfrm rot="5400000">
            <a:off x="3359150" y="-1141730"/>
            <a:ext cx="1104900" cy="6136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0975" y="4100830"/>
            <a:ext cx="8117205" cy="263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374650" y="4251325"/>
            <a:ext cx="3058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Java</a:t>
            </a:r>
            <a:r>
              <a:rPr lang="zh-CN" altLang="en-US" sz="2400">
                <a:solidFill>
                  <a:schemeClr val="bg1"/>
                </a:solidFill>
              </a:rPr>
              <a:t>虚拟机内存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9280" y="4943475"/>
            <a:ext cx="2943860" cy="1348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字节码二进制数据</a:t>
            </a:r>
            <a:endParaRPr lang="zh-CN" altLang="en-US" sz="1600"/>
          </a:p>
        </p:txBody>
      </p:sp>
      <p:sp>
        <p:nvSpPr>
          <p:cNvPr id="28" name="Text Box 27"/>
          <p:cNvSpPr txBox="1"/>
          <p:nvPr/>
        </p:nvSpPr>
        <p:spPr>
          <a:xfrm>
            <a:off x="843915" y="5045710"/>
            <a:ext cx="1391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方法区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50155" y="4943475"/>
            <a:ext cx="2943860" cy="13481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en-US" altLang="zh-CN" sz="1600"/>
              <a:t>Class</a:t>
            </a:r>
            <a:r>
              <a:rPr lang="zh-CN" altLang="en-US" sz="1600"/>
              <a:t>对象</a:t>
            </a:r>
            <a:endParaRPr lang="zh-CN" altLang="en-US" sz="1600"/>
          </a:p>
        </p:txBody>
      </p:sp>
      <p:sp>
        <p:nvSpPr>
          <p:cNvPr id="30" name="Text Box 29"/>
          <p:cNvSpPr txBox="1"/>
          <p:nvPr/>
        </p:nvSpPr>
        <p:spPr>
          <a:xfrm>
            <a:off x="5304790" y="5045710"/>
            <a:ext cx="1391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堆区</a:t>
            </a:r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27" idx="3"/>
            <a:endCxn id="29" idx="1"/>
          </p:cNvCxnSpPr>
          <p:nvPr/>
        </p:nvCxnSpPr>
        <p:spPr>
          <a:xfrm>
            <a:off x="3533140" y="5617845"/>
            <a:ext cx="1517015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3804920" y="5249545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引用</a:t>
            </a:r>
            <a:endParaRPr lang="zh-CN" altLang="en-US"/>
          </a:p>
        </p:txBody>
      </p:sp>
      <p:cxnSp>
        <p:nvCxnSpPr>
          <p:cNvPr id="33" name="Straight Arrow Connector 32"/>
          <p:cNvCxnSpPr>
            <a:stCxn id="12" idx="2"/>
          </p:cNvCxnSpPr>
          <p:nvPr/>
        </p:nvCxnSpPr>
        <p:spPr>
          <a:xfrm>
            <a:off x="7678420" y="2981325"/>
            <a:ext cx="3175" cy="1121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宽屏</PresentationFormat>
  <Paragraphs>316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Liberation Sans</vt:lpstr>
      <vt:lpstr>宋体</vt:lpstr>
      <vt:lpstr>文泉驿正黑</vt:lpstr>
      <vt:lpstr>微软雅黑</vt:lpstr>
      <vt:lpstr>Arial Unicode MS</vt:lpstr>
      <vt:lpstr>Arial Black</vt:lpstr>
      <vt:lpstr>MT Extra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</dc:creator>
  <cp:lastModifiedBy>zh</cp:lastModifiedBy>
  <cp:revision>15</cp:revision>
  <dcterms:created xsi:type="dcterms:W3CDTF">2020-03-31T03:33:17Z</dcterms:created>
  <dcterms:modified xsi:type="dcterms:W3CDTF">2020-03-31T03:33:17Z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