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4"/>
  </p:notesMasterIdLst>
  <p:handoutMasterIdLst>
    <p:handoutMasterId r:id="rId15"/>
  </p:handoutMasterIdLst>
  <p:sldIdLst>
    <p:sldId id="256" r:id="rId2"/>
    <p:sldId id="257" r:id="rId3"/>
    <p:sldId id="258" r:id="rId4"/>
    <p:sldId id="259" r:id="rId5"/>
    <p:sldId id="267" r:id="rId6"/>
    <p:sldId id="266" r:id="rId7"/>
    <p:sldId id="262" r:id="rId8"/>
    <p:sldId id="261" r:id="rId9"/>
    <p:sldId id="263" r:id="rId10"/>
    <p:sldId id="264" r:id="rId11"/>
    <p:sldId id="265" r:id="rId12"/>
    <p:sldId id="268" r:id="rId13"/>
  </p:sldIdLst>
  <p:sldSz cx="12192000" cy="6858000"/>
  <p:notesSz cx="6858000" cy="9144000"/>
  <p:defaultTextStyle>
    <a:defPPr rtl="0">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BE2D2EC-A0CC-4162-ADB7-889BF634EA89}" type="datetime1">
              <a:rPr lang="zh-CN" altLang="en-US" smtClean="0">
                <a:latin typeface="Microsoft YaHei UI" panose="020B0503020204020204" pitchFamily="34" charset="-122"/>
                <a:ea typeface="Microsoft YaHei UI" panose="020B0503020204020204" pitchFamily="34" charset="-122"/>
              </a:rPr>
              <a:t>2023/11/22</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BFF3C72-DB5A-4AA9-96E0-40D7A7C88DA5}" type="datetime1">
              <a:rPr lang="zh-CN" altLang="en-US" noProof="0" smtClean="0"/>
              <a:t>2023/11/22</a:t>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C6B3AB32-59DF-41F1-9618-EDFBF5049629}" type="slidenum">
              <a:rPr lang="en-US" altLang="zh-CN" noProof="0" smtClean="0"/>
              <a:pPr/>
              <a:t>‹#›</a:t>
            </a:fld>
            <a:endParaRPr lang="zh-CN" altLang="en-U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C6B3AB32-59DF-41F1-9618-EDFBF504962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副标题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latin typeface="Microsoft YaHei UI" panose="020B0503020204020204" pitchFamily="34" charset="-122"/>
                <a:ea typeface="Microsoft YaHei UI"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4" name="日期占位符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740F3E85-5501-4432-AF99-54E0CA5A4C80}" type="datetime1">
              <a:rPr lang="zh-CN" altLang="en-US" smtClean="0"/>
              <a:t>2023/11/22</a:t>
            </a:fld>
            <a:endParaRPr lang="zh-CN" altLang="en-US"/>
          </a:p>
        </p:txBody>
      </p:sp>
      <p:sp>
        <p:nvSpPr>
          <p:cNvPr id="5" name="页脚占位符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a:p>
        </p:txBody>
      </p:sp>
      <p:sp>
        <p:nvSpPr>
          <p:cNvPr id="6" name="幻灯片编号占位符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8" name="长方形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垂直文本占位符 2"/>
          <p:cNvSpPr>
            <a:spLocks noGrp="1"/>
          </p:cNvSpPr>
          <p:nvPr>
            <p:ph type="body" orient="vert" idx="1" hasCustomPrompt="1"/>
          </p:nvPr>
        </p:nvSpPr>
        <p:spPr/>
        <p:txBody>
          <a:bodyPr vert="eaVert" rtlCol="0" anchor="t"/>
          <a:lstStyle>
            <a:lvl1pPr algn="l">
              <a:defRPr>
                <a:latin typeface="Microsoft YaHei UI" panose="020B0503020204020204" pitchFamily="34" charset="-122"/>
                <a:ea typeface="Microsoft YaHei UI" panose="020B0503020204020204" pitchFamily="34" charset="-122"/>
              </a:defRPr>
            </a:lvl1pPr>
            <a:lvl2pPr algn="l">
              <a:defRPr>
                <a:latin typeface="Microsoft YaHei UI" panose="020B0503020204020204" pitchFamily="34" charset="-122"/>
                <a:ea typeface="Microsoft YaHei UI" panose="020B0503020204020204" pitchFamily="34" charset="-122"/>
              </a:defRPr>
            </a:lvl2pPr>
            <a:lvl3pPr algn="l">
              <a:defRPr>
                <a:latin typeface="Microsoft YaHei UI" panose="020B0503020204020204" pitchFamily="34" charset="-122"/>
                <a:ea typeface="Microsoft YaHei UI" panose="020B0503020204020204" pitchFamily="34" charset="-122"/>
              </a:defRPr>
            </a:lvl3pPr>
            <a:lvl4pPr algn="l">
              <a:defRPr>
                <a:latin typeface="Microsoft YaHei UI" panose="020B0503020204020204" pitchFamily="34" charset="-122"/>
                <a:ea typeface="Microsoft YaHei UI" panose="020B0503020204020204" pitchFamily="34" charset="-122"/>
              </a:defRPr>
            </a:lvl4pPr>
            <a:lvl5pPr algn="l">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33DC6BC-F496-4526-8902-CE401331162A}" type="datetime1">
              <a:rPr lang="zh-CN" altLang="en-US" noProof="0" smtClean="0"/>
              <a:t>2023/11/22</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7" name="长方形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839201" y="675726"/>
            <a:ext cx="2004164" cy="5183073"/>
          </a:xfrm>
        </p:spPr>
        <p:txBody>
          <a:bodyPr vert="eaVert" rtlCol="0"/>
          <a:lstStyle/>
          <a:p>
            <a:pPr rtl="0"/>
            <a:r>
              <a:rPr lang="en-US" altLang="zh-CN" noProof="0"/>
              <a:t>Click to edit Master title style</a:t>
            </a:r>
            <a:endParaRPr lang="zh-CN" altLang="en-US" noProof="0"/>
          </a:p>
        </p:txBody>
      </p:sp>
      <p:sp>
        <p:nvSpPr>
          <p:cNvPr id="3" name="垂直文本占位符 2"/>
          <p:cNvSpPr>
            <a:spLocks noGrp="1"/>
          </p:cNvSpPr>
          <p:nvPr>
            <p:ph type="body" orient="vert" idx="1" hasCustomPrompt="1"/>
          </p:nvPr>
        </p:nvSpPr>
        <p:spPr>
          <a:xfrm>
            <a:off x="774923" y="675726"/>
            <a:ext cx="7896279" cy="5183073"/>
          </a:xfrm>
        </p:spPr>
        <p:txBody>
          <a:bodyPr vert="eaVert" rtlCol="0" anchor="t"/>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70184BDE-112C-4E3C-BDD8-A46EC2EAB444}" type="datetime1">
              <a:rPr lang="zh-CN" altLang="en-US" noProof="0" smtClean="0"/>
              <a:t>2023/11/22</a:t>
            </a:fld>
            <a:endParaRPr lang="zh-CN" altLang="en-US" noProof="0"/>
          </a:p>
        </p:txBody>
      </p:sp>
      <p:sp>
        <p:nvSpPr>
          <p:cNvPr id="5" name="页脚占位符 4"/>
          <p:cNvSpPr>
            <a:spLocks noGrp="1"/>
          </p:cNvSpPr>
          <p:nvPr>
            <p:ph type="ftr" sz="quarter" idx="11"/>
          </p:nvPr>
        </p:nvSpPr>
        <p:spPr>
          <a:xfrm>
            <a:off x="774923" y="5951811"/>
            <a:ext cx="7896279" cy="365125"/>
          </a:xfrm>
        </p:spPr>
        <p:txBody>
          <a:bodyPr rtlCol="0"/>
          <a:lstStyle/>
          <a:p>
            <a:pPr rtl="0"/>
            <a:endParaRPr lang="zh-CN" altLang="en-US" noProof="0"/>
          </a:p>
        </p:txBody>
      </p:sp>
      <p:sp>
        <p:nvSpPr>
          <p:cNvPr id="6" name="幻灯片编号占位符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长方形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702156"/>
            <a:ext cx="11029616" cy="1013800"/>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内容占位符 2"/>
          <p:cNvSpPr>
            <a:spLocks noGrp="1"/>
          </p:cNvSpPr>
          <p:nvPr>
            <p:ph idx="1" hasCustomPrompt="1"/>
          </p:nvPr>
        </p:nvSpPr>
        <p:spPr>
          <a:xfrm>
            <a:off x="581192" y="2180496"/>
            <a:ext cx="11029615" cy="367830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59A7691A-8DBD-4066-BF47-535BB956A25F}" type="datetime1">
              <a:rPr lang="zh-CN" altLang="en-US" noProof="0" smtClean="0"/>
              <a:t>2023/11/22</a:t>
            </a:fld>
            <a:endParaRPr lang="zh-CN" altLang="en-US" noProof="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12"/>
          </p:nvPr>
        </p:nvSpPr>
        <p:spPr>
          <a:xfrm>
            <a:off x="10558300" y="5956137"/>
            <a:ext cx="1052508" cy="365125"/>
          </a:xfrm>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文本占位符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4" name="日期占位符 3"/>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B69BE3FC-432A-4F95-82F8-E3071544B4B5}" type="datetime1">
              <a:rPr lang="zh-CN" altLang="en-US" noProof="0" smtClean="0"/>
              <a:t>2023/11/22</a:t>
            </a:fld>
            <a:endParaRPr lang="zh-CN" altLang="en-US" noProof="0"/>
          </a:p>
        </p:txBody>
      </p:sp>
      <p:sp>
        <p:nvSpPr>
          <p:cNvPr id="5" name="页脚占位符 4"/>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长方形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内容占位符 2"/>
          <p:cNvSpPr>
            <a:spLocks noGrp="1"/>
          </p:cNvSpPr>
          <p:nvPr>
            <p:ph sz="half" idx="1" hasCustomPrompt="1"/>
          </p:nvPr>
        </p:nvSpPr>
        <p:spPr>
          <a:xfrm>
            <a:off x="581193" y="2228003"/>
            <a:ext cx="5422390"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hasCustomPrompt="1"/>
          </p:nvPr>
        </p:nvSpPr>
        <p:spPr>
          <a:xfrm>
            <a:off x="6188417" y="2228003"/>
            <a:ext cx="5422392" cy="3633047"/>
          </a:xfrm>
        </p:spPr>
        <p:txBody>
          <a:bodyPr rtlCol="0">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861EFBB1-FBE4-477F-81AB-871C3BD12407}" type="datetime1">
              <a:rPr lang="zh-CN" altLang="en-US" noProof="0" smtClean="0"/>
              <a:t>2023/11/22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长方形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标题 1"/>
          <p:cNvSpPr>
            <a:spLocks noGrp="1"/>
          </p:cNvSpPr>
          <p:nvPr>
            <p:ph type="title"/>
          </p:nvPr>
        </p:nvSpPr>
        <p:spPr>
          <a:xfrm>
            <a:off x="581193"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文本占位符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hasCustomPrompt="1"/>
          </p:nvPr>
        </p:nvSpPr>
        <p:spPr>
          <a:xfrm>
            <a:off x="581194"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hasCustomPrompt="1"/>
          </p:nvPr>
        </p:nvSpPr>
        <p:spPr>
          <a:xfrm>
            <a:off x="6217709" y="2926052"/>
            <a:ext cx="5393100" cy="2934999"/>
          </a:xfrm>
        </p:spPr>
        <p:txBody>
          <a:bodyPr rtlCol="0" anchor="t">
            <a:normAutofit/>
          </a:bodyPr>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5AEE56D-F728-41E1-AB72-185C4152BF39}" type="datetime1">
              <a:rPr lang="zh-CN" altLang="en-US" noProof="0" smtClean="0"/>
              <a:t>2023/11/22</a:t>
            </a:fld>
            <a:endParaRPr lang="zh-CN" altLang="en-US" noProof="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5884CE3-810C-4A99-B743-7969872A8037}" type="datetime1">
              <a:rPr lang="zh-CN" altLang="en-US" noProof="0" smtClean="0"/>
              <a:t>2023/11/22</a:t>
            </a:fld>
            <a:endParaRPr lang="zh-CN" altLang="en-US" noProof="0"/>
          </a:p>
        </p:txBody>
      </p:sp>
      <p:sp>
        <p:nvSpPr>
          <p:cNvPr id="4" name="页脚占位符 3"/>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5" name="灯片编号占位符 4"/>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7" name="长方形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标题 1"/>
          <p:cNvSpPr>
            <a:spLocks noGrp="1"/>
          </p:cNvSpPr>
          <p:nvPr>
            <p:ph type="title"/>
          </p:nvPr>
        </p:nvSpPr>
        <p:spPr>
          <a:xfrm>
            <a:off x="575894" y="729658"/>
            <a:ext cx="11029616" cy="988332"/>
          </a:xfrm>
        </p:spPr>
        <p:txBody>
          <a:bodyPr rtlCol="0"/>
          <a:lstStyle>
            <a:lvl1pPr>
              <a:defRPr>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D8827FEE-18ED-4739-A9FF-14C2F6D4C66F}" type="datetime1">
              <a:rPr lang="zh-CN" altLang="en-US" smtClean="0"/>
              <a:t>2023/11/22</a:t>
            </a:fld>
            <a:endParaRPr lang="zh-CN" altLang="en-US"/>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smtClean="0"/>
              <a:pPr/>
              <a:t>‹#›</a:t>
            </a:fld>
            <a:endParaRPr lang="zh-CN" alt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内容占位符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latin typeface="Microsoft YaHei UI" panose="020B0503020204020204" pitchFamily="34" charset="-122"/>
                <a:ea typeface="Microsoft YaHei UI" panose="020B0503020204020204" pitchFamily="34" charset="-122"/>
              </a:defRPr>
            </a:lvl1pPr>
            <a:lvl2pPr>
              <a:defRPr sz="1800">
                <a:solidFill>
                  <a:schemeClr val="tx2"/>
                </a:solidFill>
                <a:latin typeface="Microsoft YaHei UI" panose="020B0503020204020204" pitchFamily="34" charset="-122"/>
                <a:ea typeface="Microsoft YaHei UI" panose="020B0503020204020204" pitchFamily="34" charset="-122"/>
              </a:defRPr>
            </a:lvl2pPr>
            <a:lvl3pPr>
              <a:defRPr sz="1600">
                <a:solidFill>
                  <a:schemeClr val="tx2"/>
                </a:solidFill>
                <a:latin typeface="Microsoft YaHei UI" panose="020B0503020204020204" pitchFamily="34" charset="-122"/>
                <a:ea typeface="Microsoft YaHei UI" panose="020B0503020204020204" pitchFamily="34" charset="-122"/>
              </a:defRPr>
            </a:lvl3pPr>
            <a:lvl4pPr>
              <a:defRPr sz="1400">
                <a:solidFill>
                  <a:schemeClr val="tx2"/>
                </a:solidFill>
                <a:latin typeface="Microsoft YaHei UI" panose="020B0503020204020204" pitchFamily="34" charset="-122"/>
                <a:ea typeface="Microsoft YaHei UI" panose="020B0503020204020204" pitchFamily="34" charset="-122"/>
              </a:defRPr>
            </a:lvl4pPr>
            <a:lvl5pPr>
              <a:defRPr sz="1400">
                <a:solidFill>
                  <a:schemeClr val="tx2"/>
                </a:solidFill>
                <a:latin typeface="Microsoft YaHei UI" panose="020B0503020204020204" pitchFamily="34" charset="-122"/>
                <a:ea typeface="Microsoft YaHei UI" panose="020B0503020204020204" pitchFamily="34" charset="-122"/>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latin typeface="Microsoft YaHei UI" panose="020B0503020204020204" pitchFamily="34" charset="-122"/>
                <a:ea typeface="Microsoft YaHei UI" panose="020B0503020204020204" pitchFamily="34" charset="-122"/>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1E8FD737-AF5D-42F6-9593-A791E4A2E40B}" type="datetime1">
              <a:rPr lang="zh-CN" altLang="en-US" noProof="0" smtClean="0"/>
              <a:t>2023/11/22</a:t>
            </a:fld>
            <a:endParaRPr lang="zh-CN" altLang="en-US" noProof="0"/>
          </a:p>
        </p:txBody>
      </p:sp>
      <p:sp>
        <p:nvSpPr>
          <p:cNvPr id="6" name="页脚占位符 5"/>
          <p:cNvSpPr>
            <a:spLocks noGrp="1"/>
          </p:cNvSpPr>
          <p:nvPr>
            <p:ph type="ftr" sz="quarter" idx="11"/>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solidFill>
                  <a:schemeClr val="accent1">
                    <a:lumMod val="75000"/>
                    <a:lumOff val="25000"/>
                  </a:schemeClr>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latin typeface="Microsoft YaHei UI" panose="020B0503020204020204" pitchFamily="34" charset="-122"/>
                <a:ea typeface="Microsoft YaHei UI" panose="020B0503020204020204" pitchFamily="34" charset="-122"/>
              </a:defRPr>
            </a:lvl1pPr>
          </a:lstStyle>
          <a:p>
            <a:pPr rtl="0"/>
            <a:r>
              <a:rPr lang="en-US" altLang="zh-CN" noProof="0"/>
              <a:t>Click to edit Master title style</a:t>
            </a:r>
            <a:endParaRPr lang="zh-CN" altLang="en-US" noProof="0"/>
          </a:p>
        </p:txBody>
      </p:sp>
      <p:sp>
        <p:nvSpPr>
          <p:cNvPr id="3" name="图片占位符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atin typeface="Microsoft YaHei UI" panose="020B0503020204020204" pitchFamily="34" charset="-122"/>
                <a:ea typeface="Microsoft YaHei UI" panose="020B0503020204020204" pitchFamily="34" charset="-122"/>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noProof="0"/>
              <a:t>单击图标以添加图片</a:t>
            </a:r>
          </a:p>
        </p:txBody>
      </p:sp>
      <p:sp>
        <p:nvSpPr>
          <p:cNvPr id="4" name="文本占位符 3"/>
          <p:cNvSpPr>
            <a:spLocks noGrp="1"/>
          </p:cNvSpPr>
          <p:nvPr>
            <p:ph type="body" sz="half" idx="2" hasCustomPrompt="1"/>
          </p:nvPr>
        </p:nvSpPr>
        <p:spPr>
          <a:xfrm>
            <a:off x="581192" y="5260127"/>
            <a:ext cx="11029617" cy="598671"/>
          </a:xfrm>
        </p:spPr>
        <p:txBody>
          <a:bodyPr rtlCol="0">
            <a:normAutofit/>
          </a:bodyPr>
          <a:lstStyle>
            <a:lvl1pPr marL="0" indent="0">
              <a:buNone/>
              <a:defRPr sz="12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5" name="日期占位符 4"/>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12F3E445-1550-4268-8B79-D5D9D4C9958A}" type="datetime1">
              <a:rPr lang="zh-CN" altLang="en-US" noProof="0" smtClean="0"/>
              <a:t>2023/11/22</a:t>
            </a:fld>
            <a:endParaRPr lang="zh-CN" altLang="en-US" noProof="0"/>
          </a:p>
        </p:txBody>
      </p:sp>
      <p:sp>
        <p:nvSpPr>
          <p:cNvPr id="6" name="页脚占位符 5"/>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AE03A009-E72B-4350-9C8A-8E7EF73D113B}" type="datetime1">
              <a:rPr lang="zh-CN" altLang="en-US" noProof="0" smtClean="0"/>
              <a:t>2023/11/22</a:t>
            </a:fld>
            <a:endParaRPr lang="zh-CN" altLang="en-US" noProof="0"/>
          </a:p>
        </p:txBody>
      </p:sp>
      <p:sp>
        <p:nvSpPr>
          <p:cNvPr id="5" name="页脚占位符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幻灯片编号占位符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Microsoft YaHei UI" panose="020B0503020204020204" pitchFamily="34" charset="-122"/>
                <a:ea typeface="Microsoft YaHei UI" panose="020B0503020204020204" pitchFamily="34" charset="-122"/>
              </a:defRPr>
            </a:lvl1pPr>
          </a:lstStyle>
          <a:p>
            <a:fld id="{D57F1E4F-1CFF-5643-939E-217C01CDF565}" type="slidenum">
              <a:rPr lang="en-US" altLang="zh-CN" noProof="0" smtClean="0"/>
              <a:pPr/>
              <a:t>‹#›</a:t>
            </a:fld>
            <a:endParaRPr lang="zh-CN" altLang="en-US" noProof="0"/>
          </a:p>
        </p:txBody>
      </p:sp>
      <p:sp>
        <p:nvSpPr>
          <p:cNvPr id="9" name="长方形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长方形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长方形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图片 6" descr="数字连接">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组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长方形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9" name="长方形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0" name="长方形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grpSp>
      <p:sp>
        <p:nvSpPr>
          <p:cNvPr id="22" name="长方形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US" altLang="zh-CN" sz="3600" b="0" i="0" dirty="0">
                <a:solidFill>
                  <a:schemeClr val="bg1"/>
                </a:solidFill>
                <a:effectLst/>
                <a:latin typeface="Söhne"/>
              </a:rPr>
              <a:t>Time Series Forecasting of Precious Metal Prices: ARIMA &amp; Exponential Smoothing Models</a:t>
            </a:r>
            <a:endParaRPr lang="zh-CN" altLang="en-US" sz="6000" dirty="0">
              <a:solidFill>
                <a:schemeClr val="bg1"/>
              </a:solidFill>
            </a:endParaRPr>
          </a:p>
        </p:txBody>
      </p:sp>
      <p:sp>
        <p:nvSpPr>
          <p:cNvPr id="3" name="副标题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fontScale="70000" lnSpcReduction="20000"/>
          </a:bodyPr>
          <a:lstStyle/>
          <a:p>
            <a:pPr rtl="0"/>
            <a:r>
              <a:rPr lang="en-US" altLang="zh-CN" b="0" i="0" dirty="0">
                <a:solidFill>
                  <a:schemeClr val="bg1"/>
                </a:solidFill>
                <a:effectLst/>
                <a:latin typeface="Söhne"/>
              </a:rPr>
              <a:t>An Empirical Analysis (January 2018 - November 2023)</a:t>
            </a:r>
          </a:p>
          <a:p>
            <a:pPr rtl="0"/>
            <a:r>
              <a:rPr lang="en-US" altLang="zh-CN" dirty="0">
                <a:solidFill>
                  <a:schemeClr val="bg1"/>
                </a:solidFill>
                <a:latin typeface="Söhne"/>
              </a:rPr>
              <a:t>Creator: Zhi Zheng &amp; </a:t>
            </a:r>
            <a:r>
              <a:rPr lang="en-US" altLang="zh-CN" dirty="0" err="1">
                <a:solidFill>
                  <a:schemeClr val="bg1"/>
                </a:solidFill>
                <a:latin typeface="Söhne"/>
              </a:rPr>
              <a:t>Marckenrold</a:t>
            </a:r>
            <a:r>
              <a:rPr lang="en-US" altLang="zh-CN" dirty="0">
                <a:solidFill>
                  <a:schemeClr val="bg1"/>
                </a:solidFill>
                <a:latin typeface="Söhne"/>
              </a:rPr>
              <a:t> Cadet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F0BB-9334-2F72-8990-FD0AA566CBCD}"/>
              </a:ext>
            </a:extLst>
          </p:cNvPr>
          <p:cNvSpPr>
            <a:spLocks noGrp="1"/>
          </p:cNvSpPr>
          <p:nvPr>
            <p:ph type="title"/>
          </p:nvPr>
        </p:nvSpPr>
        <p:spPr/>
        <p:txBody>
          <a:bodyPr/>
          <a:lstStyle/>
          <a:p>
            <a:r>
              <a:rPr lang="en-US" altLang="zh-CN" b="1" i="0" dirty="0">
                <a:effectLst/>
                <a:latin typeface="Söhne"/>
              </a:rPr>
              <a:t>Forecasting</a:t>
            </a:r>
            <a:endParaRPr lang="zh-CN" altLang="en-US" dirty="0"/>
          </a:p>
        </p:txBody>
      </p:sp>
      <p:pic>
        <p:nvPicPr>
          <p:cNvPr id="5" name="Content Placeholder 4">
            <a:extLst>
              <a:ext uri="{FF2B5EF4-FFF2-40B4-BE49-F238E27FC236}">
                <a16:creationId xmlns:a16="http://schemas.microsoft.com/office/drawing/2014/main" id="{94EFF25E-D80F-323F-8BD3-5B400C7EC104}"/>
              </a:ext>
            </a:extLst>
          </p:cNvPr>
          <p:cNvPicPr>
            <a:picLocks noGrp="1" noChangeAspect="1"/>
          </p:cNvPicPr>
          <p:nvPr>
            <p:ph idx="1"/>
          </p:nvPr>
        </p:nvPicPr>
        <p:blipFill>
          <a:blip r:embed="rId2"/>
          <a:stretch>
            <a:fillRect/>
          </a:stretch>
        </p:blipFill>
        <p:spPr>
          <a:xfrm>
            <a:off x="3651903" y="2003942"/>
            <a:ext cx="4437737" cy="4374751"/>
          </a:xfrm>
        </p:spPr>
      </p:pic>
    </p:spTree>
    <p:extLst>
      <p:ext uri="{BB962C8B-B14F-4D97-AF65-F5344CB8AC3E}">
        <p14:creationId xmlns:p14="http://schemas.microsoft.com/office/powerpoint/2010/main" val="2572934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579E-93DF-4B8F-3AA9-9F4C58FF5298}"/>
              </a:ext>
            </a:extLst>
          </p:cNvPr>
          <p:cNvSpPr>
            <a:spLocks noGrp="1"/>
          </p:cNvSpPr>
          <p:nvPr>
            <p:ph type="title"/>
          </p:nvPr>
        </p:nvSpPr>
        <p:spPr/>
        <p:txBody>
          <a:bodyPr/>
          <a:lstStyle/>
          <a:p>
            <a:r>
              <a:rPr lang="en-US" altLang="zh-CN" b="1" i="0" dirty="0">
                <a:effectLst/>
                <a:latin typeface="Söhne"/>
              </a:rPr>
              <a:t>Conclusion and Future Work</a:t>
            </a:r>
            <a:endParaRPr lang="zh-CN" altLang="en-US" dirty="0"/>
          </a:p>
        </p:txBody>
      </p:sp>
      <p:sp>
        <p:nvSpPr>
          <p:cNvPr id="3" name="Content Placeholder 2">
            <a:extLst>
              <a:ext uri="{FF2B5EF4-FFF2-40B4-BE49-F238E27FC236}">
                <a16:creationId xmlns:a16="http://schemas.microsoft.com/office/drawing/2014/main" id="{A776342B-5035-EEEC-6270-9D9538D7EC6F}"/>
              </a:ext>
            </a:extLst>
          </p:cNvPr>
          <p:cNvSpPr>
            <a:spLocks noGrp="1"/>
          </p:cNvSpPr>
          <p:nvPr>
            <p:ph idx="1"/>
          </p:nvPr>
        </p:nvSpPr>
        <p:spPr/>
        <p:txBody>
          <a:bodyPr>
            <a:normAutofit/>
          </a:bodyPr>
          <a:lstStyle/>
          <a:p>
            <a:pPr algn="l">
              <a:buFont typeface="Arial" panose="020B0604020202020204" pitchFamily="34" charset="0"/>
              <a:buChar char="•"/>
            </a:pPr>
            <a:r>
              <a:rPr lang="en-US" altLang="zh-CN" sz="1600" i="0" dirty="0">
                <a:effectLst/>
                <a:latin typeface="Söhne"/>
              </a:rPr>
              <a:t>The exploration of time series forecasting in commodity markets revealed significant insights.</a:t>
            </a:r>
          </a:p>
          <a:p>
            <a:pPr algn="l">
              <a:buFont typeface="Arial" panose="020B0604020202020204" pitchFamily="34" charset="0"/>
              <a:buChar char="•"/>
            </a:pPr>
            <a:r>
              <a:rPr lang="en-US" altLang="zh-CN" sz="1600" i="0" dirty="0">
                <a:effectLst/>
                <a:latin typeface="Söhne"/>
              </a:rPr>
              <a:t>Varied model performance underscores the unique nature of each commodity:</a:t>
            </a:r>
          </a:p>
          <a:p>
            <a:pPr marL="742950" lvl="1" indent="-285750" algn="l">
              <a:buFont typeface="Arial" panose="020B0604020202020204" pitchFamily="34" charset="0"/>
              <a:buChar char="•"/>
            </a:pPr>
            <a:r>
              <a:rPr lang="en-US" altLang="zh-CN" i="0" dirty="0">
                <a:effectLst/>
                <a:latin typeface="Söhne"/>
              </a:rPr>
              <a:t>Exponential Smoothing showed strength for certain commodities like Gold and Copper.</a:t>
            </a:r>
          </a:p>
          <a:p>
            <a:pPr marL="742950" lvl="1" indent="-285750" algn="l">
              <a:buFont typeface="Arial" panose="020B0604020202020204" pitchFamily="34" charset="0"/>
              <a:buChar char="•"/>
            </a:pPr>
            <a:r>
              <a:rPr lang="en-US" altLang="zh-CN" i="0" dirty="0">
                <a:effectLst/>
                <a:latin typeface="Söhne"/>
              </a:rPr>
              <a:t>ARIMA models were better suited for Silver, Platinum, and Palladium.</a:t>
            </a:r>
          </a:p>
          <a:p>
            <a:pPr algn="l">
              <a:buFont typeface="Arial" panose="020B0604020202020204" pitchFamily="34" charset="0"/>
              <a:buChar char="•"/>
            </a:pPr>
            <a:r>
              <a:rPr lang="en-US" altLang="zh-CN" sz="1600" i="0" dirty="0">
                <a:effectLst/>
                <a:latin typeface="Söhne"/>
              </a:rPr>
              <a:t>The study emphasizes the need for a tailored approach, adapting the model to the specific characteristics of each commodity.</a:t>
            </a:r>
          </a:p>
          <a:p>
            <a:pPr algn="l">
              <a:buFont typeface="Arial" panose="020B0604020202020204" pitchFamily="34" charset="0"/>
              <a:buChar char="•"/>
            </a:pPr>
            <a:r>
              <a:rPr lang="en-US" altLang="zh-CN" sz="1600" i="0" dirty="0">
                <a:effectLst/>
                <a:latin typeface="Söhne"/>
              </a:rPr>
              <a:t>Integrating Advanced Techniques: Machine Learning Integration &amp; AI for Trend Analysis</a:t>
            </a:r>
          </a:p>
          <a:p>
            <a:pPr algn="l">
              <a:buFont typeface="Arial" panose="020B0604020202020204" pitchFamily="34" charset="0"/>
              <a:buChar char="•"/>
            </a:pPr>
            <a:r>
              <a:rPr lang="en-US" altLang="zh-CN" sz="1600" i="0" dirty="0">
                <a:effectLst/>
                <a:latin typeface="Söhne"/>
              </a:rPr>
              <a:t>Dataset Enrichment: Incorporating Economic Indicators &amp; Market Sentiment Analysis</a:t>
            </a:r>
          </a:p>
          <a:p>
            <a:pPr algn="l">
              <a:buFont typeface="Arial" panose="020B0604020202020204" pitchFamily="34" charset="0"/>
              <a:buChar char="•"/>
            </a:pPr>
            <a:r>
              <a:rPr lang="en-US" altLang="zh-CN" sz="1600" i="0" dirty="0">
                <a:effectLst/>
                <a:latin typeface="Söhne"/>
              </a:rPr>
              <a:t>Dynamic Modeling: Real-Time Data Analysis &amp; Adaptive Models</a:t>
            </a:r>
          </a:p>
          <a:p>
            <a:endParaRPr lang="zh-CN" altLang="en-US" dirty="0"/>
          </a:p>
        </p:txBody>
      </p:sp>
    </p:spTree>
    <p:extLst>
      <p:ext uri="{BB962C8B-B14F-4D97-AF65-F5344CB8AC3E}">
        <p14:creationId xmlns:p14="http://schemas.microsoft.com/office/powerpoint/2010/main" val="3043071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D4392F-4F5D-8FD5-A342-2D7D197D4DCD}"/>
              </a:ext>
            </a:extLst>
          </p:cNvPr>
          <p:cNvSpPr>
            <a:spLocks noGrp="1"/>
          </p:cNvSpPr>
          <p:nvPr>
            <p:ph type="title"/>
          </p:nvPr>
        </p:nvSpPr>
        <p:spPr/>
        <p:txBody>
          <a:bodyPr/>
          <a:lstStyle/>
          <a:p>
            <a:r>
              <a:rPr lang="en-US" altLang="zh-CN" dirty="0"/>
              <a:t>Questions?</a:t>
            </a:r>
            <a:endParaRPr lang="zh-CN" altLang="en-US" dirty="0"/>
          </a:p>
        </p:txBody>
      </p:sp>
    </p:spTree>
    <p:extLst>
      <p:ext uri="{BB962C8B-B14F-4D97-AF65-F5344CB8AC3E}">
        <p14:creationId xmlns:p14="http://schemas.microsoft.com/office/powerpoint/2010/main" val="90692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3D14-037E-13D6-F149-8F3F80B7E640}"/>
              </a:ext>
            </a:extLst>
          </p:cNvPr>
          <p:cNvSpPr>
            <a:spLocks noGrp="1"/>
          </p:cNvSpPr>
          <p:nvPr>
            <p:ph type="title"/>
          </p:nvPr>
        </p:nvSpPr>
        <p:spPr/>
        <p:txBody>
          <a:bodyPr/>
          <a:lstStyle/>
          <a:p>
            <a:r>
              <a:rPr lang="en-US" altLang="zh-CN" b="1" i="0" dirty="0">
                <a:effectLst/>
                <a:latin typeface="Söhne"/>
              </a:rPr>
              <a:t>Introduction</a:t>
            </a:r>
            <a:endParaRPr lang="zh-CN" altLang="en-US" dirty="0"/>
          </a:p>
        </p:txBody>
      </p:sp>
      <p:sp>
        <p:nvSpPr>
          <p:cNvPr id="3" name="Content Placeholder 2">
            <a:extLst>
              <a:ext uri="{FF2B5EF4-FFF2-40B4-BE49-F238E27FC236}">
                <a16:creationId xmlns:a16="http://schemas.microsoft.com/office/drawing/2014/main" id="{D4E5AFB5-4B86-7C34-826D-4B269EEE7DB4}"/>
              </a:ext>
            </a:extLst>
          </p:cNvPr>
          <p:cNvSpPr>
            <a:spLocks noGrp="1"/>
          </p:cNvSpPr>
          <p:nvPr>
            <p:ph idx="1"/>
          </p:nvPr>
        </p:nvSpPr>
        <p:spPr/>
        <p:txBody>
          <a:bodyPr/>
          <a:lstStyle/>
          <a:p>
            <a:pPr algn="l">
              <a:buFont typeface="+mj-lt"/>
              <a:buAutoNum type="arabicPeriod"/>
            </a:pPr>
            <a:r>
              <a:rPr lang="en-US" altLang="zh-CN" b="0" i="0" dirty="0">
                <a:effectLst/>
                <a:latin typeface="Times New Roman" panose="02020603050405020304" pitchFamily="18" charset="0"/>
                <a:cs typeface="Times New Roman" panose="02020603050405020304" pitchFamily="18" charset="0"/>
              </a:rPr>
              <a:t>Forecasting precious metal stock prices is crucial in today's interconnected global economy. It informs decisions of investors, policymakers, and industry leaders.</a:t>
            </a:r>
          </a:p>
          <a:p>
            <a:pPr algn="l">
              <a:buFont typeface="+mj-lt"/>
              <a:buAutoNum type="arabicPeriod"/>
            </a:pPr>
            <a:r>
              <a:rPr lang="en-US" altLang="zh-CN" b="0" i="0" dirty="0">
                <a:effectLst/>
                <a:latin typeface="Times New Roman" panose="02020603050405020304" pitchFamily="18" charset="0"/>
                <a:cs typeface="Times New Roman" panose="02020603050405020304" pitchFamily="18" charset="0"/>
              </a:rPr>
              <a:t>In this analysis, we focus on five key commodities: Gold, Silver, Copper, Platinum, and Palladium. Each plays a vital role in various sectors, from technology to jewelry, influencing market dynamics extensively.</a:t>
            </a:r>
          </a:p>
          <a:p>
            <a:pPr algn="l">
              <a:buFont typeface="+mj-lt"/>
              <a:buAutoNum type="arabicPeriod"/>
            </a:pPr>
            <a:r>
              <a:rPr lang="en-US" altLang="zh-CN" b="0" i="0" dirty="0">
                <a:effectLst/>
                <a:latin typeface="Times New Roman" panose="02020603050405020304" pitchFamily="18" charset="0"/>
                <a:cs typeface="Times New Roman" panose="02020603050405020304" pitchFamily="18" charset="0"/>
              </a:rPr>
              <a:t>Accurate forecasts enable stakeholders to make informed decisions. For instance, investors rely on price predictions for portfolio management, while policymakers use these forecasts to understand economic trends and formulate strategies.</a:t>
            </a:r>
          </a:p>
          <a:p>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17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7E2E7-59B7-8F44-3C6F-0C1BDDF9A4F9}"/>
              </a:ext>
            </a:extLst>
          </p:cNvPr>
          <p:cNvSpPr>
            <a:spLocks noGrp="1"/>
          </p:cNvSpPr>
          <p:nvPr>
            <p:ph type="title"/>
          </p:nvPr>
        </p:nvSpPr>
        <p:spPr/>
        <p:txBody>
          <a:bodyPr/>
          <a:lstStyle/>
          <a:p>
            <a:r>
              <a:rPr lang="en-US" altLang="zh-CN" b="1" i="0" dirty="0">
                <a:effectLst/>
                <a:latin typeface="Söhne"/>
              </a:rPr>
              <a:t>Exploratory Data Analysis (EDA)</a:t>
            </a:r>
            <a:endParaRPr lang="zh-CN" altLang="en-US" dirty="0"/>
          </a:p>
        </p:txBody>
      </p:sp>
      <p:sp>
        <p:nvSpPr>
          <p:cNvPr id="5" name="Content Placeholder 4">
            <a:extLst>
              <a:ext uri="{FF2B5EF4-FFF2-40B4-BE49-F238E27FC236}">
                <a16:creationId xmlns:a16="http://schemas.microsoft.com/office/drawing/2014/main" id="{554CCB69-BF20-37FE-FF73-DAB221B6221D}"/>
              </a:ext>
            </a:extLst>
          </p:cNvPr>
          <p:cNvSpPr>
            <a:spLocks noGrp="1"/>
          </p:cNvSpPr>
          <p:nvPr>
            <p:ph sz="half" idx="1"/>
          </p:nvPr>
        </p:nvSpPr>
        <p:spPr/>
        <p:txBody>
          <a:bodyPr/>
          <a:lstStyle/>
          <a:p>
            <a:r>
              <a:rPr lang="en-US" altLang="zh-CN" dirty="0">
                <a:solidFill>
                  <a:schemeClr val="tx1"/>
                </a:solidFill>
                <a:latin typeface="Times New Roman" panose="02020603050405020304" pitchFamily="18" charset="0"/>
                <a:cs typeface="Times New Roman" panose="02020603050405020304" pitchFamily="18" charset="0"/>
              </a:rPr>
              <a:t>Throughout history, precious metals has been seen as a special and valuable commodities. </a:t>
            </a:r>
          </a:p>
          <a:p>
            <a:r>
              <a:rPr lang="en-US" altLang="zh-CN" dirty="0">
                <a:solidFill>
                  <a:schemeClr val="tx1"/>
                </a:solidFill>
                <a:latin typeface="Times New Roman" panose="02020603050405020304" pitchFamily="18" charset="0"/>
                <a:cs typeface="Times New Roman" panose="02020603050405020304" pitchFamily="18" charset="0"/>
              </a:rPr>
              <a:t>All precious metal stock price have been volatile and dynamic overtime.</a:t>
            </a:r>
          </a:p>
          <a:p>
            <a:r>
              <a:rPr lang="en-US" altLang="zh-CN" dirty="0">
                <a:solidFill>
                  <a:schemeClr val="tx1"/>
                </a:solidFill>
                <a:latin typeface="Times New Roman" panose="02020603050405020304" pitchFamily="18" charset="0"/>
                <a:cs typeface="Times New Roman" panose="02020603050405020304" pitchFamily="18" charset="0"/>
              </a:rPr>
              <a:t>Implicating the data is not stationarity for all the precious metal price.</a:t>
            </a:r>
          </a:p>
        </p:txBody>
      </p:sp>
      <p:pic>
        <p:nvPicPr>
          <p:cNvPr id="14" name="Content Placeholder 13">
            <a:extLst>
              <a:ext uri="{FF2B5EF4-FFF2-40B4-BE49-F238E27FC236}">
                <a16:creationId xmlns:a16="http://schemas.microsoft.com/office/drawing/2014/main" id="{EF7332AB-2048-BC6B-2A24-ABC4865AE966}"/>
              </a:ext>
            </a:extLst>
          </p:cNvPr>
          <p:cNvPicPr>
            <a:picLocks noGrp="1" noChangeAspect="1"/>
          </p:cNvPicPr>
          <p:nvPr>
            <p:ph sz="half" idx="2"/>
          </p:nvPr>
        </p:nvPicPr>
        <p:blipFill>
          <a:blip r:embed="rId2"/>
          <a:stretch>
            <a:fillRect/>
          </a:stretch>
        </p:blipFill>
        <p:spPr>
          <a:xfrm>
            <a:off x="6604149" y="2300414"/>
            <a:ext cx="2372060" cy="1679512"/>
          </a:xfrm>
        </p:spPr>
      </p:pic>
      <p:pic>
        <p:nvPicPr>
          <p:cNvPr id="16" name="Picture 15">
            <a:extLst>
              <a:ext uri="{FF2B5EF4-FFF2-40B4-BE49-F238E27FC236}">
                <a16:creationId xmlns:a16="http://schemas.microsoft.com/office/drawing/2014/main" id="{EAB5301E-318A-EB9E-553F-3695FD4F09D7}"/>
              </a:ext>
            </a:extLst>
          </p:cNvPr>
          <p:cNvPicPr>
            <a:picLocks noChangeAspect="1"/>
          </p:cNvPicPr>
          <p:nvPr/>
        </p:nvPicPr>
        <p:blipFill>
          <a:blip r:embed="rId3"/>
          <a:stretch>
            <a:fillRect/>
          </a:stretch>
        </p:blipFill>
        <p:spPr>
          <a:xfrm>
            <a:off x="6594905" y="3979926"/>
            <a:ext cx="2381304" cy="1820997"/>
          </a:xfrm>
          <a:prstGeom prst="rect">
            <a:avLst/>
          </a:prstGeom>
        </p:spPr>
      </p:pic>
      <p:pic>
        <p:nvPicPr>
          <p:cNvPr id="18" name="Picture 17">
            <a:extLst>
              <a:ext uri="{FF2B5EF4-FFF2-40B4-BE49-F238E27FC236}">
                <a16:creationId xmlns:a16="http://schemas.microsoft.com/office/drawing/2014/main" id="{E49D6313-F076-688B-A665-8C03D008A1AC}"/>
              </a:ext>
            </a:extLst>
          </p:cNvPr>
          <p:cNvPicPr>
            <a:picLocks noChangeAspect="1"/>
          </p:cNvPicPr>
          <p:nvPr/>
        </p:nvPicPr>
        <p:blipFill>
          <a:blip r:embed="rId4"/>
          <a:stretch>
            <a:fillRect/>
          </a:stretch>
        </p:blipFill>
        <p:spPr>
          <a:xfrm>
            <a:off x="8976209" y="2300414"/>
            <a:ext cx="2122804" cy="1679512"/>
          </a:xfrm>
          <a:prstGeom prst="rect">
            <a:avLst/>
          </a:prstGeom>
        </p:spPr>
      </p:pic>
    </p:spTree>
    <p:extLst>
      <p:ext uri="{BB962C8B-B14F-4D97-AF65-F5344CB8AC3E}">
        <p14:creationId xmlns:p14="http://schemas.microsoft.com/office/powerpoint/2010/main" val="342591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52A3-3A34-93CB-1AFA-4387525E65BC}"/>
              </a:ext>
            </a:extLst>
          </p:cNvPr>
          <p:cNvSpPr>
            <a:spLocks noGrp="1"/>
          </p:cNvSpPr>
          <p:nvPr>
            <p:ph type="title"/>
          </p:nvPr>
        </p:nvSpPr>
        <p:spPr/>
        <p:txBody>
          <a:bodyPr>
            <a:normAutofit/>
          </a:bodyPr>
          <a:lstStyle/>
          <a:p>
            <a:r>
              <a:rPr lang="en-US" altLang="zh-CN" b="1" i="0" dirty="0">
                <a:effectLst/>
                <a:latin typeface="Söhne"/>
              </a:rPr>
              <a:t>Methodology - Part 1:</a:t>
            </a:r>
            <a:br>
              <a:rPr lang="en-US" altLang="zh-CN" b="1" i="0" dirty="0">
                <a:effectLst/>
                <a:latin typeface="Söhne"/>
              </a:rPr>
            </a:br>
            <a:r>
              <a:rPr lang="en-US" altLang="zh-CN" b="1" i="0" dirty="0">
                <a:effectLst/>
                <a:latin typeface="Söhne"/>
              </a:rPr>
              <a:t>Analysis of Stationarity in Commodity Prices</a:t>
            </a:r>
            <a:endParaRPr lang="zh-CN" altLang="en-US" dirty="0"/>
          </a:p>
        </p:txBody>
      </p:sp>
      <p:sp>
        <p:nvSpPr>
          <p:cNvPr id="4" name="Content Placeholder 3">
            <a:extLst>
              <a:ext uri="{FF2B5EF4-FFF2-40B4-BE49-F238E27FC236}">
                <a16:creationId xmlns:a16="http://schemas.microsoft.com/office/drawing/2014/main" id="{402F3609-E5FA-02B2-E8DB-3A131EF059BB}"/>
              </a:ext>
            </a:extLst>
          </p:cNvPr>
          <p:cNvSpPr>
            <a:spLocks noGrp="1"/>
          </p:cNvSpPr>
          <p:nvPr>
            <p:ph sz="half" idx="1"/>
          </p:nvPr>
        </p:nvSpPr>
        <p:spPr>
          <a:xfrm>
            <a:off x="506548" y="2335011"/>
            <a:ext cx="5422390" cy="3633047"/>
          </a:xfrm>
        </p:spPr>
        <p:txBody>
          <a:bodyPr>
            <a:normAutofit fontScale="92500" lnSpcReduction="20000"/>
          </a:bodyPr>
          <a:lstStyle/>
          <a:p>
            <a:r>
              <a:rPr lang="en-US" altLang="zh-CN" b="0" i="0" dirty="0">
                <a:solidFill>
                  <a:srgbClr val="0F0F0F"/>
                </a:solidFill>
                <a:effectLst/>
                <a:latin typeface="Söhne"/>
              </a:rPr>
              <a:t>Stationarity is a prerequisite for time series forecasting models, ensuring consistent mean and variance over time.</a:t>
            </a:r>
          </a:p>
          <a:p>
            <a:r>
              <a:rPr lang="en-US" altLang="zh-CN" b="0" i="0" dirty="0">
                <a:solidFill>
                  <a:srgbClr val="0F0F0F"/>
                </a:solidFill>
                <a:effectLst/>
                <a:latin typeface="Söhne"/>
              </a:rPr>
              <a:t>The Augmented Dickey-Fuller (ADF) test is used to confirm stationarity, checking for a unit root in the series.</a:t>
            </a:r>
          </a:p>
          <a:p>
            <a:r>
              <a:rPr lang="en-US" altLang="zh-CN" b="0" i="0" dirty="0">
                <a:solidFill>
                  <a:srgbClr val="0F0F0F"/>
                </a:solidFill>
                <a:effectLst/>
                <a:latin typeface="Söhne"/>
              </a:rPr>
              <a:t>The ADF test results for the original data of Gold, Silver, Copper, Platinum, and Palladium all show p-values significantly above the 0.05 threshold, suggesting non-stationarity.“</a:t>
            </a:r>
          </a:p>
          <a:p>
            <a:r>
              <a:rPr lang="en-US" altLang="zh-CN" b="0" i="0" dirty="0">
                <a:solidFill>
                  <a:srgbClr val="0F0F0F"/>
                </a:solidFill>
                <a:effectLst/>
                <a:latin typeface="Söhne"/>
              </a:rPr>
              <a:t>After applying a first difference to the data, the ADF test results show much lower p-values, indicating rejection of the non-stationarity null hypothesis for all commodities.</a:t>
            </a:r>
            <a:endParaRPr lang="en-US" altLang="zh-CN" dirty="0">
              <a:solidFill>
                <a:srgbClr val="0F0F0F"/>
              </a:solidFill>
              <a:latin typeface="Söhne"/>
            </a:endParaRPr>
          </a:p>
        </p:txBody>
      </p:sp>
      <p:pic>
        <p:nvPicPr>
          <p:cNvPr id="9" name="Content Placeholder 8">
            <a:extLst>
              <a:ext uri="{FF2B5EF4-FFF2-40B4-BE49-F238E27FC236}">
                <a16:creationId xmlns:a16="http://schemas.microsoft.com/office/drawing/2014/main" id="{41C0D401-304E-1FE8-2EC5-2DEC60AE4A8D}"/>
              </a:ext>
            </a:extLst>
          </p:cNvPr>
          <p:cNvPicPr>
            <a:picLocks noGrp="1" noChangeAspect="1"/>
          </p:cNvPicPr>
          <p:nvPr>
            <p:ph sz="half" idx="2"/>
          </p:nvPr>
        </p:nvPicPr>
        <p:blipFill>
          <a:blip r:embed="rId2"/>
          <a:stretch>
            <a:fillRect/>
          </a:stretch>
        </p:blipFill>
        <p:spPr>
          <a:xfrm>
            <a:off x="8556171" y="2228003"/>
            <a:ext cx="2401677" cy="1923532"/>
          </a:xfrm>
        </p:spPr>
      </p:pic>
      <p:pic>
        <p:nvPicPr>
          <p:cNvPr id="11" name="Picture 10">
            <a:extLst>
              <a:ext uri="{FF2B5EF4-FFF2-40B4-BE49-F238E27FC236}">
                <a16:creationId xmlns:a16="http://schemas.microsoft.com/office/drawing/2014/main" id="{4D65C5BB-B9CE-5E7C-201F-A5697F4E2CDB}"/>
              </a:ext>
            </a:extLst>
          </p:cNvPr>
          <p:cNvPicPr>
            <a:picLocks noChangeAspect="1"/>
          </p:cNvPicPr>
          <p:nvPr/>
        </p:nvPicPr>
        <p:blipFill>
          <a:blip r:embed="rId3"/>
          <a:stretch>
            <a:fillRect/>
          </a:stretch>
        </p:blipFill>
        <p:spPr>
          <a:xfrm>
            <a:off x="6096000" y="2228003"/>
            <a:ext cx="2462564" cy="1923532"/>
          </a:xfrm>
          <a:prstGeom prst="rect">
            <a:avLst/>
          </a:prstGeom>
        </p:spPr>
      </p:pic>
      <p:pic>
        <p:nvPicPr>
          <p:cNvPr id="15" name="Picture 14">
            <a:extLst>
              <a:ext uri="{FF2B5EF4-FFF2-40B4-BE49-F238E27FC236}">
                <a16:creationId xmlns:a16="http://schemas.microsoft.com/office/drawing/2014/main" id="{F852AF6B-BE26-2054-D372-1C4463055771}"/>
              </a:ext>
            </a:extLst>
          </p:cNvPr>
          <p:cNvPicPr>
            <a:picLocks noChangeAspect="1"/>
          </p:cNvPicPr>
          <p:nvPr/>
        </p:nvPicPr>
        <p:blipFill>
          <a:blip r:embed="rId4"/>
          <a:stretch>
            <a:fillRect/>
          </a:stretch>
        </p:blipFill>
        <p:spPr>
          <a:xfrm>
            <a:off x="6096000" y="4151535"/>
            <a:ext cx="2462564" cy="1880503"/>
          </a:xfrm>
          <a:prstGeom prst="rect">
            <a:avLst/>
          </a:prstGeom>
        </p:spPr>
      </p:pic>
    </p:spTree>
    <p:extLst>
      <p:ext uri="{BB962C8B-B14F-4D97-AF65-F5344CB8AC3E}">
        <p14:creationId xmlns:p14="http://schemas.microsoft.com/office/powerpoint/2010/main" val="177998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FE15-B609-CF1A-EBE6-1F87B0E15BAE}"/>
              </a:ext>
            </a:extLst>
          </p:cNvPr>
          <p:cNvSpPr>
            <a:spLocks noGrp="1"/>
          </p:cNvSpPr>
          <p:nvPr>
            <p:ph type="title"/>
          </p:nvPr>
        </p:nvSpPr>
        <p:spPr/>
        <p:txBody>
          <a:bodyPr/>
          <a:lstStyle/>
          <a:p>
            <a:r>
              <a:rPr lang="en-US" altLang="zh-CN" b="1" i="0" dirty="0">
                <a:effectLst/>
                <a:latin typeface="Söhne"/>
              </a:rPr>
              <a:t>Methodology - Part 2:</a:t>
            </a:r>
            <a:br>
              <a:rPr lang="en-US" altLang="zh-CN" b="1" i="0" dirty="0">
                <a:effectLst/>
                <a:latin typeface="Söhne"/>
              </a:rPr>
            </a:br>
            <a:r>
              <a:rPr lang="en-US" altLang="zh-CN" b="1" i="0" dirty="0">
                <a:effectLst/>
                <a:latin typeface="Söhne"/>
              </a:rPr>
              <a:t>ADF Testing and Differentiating</a:t>
            </a:r>
            <a:endParaRPr lang="zh-CN" altLang="en-US" dirty="0"/>
          </a:p>
        </p:txBody>
      </p:sp>
      <p:sp>
        <p:nvSpPr>
          <p:cNvPr id="3" name="Content Placeholder 2">
            <a:extLst>
              <a:ext uri="{FF2B5EF4-FFF2-40B4-BE49-F238E27FC236}">
                <a16:creationId xmlns:a16="http://schemas.microsoft.com/office/drawing/2014/main" id="{718677C5-C224-6989-6394-5C1D2C889D0E}"/>
              </a:ext>
            </a:extLst>
          </p:cNvPr>
          <p:cNvSpPr>
            <a:spLocks noGrp="1"/>
          </p:cNvSpPr>
          <p:nvPr>
            <p:ph sz="half" idx="1"/>
          </p:nvPr>
        </p:nvSpPr>
        <p:spPr/>
        <p:txBody>
          <a:bodyPr/>
          <a:lstStyle/>
          <a:p>
            <a:r>
              <a:rPr lang="en-US" altLang="zh-CN" dirty="0">
                <a:latin typeface="Times New Roman" panose="02020603050405020304" pitchFamily="18" charset="0"/>
                <a:ea typeface="SimSun" panose="02010600030101010101" pitchFamily="2" charset="-122"/>
              </a:rPr>
              <a:t>Th</a:t>
            </a:r>
            <a:r>
              <a:rPr lang="en-US" altLang="zh-CN" sz="1800" dirty="0">
                <a:effectLst/>
                <a:latin typeface="Times New Roman" panose="02020603050405020304" pitchFamily="18" charset="0"/>
                <a:ea typeface="SimSun" panose="02010600030101010101" pitchFamily="2" charset="-122"/>
              </a:rPr>
              <a:t>e original data p-values are all greater than 0.05, indicating that all the data are non-stationary. After differentiating all five of the precious, all the data became stationary with the p-value less than 0.05.</a:t>
            </a:r>
            <a:endParaRPr lang="zh-CN" altLang="en-US" dirty="0"/>
          </a:p>
        </p:txBody>
      </p:sp>
      <p:graphicFrame>
        <p:nvGraphicFramePr>
          <p:cNvPr id="5" name="Content Placeholder 4">
            <a:extLst>
              <a:ext uri="{FF2B5EF4-FFF2-40B4-BE49-F238E27FC236}">
                <a16:creationId xmlns:a16="http://schemas.microsoft.com/office/drawing/2014/main" id="{23807B8F-8E6D-AAC0-933B-5A8DA0656E10}"/>
              </a:ext>
            </a:extLst>
          </p:cNvPr>
          <p:cNvGraphicFramePr>
            <a:graphicFrameLocks noGrp="1"/>
          </p:cNvGraphicFramePr>
          <p:nvPr>
            <p:ph sz="half" idx="2"/>
            <p:extLst>
              <p:ext uri="{D42A27DB-BD31-4B8C-83A1-F6EECF244321}">
                <p14:modId xmlns:p14="http://schemas.microsoft.com/office/powerpoint/2010/main" val="3111176793"/>
              </p:ext>
            </p:extLst>
          </p:nvPr>
        </p:nvGraphicFramePr>
        <p:xfrm>
          <a:off x="6188075" y="2227263"/>
          <a:ext cx="5422899" cy="2369947"/>
        </p:xfrm>
        <a:graphic>
          <a:graphicData uri="http://schemas.openxmlformats.org/drawingml/2006/table">
            <a:tbl>
              <a:tblPr firstRow="1" bandRow="1">
                <a:tableStyleId>{5C22544A-7EE6-4342-B048-85BDC9FD1C3A}</a:tableStyleId>
              </a:tblPr>
              <a:tblGrid>
                <a:gridCol w="1807633">
                  <a:extLst>
                    <a:ext uri="{9D8B030D-6E8A-4147-A177-3AD203B41FA5}">
                      <a16:colId xmlns:a16="http://schemas.microsoft.com/office/drawing/2014/main" val="3275973075"/>
                    </a:ext>
                  </a:extLst>
                </a:gridCol>
                <a:gridCol w="1807633">
                  <a:extLst>
                    <a:ext uri="{9D8B030D-6E8A-4147-A177-3AD203B41FA5}">
                      <a16:colId xmlns:a16="http://schemas.microsoft.com/office/drawing/2014/main" val="3861533638"/>
                    </a:ext>
                  </a:extLst>
                </a:gridCol>
                <a:gridCol w="1807633">
                  <a:extLst>
                    <a:ext uri="{9D8B030D-6E8A-4147-A177-3AD203B41FA5}">
                      <a16:colId xmlns:a16="http://schemas.microsoft.com/office/drawing/2014/main" val="1556500791"/>
                    </a:ext>
                  </a:extLst>
                </a:gridCol>
              </a:tblGrid>
              <a:tr h="370840">
                <a:tc>
                  <a:txBody>
                    <a:bodyPr/>
                    <a:lstStyle/>
                    <a:p>
                      <a:pPr indent="457200" algn="ctr">
                        <a:lnSpc>
                          <a:spcPct val="150000"/>
                        </a:lnSpc>
                      </a:pPr>
                      <a:r>
                        <a:rPr lang="en-US" sz="1200" b="1" dirty="0">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Precious Metal</a:t>
                      </a:r>
                      <a:endParaRPr lang="zh-CN"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Original Data p-value</a:t>
                      </a:r>
                      <a:endParaRPr lang="zh-CN"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a:solidFill>
                            <a:srgbClr val="FFFFFF"/>
                          </a:solidFill>
                          <a:effectLst/>
                          <a:latin typeface="Times New Roman" panose="02020603050405020304" pitchFamily="18" charset="0"/>
                          <a:ea typeface="SimSun" panose="02010600030101010101" pitchFamily="2" charset="-122"/>
                          <a:cs typeface="Times New Roman" panose="02020603050405020304" pitchFamily="18" charset="0"/>
                        </a:rPr>
                        <a:t>Differenced Data p-value</a:t>
                      </a:r>
                      <a:endParaRPr lang="zh-CN"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54955742"/>
                  </a:ext>
                </a:extLst>
              </a:tr>
              <a:tr h="370840">
                <a:tc>
                  <a:txBody>
                    <a:bodyPr/>
                    <a:lstStyle/>
                    <a:p>
                      <a:pPr indent="457200" algn="ctr">
                        <a:lnSpc>
                          <a:spcPct val="150000"/>
                        </a:lnSpc>
                      </a:pPr>
                      <a:r>
                        <a:rPr lang="en-US" sz="1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Gold</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0.7903</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8.21e-26</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23443008"/>
                  </a:ext>
                </a:extLst>
              </a:tr>
              <a:tr h="370840">
                <a:tc>
                  <a:txBody>
                    <a:bodyPr/>
                    <a:lstStyle/>
                    <a:p>
                      <a:pPr indent="457200" algn="ctr">
                        <a:lnSpc>
                          <a:spcPct val="150000"/>
                        </a:lnSpc>
                      </a:pPr>
                      <a:r>
                        <a:rPr lang="en-US" sz="1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Silver</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0.3873</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3.47e-08</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62651445"/>
                  </a:ext>
                </a:extLst>
              </a:tr>
              <a:tr h="370840">
                <a:tc>
                  <a:txBody>
                    <a:bodyPr/>
                    <a:lstStyle/>
                    <a:p>
                      <a:pPr indent="457200" algn="ctr">
                        <a:lnSpc>
                          <a:spcPct val="150000"/>
                        </a:lnSpc>
                      </a:pPr>
                      <a:r>
                        <a:rPr lang="en-US" sz="1200" b="1"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Copper</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0.2521</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2.69e-05</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0776202"/>
                  </a:ext>
                </a:extLst>
              </a:tr>
              <a:tr h="370840">
                <a:tc>
                  <a:txBody>
                    <a:bodyPr/>
                    <a:lstStyle/>
                    <a:p>
                      <a:pPr indent="457200" algn="ctr">
                        <a:lnSpc>
                          <a:spcPct val="150000"/>
                        </a:lnSpc>
                      </a:pPr>
                      <a:r>
                        <a:rPr lang="en-US" sz="12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Platinum</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0.2972</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1.73e-11</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92003523"/>
                  </a:ext>
                </a:extLst>
              </a:tr>
              <a:tr h="370840">
                <a:tc>
                  <a:txBody>
                    <a:bodyPr/>
                    <a:lstStyle/>
                    <a:p>
                      <a:pPr indent="457200" algn="ctr">
                        <a:lnSpc>
                          <a:spcPct val="150000"/>
                        </a:lnSpc>
                      </a:pPr>
                      <a:r>
                        <a:rPr lang="en-US" sz="12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Palladium</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b="1">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0.3569</a:t>
                      </a:r>
                      <a:endParaRPr lang="zh-CN" sz="120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indent="457200" algn="ctr">
                        <a:lnSpc>
                          <a:spcPct val="150000"/>
                        </a:lnSpc>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0.0003</a:t>
                      </a:r>
                      <a:endParaRPr lang="zh-CN"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4580193"/>
                  </a:ext>
                </a:extLst>
              </a:tr>
            </a:tbl>
          </a:graphicData>
        </a:graphic>
      </p:graphicFrame>
    </p:spTree>
    <p:extLst>
      <p:ext uri="{BB962C8B-B14F-4D97-AF65-F5344CB8AC3E}">
        <p14:creationId xmlns:p14="http://schemas.microsoft.com/office/powerpoint/2010/main" val="300761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6A7F-35E0-E668-1486-8AEF7B6C81C6}"/>
              </a:ext>
            </a:extLst>
          </p:cNvPr>
          <p:cNvSpPr>
            <a:spLocks noGrp="1"/>
          </p:cNvSpPr>
          <p:nvPr>
            <p:ph type="title"/>
          </p:nvPr>
        </p:nvSpPr>
        <p:spPr/>
        <p:txBody>
          <a:bodyPr/>
          <a:lstStyle/>
          <a:p>
            <a:r>
              <a:rPr lang="en-US" altLang="zh-CN" dirty="0"/>
              <a:t>Modeling</a:t>
            </a:r>
            <a:endParaRPr lang="zh-CN" altLang="en-US" dirty="0"/>
          </a:p>
        </p:txBody>
      </p:sp>
      <p:sp>
        <p:nvSpPr>
          <p:cNvPr id="7" name="Content Placeholder 6">
            <a:extLst>
              <a:ext uri="{FF2B5EF4-FFF2-40B4-BE49-F238E27FC236}">
                <a16:creationId xmlns:a16="http://schemas.microsoft.com/office/drawing/2014/main" id="{A6CDDF3D-9714-A56B-8BA3-9185D6589A3F}"/>
              </a:ext>
            </a:extLst>
          </p:cNvPr>
          <p:cNvSpPr>
            <a:spLocks noGrp="1"/>
          </p:cNvSpPr>
          <p:nvPr>
            <p:ph idx="1"/>
          </p:nvPr>
        </p:nvSpPr>
        <p:spPr/>
        <p:txBody>
          <a:bodyPr/>
          <a:lstStyle/>
          <a:p>
            <a:r>
              <a:rPr lang="en-US" altLang="zh-CN" b="1" i="0" dirty="0">
                <a:solidFill>
                  <a:srgbClr val="0F0F0F"/>
                </a:solidFill>
                <a:effectLst/>
                <a:latin typeface="Söhne"/>
              </a:rPr>
              <a:t>Naïve Model: </a:t>
            </a:r>
            <a:r>
              <a:rPr lang="en-US" altLang="zh-CN" i="0" dirty="0">
                <a:solidFill>
                  <a:srgbClr val="0F0F0F"/>
                </a:solidFill>
                <a:effectLst/>
                <a:latin typeface="Söhne"/>
              </a:rPr>
              <a:t>Naïve model is the simplest form of forecasting, serving as the baseline for our project to compare performance. The naïve model assumes the most recent data observation to be the best predictor for the forecasting values. </a:t>
            </a:r>
          </a:p>
          <a:p>
            <a:r>
              <a:rPr lang="en-US" altLang="zh-CN" b="1" i="0" dirty="0">
                <a:solidFill>
                  <a:srgbClr val="0F0F0F"/>
                </a:solidFill>
                <a:effectLst/>
                <a:latin typeface="Söhne"/>
              </a:rPr>
              <a:t>ARIMA Fundamentals</a:t>
            </a:r>
            <a:r>
              <a:rPr lang="en-US" altLang="zh-CN" b="0" i="0" dirty="0">
                <a:solidFill>
                  <a:srgbClr val="0F0F0F"/>
                </a:solidFill>
                <a:effectLst/>
                <a:latin typeface="Söhne"/>
              </a:rPr>
              <a:t>: ARIMA models, denoted by (p, d, q), are foundational for capturing the autoregressive and moving average behaviors in non-seasonal time series data.</a:t>
            </a:r>
          </a:p>
          <a:p>
            <a:pPr algn="l"/>
            <a:r>
              <a:rPr lang="en-US" altLang="zh-CN" b="1" i="0" dirty="0">
                <a:solidFill>
                  <a:srgbClr val="0F0F0F"/>
                </a:solidFill>
                <a:effectLst/>
                <a:latin typeface="Söhne"/>
              </a:rPr>
              <a:t>SARIMA for Seasonality</a:t>
            </a:r>
            <a:r>
              <a:rPr lang="en-US" altLang="zh-CN" b="0" i="0" dirty="0">
                <a:solidFill>
                  <a:srgbClr val="0F0F0F"/>
                </a:solidFill>
                <a:effectLst/>
                <a:latin typeface="Söhne"/>
              </a:rPr>
              <a:t>: SARIMA, an extension of ARIMA, includes seasonal components (P, D, Q, s) to specifically address and model the seasonal variations in time series data.</a:t>
            </a:r>
          </a:p>
          <a:p>
            <a:pPr algn="l"/>
            <a:r>
              <a:rPr lang="en-US" altLang="zh-CN" b="1" i="0" dirty="0">
                <a:solidFill>
                  <a:srgbClr val="0F0F0F"/>
                </a:solidFill>
                <a:effectLst/>
                <a:latin typeface="Söhne"/>
              </a:rPr>
              <a:t>Exponential Smoothing Dynamics</a:t>
            </a:r>
            <a:r>
              <a:rPr lang="en-US" altLang="zh-CN" b="0" i="0" dirty="0">
                <a:solidFill>
                  <a:srgbClr val="0F0F0F"/>
                </a:solidFill>
                <a:effectLst/>
                <a:latin typeface="Söhne"/>
              </a:rPr>
              <a:t>: Exponential Smoothing models apply decreasing weights to past observations and incorporate trend and seasonal adjustments for a more nuanced forecast.</a:t>
            </a:r>
          </a:p>
          <a:p>
            <a:endParaRPr lang="zh-CN" altLang="en-US" dirty="0"/>
          </a:p>
        </p:txBody>
      </p:sp>
    </p:spTree>
    <p:extLst>
      <p:ext uri="{BB962C8B-B14F-4D97-AF65-F5344CB8AC3E}">
        <p14:creationId xmlns:p14="http://schemas.microsoft.com/office/powerpoint/2010/main" val="207481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F74B7-1714-4E14-BFCE-A3DBA15F871A}"/>
              </a:ext>
            </a:extLst>
          </p:cNvPr>
          <p:cNvSpPr>
            <a:spLocks noGrp="1"/>
          </p:cNvSpPr>
          <p:nvPr>
            <p:ph type="title"/>
          </p:nvPr>
        </p:nvSpPr>
        <p:spPr/>
        <p:txBody>
          <a:bodyPr/>
          <a:lstStyle/>
          <a:p>
            <a:r>
              <a:rPr lang="en-US" altLang="zh-CN" b="1" i="0" dirty="0">
                <a:effectLst/>
                <a:latin typeface="Söhne"/>
              </a:rPr>
              <a:t>Modeling and Validation: : Navigating Through Time Series Forecasting</a:t>
            </a:r>
            <a:endParaRPr lang="zh-CN" altLang="en-US" dirty="0"/>
          </a:p>
        </p:txBody>
      </p:sp>
      <p:sp>
        <p:nvSpPr>
          <p:cNvPr id="6" name="Text Placeholder 5">
            <a:extLst>
              <a:ext uri="{FF2B5EF4-FFF2-40B4-BE49-F238E27FC236}">
                <a16:creationId xmlns:a16="http://schemas.microsoft.com/office/drawing/2014/main" id="{85AA0FD3-1177-896D-33E4-338DEE37AC58}"/>
              </a:ext>
            </a:extLst>
          </p:cNvPr>
          <p:cNvSpPr>
            <a:spLocks noGrp="1"/>
          </p:cNvSpPr>
          <p:nvPr>
            <p:ph type="body" idx="1"/>
          </p:nvPr>
        </p:nvSpPr>
        <p:spPr/>
        <p:txBody>
          <a:bodyPr/>
          <a:lstStyle/>
          <a:p>
            <a:r>
              <a:rPr lang="en-US" altLang="zh-CN" b="1" i="0" dirty="0">
                <a:solidFill>
                  <a:srgbClr val="0F0F0F"/>
                </a:solidFill>
                <a:effectLst/>
                <a:latin typeface="Söhne"/>
              </a:rPr>
              <a:t>Modeling Journey:</a:t>
            </a:r>
            <a:endParaRPr lang="zh-CN" altLang="en-US" dirty="0"/>
          </a:p>
        </p:txBody>
      </p:sp>
      <p:sp>
        <p:nvSpPr>
          <p:cNvPr id="7" name="Content Placeholder 6">
            <a:extLst>
              <a:ext uri="{FF2B5EF4-FFF2-40B4-BE49-F238E27FC236}">
                <a16:creationId xmlns:a16="http://schemas.microsoft.com/office/drawing/2014/main" id="{EFA2D4FC-FB88-33C7-3C8A-F27B33788A41}"/>
              </a:ext>
            </a:extLst>
          </p:cNvPr>
          <p:cNvSpPr>
            <a:spLocks noGrp="1"/>
          </p:cNvSpPr>
          <p:nvPr>
            <p:ph sz="half" idx="2"/>
          </p:nvPr>
        </p:nvSpPr>
        <p:spPr/>
        <p:txBody>
          <a:bodyPr>
            <a:normAutofit fontScale="85000" lnSpcReduction="20000"/>
          </a:bodyPr>
          <a:lstStyle/>
          <a:p>
            <a:pPr algn="l">
              <a:buFont typeface="Arial" panose="020B0604020202020204" pitchFamily="34" charset="0"/>
              <a:buChar char="•"/>
            </a:pPr>
            <a:r>
              <a:rPr lang="en-US" altLang="zh-CN" b="1" i="0" dirty="0">
                <a:effectLst/>
                <a:latin typeface="Söhne"/>
              </a:rPr>
              <a:t>Beginning with Naïve Model:</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Set the baseline for performance using data from Jan to Mar 2023.</a:t>
            </a:r>
          </a:p>
          <a:p>
            <a:pPr marL="742950" lvl="1" indent="-285750" algn="l">
              <a:buFont typeface="Arial" panose="020B0604020202020204" pitchFamily="34" charset="0"/>
              <a:buChar char="•"/>
            </a:pPr>
            <a:r>
              <a:rPr lang="en-US" altLang="zh-CN" b="0" i="0" dirty="0">
                <a:effectLst/>
                <a:latin typeface="Söhne"/>
              </a:rPr>
              <a:t>Analyzed commodities: Gold, Silver, Copper, Platinum, Palladium.</a:t>
            </a:r>
          </a:p>
          <a:p>
            <a:pPr marL="742950" lvl="1" indent="-285750" algn="l">
              <a:buFont typeface="Arial" panose="020B0604020202020204" pitchFamily="34" charset="0"/>
              <a:buChar char="•"/>
            </a:pPr>
            <a:r>
              <a:rPr lang="en-US" altLang="zh-CN" b="0" i="0" dirty="0">
                <a:effectLst/>
                <a:latin typeface="Söhne"/>
              </a:rPr>
              <a:t>Provided key metrics: RMSE, MAE, MSE, MAPE.</a:t>
            </a:r>
          </a:p>
          <a:p>
            <a:pPr algn="l">
              <a:buFont typeface="Arial" panose="020B0604020202020204" pitchFamily="34" charset="0"/>
              <a:buChar char="•"/>
            </a:pPr>
            <a:r>
              <a:rPr lang="en-US" altLang="zh-CN" b="1" i="0" dirty="0">
                <a:effectLst/>
                <a:latin typeface="Söhne"/>
              </a:rPr>
              <a:t>Advancing to VAR Model:</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Explored data from Jan 2018 to Dec 2022.</a:t>
            </a:r>
          </a:p>
          <a:p>
            <a:pPr marL="742950" lvl="1" indent="-285750" algn="l">
              <a:buFont typeface="Arial" panose="020B0604020202020204" pitchFamily="34" charset="0"/>
              <a:buChar char="•"/>
            </a:pPr>
            <a:r>
              <a:rPr lang="en-US" altLang="zh-CN" b="0" i="0" dirty="0">
                <a:effectLst/>
                <a:latin typeface="Söhne"/>
              </a:rPr>
              <a:t>Focused on multivariate relationships in commodity markets.</a:t>
            </a:r>
          </a:p>
          <a:p>
            <a:pPr marL="742950" lvl="1" indent="-285750" algn="l">
              <a:buFont typeface="Arial" panose="020B0604020202020204" pitchFamily="34" charset="0"/>
              <a:buChar char="•"/>
            </a:pPr>
            <a:r>
              <a:rPr lang="en-US" altLang="zh-CN" b="0" i="0" dirty="0">
                <a:effectLst/>
                <a:latin typeface="Söhne"/>
              </a:rPr>
              <a:t>Encountered challenges in capturing market volatility accurately.</a:t>
            </a:r>
          </a:p>
          <a:p>
            <a:endParaRPr lang="zh-CN" altLang="en-US" dirty="0"/>
          </a:p>
        </p:txBody>
      </p:sp>
      <p:sp>
        <p:nvSpPr>
          <p:cNvPr id="8" name="Text Placeholder 7">
            <a:extLst>
              <a:ext uri="{FF2B5EF4-FFF2-40B4-BE49-F238E27FC236}">
                <a16:creationId xmlns:a16="http://schemas.microsoft.com/office/drawing/2014/main" id="{65D4B403-5032-08E9-600F-21CEB8DD0C35}"/>
              </a:ext>
            </a:extLst>
          </p:cNvPr>
          <p:cNvSpPr>
            <a:spLocks noGrp="1"/>
          </p:cNvSpPr>
          <p:nvPr>
            <p:ph type="body" sz="quarter" idx="3"/>
          </p:nvPr>
        </p:nvSpPr>
        <p:spPr/>
        <p:txBody>
          <a:bodyPr/>
          <a:lstStyle/>
          <a:p>
            <a:r>
              <a:rPr lang="en-US" altLang="zh-CN" b="1" i="0" dirty="0">
                <a:solidFill>
                  <a:srgbClr val="0F0F0F"/>
                </a:solidFill>
                <a:effectLst/>
                <a:latin typeface="Söhne"/>
              </a:rPr>
              <a:t>Validation Approach:</a:t>
            </a:r>
            <a:endParaRPr lang="zh-CN" altLang="en-US" dirty="0"/>
          </a:p>
        </p:txBody>
      </p:sp>
      <p:sp>
        <p:nvSpPr>
          <p:cNvPr id="9" name="Content Placeholder 8">
            <a:extLst>
              <a:ext uri="{FF2B5EF4-FFF2-40B4-BE49-F238E27FC236}">
                <a16:creationId xmlns:a16="http://schemas.microsoft.com/office/drawing/2014/main" id="{94130D79-3818-5224-5D6C-58781970FA30}"/>
              </a:ext>
            </a:extLst>
          </p:cNvPr>
          <p:cNvSpPr>
            <a:spLocks noGrp="1"/>
          </p:cNvSpPr>
          <p:nvPr>
            <p:ph sz="quarter" idx="4"/>
          </p:nvPr>
        </p:nvSpPr>
        <p:spPr/>
        <p:txBody>
          <a:bodyPr>
            <a:normAutofit fontScale="85000" lnSpcReduction="20000"/>
          </a:bodyPr>
          <a:lstStyle/>
          <a:p>
            <a:pPr algn="l">
              <a:buFont typeface="Arial" panose="020B0604020202020204" pitchFamily="34" charset="0"/>
              <a:buChar char="•"/>
            </a:pPr>
            <a:r>
              <a:rPr lang="en-US" altLang="zh-CN" b="1" i="0" dirty="0">
                <a:effectLst/>
                <a:latin typeface="Söhne"/>
              </a:rPr>
              <a:t>Assessing Model Accuracy:</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Compared Naïve model baseline with advanced model outputs.</a:t>
            </a:r>
          </a:p>
          <a:p>
            <a:pPr marL="742950" lvl="1" indent="-285750" algn="l">
              <a:buFont typeface="Arial" panose="020B0604020202020204" pitchFamily="34" charset="0"/>
              <a:buChar char="•"/>
            </a:pPr>
            <a:r>
              <a:rPr lang="en-US" altLang="zh-CN" b="0" i="0" dirty="0">
                <a:effectLst/>
                <a:latin typeface="Söhne"/>
              </a:rPr>
              <a:t>Evaluated performance based on standard forecasting metrics.</a:t>
            </a:r>
          </a:p>
          <a:p>
            <a:pPr algn="l">
              <a:buFont typeface="Arial" panose="020B0604020202020204" pitchFamily="34" charset="0"/>
              <a:buChar char="•"/>
            </a:pPr>
            <a:r>
              <a:rPr lang="en-US" altLang="zh-CN" b="1" i="0" dirty="0">
                <a:effectLst/>
                <a:latin typeface="Söhne"/>
              </a:rPr>
              <a:t>Insights Gained:</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Identified the need for more refined models.</a:t>
            </a:r>
          </a:p>
          <a:p>
            <a:pPr marL="742950" lvl="1" indent="-285750" algn="l">
              <a:buFont typeface="Arial" panose="020B0604020202020204" pitchFamily="34" charset="0"/>
              <a:buChar char="•"/>
            </a:pPr>
            <a:r>
              <a:rPr lang="en-US" altLang="zh-CN" b="0" i="0" dirty="0">
                <a:effectLst/>
                <a:latin typeface="Söhne"/>
              </a:rPr>
              <a:t>Recognized each commodity's unique market behavior.</a:t>
            </a:r>
          </a:p>
          <a:p>
            <a:endParaRPr lang="zh-CN" altLang="en-US" dirty="0"/>
          </a:p>
        </p:txBody>
      </p:sp>
    </p:spTree>
    <p:extLst>
      <p:ext uri="{BB962C8B-B14F-4D97-AF65-F5344CB8AC3E}">
        <p14:creationId xmlns:p14="http://schemas.microsoft.com/office/powerpoint/2010/main" val="136806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874F-DF8E-3FF5-D96B-197557F3E744}"/>
              </a:ext>
            </a:extLst>
          </p:cNvPr>
          <p:cNvSpPr>
            <a:spLocks noGrp="1"/>
          </p:cNvSpPr>
          <p:nvPr>
            <p:ph type="title"/>
          </p:nvPr>
        </p:nvSpPr>
        <p:spPr/>
        <p:txBody>
          <a:bodyPr/>
          <a:lstStyle/>
          <a:p>
            <a:r>
              <a:rPr lang="en-US" altLang="zh-CN" b="1" i="0" dirty="0">
                <a:effectLst/>
                <a:latin typeface="Söhne"/>
              </a:rPr>
              <a:t>Model Tuning: Navigating Through Time Series Forecasting</a:t>
            </a:r>
            <a:endParaRPr lang="zh-CN" altLang="en-US" dirty="0"/>
          </a:p>
        </p:txBody>
      </p:sp>
      <p:sp>
        <p:nvSpPr>
          <p:cNvPr id="4" name="Content Placeholder 3">
            <a:extLst>
              <a:ext uri="{FF2B5EF4-FFF2-40B4-BE49-F238E27FC236}">
                <a16:creationId xmlns:a16="http://schemas.microsoft.com/office/drawing/2014/main" id="{D0B1E96B-58FC-85FA-0F88-68817072DD1A}"/>
              </a:ext>
            </a:extLst>
          </p:cNvPr>
          <p:cNvSpPr>
            <a:spLocks noGrp="1"/>
          </p:cNvSpPr>
          <p:nvPr>
            <p:ph sz="half" idx="1"/>
          </p:nvPr>
        </p:nvSpPr>
        <p:spPr/>
        <p:txBody>
          <a:bodyPr/>
          <a:lstStyle/>
          <a:p>
            <a:r>
              <a:rPr lang="en-US" altLang="zh-CN" b="1" i="0" dirty="0">
                <a:solidFill>
                  <a:srgbClr val="0F0F0F"/>
                </a:solidFill>
                <a:effectLst/>
                <a:latin typeface="Söhne"/>
              </a:rPr>
              <a:t>Enhancing Model Precision:</a:t>
            </a:r>
          </a:p>
          <a:p>
            <a:pPr algn="l">
              <a:buFont typeface="Arial" panose="020B0604020202020204" pitchFamily="34" charset="0"/>
              <a:buChar char="•"/>
            </a:pPr>
            <a:r>
              <a:rPr lang="en-US" altLang="zh-CN" b="1" i="0" dirty="0">
                <a:effectLst/>
                <a:latin typeface="Söhne"/>
              </a:rPr>
              <a:t>Auto ARIMA Implementation:</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Utilized the </a:t>
            </a:r>
            <a:r>
              <a:rPr lang="en-US" altLang="zh-CN" b="0" i="0" dirty="0" err="1">
                <a:effectLst/>
                <a:latin typeface="Söhne"/>
              </a:rPr>
              <a:t>pmdarima</a:t>
            </a:r>
            <a:r>
              <a:rPr lang="en-US" altLang="zh-CN" b="0" i="0" dirty="0">
                <a:effectLst/>
                <a:latin typeface="Söhne"/>
              </a:rPr>
              <a:t> library for automated parameter selection.</a:t>
            </a:r>
          </a:p>
          <a:p>
            <a:pPr marL="742950" lvl="1" indent="-285750" algn="l">
              <a:buFont typeface="Arial" panose="020B0604020202020204" pitchFamily="34" charset="0"/>
              <a:buChar char="•"/>
            </a:pPr>
            <a:r>
              <a:rPr lang="en-US" altLang="zh-CN" b="0" i="0" dirty="0">
                <a:effectLst/>
                <a:latin typeface="Söhne"/>
              </a:rPr>
              <a:t>Aimed to find statistically optimal models for precision.</a:t>
            </a:r>
          </a:p>
          <a:p>
            <a:pPr algn="l">
              <a:buFont typeface="Arial" panose="020B0604020202020204" pitchFamily="34" charset="0"/>
              <a:buChar char="•"/>
            </a:pPr>
            <a:r>
              <a:rPr lang="en-US" altLang="zh-CN" b="1" i="0" dirty="0">
                <a:effectLst/>
                <a:latin typeface="Söhne"/>
              </a:rPr>
              <a:t>Exponential Smoothing Tuning:</a:t>
            </a:r>
            <a:endParaRPr lang="en-US" altLang="zh-CN" b="0" i="0" dirty="0">
              <a:effectLst/>
              <a:latin typeface="Söhne"/>
            </a:endParaRPr>
          </a:p>
          <a:p>
            <a:pPr marL="742950" lvl="1" indent="-285750" algn="l">
              <a:buFont typeface="Arial" panose="020B0604020202020204" pitchFamily="34" charset="0"/>
              <a:buChar char="•"/>
            </a:pPr>
            <a:r>
              <a:rPr lang="en-US" altLang="zh-CN" b="0" i="0" dirty="0">
                <a:effectLst/>
                <a:latin typeface="Söhne"/>
              </a:rPr>
              <a:t>Using for loop to adjusted parameters to capture trends and patterns.</a:t>
            </a:r>
          </a:p>
          <a:p>
            <a:pPr marL="742950" lvl="1" indent="-285750" algn="l">
              <a:buFont typeface="Arial" panose="020B0604020202020204" pitchFamily="34" charset="0"/>
              <a:buChar char="•"/>
            </a:pPr>
            <a:r>
              <a:rPr lang="en-US" altLang="zh-CN" b="0" i="0" dirty="0">
                <a:effectLst/>
                <a:latin typeface="Söhne"/>
              </a:rPr>
              <a:t>Sought to improve forecasts beyond the baseline and VAR models.</a:t>
            </a:r>
          </a:p>
          <a:p>
            <a:pPr lvl="1"/>
            <a:endParaRPr lang="zh-CN" altLang="en-US" dirty="0"/>
          </a:p>
        </p:txBody>
      </p:sp>
      <p:graphicFrame>
        <p:nvGraphicFramePr>
          <p:cNvPr id="7" name="Content Placeholder 6">
            <a:extLst>
              <a:ext uri="{FF2B5EF4-FFF2-40B4-BE49-F238E27FC236}">
                <a16:creationId xmlns:a16="http://schemas.microsoft.com/office/drawing/2014/main" id="{71066FB4-955D-0B9A-95B8-D8C27732B583}"/>
              </a:ext>
            </a:extLst>
          </p:cNvPr>
          <p:cNvGraphicFramePr>
            <a:graphicFrameLocks noGrp="1"/>
          </p:cNvGraphicFramePr>
          <p:nvPr>
            <p:ph sz="half" idx="2"/>
            <p:extLst>
              <p:ext uri="{D42A27DB-BD31-4B8C-83A1-F6EECF244321}">
                <p14:modId xmlns:p14="http://schemas.microsoft.com/office/powerpoint/2010/main" val="1888640654"/>
              </p:ext>
            </p:extLst>
          </p:nvPr>
        </p:nvGraphicFramePr>
        <p:xfrm>
          <a:off x="6356370" y="2228002"/>
          <a:ext cx="5288236" cy="3633048"/>
        </p:xfrm>
        <a:graphic>
          <a:graphicData uri="http://schemas.openxmlformats.org/drawingml/2006/table">
            <a:tbl>
              <a:tblPr firstRow="1" bandRow="1">
                <a:tableStyleId>{5C22544A-7EE6-4342-B048-85BDC9FD1C3A}</a:tableStyleId>
              </a:tblPr>
              <a:tblGrid>
                <a:gridCol w="1322059">
                  <a:extLst>
                    <a:ext uri="{9D8B030D-6E8A-4147-A177-3AD203B41FA5}">
                      <a16:colId xmlns:a16="http://schemas.microsoft.com/office/drawing/2014/main" val="2231283359"/>
                    </a:ext>
                  </a:extLst>
                </a:gridCol>
                <a:gridCol w="1322059">
                  <a:extLst>
                    <a:ext uri="{9D8B030D-6E8A-4147-A177-3AD203B41FA5}">
                      <a16:colId xmlns:a16="http://schemas.microsoft.com/office/drawing/2014/main" val="2985178099"/>
                    </a:ext>
                  </a:extLst>
                </a:gridCol>
                <a:gridCol w="1322059">
                  <a:extLst>
                    <a:ext uri="{9D8B030D-6E8A-4147-A177-3AD203B41FA5}">
                      <a16:colId xmlns:a16="http://schemas.microsoft.com/office/drawing/2014/main" val="450986142"/>
                    </a:ext>
                  </a:extLst>
                </a:gridCol>
                <a:gridCol w="1322059">
                  <a:extLst>
                    <a:ext uri="{9D8B030D-6E8A-4147-A177-3AD203B41FA5}">
                      <a16:colId xmlns:a16="http://schemas.microsoft.com/office/drawing/2014/main" val="922148826"/>
                    </a:ext>
                  </a:extLst>
                </a:gridCol>
              </a:tblGrid>
              <a:tr h="605508">
                <a:tc>
                  <a:txBody>
                    <a:bodyPr/>
                    <a:lstStyle/>
                    <a:p>
                      <a:pPr indent="457200" algn="ctr">
                        <a:lnSpc>
                          <a:spcPct val="150000"/>
                        </a:lnSpc>
                      </a:pPr>
                      <a:r>
                        <a:rPr lang="en-US" sz="1000" dirty="0">
                          <a:effectLst/>
                        </a:rPr>
                        <a:t>Commodity</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Best Model</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RMSE</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MAPE</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679873225"/>
                  </a:ext>
                </a:extLst>
              </a:tr>
              <a:tr h="605508">
                <a:tc>
                  <a:txBody>
                    <a:bodyPr/>
                    <a:lstStyle/>
                    <a:p>
                      <a:pPr indent="457200" algn="ctr">
                        <a:lnSpc>
                          <a:spcPct val="150000"/>
                        </a:lnSpc>
                      </a:pPr>
                      <a:r>
                        <a:rPr lang="en-US" sz="1000" dirty="0">
                          <a:effectLst/>
                        </a:rPr>
                        <a:t>Gold</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Exponential Smoothing</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58.96</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2.72%</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66063275"/>
                  </a:ext>
                </a:extLst>
              </a:tr>
              <a:tr h="605508">
                <a:tc>
                  <a:txBody>
                    <a:bodyPr/>
                    <a:lstStyle/>
                    <a:p>
                      <a:pPr indent="457200" algn="ctr">
                        <a:lnSpc>
                          <a:spcPct val="150000"/>
                        </a:lnSpc>
                      </a:pPr>
                      <a:r>
                        <a:rPr lang="en-US" sz="1000">
                          <a:effectLst/>
                        </a:rPr>
                        <a:t>Silver</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ARIMA</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1.59</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6.13%</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296151410"/>
                  </a:ext>
                </a:extLst>
              </a:tr>
              <a:tr h="605508">
                <a:tc>
                  <a:txBody>
                    <a:bodyPr/>
                    <a:lstStyle/>
                    <a:p>
                      <a:pPr indent="457200" algn="ctr">
                        <a:lnSpc>
                          <a:spcPct val="150000"/>
                        </a:lnSpc>
                      </a:pPr>
                      <a:r>
                        <a:rPr lang="en-US" sz="1000">
                          <a:effectLst/>
                        </a:rPr>
                        <a:t>Copper</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Exponential Smoothing</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0.20</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4.66%</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3842548461"/>
                  </a:ext>
                </a:extLst>
              </a:tr>
              <a:tr h="605508">
                <a:tc>
                  <a:txBody>
                    <a:bodyPr/>
                    <a:lstStyle/>
                    <a:p>
                      <a:pPr indent="457200" algn="ctr">
                        <a:lnSpc>
                          <a:spcPct val="150000"/>
                        </a:lnSpc>
                      </a:pPr>
                      <a:r>
                        <a:rPr lang="en-US" sz="1000">
                          <a:effectLst/>
                        </a:rPr>
                        <a:t>Platinum</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ARIMA</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58.81</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5.45%</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1114683313"/>
                  </a:ext>
                </a:extLst>
              </a:tr>
              <a:tr h="605508">
                <a:tc>
                  <a:txBody>
                    <a:bodyPr/>
                    <a:lstStyle/>
                    <a:p>
                      <a:pPr indent="457200" algn="ctr">
                        <a:lnSpc>
                          <a:spcPct val="150000"/>
                        </a:lnSpc>
                      </a:pPr>
                      <a:r>
                        <a:rPr lang="en-US" sz="1000">
                          <a:effectLst/>
                        </a:rPr>
                        <a:t>Palladium</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a:effectLst/>
                        </a:rPr>
                        <a:t>ARIMA</a:t>
                      </a:r>
                      <a:endParaRPr lang="zh-CN" sz="100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264.94</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tc>
                  <a:txBody>
                    <a:bodyPr/>
                    <a:lstStyle/>
                    <a:p>
                      <a:pPr indent="457200" algn="ctr">
                        <a:lnSpc>
                          <a:spcPct val="150000"/>
                        </a:lnSpc>
                      </a:pPr>
                      <a:r>
                        <a:rPr lang="en-US" sz="1000" dirty="0">
                          <a:effectLst/>
                        </a:rPr>
                        <a:t>15.75%</a:t>
                      </a:r>
                      <a:endParaRPr lang="zh-CN" sz="1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70453581"/>
                  </a:ext>
                </a:extLst>
              </a:tr>
            </a:tbl>
          </a:graphicData>
        </a:graphic>
      </p:graphicFrame>
    </p:spTree>
    <p:extLst>
      <p:ext uri="{BB962C8B-B14F-4D97-AF65-F5344CB8AC3E}">
        <p14:creationId xmlns:p14="http://schemas.microsoft.com/office/powerpoint/2010/main" val="287781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1790-5953-7787-B37B-AC474E91CDB0}"/>
              </a:ext>
            </a:extLst>
          </p:cNvPr>
          <p:cNvSpPr>
            <a:spLocks noGrp="1"/>
          </p:cNvSpPr>
          <p:nvPr>
            <p:ph type="title"/>
          </p:nvPr>
        </p:nvSpPr>
        <p:spPr/>
        <p:txBody>
          <a:bodyPr/>
          <a:lstStyle/>
          <a:p>
            <a:r>
              <a:rPr lang="en-US" altLang="zh-CN" b="1" i="0" dirty="0">
                <a:effectLst/>
                <a:latin typeface="Söhne"/>
              </a:rPr>
              <a:t>Results and Discussion</a:t>
            </a:r>
            <a:br>
              <a:rPr lang="en-US" altLang="zh-CN" b="1" i="0" dirty="0">
                <a:effectLst/>
                <a:latin typeface="Söhne"/>
              </a:rPr>
            </a:br>
            <a:endParaRPr lang="zh-CN" altLang="en-US" dirty="0"/>
          </a:p>
        </p:txBody>
      </p:sp>
      <p:sp>
        <p:nvSpPr>
          <p:cNvPr id="4" name="Content Placeholder 3">
            <a:extLst>
              <a:ext uri="{FF2B5EF4-FFF2-40B4-BE49-F238E27FC236}">
                <a16:creationId xmlns:a16="http://schemas.microsoft.com/office/drawing/2014/main" id="{F2440757-D3AF-C884-14BC-49D47C7EDE17}"/>
              </a:ext>
            </a:extLst>
          </p:cNvPr>
          <p:cNvSpPr>
            <a:spLocks noGrp="1"/>
          </p:cNvSpPr>
          <p:nvPr>
            <p:ph sz="half" idx="1"/>
          </p:nvPr>
        </p:nvSpPr>
        <p:spPr/>
        <p:txBody>
          <a:bodyPr>
            <a:normAutofit/>
          </a:bodyPr>
          <a:lstStyle/>
          <a:p>
            <a:r>
              <a:rPr lang="en-US" altLang="zh-CN" b="1" i="0" dirty="0">
                <a:effectLst/>
                <a:latin typeface="Söhne"/>
              </a:rPr>
              <a:t>Model Performance:</a:t>
            </a:r>
            <a:endParaRPr lang="en-US" altLang="zh-CN" b="0" i="0" dirty="0">
              <a:effectLst/>
              <a:latin typeface="Söhne"/>
            </a:endParaRPr>
          </a:p>
          <a:p>
            <a:pPr marL="742950" lvl="1" indent="-285750">
              <a:buFont typeface="Arial" panose="020B0604020202020204" pitchFamily="34" charset="0"/>
              <a:buChar char="•"/>
            </a:pPr>
            <a:r>
              <a:rPr lang="en-US" altLang="zh-CN" sz="1800" b="0" i="0" dirty="0">
                <a:effectLst/>
                <a:latin typeface="Söhne"/>
              </a:rPr>
              <a:t>Naïve Model set the baseline; effective for initial insights.</a:t>
            </a:r>
          </a:p>
          <a:p>
            <a:pPr marL="742950" lvl="1" indent="-285750">
              <a:buFont typeface="Arial" panose="020B0604020202020204" pitchFamily="34" charset="0"/>
              <a:buChar char="•"/>
            </a:pPr>
            <a:r>
              <a:rPr lang="en-US" altLang="zh-CN" sz="1800" b="0" i="0" dirty="0">
                <a:effectLst/>
                <a:latin typeface="Söhne"/>
              </a:rPr>
              <a:t>VAR Model revealed complexities but lacked precision.</a:t>
            </a:r>
          </a:p>
          <a:p>
            <a:pPr marL="742950" lvl="1" indent="-285750">
              <a:buFont typeface="Arial" panose="020B0604020202020204" pitchFamily="34" charset="0"/>
              <a:buChar char="•"/>
            </a:pPr>
            <a:r>
              <a:rPr lang="en-US" altLang="zh-CN" sz="1800" b="0" i="0" dirty="0">
                <a:effectLst/>
                <a:latin typeface="Söhne"/>
              </a:rPr>
              <a:t>Auto ARIMA &amp; Exponential Smoothing significantly improved accuracy.</a:t>
            </a:r>
          </a:p>
        </p:txBody>
      </p:sp>
      <p:sp>
        <p:nvSpPr>
          <p:cNvPr id="5" name="Content Placeholder 4">
            <a:extLst>
              <a:ext uri="{FF2B5EF4-FFF2-40B4-BE49-F238E27FC236}">
                <a16:creationId xmlns:a16="http://schemas.microsoft.com/office/drawing/2014/main" id="{582B6E4C-00F5-84E4-F129-9F4BF731AFDA}"/>
              </a:ext>
            </a:extLst>
          </p:cNvPr>
          <p:cNvSpPr>
            <a:spLocks noGrp="1"/>
          </p:cNvSpPr>
          <p:nvPr>
            <p:ph sz="half" idx="2"/>
          </p:nvPr>
        </p:nvSpPr>
        <p:spPr/>
        <p:txBody>
          <a:bodyPr>
            <a:normAutofit/>
          </a:bodyPr>
          <a:lstStyle/>
          <a:p>
            <a:pPr algn="l">
              <a:buFont typeface="Arial" panose="020B0604020202020204" pitchFamily="34" charset="0"/>
              <a:buChar char="•"/>
            </a:pPr>
            <a:r>
              <a:rPr lang="en-US" altLang="zh-CN" b="0" i="0" dirty="0">
                <a:effectLst/>
                <a:latin typeface="Söhne"/>
              </a:rPr>
              <a:t>No 'one-size-fits-all' model; effectiveness varied per commodity.</a:t>
            </a:r>
          </a:p>
          <a:p>
            <a:pPr algn="l">
              <a:buFont typeface="Arial" panose="020B0604020202020204" pitchFamily="34" charset="0"/>
              <a:buChar char="•"/>
            </a:pPr>
            <a:r>
              <a:rPr lang="en-US" altLang="zh-CN" b="0" i="0" dirty="0">
                <a:effectLst/>
                <a:latin typeface="Söhne"/>
              </a:rPr>
              <a:t>Auto ARIMA critical for optimal parameter selection.</a:t>
            </a:r>
          </a:p>
          <a:p>
            <a:pPr algn="l">
              <a:buFont typeface="Arial" panose="020B0604020202020204" pitchFamily="34" charset="0"/>
              <a:buChar char="•"/>
            </a:pPr>
            <a:r>
              <a:rPr lang="en-US" altLang="zh-CN" b="0" i="0" dirty="0">
                <a:effectLst/>
                <a:latin typeface="Söhne"/>
              </a:rPr>
              <a:t>The study highlights the dynamic and complex nature of commodity markets.</a:t>
            </a:r>
          </a:p>
          <a:p>
            <a:pPr algn="l">
              <a:buFont typeface="Arial" panose="020B0604020202020204" pitchFamily="34" charset="0"/>
              <a:buChar char="•"/>
            </a:pPr>
            <a:r>
              <a:rPr lang="en-US" altLang="zh-CN" b="0" i="0" dirty="0">
                <a:effectLst/>
                <a:latin typeface="Söhne"/>
              </a:rPr>
              <a:t>A multi-model approach is essential for accurate forecasting in financial markets.</a:t>
            </a:r>
          </a:p>
          <a:p>
            <a:pPr algn="l">
              <a:buFont typeface="Arial" panose="020B0604020202020204" pitchFamily="34" charset="0"/>
              <a:buChar char="•"/>
            </a:pPr>
            <a:r>
              <a:rPr lang="en-US" altLang="zh-CN" b="0" i="0" dirty="0">
                <a:effectLst/>
                <a:latin typeface="Söhne"/>
              </a:rPr>
              <a:t>These insights pave the way for more tailored and advanced forecasting techniques in the future.</a:t>
            </a:r>
          </a:p>
          <a:p>
            <a:endParaRPr lang="zh-CN" altLang="en-US" dirty="0"/>
          </a:p>
        </p:txBody>
      </p:sp>
    </p:spTree>
    <p:extLst>
      <p:ext uri="{BB962C8B-B14F-4D97-AF65-F5344CB8AC3E}">
        <p14:creationId xmlns:p14="http://schemas.microsoft.com/office/powerpoint/2010/main" val="3551836630"/>
      </p:ext>
    </p:extLst>
  </p:cSld>
  <p:clrMapOvr>
    <a:masterClrMapping/>
  </p:clrMapOvr>
</p:sld>
</file>

<file path=ppt/theme/theme1.xml><?xml version="1.0" encoding="utf-8"?>
<a:theme xmlns:a="http://schemas.openxmlformats.org/drawingml/2006/main" name="自定义">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584_TF56390039_Win32" id="{FCB14B3E-2B92-48B8-A334-05E7A8EE34E1}" vid="{B6EC9E21-8C82-4EB1-BBE7-A370F785D0C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{7A000E3E-6C3E-4DB7-82DA-CA338610283A}tf56390039_win32</Template>
  <TotalTime>175</TotalTime>
  <Words>918</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Microsoft YaHei UI</vt:lpstr>
      <vt:lpstr>Söhne</vt:lpstr>
      <vt:lpstr>Arial</vt:lpstr>
      <vt:lpstr>Gill Sans MT</vt:lpstr>
      <vt:lpstr>Times New Roman</vt:lpstr>
      <vt:lpstr>Wingdings 2</vt:lpstr>
      <vt:lpstr>自定义</vt:lpstr>
      <vt:lpstr>Time Series Forecasting of Precious Metal Prices: ARIMA &amp; Exponential Smoothing Models</vt:lpstr>
      <vt:lpstr>Introduction</vt:lpstr>
      <vt:lpstr>Exploratory Data Analysis (EDA)</vt:lpstr>
      <vt:lpstr>Methodology - Part 1: Analysis of Stationarity in Commodity Prices</vt:lpstr>
      <vt:lpstr>Methodology - Part 2: ADF Testing and Differentiating</vt:lpstr>
      <vt:lpstr>Modeling</vt:lpstr>
      <vt:lpstr>Modeling and Validation: : Navigating Through Time Series Forecasting</vt:lpstr>
      <vt:lpstr>Model Tuning: Navigating Through Time Series Forecasting</vt:lpstr>
      <vt:lpstr>Results and Discussion </vt:lpstr>
      <vt:lpstr>Forecasting</vt:lpstr>
      <vt:lpstr>Conclusion and 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Forecasting of Precious Metal Prices: ARIMA &amp; Exponential Smoothing Models</dc:title>
  <dc:creator>Zheng, Zhi</dc:creator>
  <cp:lastModifiedBy>Zheng, Zhi</cp:lastModifiedBy>
  <cp:revision>4</cp:revision>
  <dcterms:created xsi:type="dcterms:W3CDTF">2023-11-21T18:34:43Z</dcterms:created>
  <dcterms:modified xsi:type="dcterms:W3CDTF">2023-11-22T23:07:01Z</dcterms:modified>
</cp:coreProperties>
</file>