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27432000" cy="16459200"/>
  <p:notesSz cx="6858000" cy="9144000"/>
  <p:defaultText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7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06B"/>
    <a:srgbClr val="1C6EE9"/>
    <a:srgbClr val="1A4BA9"/>
    <a:srgbClr val="092073"/>
    <a:srgbClr val="C4172F"/>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p:restoredTop sz="94708"/>
  </p:normalViewPr>
  <p:slideViewPr>
    <p:cSldViewPr>
      <p:cViewPr>
        <p:scale>
          <a:sx n="40" d="100"/>
          <a:sy n="40" d="100"/>
        </p:scale>
        <p:origin x="2168" y="1424"/>
      </p:cViewPr>
      <p:guideLst>
        <p:guide orient="horz" pos="8400"/>
        <p:guide pos="7543"/>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5/18/19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7ACC87-5DF1-5A43-A6C3-1768641548FF}" type="datetimeFigureOut">
              <a:rPr lang="en-US" smtClean="0"/>
              <a:t>5/18/19</a:t>
            </a:fld>
            <a:endParaRPr lang="en-US"/>
          </a:p>
        </p:txBody>
      </p:sp>
      <p:sp>
        <p:nvSpPr>
          <p:cNvPr id="4" name="Slide Image Placeholder 3"/>
          <p:cNvSpPr>
            <a:spLocks noGrp="1" noRot="1" noChangeAspect="1"/>
          </p:cNvSpPr>
          <p:nvPr>
            <p:ph type="sldImg" idx="2"/>
          </p:nvPr>
        </p:nvSpPr>
        <p:spPr>
          <a:xfrm>
            <a:off x="857250" y="1143000"/>
            <a:ext cx="51435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EB7C98-59D2-F243-A76C-33A789D6F1E3}" type="slidenum">
              <a:rPr lang="en-US" smtClean="0"/>
              <a:t>‹#›</a:t>
            </a:fld>
            <a:endParaRPr lang="en-US"/>
          </a:p>
        </p:txBody>
      </p:sp>
    </p:spTree>
    <p:extLst>
      <p:ext uri="{BB962C8B-B14F-4D97-AF65-F5344CB8AC3E}">
        <p14:creationId xmlns:p14="http://schemas.microsoft.com/office/powerpoint/2010/main" val="335672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EB7C98-59D2-F243-A76C-33A789D6F1E3}" type="slidenum">
              <a:rPr lang="en-US" smtClean="0"/>
              <a:t>1</a:t>
            </a:fld>
            <a:endParaRPr lang="en-US"/>
          </a:p>
        </p:txBody>
      </p:sp>
    </p:spTree>
    <p:extLst>
      <p:ext uri="{BB962C8B-B14F-4D97-AF65-F5344CB8AC3E}">
        <p14:creationId xmlns:p14="http://schemas.microsoft.com/office/powerpoint/2010/main" val="17806823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2&quot; x 60&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435430" y="304800"/>
            <a:ext cx="26561143" cy="1676400"/>
          </a:xfrm>
          <a:prstGeom prst="rect">
            <a:avLst/>
          </a:prstGeom>
          <a:solidFill>
            <a:srgbClr val="C4172F"/>
          </a:solidFill>
          <a:ln>
            <a:solidFill>
              <a:srgbClr val="C4172F"/>
            </a:solidFill>
          </a:ln>
        </p:spPr>
        <p:txBody>
          <a:bodyPr vert="horz" lIns="88844" tIns="44422" rIns="88844" bIns="44422" anchor="ctr" anchorCtr="1"/>
          <a:lstStyle>
            <a:lvl1pPr>
              <a:defRPr sz="3500" b="1">
                <a:solidFill>
                  <a:schemeClr val="bg1"/>
                </a:solidFill>
                <a:latin typeface="Arial"/>
                <a:cs typeface="Arial"/>
              </a:defRPr>
            </a:lvl1pPr>
          </a:lstStyle>
          <a:p>
            <a:r>
              <a:rPr lang="en-US" dirty="0"/>
              <a:t>Poster Presentation Title</a:t>
            </a:r>
            <a:br>
              <a:rPr lang="en-US" dirty="0"/>
            </a:br>
            <a:r>
              <a:rPr lang="en-US" sz="2400" b="1" dirty="0">
                <a:solidFill>
                  <a:schemeClr val="bg1"/>
                </a:solidFill>
                <a:latin typeface="Arial" pitchFamily="34" charset="0"/>
                <a:cs typeface="Arial" pitchFamily="34" charset="0"/>
              </a:rPr>
              <a:t>List Author Name(s)</a:t>
            </a:r>
            <a:br>
              <a:rPr lang="en-US" sz="2400" b="1" dirty="0">
                <a:solidFill>
                  <a:schemeClr val="bg1"/>
                </a:solidFill>
                <a:latin typeface="Arial" pitchFamily="34" charset="0"/>
                <a:cs typeface="Arial" pitchFamily="34" charset="0"/>
              </a:rPr>
            </a:br>
            <a:r>
              <a:rPr lang="en-US" sz="2400" b="1" dirty="0">
                <a:solidFill>
                  <a:schemeClr val="bg1"/>
                </a:solidFill>
                <a:latin typeface="Arial" pitchFamily="34" charset="0"/>
                <a:cs typeface="Arial" pitchFamily="34" charset="0"/>
              </a:rPr>
              <a:t>List Affiliated Institutions</a:t>
            </a:r>
            <a:endParaRPr lang="en-US" dirty="0"/>
          </a:p>
        </p:txBody>
      </p:sp>
      <p:sp>
        <p:nvSpPr>
          <p:cNvPr id="22" name="Text Placeholder 21"/>
          <p:cNvSpPr>
            <a:spLocks noGrp="1"/>
          </p:cNvSpPr>
          <p:nvPr>
            <p:ph type="body" sz="quarter" idx="10" hasCustomPrompt="1"/>
          </p:nvPr>
        </p:nvSpPr>
        <p:spPr>
          <a:xfrm>
            <a:off x="444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Abstract or Introduction</a:t>
            </a:r>
            <a:endParaRPr lang="en-US" dirty="0"/>
          </a:p>
        </p:txBody>
      </p:sp>
      <p:sp>
        <p:nvSpPr>
          <p:cNvPr id="24" name="Text Placeholder 23"/>
          <p:cNvSpPr>
            <a:spLocks noGrp="1"/>
          </p:cNvSpPr>
          <p:nvPr>
            <p:ph type="body" sz="quarter" idx="11" hasCustomPrompt="1"/>
          </p:nvPr>
        </p:nvSpPr>
        <p:spPr>
          <a:xfrm>
            <a:off x="444501" y="2808514"/>
            <a:ext cx="6422571" cy="4343400"/>
          </a:xfrm>
          <a:prstGeom prst="rect">
            <a:avLst/>
          </a:prstGeom>
        </p:spPr>
        <p:txBody>
          <a:bodyPr vert="horz" lIns="88844" tIns="44422" rIns="88844" bIns="44422"/>
          <a:lstStyle>
            <a:lvl1pPr marL="0" indent="0">
              <a:buNone/>
              <a:defRPr sz="1500" baseline="0"/>
            </a:lvl1pPr>
            <a:lvl2pPr marL="225196" indent="0">
              <a:buNone/>
              <a:defRPr sz="1500" baseline="0"/>
            </a:lvl2pPr>
            <a:lvl3pPr marL="438053" indent="0">
              <a:buNone/>
              <a:defRPr sz="1500" baseline="0"/>
            </a:lvl3pPr>
            <a:lvl4pPr>
              <a:defRPr sz="1500"/>
            </a:lvl4pPr>
            <a:lvl5pPr>
              <a:defRPr sz="15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p>
        </p:txBody>
      </p:sp>
      <p:sp>
        <p:nvSpPr>
          <p:cNvPr id="25" name="Text Placeholder 21"/>
          <p:cNvSpPr>
            <a:spLocks noGrp="1"/>
          </p:cNvSpPr>
          <p:nvPr>
            <p:ph type="body" sz="quarter" idx="12" hasCustomPrompt="1"/>
          </p:nvPr>
        </p:nvSpPr>
        <p:spPr>
          <a:xfrm>
            <a:off x="435430" y="73152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Objectives</a:t>
            </a:r>
            <a:endParaRPr lang="en-US" dirty="0"/>
          </a:p>
        </p:txBody>
      </p:sp>
      <p:sp>
        <p:nvSpPr>
          <p:cNvPr id="26" name="Text Placeholder 23"/>
          <p:cNvSpPr>
            <a:spLocks noGrp="1"/>
          </p:cNvSpPr>
          <p:nvPr>
            <p:ph type="body" sz="quarter" idx="13" hasCustomPrompt="1"/>
          </p:nvPr>
        </p:nvSpPr>
        <p:spPr>
          <a:xfrm>
            <a:off x="435430" y="8001000"/>
            <a:ext cx="6422571" cy="3657600"/>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435430" y="11811000"/>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Methods</a:t>
            </a:r>
            <a:endParaRPr lang="en-US" dirty="0"/>
          </a:p>
        </p:txBody>
      </p:sp>
      <p:sp>
        <p:nvSpPr>
          <p:cNvPr id="28" name="Text Placeholder 23"/>
          <p:cNvSpPr>
            <a:spLocks noGrp="1"/>
          </p:cNvSpPr>
          <p:nvPr>
            <p:ph type="body" sz="quarter" idx="15" hasCustomPrompt="1"/>
          </p:nvPr>
        </p:nvSpPr>
        <p:spPr>
          <a:xfrm>
            <a:off x="435430" y="12496800"/>
            <a:ext cx="6422571" cy="3635829"/>
          </a:xfrm>
          <a:prstGeom prst="rect">
            <a:avLst/>
          </a:prstGeom>
        </p:spPr>
        <p:txBody>
          <a:bodyPr vert="horz" lIns="88844" tIns="44422" rIns="88844" bIns="44422"/>
          <a:lstStyle>
            <a:lvl1pPr marL="0" marR="0" indent="0" algn="l" defTabSz="1979898" rtl="0" eaLnBrk="1" fontAlgn="auto" latinLnBrk="0" hangingPunct="1">
              <a:lnSpc>
                <a:spcPct val="100000"/>
              </a:lnSpc>
              <a:spcBef>
                <a:spcPct val="20000"/>
              </a:spcBef>
              <a:spcAft>
                <a:spcPts val="0"/>
              </a:spcAft>
              <a:buClrTx/>
              <a:buSzTx/>
              <a:buFont typeface="Arial" pitchFamily="34" charset="0"/>
              <a:buNone/>
              <a:tabLst/>
              <a:defRPr sz="1500"/>
            </a:lvl1pPr>
            <a:lvl2pPr>
              <a:defRPr sz="1500"/>
            </a:lvl2pPr>
            <a:lvl3pPr>
              <a:defRPr sz="1500"/>
            </a:lvl3pPr>
            <a:lvl4pPr>
              <a:defRPr sz="1500"/>
            </a:lvl4pPr>
            <a:lvl5pPr>
              <a:defRPr sz="1500"/>
            </a:lvl5pPr>
          </a:lstStyle>
          <a:p>
            <a:pPr marL="0" marR="0" lvl="0" indent="0" algn="l" defTabSz="1979898"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71755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30" name="Text Placeholder 23"/>
          <p:cNvSpPr>
            <a:spLocks noGrp="1"/>
          </p:cNvSpPr>
          <p:nvPr>
            <p:ph type="body" sz="quarter" idx="17"/>
          </p:nvPr>
        </p:nvSpPr>
        <p:spPr>
          <a:xfrm>
            <a:off x="20574001" y="12409714"/>
            <a:ext cx="6422571" cy="3722914"/>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20574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Conclusion</a:t>
            </a:r>
            <a:endParaRPr lang="en-US" dirty="0"/>
          </a:p>
        </p:txBody>
      </p:sp>
      <p:sp>
        <p:nvSpPr>
          <p:cNvPr id="32" name="Text Placeholder 23"/>
          <p:cNvSpPr>
            <a:spLocks noGrp="1"/>
          </p:cNvSpPr>
          <p:nvPr>
            <p:ph type="body" sz="quarter" idx="19"/>
          </p:nvPr>
        </p:nvSpPr>
        <p:spPr>
          <a:xfrm>
            <a:off x="20574001" y="2808514"/>
            <a:ext cx="6422571" cy="8839200"/>
          </a:xfrm>
          <a:prstGeom prst="rect">
            <a:avLst/>
          </a:prstGeom>
        </p:spPr>
        <p:txBody>
          <a:bodyPr vert="horz" lIns="88844" tIns="44422" rIns="88844" bIns="44422"/>
          <a:lstStyle>
            <a:lvl1pPr>
              <a:defRPr sz="1500"/>
            </a:lvl1pPr>
            <a:lvl2pPr>
              <a:defRPr sz="1500"/>
            </a:lvl2pPr>
            <a:lvl3pPr>
              <a:defRPr sz="1500"/>
            </a:lvl3pPr>
            <a:lvl4pPr>
              <a:defRPr sz="1500"/>
            </a:lvl4pPr>
            <a:lvl5pPr>
              <a:defRPr sz="15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20574001" y="117565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References</a:t>
            </a:r>
            <a:endParaRPr lang="en-US" dirty="0"/>
          </a:p>
        </p:txBody>
      </p:sp>
      <p:sp>
        <p:nvSpPr>
          <p:cNvPr id="34" name="Text Placeholder 23"/>
          <p:cNvSpPr>
            <a:spLocks noGrp="1"/>
          </p:cNvSpPr>
          <p:nvPr>
            <p:ph type="body" sz="quarter" idx="21" hasCustomPrompt="1"/>
          </p:nvPr>
        </p:nvSpPr>
        <p:spPr>
          <a:xfrm>
            <a:off x="71755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r>
              <a:rPr lang="en-US" dirty="0"/>
              <a:t>Remember to save all charts, graphs, and tables as 300DPI images prior to inserting them into your posters. Doing so will ensure the best results when printing your posters.</a:t>
            </a:r>
          </a:p>
        </p:txBody>
      </p:sp>
      <p:sp>
        <p:nvSpPr>
          <p:cNvPr id="36" name="Picture Placeholder 35"/>
          <p:cNvSpPr>
            <a:spLocks noGrp="1"/>
          </p:cNvSpPr>
          <p:nvPr>
            <p:ph type="pic" sz="quarter" idx="22" hasCustomPrompt="1"/>
          </p:nvPr>
        </p:nvSpPr>
        <p:spPr>
          <a:xfrm>
            <a:off x="762003"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a:t>LOGO</a:t>
            </a:r>
          </a:p>
        </p:txBody>
      </p:sp>
      <p:sp>
        <p:nvSpPr>
          <p:cNvPr id="37" name="Picture Placeholder 35"/>
          <p:cNvSpPr>
            <a:spLocks noGrp="1"/>
          </p:cNvSpPr>
          <p:nvPr>
            <p:ph type="pic" sz="quarter" idx="23" hasCustomPrompt="1"/>
          </p:nvPr>
        </p:nvSpPr>
        <p:spPr>
          <a:xfrm>
            <a:off x="24819431" y="457200"/>
            <a:ext cx="1959429" cy="1371600"/>
          </a:xfrm>
          <a:prstGeom prst="rect">
            <a:avLst/>
          </a:prstGeom>
          <a:solidFill>
            <a:schemeClr val="bg1"/>
          </a:solidFill>
        </p:spPr>
        <p:txBody>
          <a:bodyPr vert="horz" lIns="88844" tIns="44422" rIns="88844" bIns="44422"/>
          <a:lstStyle>
            <a:lvl1pPr marL="0" indent="0">
              <a:buNone/>
              <a:defRPr sz="1200"/>
            </a:lvl1pPr>
          </a:lstStyle>
          <a:p>
            <a:r>
              <a:rPr lang="en-US" dirty="0"/>
              <a:t>LOGO</a:t>
            </a:r>
          </a:p>
        </p:txBody>
      </p:sp>
      <p:sp>
        <p:nvSpPr>
          <p:cNvPr id="39" name="Chart Placeholder 38"/>
          <p:cNvSpPr>
            <a:spLocks noGrp="1"/>
          </p:cNvSpPr>
          <p:nvPr>
            <p:ph type="chart" sz="quarter" idx="24"/>
          </p:nvPr>
        </p:nvSpPr>
        <p:spPr>
          <a:xfrm>
            <a:off x="7683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0" name="Chart Placeholder 38"/>
          <p:cNvSpPr>
            <a:spLocks noGrp="1"/>
          </p:cNvSpPr>
          <p:nvPr>
            <p:ph type="chart" sz="quarter" idx="25"/>
          </p:nvPr>
        </p:nvSpPr>
        <p:spPr>
          <a:xfrm>
            <a:off x="7683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2" name="Text Placeholder 21"/>
          <p:cNvSpPr>
            <a:spLocks noGrp="1"/>
          </p:cNvSpPr>
          <p:nvPr>
            <p:ph type="body" sz="quarter" idx="26" hasCustomPrompt="1"/>
          </p:nvPr>
        </p:nvSpPr>
        <p:spPr>
          <a:xfrm>
            <a:off x="13843001" y="2155371"/>
            <a:ext cx="6422571" cy="533400"/>
          </a:xfrm>
          <a:prstGeom prst="rect">
            <a:avLst/>
          </a:prstGeom>
          <a:solidFill>
            <a:srgbClr val="C4172F"/>
          </a:solidFill>
          <a:ln>
            <a:solidFill>
              <a:srgbClr val="C4172F"/>
            </a:solidFill>
          </a:ln>
        </p:spPr>
        <p:txBody>
          <a:bodyPr vert="horz" lIns="88844" tIns="44422" rIns="88844" bIns="44422"/>
          <a:lstStyle>
            <a:lvl1pPr marL="0" indent="0">
              <a:buNone/>
              <a:defRPr sz="2400" b="1" baseline="0">
                <a:solidFill>
                  <a:schemeClr val="bg1"/>
                </a:solidFill>
                <a:latin typeface="Arial"/>
                <a:cs typeface="Arial"/>
              </a:defRPr>
            </a:lvl1pPr>
          </a:lstStyle>
          <a:p>
            <a:pPr lvl="0"/>
            <a:r>
              <a:rPr lang="en-US" sz="2400" dirty="0"/>
              <a:t>Results</a:t>
            </a:r>
            <a:endParaRPr lang="en-US" dirty="0"/>
          </a:p>
        </p:txBody>
      </p:sp>
      <p:sp>
        <p:nvSpPr>
          <p:cNvPr id="43" name="Text Placeholder 23"/>
          <p:cNvSpPr>
            <a:spLocks noGrp="1"/>
          </p:cNvSpPr>
          <p:nvPr>
            <p:ph type="body" sz="quarter" idx="27"/>
          </p:nvPr>
        </p:nvSpPr>
        <p:spPr>
          <a:xfrm>
            <a:off x="13843001" y="2808514"/>
            <a:ext cx="6422571" cy="13335000"/>
          </a:xfrm>
          <a:prstGeom prst="rect">
            <a:avLst/>
          </a:prstGeom>
        </p:spPr>
        <p:txBody>
          <a:bodyPr vert="horz" lIns="88844" tIns="44422" rIns="88844" bIns="44422"/>
          <a:lstStyle>
            <a:lvl1pPr marL="0" indent="0">
              <a:buNone/>
              <a:defRPr sz="1500" baseline="0"/>
            </a:lvl1pPr>
            <a:lvl2pPr marL="225196" indent="0">
              <a:buNone/>
              <a:defRPr sz="1500"/>
            </a:lvl2pPr>
            <a:lvl3pPr>
              <a:defRPr sz="1500"/>
            </a:lvl3pPr>
            <a:lvl4pPr>
              <a:defRPr sz="1500"/>
            </a:lvl4pPr>
            <a:lvl5pPr>
              <a:defRPr sz="1500"/>
            </a:lvl5pPr>
          </a:lstStyle>
          <a:p>
            <a:pPr lvl="0"/>
            <a:endParaRPr lang="en-US" dirty="0"/>
          </a:p>
        </p:txBody>
      </p:sp>
      <p:sp>
        <p:nvSpPr>
          <p:cNvPr id="44" name="Chart Placeholder 38"/>
          <p:cNvSpPr>
            <a:spLocks noGrp="1"/>
          </p:cNvSpPr>
          <p:nvPr>
            <p:ph type="chart" sz="quarter" idx="28"/>
          </p:nvPr>
        </p:nvSpPr>
        <p:spPr>
          <a:xfrm>
            <a:off x="14414500" y="12279086"/>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5" name="Chart Placeholder 38"/>
          <p:cNvSpPr>
            <a:spLocks noGrp="1"/>
          </p:cNvSpPr>
          <p:nvPr>
            <p:ph type="chart" sz="quarter" idx="29"/>
          </p:nvPr>
        </p:nvSpPr>
        <p:spPr>
          <a:xfrm>
            <a:off x="14414500" y="8033657"/>
            <a:ext cx="5434482" cy="3352800"/>
          </a:xfrm>
          <a:prstGeom prst="rect">
            <a:avLst/>
          </a:prstGeom>
        </p:spPr>
        <p:txBody>
          <a:bodyPr vert="horz" lIns="88844" tIns="44422" rIns="88844" bIns="44422"/>
          <a:lstStyle>
            <a:lvl1pPr marL="0" indent="0">
              <a:buNone/>
              <a:defRPr sz="1500"/>
            </a:lvl1pPr>
          </a:lstStyle>
          <a:p>
            <a:endParaRPr lang="en-US" dirty="0"/>
          </a:p>
        </p:txBody>
      </p:sp>
      <p:sp>
        <p:nvSpPr>
          <p:cNvPr id="46" name="Chart Placeholder 38"/>
          <p:cNvSpPr>
            <a:spLocks noGrp="1"/>
          </p:cNvSpPr>
          <p:nvPr>
            <p:ph type="chart" sz="quarter" idx="30"/>
          </p:nvPr>
        </p:nvSpPr>
        <p:spPr>
          <a:xfrm>
            <a:off x="14414500" y="3918857"/>
            <a:ext cx="5434482" cy="3352800"/>
          </a:xfrm>
          <a:prstGeom prst="rect">
            <a:avLst/>
          </a:prstGeom>
        </p:spPr>
        <p:txBody>
          <a:bodyPr vert="horz" lIns="88844" tIns="44422" rIns="88844" bIns="44422"/>
          <a:lstStyle>
            <a:lvl1pPr marL="0" indent="0">
              <a:buNone/>
              <a:defRPr sz="15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679400" y="16192707"/>
            <a:ext cx="1371600" cy="2194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979898" rtl="0" eaLnBrk="1" latinLnBrk="0" hangingPunct="1">
        <a:spcBef>
          <a:spcPct val="0"/>
        </a:spcBef>
        <a:buNone/>
        <a:defRPr sz="9500" kern="1200">
          <a:solidFill>
            <a:schemeClr val="tx1"/>
          </a:solidFill>
          <a:latin typeface="+mj-lt"/>
          <a:ea typeface="+mj-ea"/>
          <a:cs typeface="+mj-cs"/>
        </a:defRPr>
      </a:lvl1pPr>
    </p:titleStyle>
    <p:bodyStyle>
      <a:lvl1pPr marL="742463" indent="-742463" algn="l" defTabSz="1979898" rtl="0" eaLnBrk="1" latinLnBrk="0" hangingPunct="1">
        <a:spcBef>
          <a:spcPct val="20000"/>
        </a:spcBef>
        <a:buFont typeface="Arial" pitchFamily="34" charset="0"/>
        <a:buChar char="•"/>
        <a:defRPr sz="6900" kern="1200">
          <a:solidFill>
            <a:schemeClr val="tx1"/>
          </a:solidFill>
          <a:latin typeface="+mn-lt"/>
          <a:ea typeface="+mn-ea"/>
          <a:cs typeface="+mn-cs"/>
        </a:defRPr>
      </a:lvl1pPr>
      <a:lvl2pPr marL="1608668" indent="-618719" algn="l" defTabSz="1979898" rtl="0" eaLnBrk="1" latinLnBrk="0" hangingPunct="1">
        <a:spcBef>
          <a:spcPct val="20000"/>
        </a:spcBef>
        <a:buFont typeface="Arial" pitchFamily="34" charset="0"/>
        <a:buChar char="–"/>
        <a:defRPr sz="6100" kern="1200">
          <a:solidFill>
            <a:schemeClr val="tx1"/>
          </a:solidFill>
          <a:latin typeface="+mn-lt"/>
          <a:ea typeface="+mn-ea"/>
          <a:cs typeface="+mn-cs"/>
        </a:defRPr>
      </a:lvl2pPr>
      <a:lvl3pPr marL="2474875" indent="-494975" algn="l" defTabSz="1979898" rtl="0" eaLnBrk="1" latinLnBrk="0" hangingPunct="1">
        <a:spcBef>
          <a:spcPct val="20000"/>
        </a:spcBef>
        <a:buFont typeface="Arial" pitchFamily="34" charset="0"/>
        <a:buChar char="•"/>
        <a:defRPr sz="5100" kern="1200">
          <a:solidFill>
            <a:schemeClr val="tx1"/>
          </a:solidFill>
          <a:latin typeface="+mn-lt"/>
          <a:ea typeface="+mn-ea"/>
          <a:cs typeface="+mn-cs"/>
        </a:defRPr>
      </a:lvl3pPr>
      <a:lvl4pPr marL="3464824"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4pPr>
      <a:lvl5pPr marL="4454773"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5pPr>
      <a:lvl6pPr marL="54447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6pPr>
      <a:lvl7pPr marL="64346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7pPr>
      <a:lvl8pPr marL="7424622"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8pPr>
      <a:lvl9pPr marL="8414571" indent="-494975" algn="l" defTabSz="1979898" rtl="0" eaLnBrk="1" latinLnBrk="0" hangingPunct="1">
        <a:spcBef>
          <a:spcPct val="20000"/>
        </a:spcBef>
        <a:buFont typeface="Arial" pitchFamily="34" charset="0"/>
        <a:buChar char="•"/>
        <a:defRPr sz="4400" kern="1200">
          <a:solidFill>
            <a:schemeClr val="tx1"/>
          </a:solidFill>
          <a:latin typeface="+mn-lt"/>
          <a:ea typeface="+mn-ea"/>
          <a:cs typeface="+mn-cs"/>
        </a:defRPr>
      </a:lvl9pPr>
    </p:bodyStyle>
    <p:otherStyle>
      <a:defPPr>
        <a:defRPr lang="en-US"/>
      </a:defPPr>
      <a:lvl1pPr marL="0" algn="l" defTabSz="1979898" rtl="0" eaLnBrk="1" latinLnBrk="0" hangingPunct="1">
        <a:defRPr sz="3900" kern="1200">
          <a:solidFill>
            <a:schemeClr val="tx1"/>
          </a:solidFill>
          <a:latin typeface="+mn-lt"/>
          <a:ea typeface="+mn-ea"/>
          <a:cs typeface="+mn-cs"/>
        </a:defRPr>
      </a:lvl1pPr>
      <a:lvl2pPr marL="989949" algn="l" defTabSz="1979898" rtl="0" eaLnBrk="1" latinLnBrk="0" hangingPunct="1">
        <a:defRPr sz="3900" kern="1200">
          <a:solidFill>
            <a:schemeClr val="tx1"/>
          </a:solidFill>
          <a:latin typeface="+mn-lt"/>
          <a:ea typeface="+mn-ea"/>
          <a:cs typeface="+mn-cs"/>
        </a:defRPr>
      </a:lvl2pPr>
      <a:lvl3pPr marL="1979898" algn="l" defTabSz="1979898" rtl="0" eaLnBrk="1" latinLnBrk="0" hangingPunct="1">
        <a:defRPr sz="3900" kern="1200">
          <a:solidFill>
            <a:schemeClr val="tx1"/>
          </a:solidFill>
          <a:latin typeface="+mn-lt"/>
          <a:ea typeface="+mn-ea"/>
          <a:cs typeface="+mn-cs"/>
        </a:defRPr>
      </a:lvl3pPr>
      <a:lvl4pPr marL="2969849" algn="l" defTabSz="1979898" rtl="0" eaLnBrk="1" latinLnBrk="0" hangingPunct="1">
        <a:defRPr sz="3900" kern="1200">
          <a:solidFill>
            <a:schemeClr val="tx1"/>
          </a:solidFill>
          <a:latin typeface="+mn-lt"/>
          <a:ea typeface="+mn-ea"/>
          <a:cs typeface="+mn-cs"/>
        </a:defRPr>
      </a:lvl4pPr>
      <a:lvl5pPr marL="3959798" algn="l" defTabSz="1979898" rtl="0" eaLnBrk="1" latinLnBrk="0" hangingPunct="1">
        <a:defRPr sz="3900" kern="1200">
          <a:solidFill>
            <a:schemeClr val="tx1"/>
          </a:solidFill>
          <a:latin typeface="+mn-lt"/>
          <a:ea typeface="+mn-ea"/>
          <a:cs typeface="+mn-cs"/>
        </a:defRPr>
      </a:lvl5pPr>
      <a:lvl6pPr marL="4949748" algn="l" defTabSz="1979898" rtl="0" eaLnBrk="1" latinLnBrk="0" hangingPunct="1">
        <a:defRPr sz="3900" kern="1200">
          <a:solidFill>
            <a:schemeClr val="tx1"/>
          </a:solidFill>
          <a:latin typeface="+mn-lt"/>
          <a:ea typeface="+mn-ea"/>
          <a:cs typeface="+mn-cs"/>
        </a:defRPr>
      </a:lvl6pPr>
      <a:lvl7pPr marL="5939697" algn="l" defTabSz="1979898" rtl="0" eaLnBrk="1" latinLnBrk="0" hangingPunct="1">
        <a:defRPr sz="3900" kern="1200">
          <a:solidFill>
            <a:schemeClr val="tx1"/>
          </a:solidFill>
          <a:latin typeface="+mn-lt"/>
          <a:ea typeface="+mn-ea"/>
          <a:cs typeface="+mn-cs"/>
        </a:defRPr>
      </a:lvl7pPr>
      <a:lvl8pPr marL="6929647" algn="l" defTabSz="1979898" rtl="0" eaLnBrk="1" latinLnBrk="0" hangingPunct="1">
        <a:defRPr sz="3900" kern="1200">
          <a:solidFill>
            <a:schemeClr val="tx1"/>
          </a:solidFill>
          <a:latin typeface="+mn-lt"/>
          <a:ea typeface="+mn-ea"/>
          <a:cs typeface="+mn-cs"/>
        </a:defRPr>
      </a:lvl8pPr>
      <a:lvl9pPr marL="7919597" algn="l" defTabSz="1979898" rtl="0" eaLnBrk="1" latinLnBrk="0" hangingPunct="1">
        <a:defRPr sz="3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ZhicongLiang/SNP500-Stock-Trend" TargetMode="External"/><Relationship Id="rId11" Type="http://schemas.openxmlformats.org/officeDocument/2006/relationships/image" Target="../media/image8.png"/><Relationship Id="rId5" Type="http://schemas.openxmlformats.org/officeDocument/2006/relationships/hyperlink" Target="https://github.com/yao-lab/yao-lab.github.io/blob/master/book_datasci.pdf" TargetMode="External"/><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Picture 78">
            <a:extLst>
              <a:ext uri="{FF2B5EF4-FFF2-40B4-BE49-F238E27FC236}">
                <a16:creationId xmlns:a16="http://schemas.microsoft.com/office/drawing/2014/main" id="{CFB7B078-F3FE-834D-97E3-4ADF449D4B67}"/>
              </a:ext>
            </a:extLst>
          </p:cNvPr>
          <p:cNvPicPr>
            <a:picLocks noChangeAspect="1"/>
          </p:cNvPicPr>
          <p:nvPr/>
        </p:nvPicPr>
        <p:blipFill>
          <a:blip r:embed="rId3"/>
          <a:stretch>
            <a:fillRect/>
          </a:stretch>
        </p:blipFill>
        <p:spPr>
          <a:xfrm>
            <a:off x="14296608" y="8307675"/>
            <a:ext cx="5578855" cy="7553770"/>
          </a:xfrm>
          <a:prstGeom prst="rect">
            <a:avLst/>
          </a:prstGeom>
        </p:spPr>
      </p:pic>
      <p:sp>
        <p:nvSpPr>
          <p:cNvPr id="2" name="Title 1"/>
          <p:cNvSpPr>
            <a:spLocks noGrp="1"/>
          </p:cNvSpPr>
          <p:nvPr>
            <p:ph type="title"/>
          </p:nvPr>
        </p:nvSpPr>
        <p:spPr>
          <a:solidFill>
            <a:srgbClr val="1A4BA9"/>
          </a:solidFill>
          <a:ln>
            <a:solidFill>
              <a:srgbClr val="092073"/>
            </a:solidFill>
          </a:ln>
        </p:spPr>
        <p:txBody>
          <a:bodyPr/>
          <a:lstStyle/>
          <a:p>
            <a:r>
              <a:rPr lang="en-US" altLang="zh-CN" sz="3600" dirty="0">
                <a:solidFill>
                  <a:schemeClr val="accent3">
                    <a:lumMod val="20000"/>
                    <a:lumOff val="80000"/>
                  </a:schemeClr>
                </a:solidFill>
              </a:rPr>
              <a:t>CSIC 5011: Finding Trend in Stock Market with </a:t>
            </a:r>
            <a:r>
              <a:rPr lang="en-US" altLang="zh-CN" sz="3600" dirty="0" err="1">
                <a:solidFill>
                  <a:schemeClr val="accent3">
                    <a:lumMod val="20000"/>
                    <a:lumOff val="80000"/>
                  </a:schemeClr>
                </a:solidFill>
              </a:rPr>
              <a:t>RobustPCA</a:t>
            </a:r>
            <a:br>
              <a:rPr lang="en-US" sz="3600" dirty="0">
                <a:solidFill>
                  <a:schemeClr val="accent3">
                    <a:lumMod val="20000"/>
                    <a:lumOff val="80000"/>
                  </a:schemeClr>
                </a:solidFill>
              </a:rPr>
            </a:br>
            <a:r>
              <a:rPr lang="en-US" sz="2400" dirty="0">
                <a:solidFill>
                  <a:schemeClr val="accent3">
                    <a:lumMod val="20000"/>
                    <a:lumOff val="80000"/>
                  </a:schemeClr>
                </a:solidFill>
              </a:rPr>
              <a:t>Liang </a:t>
            </a:r>
            <a:r>
              <a:rPr lang="en-US" sz="2400" dirty="0" err="1">
                <a:solidFill>
                  <a:schemeClr val="accent3">
                    <a:lumMod val="20000"/>
                    <a:lumOff val="80000"/>
                  </a:schemeClr>
                </a:solidFill>
              </a:rPr>
              <a:t>Zhicong</a:t>
            </a:r>
            <a:r>
              <a:rPr lang="en-US" sz="2400" dirty="0">
                <a:solidFill>
                  <a:schemeClr val="accent3">
                    <a:lumMod val="20000"/>
                    <a:lumOff val="80000"/>
                  </a:schemeClr>
                </a:solidFill>
              </a:rPr>
              <a:t> 20485672</a:t>
            </a:r>
            <a:br>
              <a:rPr lang="en-US" altLang="zh-CN" sz="2400" dirty="0">
                <a:solidFill>
                  <a:schemeClr val="accent3">
                    <a:lumMod val="20000"/>
                    <a:lumOff val="80000"/>
                  </a:schemeClr>
                </a:solidFill>
              </a:rPr>
            </a:br>
            <a:r>
              <a:rPr lang="en-US" altLang="zh-CN" sz="2400" dirty="0">
                <a:solidFill>
                  <a:schemeClr val="accent3">
                    <a:lumMod val="20000"/>
                    <a:lumOff val="80000"/>
                  </a:schemeClr>
                </a:solidFill>
              </a:rPr>
              <a:t>Department of Mathematics, Hong</a:t>
            </a:r>
            <a:r>
              <a:rPr lang="zh-CN" altLang="en-US" sz="2400" dirty="0">
                <a:solidFill>
                  <a:schemeClr val="accent3">
                    <a:lumMod val="20000"/>
                    <a:lumOff val="80000"/>
                  </a:schemeClr>
                </a:solidFill>
              </a:rPr>
              <a:t> </a:t>
            </a:r>
            <a:r>
              <a:rPr lang="en-US" altLang="zh-CN" sz="2400" dirty="0">
                <a:solidFill>
                  <a:schemeClr val="accent3">
                    <a:lumMod val="20000"/>
                    <a:lumOff val="80000"/>
                  </a:schemeClr>
                </a:solidFill>
              </a:rPr>
              <a:t>Kong</a:t>
            </a:r>
            <a:r>
              <a:rPr lang="zh-CN" altLang="en-US" sz="2400" dirty="0">
                <a:solidFill>
                  <a:schemeClr val="accent3">
                    <a:lumMod val="20000"/>
                    <a:lumOff val="80000"/>
                  </a:schemeClr>
                </a:solidFill>
              </a:rPr>
              <a:t> </a:t>
            </a:r>
            <a:r>
              <a:rPr lang="en-US" altLang="zh-CN" sz="2400" dirty="0">
                <a:solidFill>
                  <a:schemeClr val="accent3">
                    <a:lumMod val="20000"/>
                    <a:lumOff val="80000"/>
                  </a:schemeClr>
                </a:solidFill>
              </a:rPr>
              <a:t>University</a:t>
            </a:r>
            <a:r>
              <a:rPr lang="zh-CN" altLang="en-US" sz="2400" dirty="0">
                <a:solidFill>
                  <a:schemeClr val="accent3">
                    <a:lumMod val="20000"/>
                    <a:lumOff val="80000"/>
                  </a:schemeClr>
                </a:solidFill>
              </a:rPr>
              <a:t> </a:t>
            </a:r>
            <a:r>
              <a:rPr lang="en-US" altLang="zh-CN" sz="2400" dirty="0">
                <a:solidFill>
                  <a:schemeClr val="accent3">
                    <a:lumMod val="20000"/>
                    <a:lumOff val="80000"/>
                  </a:schemeClr>
                </a:solidFill>
              </a:rPr>
              <a:t>of</a:t>
            </a:r>
            <a:r>
              <a:rPr lang="zh-CN" altLang="en-US" sz="2400" dirty="0">
                <a:solidFill>
                  <a:schemeClr val="accent3">
                    <a:lumMod val="20000"/>
                    <a:lumOff val="80000"/>
                  </a:schemeClr>
                </a:solidFill>
              </a:rPr>
              <a:t> </a:t>
            </a:r>
            <a:r>
              <a:rPr lang="en-US" altLang="zh-CN" sz="2400" dirty="0">
                <a:solidFill>
                  <a:schemeClr val="accent3">
                    <a:lumMod val="20000"/>
                    <a:lumOff val="80000"/>
                  </a:schemeClr>
                </a:solidFill>
              </a:rPr>
              <a:t>Science</a:t>
            </a:r>
            <a:r>
              <a:rPr lang="zh-CN" altLang="en-US" sz="2400" dirty="0">
                <a:solidFill>
                  <a:schemeClr val="accent3">
                    <a:lumMod val="20000"/>
                    <a:lumOff val="80000"/>
                  </a:schemeClr>
                </a:solidFill>
              </a:rPr>
              <a:t> </a:t>
            </a:r>
            <a:r>
              <a:rPr lang="en-US" altLang="zh-CN" sz="2400" dirty="0">
                <a:solidFill>
                  <a:schemeClr val="accent3">
                    <a:lumMod val="20000"/>
                    <a:lumOff val="80000"/>
                  </a:schemeClr>
                </a:solidFill>
              </a:rPr>
              <a:t>and</a:t>
            </a:r>
            <a:r>
              <a:rPr lang="zh-CN" altLang="en-US" sz="2400" dirty="0">
                <a:solidFill>
                  <a:schemeClr val="accent3">
                    <a:lumMod val="20000"/>
                    <a:lumOff val="80000"/>
                  </a:schemeClr>
                </a:solidFill>
              </a:rPr>
              <a:t> </a:t>
            </a:r>
            <a:r>
              <a:rPr lang="en-US" altLang="zh-CN" sz="2400" dirty="0">
                <a:solidFill>
                  <a:schemeClr val="accent3">
                    <a:lumMod val="20000"/>
                    <a:lumOff val="80000"/>
                  </a:schemeClr>
                </a:solidFill>
              </a:rPr>
              <a:t>Technology</a:t>
            </a:r>
            <a:endParaRPr lang="en-US" sz="2400" dirty="0"/>
          </a:p>
        </p:txBody>
      </p:sp>
      <p:sp>
        <p:nvSpPr>
          <p:cNvPr id="3" name="Text Placeholder 2"/>
          <p:cNvSpPr>
            <a:spLocks noGrp="1"/>
          </p:cNvSpPr>
          <p:nvPr>
            <p:ph type="body" sz="quarter" idx="10"/>
          </p:nvPr>
        </p:nvSpPr>
        <p:spPr>
          <a:solidFill>
            <a:srgbClr val="1A4BA9"/>
          </a:solidFill>
          <a:ln>
            <a:solidFill>
              <a:srgbClr val="092073"/>
            </a:solidFill>
          </a:ln>
        </p:spPr>
        <p:txBody>
          <a:bodyPr/>
          <a:lstStyle/>
          <a:p>
            <a:pPr algn="ctr"/>
            <a:r>
              <a:rPr lang="en-US" dirty="0"/>
              <a:t>Introduction</a:t>
            </a:r>
          </a:p>
        </p:txBody>
      </p:sp>
      <p:sp>
        <p:nvSpPr>
          <p:cNvPr id="4" name="Text Placeholder 3"/>
          <p:cNvSpPr>
            <a:spLocks noGrp="1"/>
          </p:cNvSpPr>
          <p:nvPr>
            <p:ph type="body" sz="quarter" idx="11"/>
          </p:nvPr>
        </p:nvSpPr>
        <p:spPr>
          <a:xfrm>
            <a:off x="435430" y="2699657"/>
            <a:ext cx="6422570" cy="6825344"/>
          </a:xfrm>
          <a:noFill/>
          <a:ln>
            <a:noFill/>
          </a:ln>
        </p:spPr>
        <p:txBody>
          <a:bodyPr/>
          <a:lstStyle/>
          <a:p>
            <a:pPr>
              <a:spcBef>
                <a:spcPts val="600"/>
              </a:spcBef>
            </a:pPr>
            <a:r>
              <a:rPr lang="en-US" altLang="zh-Hans" sz="2000" dirty="0">
                <a:cs typeface="Arial" panose="020B0604020202020204" pitchFamily="34" charset="0"/>
              </a:rPr>
              <a:t>Volatility is one of the main character of stock market that people love and hate. Intuitively, the fluctuation of a stock is affected by the general trend of the same class of stocks, and other relatively individual factors. For example, the stock trend of an oil company maybe influenced by the international oil price and its own management. We regard the first factor as the “background” while the second one as “noise”. </a:t>
            </a:r>
          </a:p>
          <a:p>
            <a:pPr>
              <a:spcBef>
                <a:spcPts val="600"/>
              </a:spcBef>
            </a:pPr>
            <a:r>
              <a:rPr lang="en-US" altLang="zh-Hans" sz="2000" dirty="0">
                <a:cs typeface="Arial" panose="020B0604020202020204" pitchFamily="34" charset="0"/>
              </a:rPr>
              <a:t>In this report, we will explore how to capture the main trends within different classes of stocks with </a:t>
            </a:r>
            <a:r>
              <a:rPr lang="en-US" altLang="zh-Hans" sz="2000" dirty="0" err="1">
                <a:cs typeface="Arial" panose="020B0604020202020204" pitchFamily="34" charset="0"/>
              </a:rPr>
              <a:t>RobustPCA</a:t>
            </a:r>
            <a:r>
              <a:rPr lang="en-US" altLang="zh-Hans" sz="2000" dirty="0">
                <a:cs typeface="Arial" panose="020B0604020202020204" pitchFamily="34" charset="0"/>
              </a:rPr>
              <a:t>. To better evaluate the performance, we convert our problem into a classification task using SNP500 dataset. Specifically, given a stock, we will try to recognize its underlying class (10 classes in total, e.g. Industries, Information Technology, etc.), based on the assumption that stocks in the same class will have similar trend. That’s is, higher accuracy one will achieve if he could better characterize the trends of stocks.</a:t>
            </a:r>
          </a:p>
          <a:p>
            <a:pPr>
              <a:spcBef>
                <a:spcPts val="600"/>
              </a:spcBef>
            </a:pPr>
            <a:r>
              <a:rPr lang="en-US" altLang="zh-Hans" sz="2000" dirty="0">
                <a:cs typeface="Arial" panose="020B0604020202020204" pitchFamily="34" charset="0"/>
              </a:rPr>
              <a:t>Through experiment, we find out that </a:t>
            </a:r>
            <a:r>
              <a:rPr lang="en-US" altLang="zh-Hans" sz="2000" dirty="0" err="1">
                <a:cs typeface="Arial" panose="020B0604020202020204" pitchFamily="34" charset="0"/>
              </a:rPr>
              <a:t>RobustPCA</a:t>
            </a:r>
            <a:r>
              <a:rPr lang="en-US" altLang="zh-Hans" sz="2000" dirty="0">
                <a:cs typeface="Arial" panose="020B0604020202020204" pitchFamily="34" charset="0"/>
              </a:rPr>
              <a:t> can successfully separate the main trend from the noise and achieve the highest accuracy regarding classification, while PCA struggles with the noise and underperforms.</a:t>
            </a:r>
            <a:endParaRPr lang="en-US" sz="2000" dirty="0">
              <a:solidFill>
                <a:schemeClr val="accent5">
                  <a:lumMod val="50000"/>
                </a:schemeClr>
              </a:solidFill>
              <a:cs typeface="Arial" panose="020B0604020202020204" pitchFamily="34" charset="0"/>
            </a:endParaRPr>
          </a:p>
        </p:txBody>
      </p:sp>
      <p:sp>
        <p:nvSpPr>
          <p:cNvPr id="7" name="Text Placeholder 6"/>
          <p:cNvSpPr>
            <a:spLocks noGrp="1"/>
          </p:cNvSpPr>
          <p:nvPr>
            <p:ph type="body" sz="quarter" idx="14"/>
          </p:nvPr>
        </p:nvSpPr>
        <p:spPr>
          <a:xfrm>
            <a:off x="467180" y="9361620"/>
            <a:ext cx="6422571" cy="533400"/>
          </a:xfrm>
          <a:solidFill>
            <a:srgbClr val="1A4BA9"/>
          </a:solidFill>
          <a:ln>
            <a:solidFill>
              <a:srgbClr val="092073"/>
            </a:solidFill>
          </a:ln>
        </p:spPr>
        <p:txBody>
          <a:bodyPr/>
          <a:lstStyle/>
          <a:p>
            <a:pPr algn="ctr"/>
            <a:r>
              <a:rPr lang="en-US" dirty="0"/>
              <a:t>Methods</a:t>
            </a:r>
          </a:p>
        </p:txBody>
      </p:sp>
      <mc:AlternateContent xmlns:mc="http://schemas.openxmlformats.org/markup-compatibility/2006">
        <mc:Choice xmlns:a14="http://schemas.microsoft.com/office/drawing/2010/main" Requires="a14">
          <p:sp>
            <p:nvSpPr>
              <p:cNvPr id="8" name="Text Placeholder 7"/>
              <p:cNvSpPr>
                <a:spLocks noGrp="1"/>
              </p:cNvSpPr>
              <p:nvPr>
                <p:ph type="body" sz="quarter" idx="15"/>
              </p:nvPr>
            </p:nvSpPr>
            <p:spPr>
              <a:xfrm>
                <a:off x="453932" y="9895020"/>
                <a:ext cx="6422571" cy="5878474"/>
              </a:xfrm>
            </p:spPr>
            <p:txBody>
              <a:bodyPr/>
              <a:lstStyle/>
              <a:p>
                <a:pPr>
                  <a:spcBef>
                    <a:spcPts val="600"/>
                  </a:spcBef>
                  <a:spcAft>
                    <a:spcPts val="50"/>
                  </a:spcAft>
                </a:pPr>
                <a:r>
                  <a:rPr lang="en-US" sz="2000" dirty="0"/>
                  <a:t>PCA is one of the most </a:t>
                </a:r>
                <a:r>
                  <a:rPr lang="en-US" altLang="zh-Hans" sz="2000" dirty="0"/>
                  <a:t>widely used dimension reduction method. Its main aim is to reduce the dimensionality of data while retaining as much as possible of variance in the data.</a:t>
                </a:r>
              </a:p>
              <a:p>
                <a:pPr>
                  <a:spcBef>
                    <a:spcPts val="600"/>
                  </a:spcBef>
                  <a:spcAft>
                    <a:spcPts val="50"/>
                  </a:spcAft>
                </a:pPr>
                <a:r>
                  <a:rPr lang="en-US" sz="2000" dirty="0" err="1"/>
                  <a:t>RobustPCA</a:t>
                </a:r>
                <a:r>
                  <a:rPr lang="en-US" sz="2000" dirty="0"/>
                  <a:t> (RPCA) tries to recover a low-rank component </a:t>
                </a:r>
                <a14:m>
                  <m:oMath xmlns:m="http://schemas.openxmlformats.org/officeDocument/2006/math">
                    <m:sSub>
                      <m:sSubPr>
                        <m:ctrlPr>
                          <a:rPr lang="en-US" sz="2000"/>
                        </m:ctrlPr>
                      </m:sSubPr>
                      <m:e>
                        <m:r>
                          <a:rPr lang="en-US" sz="2000"/>
                          <m:t>𝐿</m:t>
                        </m:r>
                      </m:e>
                      <m:sub>
                        <m:r>
                          <a:rPr lang="en-US" sz="2000"/>
                          <m:t>0</m:t>
                        </m:r>
                      </m:sub>
                    </m:sSub>
                  </m:oMath>
                </a14:m>
                <a:r>
                  <a:rPr lang="en-US" sz="2000" dirty="0"/>
                  <a:t> and sparse component </a:t>
                </a:r>
                <a14:m>
                  <m:oMath xmlns:m="http://schemas.openxmlformats.org/officeDocument/2006/math">
                    <m:sSub>
                      <m:sSubPr>
                        <m:ctrlPr>
                          <a:rPr lang="en-US" sz="2000"/>
                        </m:ctrlPr>
                      </m:sSubPr>
                      <m:e>
                        <m:r>
                          <a:rPr lang="en-US" sz="2000"/>
                          <m:t>𝑆</m:t>
                        </m:r>
                      </m:e>
                      <m:sub>
                        <m:r>
                          <a:rPr lang="en-US" sz="2000"/>
                          <m:t>0</m:t>
                        </m:r>
                      </m:sub>
                    </m:sSub>
                  </m:oMath>
                </a14:m>
                <a:r>
                  <a:rPr lang="en-US" sz="2000" dirty="0"/>
                  <a:t> from their superposition </a:t>
                </a:r>
                <a14:m>
                  <m:oMath xmlns:m="http://schemas.openxmlformats.org/officeDocument/2006/math">
                    <m:r>
                      <a:rPr lang="en-US" sz="2000"/>
                      <m:t>𝐷</m:t>
                    </m:r>
                    <m:r>
                      <a:rPr lang="en-US" sz="2000"/>
                      <m:t>=</m:t>
                    </m:r>
                    <m:sSub>
                      <m:sSubPr>
                        <m:ctrlPr>
                          <a:rPr lang="en-US" sz="2000"/>
                        </m:ctrlPr>
                      </m:sSubPr>
                      <m:e>
                        <m:r>
                          <a:rPr lang="en-US" sz="2000"/>
                          <m:t>𝐿</m:t>
                        </m:r>
                      </m:e>
                      <m:sub>
                        <m:r>
                          <a:rPr lang="en-US" sz="2000"/>
                          <m:t>0</m:t>
                        </m:r>
                      </m:sub>
                    </m:sSub>
                    <m:r>
                      <a:rPr lang="en-US" sz="2000"/>
                      <m:t>+</m:t>
                    </m:r>
                    <m:sSub>
                      <m:sSubPr>
                        <m:ctrlPr>
                          <a:rPr lang="en-US" sz="2000"/>
                        </m:ctrlPr>
                      </m:sSubPr>
                      <m:e>
                        <m:r>
                          <a:rPr lang="en-US" sz="2000"/>
                          <m:t>𝑆</m:t>
                        </m:r>
                      </m:e>
                      <m:sub>
                        <m:r>
                          <a:rPr lang="en-US" sz="2000"/>
                          <m:t>0</m:t>
                        </m:r>
                      </m:sub>
                    </m:sSub>
                  </m:oMath>
                </a14:m>
                <a:r>
                  <a:rPr lang="en-US" sz="2000" dirty="0"/>
                  <a:t> by solving a convex program called principle component pursuit [1]. </a:t>
                </a:r>
              </a:p>
              <a:p>
                <a:pPr>
                  <a:spcBef>
                    <a:spcPts val="600"/>
                  </a:spcBef>
                  <a:spcAft>
                    <a:spcPts val="50"/>
                  </a:spcAft>
                </a:pPr>
                <a:r>
                  <a:rPr lang="en-US" sz="2000" dirty="0"/>
                  <a:t>We base our experiment on the assumption that stocks will have similar trends within class while different trends between classes. If the main variance of the data comes from these trends instead of the noise, PCA should be able to capture them. For another, the main trends should be of low rank, since stocks are highly correlated. In this case, </a:t>
                </a:r>
                <a:r>
                  <a:rPr lang="en-US" sz="2000" dirty="0" err="1"/>
                  <a:t>RobustPCA</a:t>
                </a:r>
                <a:r>
                  <a:rPr lang="en-US" sz="2000" dirty="0"/>
                  <a:t> can capture this low-rank component, as the background when it applies to </a:t>
                </a:r>
                <a:r>
                  <a:rPr lang="en-HK" sz="2000" dirty="0"/>
                  <a:t>surveillance video.</a:t>
                </a:r>
                <a:endParaRPr lang="en-US" sz="2000" dirty="0"/>
              </a:p>
              <a:p>
                <a:pPr>
                  <a:spcBef>
                    <a:spcPts val="600"/>
                  </a:spcBef>
                  <a:spcAft>
                    <a:spcPts val="50"/>
                  </a:spcAft>
                </a:pPr>
                <a:r>
                  <a:rPr lang="en-US" sz="2000" dirty="0"/>
                  <a:t>We will perform logistics regression on raw data, features from PCA as well as </a:t>
                </a:r>
                <a:r>
                  <a:rPr lang="en-US" sz="2000" dirty="0" err="1"/>
                  <a:t>RobustPCA</a:t>
                </a:r>
                <a:r>
                  <a:rPr lang="en-US" sz="2000" dirty="0"/>
                  <a:t>, and compare the classification result, to evaluate whether they successfully capture the trends.</a:t>
                </a:r>
              </a:p>
            </p:txBody>
          </p:sp>
        </mc:Choice>
        <mc:Fallback>
          <p:sp>
            <p:nvSpPr>
              <p:cNvPr id="8" name="Text Placeholder 7"/>
              <p:cNvSpPr>
                <a:spLocks noGrp="1" noRot="1" noChangeAspect="1" noMove="1" noResize="1" noEditPoints="1" noAdjustHandles="1" noChangeArrowheads="1" noChangeShapeType="1" noTextEdit="1"/>
              </p:cNvSpPr>
              <p:nvPr>
                <p:ph type="body" sz="quarter" idx="15"/>
              </p:nvPr>
            </p:nvSpPr>
            <p:spPr>
              <a:xfrm>
                <a:off x="453932" y="9895020"/>
                <a:ext cx="6422571" cy="5878474"/>
              </a:xfrm>
              <a:blipFill>
                <a:blip r:embed="rId4"/>
                <a:stretch>
                  <a:fillRect l="-1188" t="-431" b="-6466"/>
                </a:stretch>
              </a:blipFill>
            </p:spPr>
            <p:txBody>
              <a:bodyPr/>
              <a:lstStyle/>
              <a:p>
                <a:r>
                  <a:rPr lang="en-US">
                    <a:noFill/>
                  </a:rPr>
                  <a:t> </a:t>
                </a:r>
              </a:p>
            </p:txBody>
          </p:sp>
        </mc:Fallback>
      </mc:AlternateContent>
      <p:sp>
        <p:nvSpPr>
          <p:cNvPr id="9" name="Text Placeholder 8"/>
          <p:cNvSpPr>
            <a:spLocks noGrp="1"/>
          </p:cNvSpPr>
          <p:nvPr>
            <p:ph type="body" sz="quarter" idx="16"/>
          </p:nvPr>
        </p:nvSpPr>
        <p:spPr>
          <a:solidFill>
            <a:srgbClr val="1A4BA9"/>
          </a:solidFill>
          <a:ln>
            <a:solidFill>
              <a:srgbClr val="092073"/>
            </a:solidFill>
          </a:ln>
        </p:spPr>
        <p:txBody>
          <a:bodyPr/>
          <a:lstStyle/>
          <a:p>
            <a:pPr algn="ctr"/>
            <a:r>
              <a:rPr lang="en-US" dirty="0"/>
              <a:t>Dataset</a:t>
            </a:r>
          </a:p>
        </p:txBody>
      </p:sp>
      <p:sp>
        <p:nvSpPr>
          <p:cNvPr id="10" name="Text Placeholder 9"/>
          <p:cNvSpPr>
            <a:spLocks noGrp="1"/>
          </p:cNvSpPr>
          <p:nvPr>
            <p:ph type="body" sz="quarter" idx="17"/>
          </p:nvPr>
        </p:nvSpPr>
        <p:spPr>
          <a:xfrm>
            <a:off x="20573999" y="13323516"/>
            <a:ext cx="6422571" cy="1840284"/>
          </a:xfrm>
        </p:spPr>
        <p:txBody>
          <a:bodyPr/>
          <a:lstStyle/>
          <a:p>
            <a:pPr marL="0" indent="0">
              <a:buNone/>
            </a:pPr>
            <a:r>
              <a:rPr lang="en-US" dirty="0"/>
              <a:t>[1] </a:t>
            </a:r>
            <a:r>
              <a:rPr lang="en-HK" sz="1600" dirty="0" err="1">
                <a:cs typeface="Calibri"/>
              </a:rPr>
              <a:t>Candès</a:t>
            </a:r>
            <a:r>
              <a:rPr lang="en-HK" sz="1600" dirty="0">
                <a:cs typeface="Calibri"/>
              </a:rPr>
              <a:t>, E.J., Li, X., Ma, Y. and Wright, J., 2011. Robust principal component analysis?. Journal of the ACM (JACM), 58(3), p.11.</a:t>
            </a:r>
            <a:endParaRPr lang="en-US" sz="1600" dirty="0">
              <a:cs typeface="Calibri"/>
            </a:endParaRPr>
          </a:p>
          <a:p>
            <a:pPr marL="0" indent="0">
              <a:buNone/>
            </a:pPr>
            <a:r>
              <a:rPr lang="en-US" dirty="0"/>
              <a:t>[2]</a:t>
            </a:r>
            <a:r>
              <a:rPr lang="en-US" sz="1600" dirty="0">
                <a:cs typeface="Calibri"/>
              </a:rPr>
              <a:t> SNP dataset: </a:t>
            </a:r>
            <a:r>
              <a:rPr lang="en-HK" sz="1600" dirty="0">
                <a:cs typeface="Calibri"/>
              </a:rPr>
              <a:t>https://</a:t>
            </a:r>
            <a:r>
              <a:rPr lang="en-HK" sz="1600" dirty="0" err="1">
                <a:cs typeface="Calibri"/>
              </a:rPr>
              <a:t>yao-lab.github.io</a:t>
            </a:r>
            <a:r>
              <a:rPr lang="en-HK" sz="1600" dirty="0">
                <a:cs typeface="Calibri"/>
              </a:rPr>
              <a:t>/data/snp452-data.mat </a:t>
            </a:r>
          </a:p>
          <a:p>
            <a:pPr marL="0" indent="0">
              <a:buNone/>
            </a:pPr>
            <a:r>
              <a:rPr lang="en-HK" sz="1600" dirty="0">
                <a:cs typeface="Calibri"/>
              </a:rPr>
              <a:t>[3] Yao, Y. A mathematical Introduction of Data Science. Retrieved from </a:t>
            </a:r>
            <a:r>
              <a:rPr lang="en-HK" sz="1600" dirty="0">
                <a:hlinkClick r:id="rId5"/>
              </a:rPr>
              <a:t>https://github.com/yao-lab/yao-lab.github.io/blob/master/book_datasci.pdf</a:t>
            </a:r>
            <a:endParaRPr lang="en-HK" sz="1600" dirty="0"/>
          </a:p>
          <a:p>
            <a:pPr marL="0" indent="0">
              <a:buNone/>
            </a:pPr>
            <a:r>
              <a:rPr lang="en-HK" sz="1600" dirty="0"/>
              <a:t>[4] Source Code: </a:t>
            </a:r>
            <a:r>
              <a:rPr lang="en-HK" sz="1600" dirty="0">
                <a:hlinkClick r:id="rId6"/>
              </a:rPr>
              <a:t>https://github.com/ZhicongLiang/SNP500-Stock-Trend</a:t>
            </a:r>
            <a:endParaRPr lang="en-HK" sz="1600" dirty="0"/>
          </a:p>
          <a:p>
            <a:pPr marL="0" indent="0">
              <a:buNone/>
            </a:pPr>
            <a:endParaRPr lang="en-HK" sz="1600" dirty="0">
              <a:cs typeface="Calibri"/>
            </a:endParaRPr>
          </a:p>
        </p:txBody>
      </p:sp>
      <p:sp>
        <p:nvSpPr>
          <p:cNvPr id="11" name="Text Placeholder 10"/>
          <p:cNvSpPr>
            <a:spLocks noGrp="1"/>
          </p:cNvSpPr>
          <p:nvPr>
            <p:ph type="body" sz="quarter" idx="18"/>
          </p:nvPr>
        </p:nvSpPr>
        <p:spPr>
          <a:solidFill>
            <a:srgbClr val="1A4BA9"/>
          </a:solidFill>
          <a:ln>
            <a:solidFill>
              <a:srgbClr val="092073"/>
            </a:solidFill>
          </a:ln>
        </p:spPr>
        <p:txBody>
          <a:bodyPr/>
          <a:lstStyle/>
          <a:p>
            <a:pPr algn="ctr"/>
            <a:r>
              <a:rPr lang="en-US" dirty="0"/>
              <a:t>Analysis</a:t>
            </a:r>
          </a:p>
        </p:txBody>
      </p:sp>
      <mc:AlternateContent xmlns:mc="http://schemas.openxmlformats.org/markup-compatibility/2006">
        <mc:Choice xmlns:a14="http://schemas.microsoft.com/office/drawing/2010/main" Requires="a14">
          <p:sp>
            <p:nvSpPr>
              <p:cNvPr id="12" name="Text Placeholder 11"/>
              <p:cNvSpPr>
                <a:spLocks noGrp="1"/>
              </p:cNvSpPr>
              <p:nvPr>
                <p:ph type="body" sz="quarter" idx="19"/>
              </p:nvPr>
            </p:nvSpPr>
            <p:spPr>
              <a:xfrm>
                <a:off x="20574001" y="2808514"/>
                <a:ext cx="6422571" cy="9840686"/>
              </a:xfrm>
              <a:noFill/>
              <a:ln>
                <a:noFill/>
              </a:ln>
            </p:spPr>
            <p:txBody>
              <a:bodyPr/>
              <a:lstStyle/>
              <a:p>
                <a:pPr marL="0" indent="0">
                  <a:spcBef>
                    <a:spcPts val="600"/>
                  </a:spcBef>
                  <a:buNone/>
                </a:pPr>
                <a:r>
                  <a:rPr lang="en-US" sz="2000" dirty="0">
                    <a:cs typeface="Arial" panose="020B0604020202020204" pitchFamily="34" charset="0"/>
                  </a:rPr>
                  <a:t>From Table 1, we find that PCA performs even worse than raw input. We attribute </a:t>
                </a:r>
                <a:r>
                  <a:rPr lang="en-US" altLang="zh-Hans" sz="2000" dirty="0">
                    <a:cs typeface="Arial" panose="020B0604020202020204" pitchFamily="34" charset="0"/>
                  </a:rPr>
                  <a:t>this underperformance to the </a:t>
                </a:r>
                <a:r>
                  <a:rPr lang="en-HK" sz="2000" dirty="0"/>
                  <a:t>non</a:t>
                </a:r>
                <a:r>
                  <a:rPr lang="en-US" altLang="zh-Hans" sz="2000" dirty="0"/>
                  <a:t>-</a:t>
                </a:r>
                <a:r>
                  <a:rPr lang="en-HK" sz="2000" dirty="0"/>
                  <a:t>negligible </a:t>
                </a:r>
                <a:r>
                  <a:rPr lang="en-US" altLang="zh-Hans" sz="2000" dirty="0">
                    <a:cs typeface="Arial" panose="020B0604020202020204" pitchFamily="34" charset="0"/>
                  </a:rPr>
                  <a:t>noise of stock market. That is, since PCA tries to capture variance as much as possible, they may be even noise-pursuit, especially when dealing with high-variance data like stock price. And we may refer to this </a:t>
                </a:r>
                <a:r>
                  <a:rPr lang="en-HK" sz="2000" dirty="0">
                    <a:cs typeface="Arial" panose="020B0604020202020204" pitchFamily="34" charset="0"/>
                  </a:rPr>
                  <a:t>phenomenon</a:t>
                </a:r>
                <a:r>
                  <a:rPr lang="en-US" sz="2000" dirty="0">
                    <a:cs typeface="Arial" panose="020B0604020202020204" pitchFamily="34" charset="0"/>
                  </a:rPr>
                  <a:t> as</a:t>
                </a:r>
                <a:r>
                  <a:rPr lang="en-US" altLang="zh-Hans" sz="2000" dirty="0">
                    <a:cs typeface="Arial" panose="020B0604020202020204" pitchFamily="34" charset="0"/>
                  </a:rPr>
                  <a:t> phase transitions of PCA</a:t>
                </a:r>
                <a:r>
                  <a:rPr lang="zh-Hans" altLang="en-US" sz="2000" dirty="0">
                    <a:cs typeface="Arial" panose="020B0604020202020204" pitchFamily="34" charset="0"/>
                  </a:rPr>
                  <a:t> </a:t>
                </a:r>
                <a:r>
                  <a:rPr lang="en-US" altLang="zh-Hans" sz="2000" dirty="0">
                    <a:cs typeface="Arial" panose="020B0604020202020204" pitchFamily="34" charset="0"/>
                  </a:rPr>
                  <a:t>[3]. </a:t>
                </a:r>
              </a:p>
              <a:p>
                <a:pPr marL="0" indent="0">
                  <a:spcBef>
                    <a:spcPts val="600"/>
                  </a:spcBef>
                  <a:buNone/>
                </a:pPr>
                <a:r>
                  <a:rPr lang="en-US" altLang="zh-Hans" sz="2000" dirty="0">
                    <a:cs typeface="Arial" panose="020B0604020202020204" pitchFamily="34" charset="0"/>
                  </a:rPr>
                  <a:t>From Figure 2, we find that the low-rank components (the middle figure) of 10 stocks from IT have similar pattern (enclosed by black boxes) that is hard to notice in raw data. Separating out these main trend, our classifier achieve the best result as shown in Table 1.</a:t>
                </a:r>
              </a:p>
              <a:p>
                <a:pPr marL="0" indent="0">
                  <a:spcBef>
                    <a:spcPts val="600"/>
                  </a:spcBef>
                  <a:buNone/>
                </a:pPr>
                <a:r>
                  <a:rPr lang="en-US" altLang="zh-Hans" sz="2000" dirty="0">
                    <a:cs typeface="Arial" panose="020B0604020202020204" pitchFamily="34" charset="0"/>
                  </a:rPr>
                  <a:t>Other statistics we want to list here is that, in PCA, 150 components account for 89.5% variance of the data. As for </a:t>
                </a:r>
                <a:r>
                  <a:rPr lang="en-US" altLang="zh-Hans" sz="2000" dirty="0" err="1">
                    <a:cs typeface="Arial" panose="020B0604020202020204" pitchFamily="34" charset="0"/>
                  </a:rPr>
                  <a:t>RobustPCA</a:t>
                </a:r>
                <a:r>
                  <a:rPr lang="en-US" altLang="zh-Hans" sz="2000" dirty="0">
                    <a:cs typeface="Arial" panose="020B0604020202020204" pitchFamily="34" charset="0"/>
                  </a:rPr>
                  <a:t>, if we use </a:t>
                </a:r>
                <a14:m>
                  <m:oMath xmlns:m="http://schemas.openxmlformats.org/officeDocument/2006/math">
                    <m:r>
                      <m:rPr>
                        <m:nor/>
                      </m:rPr>
                      <a:rPr lang="el-GR" sz="2000" dirty="0" smtClean="0"/>
                      <m:t>λ</m:t>
                    </m:r>
                    <m:r>
                      <a:rPr lang="en-US" sz="200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func>
                          <m:funcPr>
                            <m:ctrlPr>
                              <a:rPr lang="en-US" sz="2000" b="0" i="1" dirty="0" smtClean="0">
                                <a:latin typeface="Cambria Math" panose="02040503050406030204" pitchFamily="18" charset="0"/>
                              </a:rPr>
                            </m:ctrlPr>
                          </m:funcPr>
                          <m:fName>
                            <m:r>
                              <m:rPr>
                                <m:sty m:val="p"/>
                              </m:rPr>
                              <a:rPr lang="en-US" sz="2000" b="0" i="0" dirty="0" smtClean="0">
                                <a:latin typeface="Cambria Math" panose="02040503050406030204" pitchFamily="18" charset="0"/>
                              </a:rPr>
                              <m:t>max</m:t>
                            </m:r>
                          </m:fName>
                          <m:e>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452, 1257</m:t>
                                </m:r>
                              </m:e>
                            </m:d>
                          </m:e>
                        </m:func>
                      </m:e>
                      <m:sup>
                        <m:r>
                          <a:rPr lang="en-US" sz="2000" b="0" i="1" dirty="0" smtClean="0">
                            <a:latin typeface="Cambria Math" panose="02040503050406030204" pitchFamily="18" charset="0"/>
                          </a:rPr>
                          <m:t>−0.5</m:t>
                        </m:r>
                      </m:sup>
                    </m:sSup>
                  </m:oMath>
                </a14:m>
                <a:r>
                  <a:rPr lang="en-US" altLang="zh-Hans" sz="2000" dirty="0">
                    <a:cs typeface="Arial" panose="020B0604020202020204" pitchFamily="34" charset="0"/>
                  </a:rPr>
                  <a:t> as the paper [1], we achieve the result in Table 2, while the rank and sparsity of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𝐿</m:t>
                        </m:r>
                      </m:e>
                      <m:sub>
                        <m:r>
                          <a:rPr lang="en-US" sz="2000">
                            <a:latin typeface="Cambria Math" panose="02040503050406030204" pitchFamily="18" charset="0"/>
                          </a:rPr>
                          <m:t>0</m:t>
                        </m:r>
                      </m:sub>
                    </m:sSub>
                  </m:oMath>
                </a14:m>
                <a:r>
                  <a:rPr lang="en-US" sz="2000" dirty="0"/>
                  <a:t> is 265 and 0.5%, and </a:t>
                </a:r>
                <a:r>
                  <a:rPr lang="en-US" altLang="zh-Hans" sz="2000" dirty="0">
                    <a:cs typeface="Arial" panose="020B0604020202020204" pitchFamily="34" charset="0"/>
                  </a:rPr>
                  <a:t>sparsity of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𝑆</m:t>
                        </m:r>
                      </m:e>
                      <m:sub>
                        <m:r>
                          <a:rPr lang="en-US" sz="2000">
                            <a:latin typeface="Cambria Math" panose="02040503050406030204" pitchFamily="18" charset="0"/>
                          </a:rPr>
                          <m:t>0</m:t>
                        </m:r>
                      </m:sub>
                    </m:sSub>
                  </m:oMath>
                </a14:m>
                <a:r>
                  <a:rPr lang="en-US" altLang="zh-Hans" sz="2000" dirty="0">
                    <a:cs typeface="Arial" panose="020B0604020202020204" pitchFamily="34" charset="0"/>
                  </a:rPr>
                  <a:t> is 24.9%. However, if we choose </a:t>
                </a:r>
                <a14:m>
                  <m:oMath xmlns:m="http://schemas.openxmlformats.org/officeDocument/2006/math">
                    <m:r>
                      <m:rPr>
                        <m:nor/>
                      </m:rPr>
                      <a:rPr lang="el-GR" sz="2000" dirty="0"/>
                      <m:t>λ</m:t>
                    </m:r>
                    <m:r>
                      <a:rPr lang="en-US" sz="2000" i="1" dirty="0">
                        <a:latin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425</m:t>
                        </m:r>
                      </m:e>
                      <m:sup>
                        <m:r>
                          <a:rPr lang="en-US" sz="2000" i="1" dirty="0">
                            <a:latin typeface="Cambria Math" panose="02040503050406030204" pitchFamily="18" charset="0"/>
                          </a:rPr>
                          <m:t>−0.5</m:t>
                        </m:r>
                      </m:sup>
                    </m:sSup>
                  </m:oMath>
                </a14:m>
                <a:r>
                  <a:rPr lang="en-US" altLang="zh-Hans" sz="2000" dirty="0">
                    <a:cs typeface="Arial" panose="020B0604020202020204" pitchFamily="34" charset="0"/>
                  </a:rPr>
                  <a:t>, the classification accuracy is 1.3% higher and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𝐿</m:t>
                        </m:r>
                      </m:e>
                      <m:sub>
                        <m:r>
                          <a:rPr lang="en-US" sz="2000">
                            <a:latin typeface="Cambria Math" panose="02040503050406030204" pitchFamily="18" charset="0"/>
                          </a:rPr>
                          <m:t>0</m:t>
                        </m:r>
                      </m:sub>
                    </m:sSub>
                  </m:oMath>
                </a14:m>
                <a:r>
                  <a:rPr lang="en-US" altLang="zh-Hans" sz="2000" dirty="0">
                    <a:cs typeface="Arial" panose="020B0604020202020204" pitchFamily="34" charset="0"/>
                  </a:rPr>
                  <a:t> is of rank 452 (the same as raw input) and of sparsity 1.1%, while sparsity of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𝑆</m:t>
                        </m:r>
                      </m:e>
                      <m:sub>
                        <m:r>
                          <a:rPr lang="en-US" sz="2000">
                            <a:latin typeface="Cambria Math" panose="02040503050406030204" pitchFamily="18" charset="0"/>
                          </a:rPr>
                          <m:t>0</m:t>
                        </m:r>
                      </m:sub>
                    </m:sSub>
                  </m:oMath>
                </a14:m>
                <a:r>
                  <a:rPr lang="en-US" altLang="zh-Hans" sz="2000" dirty="0">
                    <a:cs typeface="Arial" panose="020B0604020202020204" pitchFamily="34" charset="0"/>
                  </a:rPr>
                  <a:t>  raises to 83.7%. This indicate the trade-off between rank of </a:t>
                </a:r>
                <a14:m>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𝐿</m:t>
                        </m:r>
                      </m:e>
                      <m:sub>
                        <m:r>
                          <a:rPr lang="en-US" sz="2000">
                            <a:latin typeface="Cambria Math" panose="02040503050406030204" pitchFamily="18" charset="0"/>
                          </a:rPr>
                          <m:t>0</m:t>
                        </m:r>
                      </m:sub>
                    </m:sSub>
                  </m:oMath>
                </a14:m>
                <a:r>
                  <a:rPr lang="en-US" altLang="zh-Hans" sz="2000" dirty="0">
                    <a:cs typeface="Arial" panose="020B0604020202020204" pitchFamily="34" charset="0"/>
                  </a:rPr>
                  <a:t> and sparsity of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𝑆</m:t>
                        </m:r>
                      </m:e>
                      <m:sub>
                        <m:r>
                          <a:rPr lang="en-US" sz="2000">
                            <a:latin typeface="Cambria Math" panose="02040503050406030204" pitchFamily="18" charset="0"/>
                          </a:rPr>
                          <m:t>0</m:t>
                        </m:r>
                      </m:sub>
                    </m:sSub>
                  </m:oMath>
                </a14:m>
                <a:r>
                  <a:rPr lang="en-US" altLang="zh-Hans" sz="2000" dirty="0">
                    <a:cs typeface="Arial" panose="020B0604020202020204" pitchFamily="34" charset="0"/>
                  </a:rPr>
                  <a:t>. Even though the latter setting has higher accuracy,  we believe that the former one aligns more with our basic assumption that trends are of low rank.</a:t>
                </a:r>
              </a:p>
              <a:p>
                <a:pPr marL="0" indent="0">
                  <a:spcBef>
                    <a:spcPts val="600"/>
                  </a:spcBef>
                  <a:buNone/>
                </a:pPr>
                <a:r>
                  <a:rPr lang="en-US" altLang="zh-Hans" sz="2000" dirty="0">
                    <a:cs typeface="Arial" panose="020B0604020202020204" pitchFamily="34" charset="0"/>
                  </a:rPr>
                  <a:t>Another founding is that a large proportion (47.4%) of classification error relates to industrial stocks. We attribute this phenomenon to the fact that industries are highly correlated to other fields like materials, IT and consumer goods. In this case, industrial stocks have weaker identity and are easily influenced by other stocks, resulting a higher classification error. </a:t>
                </a:r>
              </a:p>
            </p:txBody>
          </p:sp>
        </mc:Choice>
        <mc:Fallback>
          <p:sp>
            <p:nvSpPr>
              <p:cNvPr id="12" name="Text Placeholder 11"/>
              <p:cNvSpPr>
                <a:spLocks noGrp="1" noRot="1" noChangeAspect="1" noMove="1" noResize="1" noEditPoints="1" noAdjustHandles="1" noChangeArrowheads="1" noChangeShapeType="1" noTextEdit="1"/>
              </p:cNvSpPr>
              <p:nvPr>
                <p:ph type="body" sz="quarter" idx="19"/>
              </p:nvPr>
            </p:nvSpPr>
            <p:spPr>
              <a:xfrm>
                <a:off x="20574001" y="2808514"/>
                <a:ext cx="6422571" cy="9840686"/>
              </a:xfrm>
              <a:blipFill>
                <a:blip r:embed="rId7"/>
                <a:stretch>
                  <a:fillRect l="-1186" t="-258" r="-1186" b="-387"/>
                </a:stretch>
              </a:blipFill>
              <a:ln>
                <a:noFill/>
              </a:ln>
            </p:spPr>
            <p:txBody>
              <a:bodyPr/>
              <a:lstStyle/>
              <a:p>
                <a:r>
                  <a:rPr lang="en-US">
                    <a:noFill/>
                  </a:rPr>
                  <a:t> </a:t>
                </a:r>
              </a:p>
            </p:txBody>
          </p:sp>
        </mc:Fallback>
      </mc:AlternateContent>
      <p:sp>
        <p:nvSpPr>
          <p:cNvPr id="13" name="Text Placeholder 12"/>
          <p:cNvSpPr>
            <a:spLocks noGrp="1"/>
          </p:cNvSpPr>
          <p:nvPr>
            <p:ph type="body" sz="quarter" idx="20"/>
          </p:nvPr>
        </p:nvSpPr>
        <p:spPr>
          <a:xfrm>
            <a:off x="20574001" y="12649200"/>
            <a:ext cx="6422571" cy="533400"/>
          </a:xfrm>
          <a:solidFill>
            <a:srgbClr val="1A4BA9"/>
          </a:solidFill>
          <a:ln>
            <a:solidFill>
              <a:srgbClr val="092073"/>
            </a:solidFill>
          </a:ln>
        </p:spPr>
        <p:txBody>
          <a:bodyPr/>
          <a:lstStyle/>
          <a:p>
            <a:r>
              <a:rPr lang="en-US" dirty="0"/>
              <a:t>References</a:t>
            </a:r>
          </a:p>
        </p:txBody>
      </p:sp>
      <p:sp>
        <p:nvSpPr>
          <p:cNvPr id="14" name="Text Placeholder 13"/>
          <p:cNvSpPr>
            <a:spLocks noGrp="1"/>
          </p:cNvSpPr>
          <p:nvPr>
            <p:ph type="body" sz="quarter" idx="21"/>
          </p:nvPr>
        </p:nvSpPr>
        <p:spPr>
          <a:xfrm>
            <a:off x="7175501" y="2734207"/>
            <a:ext cx="6422571" cy="13335000"/>
          </a:xfrm>
        </p:spPr>
        <p:txBody>
          <a:bodyPr/>
          <a:lstStyle/>
          <a:p>
            <a:pPr>
              <a:spcBef>
                <a:spcPts val="600"/>
              </a:spcBef>
            </a:pPr>
            <a:r>
              <a:rPr lang="en-US" sz="2000" dirty="0">
                <a:cs typeface="Arial" panose="020B0604020202020204" pitchFamily="34" charset="0"/>
              </a:rPr>
              <a:t>SNP500 consists of a 452-by-1257 matrix with closed price of 452 stocks in workdays for 4 years [2]. These 452 stocks lie in 10 classes: Consumer Discretionary (CD), Consumer Staples(CS), Energy (EN), Financials</a:t>
            </a:r>
            <a:r>
              <a:rPr lang="zh-Hans" altLang="en-US" sz="2000" dirty="0">
                <a:cs typeface="Arial" panose="020B0604020202020204" pitchFamily="34" charset="0"/>
              </a:rPr>
              <a:t> </a:t>
            </a:r>
            <a:r>
              <a:rPr lang="en-US" altLang="zh-Hans" sz="2000" dirty="0">
                <a:cs typeface="Arial" panose="020B0604020202020204" pitchFamily="34" charset="0"/>
              </a:rPr>
              <a:t>(FI)</a:t>
            </a:r>
            <a:r>
              <a:rPr lang="en-US" sz="2000" dirty="0">
                <a:cs typeface="Arial" panose="020B0604020202020204" pitchFamily="34" charset="0"/>
              </a:rPr>
              <a:t>, Health Care (HE), Industrials (IN), Information Technology (IT), Materials (MA), Telecommunications Services (TE) and Utilities (UT). Their distribution are shown in Figure 1. </a:t>
            </a:r>
          </a:p>
          <a:p>
            <a:endParaRPr lang="en-US" dirty="0"/>
          </a:p>
        </p:txBody>
      </p:sp>
      <p:sp>
        <p:nvSpPr>
          <p:cNvPr id="19" name="Text Placeholder 18"/>
          <p:cNvSpPr>
            <a:spLocks noGrp="1"/>
          </p:cNvSpPr>
          <p:nvPr>
            <p:ph type="body" sz="quarter" idx="26"/>
          </p:nvPr>
        </p:nvSpPr>
        <p:spPr>
          <a:solidFill>
            <a:srgbClr val="1A4BA9"/>
          </a:solidFill>
          <a:ln>
            <a:solidFill>
              <a:srgbClr val="092073"/>
            </a:solidFill>
          </a:ln>
        </p:spPr>
        <p:txBody>
          <a:bodyPr/>
          <a:lstStyle/>
          <a:p>
            <a:pPr algn="ctr"/>
            <a:r>
              <a:rPr lang="en-US" dirty="0"/>
              <a:t>Experiment</a:t>
            </a:r>
          </a:p>
        </p:txBody>
      </p:sp>
      <p:sp>
        <p:nvSpPr>
          <p:cNvPr id="20" name="Text Placeholder 19"/>
          <p:cNvSpPr>
            <a:spLocks noGrp="1"/>
          </p:cNvSpPr>
          <p:nvPr>
            <p:ph type="body" sz="quarter" idx="27"/>
          </p:nvPr>
        </p:nvSpPr>
        <p:spPr>
          <a:xfrm>
            <a:off x="13843001" y="2808514"/>
            <a:ext cx="6422571" cy="6411686"/>
          </a:xfrm>
        </p:spPr>
        <p:txBody>
          <a:bodyPr/>
          <a:lstStyle/>
          <a:p>
            <a:r>
              <a:rPr lang="en-US" sz="2000" dirty="0">
                <a:cs typeface="Arial" panose="020B0604020202020204" pitchFamily="34" charset="0"/>
              </a:rPr>
              <a:t>Here we perform classification using logistic regression on raw data, features from PCA and features from low-rank component of </a:t>
            </a:r>
            <a:r>
              <a:rPr lang="en-US" sz="2000" dirty="0" err="1">
                <a:cs typeface="Arial" panose="020B0604020202020204" pitchFamily="34" charset="0"/>
              </a:rPr>
              <a:t>RobustPCA</a:t>
            </a:r>
            <a:r>
              <a:rPr lang="en-US" sz="2000" dirty="0">
                <a:cs typeface="Arial" panose="020B0604020202020204" pitchFamily="34" charset="0"/>
              </a:rPr>
              <a:t> [4]. We use 300 stocks as our training set while the last 152 as our test set. Results are reported under the best hyper-parameter settings with 5 runs of different random seeds, as in Table 1.</a:t>
            </a:r>
          </a:p>
          <a:p>
            <a:endParaRPr lang="en-US" dirty="0"/>
          </a:p>
        </p:txBody>
      </p:sp>
      <p:grpSp>
        <p:nvGrpSpPr>
          <p:cNvPr id="47" name="Group 46">
            <a:extLst>
              <a:ext uri="{FF2B5EF4-FFF2-40B4-BE49-F238E27FC236}">
                <a16:creationId xmlns:a16="http://schemas.microsoft.com/office/drawing/2014/main" id="{25E98A03-1955-354E-99A9-7948476714A4}"/>
              </a:ext>
            </a:extLst>
          </p:cNvPr>
          <p:cNvGrpSpPr/>
          <p:nvPr/>
        </p:nvGrpSpPr>
        <p:grpSpPr>
          <a:xfrm>
            <a:off x="7548778" y="8270801"/>
            <a:ext cx="5676015" cy="3308598"/>
            <a:chOff x="9201592" y="6749473"/>
            <a:chExt cx="5676015" cy="3308598"/>
          </a:xfrm>
        </p:grpSpPr>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3956D211-C29C-7147-B133-336196894604}"/>
                    </a:ext>
                  </a:extLst>
                </p:cNvPr>
                <p:cNvSpPr txBox="1"/>
                <p:nvPr/>
              </p:nvSpPr>
              <p:spPr>
                <a:xfrm>
                  <a:off x="9201592" y="7445828"/>
                  <a:ext cx="5676015"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oMath>
                    </m:oMathPara>
                  </a14:m>
                  <a:endParaRPr lang="en-US" sz="2400" dirty="0"/>
                </a:p>
              </p:txBody>
            </p:sp>
          </mc:Choice>
          <mc:Fallback>
            <p:sp>
              <p:nvSpPr>
                <p:cNvPr id="42" name="TextBox 41">
                  <a:extLst>
                    <a:ext uri="{FF2B5EF4-FFF2-40B4-BE49-F238E27FC236}">
                      <a16:creationId xmlns:a16="http://schemas.microsoft.com/office/drawing/2014/main" id="{3956D211-C29C-7147-B133-336196894604}"/>
                    </a:ext>
                  </a:extLst>
                </p:cNvPr>
                <p:cNvSpPr txBox="1">
                  <a:spLocks noRot="1" noChangeAspect="1" noMove="1" noResize="1" noEditPoints="1" noAdjustHandles="1" noChangeArrowheads="1" noChangeShapeType="1" noTextEdit="1"/>
                </p:cNvSpPr>
                <p:nvPr/>
              </p:nvSpPr>
              <p:spPr>
                <a:xfrm>
                  <a:off x="9201592" y="7445828"/>
                  <a:ext cx="5676015" cy="369332"/>
                </a:xfrm>
                <a:prstGeom prst="rect">
                  <a:avLst/>
                </a:prstGeom>
                <a:blipFill>
                  <a:blip r:embed="rId8"/>
                  <a:stretch>
                    <a:fillRect b="-33333"/>
                  </a:stretch>
                </a:blipFill>
              </p:spPr>
              <p:txBody>
                <a:bodyPr/>
                <a:lstStyle/>
                <a:p>
                  <a:r>
                    <a:rPr lang="en-US">
                      <a:noFill/>
                    </a:rPr>
                    <a:t> </a:t>
                  </a:r>
                </a:p>
              </p:txBody>
            </p:sp>
          </mc:Fallback>
        </mc:AlternateContent>
        <p:sp>
          <p:nvSpPr>
            <p:cNvPr id="46" name="TextBox 45">
              <a:extLst>
                <a:ext uri="{FF2B5EF4-FFF2-40B4-BE49-F238E27FC236}">
                  <a16:creationId xmlns:a16="http://schemas.microsoft.com/office/drawing/2014/main" id="{10C77A4E-E1FF-5642-8BCA-5385075986DF}"/>
                </a:ext>
              </a:extLst>
            </p:cNvPr>
            <p:cNvSpPr txBox="1"/>
            <p:nvPr/>
          </p:nvSpPr>
          <p:spPr>
            <a:xfrm>
              <a:off x="9220200" y="6749473"/>
              <a:ext cx="5638800" cy="3308598"/>
            </a:xfrm>
            <a:prstGeom prst="rect">
              <a:avLst/>
            </a:prstGeom>
            <a:noFill/>
          </p:spPr>
          <p:txBody>
            <a:bodyPr wrap="square" rtlCol="0">
              <a:spAutoFit/>
            </a:bodyPr>
            <a:lstStyle/>
            <a:p>
              <a:pPr>
                <a:spcBef>
                  <a:spcPts val="600"/>
                </a:spcBef>
              </a:pPr>
              <a:r>
                <a:rPr lang="en-US" sz="2000" dirty="0">
                  <a:cs typeface="Arial" panose="020B0604020202020204" pitchFamily="34" charset="0"/>
                </a:rPr>
                <a:t>To el</a:t>
              </a:r>
              <a:r>
                <a:rPr lang="en-US" altLang="zh-Hans" sz="2000" dirty="0">
                  <a:cs typeface="Arial" panose="020B0604020202020204" pitchFamily="34" charset="0"/>
                </a:rPr>
                <a:t>iminate</a:t>
              </a:r>
              <a:r>
                <a:rPr lang="zh-Hans" altLang="en-US" sz="2000" dirty="0">
                  <a:cs typeface="Arial" panose="020B0604020202020204" pitchFamily="34" charset="0"/>
                </a:rPr>
                <a:t> </a:t>
              </a:r>
              <a:r>
                <a:rPr lang="en-US" altLang="zh-Hans" sz="2000" dirty="0">
                  <a:cs typeface="Arial" panose="020B0604020202020204" pitchFamily="34" charset="0"/>
                </a:rPr>
                <a:t>the affect of different magnitude among stocks, we will use return as our input, defined as </a:t>
              </a:r>
            </a:p>
            <a:p>
              <a:pPr>
                <a:spcBef>
                  <a:spcPts val="600"/>
                </a:spcBef>
              </a:pPr>
              <a:endParaRPr lang="en-US" sz="2000" dirty="0">
                <a:cs typeface="Arial" panose="020B0604020202020204" pitchFamily="34" charset="0"/>
              </a:endParaRPr>
            </a:p>
            <a:p>
              <a:pPr>
                <a:spcBef>
                  <a:spcPts val="600"/>
                </a:spcBef>
              </a:pPr>
              <a:r>
                <a:rPr lang="en-US" sz="2000" dirty="0">
                  <a:cs typeface="Arial" panose="020B0604020202020204" pitchFamily="34" charset="0"/>
                </a:rPr>
                <a:t>We visualize 10 stocks from two classes in Figure 2. Here, we find that stocks from Information Technology are more volatile than those from Health Care, especially at the beginning, which validates our basic assumption.</a:t>
              </a:r>
            </a:p>
            <a:p>
              <a:endParaRPr lang="en-US" dirty="0"/>
            </a:p>
          </p:txBody>
        </p:sp>
      </p:grpSp>
      <p:grpSp>
        <p:nvGrpSpPr>
          <p:cNvPr id="52" name="Group 51">
            <a:extLst>
              <a:ext uri="{FF2B5EF4-FFF2-40B4-BE49-F238E27FC236}">
                <a16:creationId xmlns:a16="http://schemas.microsoft.com/office/drawing/2014/main" id="{9A97B93C-D16C-494C-B146-E736099C9022}"/>
              </a:ext>
            </a:extLst>
          </p:cNvPr>
          <p:cNvGrpSpPr/>
          <p:nvPr/>
        </p:nvGrpSpPr>
        <p:grpSpPr>
          <a:xfrm>
            <a:off x="7567386" y="4970963"/>
            <a:ext cx="5327292" cy="3329655"/>
            <a:chOff x="7601318" y="5088660"/>
            <a:chExt cx="5327292" cy="3329655"/>
          </a:xfrm>
        </p:grpSpPr>
        <p:sp>
          <p:nvSpPr>
            <p:cNvPr id="49" name="TextBox 48">
              <a:extLst>
                <a:ext uri="{FF2B5EF4-FFF2-40B4-BE49-F238E27FC236}">
                  <a16:creationId xmlns:a16="http://schemas.microsoft.com/office/drawing/2014/main" id="{F1578FFF-3D30-B14F-9865-CFCF5DB5149B}"/>
                </a:ext>
              </a:extLst>
            </p:cNvPr>
            <p:cNvSpPr txBox="1"/>
            <p:nvPr/>
          </p:nvSpPr>
          <p:spPr>
            <a:xfrm>
              <a:off x="7601318" y="8018205"/>
              <a:ext cx="5327292" cy="400110"/>
            </a:xfrm>
            <a:prstGeom prst="rect">
              <a:avLst/>
            </a:prstGeom>
            <a:noFill/>
          </p:spPr>
          <p:txBody>
            <a:bodyPr wrap="none" rtlCol="0">
              <a:spAutoFit/>
            </a:bodyPr>
            <a:lstStyle/>
            <a:p>
              <a:r>
                <a:rPr lang="en-US" sz="2000" b="1" dirty="0">
                  <a:cs typeface="Arial" panose="020B0604020202020204" pitchFamily="34" charset="0"/>
                </a:rPr>
                <a:t>Figure 1</a:t>
              </a:r>
              <a:r>
                <a:rPr lang="en-US" sz="2000" dirty="0">
                  <a:cs typeface="Arial" panose="020B0604020202020204" pitchFamily="34" charset="0"/>
                </a:rPr>
                <a:t>. Distribution of stocks regrading classes.</a:t>
              </a:r>
            </a:p>
          </p:txBody>
        </p:sp>
        <p:pic>
          <p:nvPicPr>
            <p:cNvPr id="51" name="Picture 50">
              <a:extLst>
                <a:ext uri="{FF2B5EF4-FFF2-40B4-BE49-F238E27FC236}">
                  <a16:creationId xmlns:a16="http://schemas.microsoft.com/office/drawing/2014/main" id="{821C8A32-68C9-6B4B-A80A-34D82E025433}"/>
                </a:ext>
              </a:extLst>
            </p:cNvPr>
            <p:cNvPicPr>
              <a:picLocks noChangeAspect="1"/>
            </p:cNvPicPr>
            <p:nvPr/>
          </p:nvPicPr>
          <p:blipFill>
            <a:blip r:embed="rId9"/>
            <a:stretch>
              <a:fillRect/>
            </a:stretch>
          </p:blipFill>
          <p:spPr>
            <a:xfrm>
              <a:off x="7665680" y="5088660"/>
              <a:ext cx="5145479" cy="2930969"/>
            </a:xfrm>
            <a:prstGeom prst="rect">
              <a:avLst/>
            </a:prstGeom>
          </p:spPr>
        </p:pic>
      </p:grpSp>
      <p:pic>
        <p:nvPicPr>
          <p:cNvPr id="60" name="Picture 59">
            <a:extLst>
              <a:ext uri="{FF2B5EF4-FFF2-40B4-BE49-F238E27FC236}">
                <a16:creationId xmlns:a16="http://schemas.microsoft.com/office/drawing/2014/main" id="{5A1E2B39-0505-D947-B069-97F7040A83E7}"/>
              </a:ext>
            </a:extLst>
          </p:cNvPr>
          <p:cNvPicPr>
            <a:picLocks noChangeAspect="1"/>
          </p:cNvPicPr>
          <p:nvPr/>
        </p:nvPicPr>
        <p:blipFill>
          <a:blip r:embed="rId10"/>
          <a:stretch>
            <a:fillRect/>
          </a:stretch>
        </p:blipFill>
        <p:spPr>
          <a:xfrm>
            <a:off x="7388815" y="10956129"/>
            <a:ext cx="5812692" cy="4734775"/>
          </a:xfrm>
          <a:prstGeom prst="rect">
            <a:avLst/>
          </a:prstGeom>
        </p:spPr>
      </p:pic>
      <p:sp>
        <p:nvSpPr>
          <p:cNvPr id="61" name="TextBox 60">
            <a:extLst>
              <a:ext uri="{FF2B5EF4-FFF2-40B4-BE49-F238E27FC236}">
                <a16:creationId xmlns:a16="http://schemas.microsoft.com/office/drawing/2014/main" id="{B92A52FA-0513-514B-B6EE-08E86CD0D850}"/>
              </a:ext>
            </a:extLst>
          </p:cNvPr>
          <p:cNvSpPr txBox="1"/>
          <p:nvPr/>
        </p:nvSpPr>
        <p:spPr>
          <a:xfrm>
            <a:off x="7080386" y="15690904"/>
            <a:ext cx="6007833" cy="707886"/>
          </a:xfrm>
          <a:prstGeom prst="rect">
            <a:avLst/>
          </a:prstGeom>
          <a:noFill/>
        </p:spPr>
        <p:txBody>
          <a:bodyPr wrap="square" rtlCol="0">
            <a:spAutoFit/>
          </a:bodyPr>
          <a:lstStyle/>
          <a:p>
            <a:pPr algn="ctr"/>
            <a:r>
              <a:rPr lang="en-US" sz="2000" b="1" dirty="0">
                <a:cs typeface="Arial" panose="020B0604020202020204" pitchFamily="34" charset="0"/>
              </a:rPr>
              <a:t>Figure 2</a:t>
            </a:r>
            <a:r>
              <a:rPr lang="en-US" sz="2000" dirty="0">
                <a:cs typeface="Arial" panose="020B0604020202020204" pitchFamily="34" charset="0"/>
              </a:rPr>
              <a:t>. Visualizing 10 stocks from IT and HE respectively. The horizon is zero.</a:t>
            </a:r>
          </a:p>
        </p:txBody>
      </p:sp>
      <mc:AlternateContent xmlns:mc="http://schemas.openxmlformats.org/markup-compatibility/2006">
        <mc:Choice xmlns:a14="http://schemas.microsoft.com/office/drawing/2010/main" Requires="a14">
          <p:graphicFrame>
            <p:nvGraphicFramePr>
              <p:cNvPr id="63" name="Table 62">
                <a:extLst>
                  <a:ext uri="{FF2B5EF4-FFF2-40B4-BE49-F238E27FC236}">
                    <a16:creationId xmlns:a16="http://schemas.microsoft.com/office/drawing/2014/main" id="{0447A851-485D-554A-A0ED-C0B7D7501841}"/>
                  </a:ext>
                </a:extLst>
              </p:cNvPr>
              <p:cNvGraphicFramePr>
                <a:graphicFrameLocks noGrp="1"/>
              </p:cNvGraphicFramePr>
              <p:nvPr>
                <p:extLst>
                  <p:ext uri="{D42A27DB-BD31-4B8C-83A1-F6EECF244321}">
                    <p14:modId xmlns:p14="http://schemas.microsoft.com/office/powerpoint/2010/main" val="722683444"/>
                  </p:ext>
                </p:extLst>
              </p:nvPr>
            </p:nvGraphicFramePr>
            <p:xfrm>
              <a:off x="13784349" y="4729189"/>
              <a:ext cx="6539873" cy="2285999"/>
            </p:xfrm>
            <a:graphic>
              <a:graphicData uri="http://schemas.openxmlformats.org/drawingml/2006/table">
                <a:tbl>
                  <a:tblPr firstRow="1" bandRow="1">
                    <a:tableStyleId>{2D5ABB26-0587-4C30-8999-92F81FD0307C}</a:tableStyleId>
                  </a:tblPr>
                  <a:tblGrid>
                    <a:gridCol w="2549335">
                      <a:extLst>
                        <a:ext uri="{9D8B030D-6E8A-4147-A177-3AD203B41FA5}">
                          <a16:colId xmlns:a16="http://schemas.microsoft.com/office/drawing/2014/main" val="1423282400"/>
                        </a:ext>
                      </a:extLst>
                    </a:gridCol>
                    <a:gridCol w="1995269">
                      <a:extLst>
                        <a:ext uri="{9D8B030D-6E8A-4147-A177-3AD203B41FA5}">
                          <a16:colId xmlns:a16="http://schemas.microsoft.com/office/drawing/2014/main" val="277089993"/>
                        </a:ext>
                      </a:extLst>
                    </a:gridCol>
                    <a:gridCol w="1995269">
                      <a:extLst>
                        <a:ext uri="{9D8B030D-6E8A-4147-A177-3AD203B41FA5}">
                          <a16:colId xmlns:a16="http://schemas.microsoft.com/office/drawing/2014/main" val="4025502681"/>
                        </a:ext>
                      </a:extLst>
                    </a:gridCol>
                  </a:tblGrid>
                  <a:tr h="430947">
                    <a:tc>
                      <a:txBody>
                        <a:bodyPr/>
                        <a:lstStyle/>
                        <a:p>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Train ACC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Test ACC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8112175"/>
                      </a:ext>
                    </a:extLst>
                  </a:tr>
                  <a:tr h="435928">
                    <a:tc>
                      <a:txBody>
                        <a:bodyPr/>
                        <a:lstStyle/>
                        <a:p>
                          <a:r>
                            <a:rPr lang="en-US" sz="2000" dirty="0"/>
                            <a:t>Raw Data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1.0000 ±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0.8646 ± 0.005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3141798"/>
                      </a:ext>
                    </a:extLst>
                  </a:tr>
                  <a:tr h="435928">
                    <a:tc>
                      <a:txBody>
                        <a:bodyPr/>
                        <a:lstStyle/>
                        <a:p>
                          <a:r>
                            <a:rPr lang="en-US" sz="2000" dirty="0"/>
                            <a:t>PCA (n=150)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0.9946 ± 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0.8616 ± 0.006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6837893"/>
                      </a:ext>
                    </a:extLst>
                  </a:tr>
                  <a:tr h="435928">
                    <a:tc>
                      <a:txBody>
                        <a:bodyPr/>
                        <a:lstStyle/>
                        <a:p>
                          <a:r>
                            <a:rPr lang="en-US" sz="2000" dirty="0"/>
                            <a:t>RPCA (</a:t>
                          </a:r>
                          <a14:m>
                            <m:oMath xmlns:m="http://schemas.openxmlformats.org/officeDocument/2006/math">
                              <m:r>
                                <m:rPr>
                                  <m:nor/>
                                </m:rPr>
                                <a:rPr lang="el-GR" sz="2000" dirty="0" smtClean="0"/>
                                <m:t>λ</m:t>
                              </m:r>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1257</m:t>
                                  </m:r>
                                </m:e>
                                <m:sup>
                                  <m:r>
                                    <a:rPr lang="en-US" sz="2000" b="0" i="1" dirty="0" smtClean="0">
                                      <a:latin typeface="Cambria Math" panose="02040503050406030204" pitchFamily="18" charset="0"/>
                                    </a:rPr>
                                    <m:t>−0.5</m:t>
                                  </m:r>
                                </m:sup>
                              </m:sSup>
                            </m:oMath>
                          </a14:m>
                          <a:r>
                            <a:rPr lang="en-US" sz="2000" dirty="0"/>
                            <a:t>)</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0.9270 ±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mn-lt"/>
                              <a:ea typeface="+mn-ea"/>
                              <a:cs typeface="+mn-cs"/>
                            </a:rPr>
                            <a:t>0.8750 ± 0.000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12336"/>
                      </a:ext>
                    </a:extLst>
                  </a:tr>
                  <a:tr h="547268">
                    <a:tc>
                      <a:txBody>
                        <a:bodyPr/>
                        <a:lstStyle/>
                        <a:p>
                          <a:r>
                            <a:rPr lang="en-US" sz="2000" dirty="0"/>
                            <a:t>RPCA(by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0.9870 ±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0.9800 ± 0.000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5218668"/>
                      </a:ext>
                    </a:extLst>
                  </a:tr>
                </a:tbl>
              </a:graphicData>
            </a:graphic>
          </p:graphicFrame>
        </mc:Choice>
        <mc:Fallback>
          <p:graphicFrame>
            <p:nvGraphicFramePr>
              <p:cNvPr id="63" name="Table 62">
                <a:extLst>
                  <a:ext uri="{FF2B5EF4-FFF2-40B4-BE49-F238E27FC236}">
                    <a16:creationId xmlns:a16="http://schemas.microsoft.com/office/drawing/2014/main" id="{0447A851-485D-554A-A0ED-C0B7D7501841}"/>
                  </a:ext>
                </a:extLst>
              </p:cNvPr>
              <p:cNvGraphicFramePr>
                <a:graphicFrameLocks noGrp="1"/>
              </p:cNvGraphicFramePr>
              <p:nvPr>
                <p:extLst>
                  <p:ext uri="{D42A27DB-BD31-4B8C-83A1-F6EECF244321}">
                    <p14:modId xmlns:p14="http://schemas.microsoft.com/office/powerpoint/2010/main" val="722683444"/>
                  </p:ext>
                </p:extLst>
              </p:nvPr>
            </p:nvGraphicFramePr>
            <p:xfrm>
              <a:off x="13784349" y="4729189"/>
              <a:ext cx="6539873" cy="2285999"/>
            </p:xfrm>
            <a:graphic>
              <a:graphicData uri="http://schemas.openxmlformats.org/drawingml/2006/table">
                <a:tbl>
                  <a:tblPr firstRow="1" bandRow="1">
                    <a:tableStyleId>{2D5ABB26-0587-4C30-8999-92F81FD0307C}</a:tableStyleId>
                  </a:tblPr>
                  <a:tblGrid>
                    <a:gridCol w="2549335">
                      <a:extLst>
                        <a:ext uri="{9D8B030D-6E8A-4147-A177-3AD203B41FA5}">
                          <a16:colId xmlns:a16="http://schemas.microsoft.com/office/drawing/2014/main" val="1423282400"/>
                        </a:ext>
                      </a:extLst>
                    </a:gridCol>
                    <a:gridCol w="1995269">
                      <a:extLst>
                        <a:ext uri="{9D8B030D-6E8A-4147-A177-3AD203B41FA5}">
                          <a16:colId xmlns:a16="http://schemas.microsoft.com/office/drawing/2014/main" val="277089993"/>
                        </a:ext>
                      </a:extLst>
                    </a:gridCol>
                    <a:gridCol w="1995269">
                      <a:extLst>
                        <a:ext uri="{9D8B030D-6E8A-4147-A177-3AD203B41FA5}">
                          <a16:colId xmlns:a16="http://schemas.microsoft.com/office/drawing/2014/main" val="4025502681"/>
                        </a:ext>
                      </a:extLst>
                    </a:gridCol>
                  </a:tblGrid>
                  <a:tr h="430947">
                    <a:tc>
                      <a:txBody>
                        <a:bodyPr/>
                        <a:lstStyle/>
                        <a:p>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Train ACC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Test ACC</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8112175"/>
                      </a:ext>
                    </a:extLst>
                  </a:tr>
                  <a:tr h="435928">
                    <a:tc>
                      <a:txBody>
                        <a:bodyPr/>
                        <a:lstStyle/>
                        <a:p>
                          <a:r>
                            <a:rPr lang="en-US" sz="2000" dirty="0"/>
                            <a:t>Raw Data</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1.0000 ±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0.8646 ± 0.005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3141798"/>
                      </a:ext>
                    </a:extLst>
                  </a:tr>
                  <a:tr h="435928">
                    <a:tc>
                      <a:txBody>
                        <a:bodyPr/>
                        <a:lstStyle/>
                        <a:p>
                          <a:r>
                            <a:rPr lang="en-US" sz="2000" dirty="0"/>
                            <a:t>PCA (n=150)</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0.9946 ± 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0.8616 ± 0.006</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6837893"/>
                      </a:ext>
                    </a:extLst>
                  </a:tr>
                  <a:tr h="435928">
                    <a:tc>
                      <a:txBody>
                        <a:bodyPr/>
                        <a:lstStyle/>
                        <a:p>
                          <a:endParaRPr lang="en-US"/>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1"/>
                          <a:stretch>
                            <a:fillRect t="-302857" r="-156716" b="-120000"/>
                          </a:stretch>
                        </a:blipFill>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0.9270 ±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b="1" kern="1200" dirty="0">
                              <a:solidFill>
                                <a:schemeClr val="tx1"/>
                              </a:solidFill>
                              <a:latin typeface="+mn-lt"/>
                              <a:ea typeface="+mn-ea"/>
                              <a:cs typeface="+mn-cs"/>
                            </a:rPr>
                            <a:t>0.8750 ± 0.000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12336"/>
                      </a:ext>
                    </a:extLst>
                  </a:tr>
                  <a:tr h="547268">
                    <a:tc>
                      <a:txBody>
                        <a:bodyPr/>
                        <a:lstStyle/>
                        <a:p>
                          <a:r>
                            <a:rPr lang="en-US" sz="2000" dirty="0"/>
                            <a:t>RPCA(by class)*</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0.9870 ± 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1979898" rtl="0" eaLnBrk="1" fontAlgn="auto" latinLnBrk="0" hangingPunct="1">
                            <a:lnSpc>
                              <a:spcPct val="100000"/>
                            </a:lnSpc>
                            <a:spcBef>
                              <a:spcPts val="0"/>
                            </a:spcBef>
                            <a:spcAft>
                              <a:spcPts val="0"/>
                            </a:spcAft>
                            <a:buClrTx/>
                            <a:buSzTx/>
                            <a:buFontTx/>
                            <a:buNone/>
                            <a:tabLst/>
                            <a:defRPr/>
                          </a:pPr>
                          <a:r>
                            <a:rPr lang="en-US" sz="2000" kern="1200" dirty="0">
                              <a:solidFill>
                                <a:schemeClr val="tx1"/>
                              </a:solidFill>
                              <a:latin typeface="+mn-lt"/>
                              <a:ea typeface="+mn-ea"/>
                              <a:cs typeface="+mn-cs"/>
                            </a:rPr>
                            <a:t>0.9800 ± 0.000</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4265218668"/>
                      </a:ext>
                    </a:extLst>
                  </a:tr>
                </a:tbl>
              </a:graphicData>
            </a:graphic>
          </p:graphicFrame>
        </mc:Fallback>
      </mc:AlternateContent>
      <p:sp>
        <p:nvSpPr>
          <p:cNvPr id="64" name="TextBox 63">
            <a:extLst>
              <a:ext uri="{FF2B5EF4-FFF2-40B4-BE49-F238E27FC236}">
                <a16:creationId xmlns:a16="http://schemas.microsoft.com/office/drawing/2014/main" id="{2575E439-4AE5-6E45-B773-BAEA309FB041}"/>
              </a:ext>
            </a:extLst>
          </p:cNvPr>
          <p:cNvSpPr txBox="1"/>
          <p:nvPr/>
        </p:nvSpPr>
        <p:spPr>
          <a:xfrm>
            <a:off x="13874751" y="6934200"/>
            <a:ext cx="6422571" cy="1323439"/>
          </a:xfrm>
          <a:prstGeom prst="rect">
            <a:avLst/>
          </a:prstGeom>
          <a:noFill/>
        </p:spPr>
        <p:txBody>
          <a:bodyPr wrap="square" rtlCol="0">
            <a:spAutoFit/>
          </a:bodyPr>
          <a:lstStyle/>
          <a:p>
            <a:r>
              <a:rPr lang="en-US" sz="2000" b="1" dirty="0">
                <a:cs typeface="Arial" panose="020B0604020202020204" pitchFamily="34" charset="0"/>
              </a:rPr>
              <a:t>Table 1</a:t>
            </a:r>
            <a:r>
              <a:rPr lang="en-US" sz="2000" dirty="0">
                <a:cs typeface="Arial" panose="020B0604020202020204" pitchFamily="34" charset="0"/>
              </a:rPr>
              <a:t>. Classification result. RPCA(by-class) means we perform RPCA on the data within each class. Since it already used the class information before classification, its result is not comparable to the others. We show it here for reference. </a:t>
            </a:r>
          </a:p>
        </p:txBody>
      </p:sp>
      <p:sp>
        <p:nvSpPr>
          <p:cNvPr id="67" name="TextBox 66">
            <a:extLst>
              <a:ext uri="{FF2B5EF4-FFF2-40B4-BE49-F238E27FC236}">
                <a16:creationId xmlns:a16="http://schemas.microsoft.com/office/drawing/2014/main" id="{44962C8E-9B13-6041-A4B6-86811087B517}"/>
              </a:ext>
            </a:extLst>
          </p:cNvPr>
          <p:cNvSpPr txBox="1"/>
          <p:nvPr/>
        </p:nvSpPr>
        <p:spPr>
          <a:xfrm>
            <a:off x="14070161" y="15854388"/>
            <a:ext cx="6031751" cy="400110"/>
          </a:xfrm>
          <a:prstGeom prst="rect">
            <a:avLst/>
          </a:prstGeom>
          <a:noFill/>
        </p:spPr>
        <p:txBody>
          <a:bodyPr wrap="square" rtlCol="0">
            <a:spAutoFit/>
          </a:bodyPr>
          <a:lstStyle/>
          <a:p>
            <a:pPr algn="ctr"/>
            <a:r>
              <a:rPr lang="en-US" sz="2000" b="1" dirty="0">
                <a:cs typeface="Arial" panose="020B0604020202020204" pitchFamily="34" charset="0"/>
              </a:rPr>
              <a:t>Figure 3</a:t>
            </a:r>
            <a:r>
              <a:rPr lang="en-US" sz="2000" dirty="0">
                <a:cs typeface="Arial" panose="020B0604020202020204" pitchFamily="34" charset="0"/>
              </a:rPr>
              <a:t>. Decomposition of 10 stocks in IT by RPCA</a:t>
            </a:r>
          </a:p>
        </p:txBody>
      </p:sp>
      <p:sp>
        <p:nvSpPr>
          <p:cNvPr id="74" name="TextBox 73">
            <a:extLst>
              <a:ext uri="{FF2B5EF4-FFF2-40B4-BE49-F238E27FC236}">
                <a16:creationId xmlns:a16="http://schemas.microsoft.com/office/drawing/2014/main" id="{84E39181-0578-864E-9152-F6F8C6F3A86F}"/>
              </a:ext>
            </a:extLst>
          </p:cNvPr>
          <p:cNvSpPr txBox="1"/>
          <p:nvPr/>
        </p:nvSpPr>
        <p:spPr>
          <a:xfrm>
            <a:off x="14706600" y="11055860"/>
            <a:ext cx="1143000" cy="2057401"/>
          </a:xfrm>
          <a:prstGeom prst="rect">
            <a:avLst/>
          </a:prstGeom>
          <a:noFill/>
          <a:ln w="22225">
            <a:solidFill>
              <a:schemeClr val="tx1"/>
            </a:solidFill>
          </a:ln>
        </p:spPr>
        <p:txBody>
          <a:bodyPr wrap="square" rtlCol="0">
            <a:spAutoFit/>
          </a:bodyPr>
          <a:lstStyle/>
          <a:p>
            <a:endParaRPr lang="en-US" dirty="0"/>
          </a:p>
        </p:txBody>
      </p:sp>
      <p:sp>
        <p:nvSpPr>
          <p:cNvPr id="75" name="TextBox 74">
            <a:extLst>
              <a:ext uri="{FF2B5EF4-FFF2-40B4-BE49-F238E27FC236}">
                <a16:creationId xmlns:a16="http://schemas.microsoft.com/office/drawing/2014/main" id="{26A1196B-2170-0349-B9D3-BE5EF8CB617F}"/>
              </a:ext>
            </a:extLst>
          </p:cNvPr>
          <p:cNvSpPr txBox="1"/>
          <p:nvPr/>
        </p:nvSpPr>
        <p:spPr>
          <a:xfrm>
            <a:off x="18592800" y="11048998"/>
            <a:ext cx="304800" cy="2057401"/>
          </a:xfrm>
          <a:prstGeom prst="rect">
            <a:avLst/>
          </a:prstGeom>
          <a:noFill/>
          <a:ln w="22225">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1892359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582</TotalTime>
  <Words>1136</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黑体</vt:lpstr>
      <vt:lpstr>宋体</vt:lpstr>
      <vt:lpstr>Arial</vt:lpstr>
      <vt:lpstr>Calibri</vt:lpstr>
      <vt:lpstr>Cambria Math</vt:lpstr>
      <vt:lpstr>Times New Roman</vt:lpstr>
      <vt:lpstr>Office Theme</vt:lpstr>
      <vt:lpstr>CSIC 5011: Finding Trend in Stock Market with RobustPCA Liang Zhicong 20485672 Department of Mathematics, Hong Kong University of Science and Technology</vt:lpstr>
    </vt:vector>
  </TitlesOfParts>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Liang Zhicong</cp:lastModifiedBy>
  <cp:revision>138</cp:revision>
  <dcterms:created xsi:type="dcterms:W3CDTF">2013-01-28T22:40:39Z</dcterms:created>
  <dcterms:modified xsi:type="dcterms:W3CDTF">2019-05-18T10:01:06Z</dcterms:modified>
</cp:coreProperties>
</file>