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51206400" cy="32918400"/>
  <p:notesSz cx="7004050" cy="9290050"/>
  <p:defaultTextStyle>
    <a:defPPr>
      <a:defRPr lang="en-US"/>
    </a:defPPr>
    <a:lvl1pPr marL="0" algn="l" defTabSz="3604184" rtl="0" eaLnBrk="1" latinLnBrk="0" hangingPunct="1">
      <a:defRPr sz="7100" kern="1200">
        <a:solidFill>
          <a:schemeClr val="tx1"/>
        </a:solidFill>
        <a:latin typeface="+mn-lt"/>
        <a:ea typeface="+mn-ea"/>
        <a:cs typeface="+mn-cs"/>
      </a:defRPr>
    </a:lvl1pPr>
    <a:lvl2pPr marL="1802094" algn="l" defTabSz="3604184" rtl="0" eaLnBrk="1" latinLnBrk="0" hangingPunct="1">
      <a:defRPr sz="7100" kern="1200">
        <a:solidFill>
          <a:schemeClr val="tx1"/>
        </a:solidFill>
        <a:latin typeface="+mn-lt"/>
        <a:ea typeface="+mn-ea"/>
        <a:cs typeface="+mn-cs"/>
      </a:defRPr>
    </a:lvl2pPr>
    <a:lvl3pPr marL="3604184" algn="l" defTabSz="3604184" rtl="0" eaLnBrk="1" latinLnBrk="0" hangingPunct="1">
      <a:defRPr sz="7100" kern="1200">
        <a:solidFill>
          <a:schemeClr val="tx1"/>
        </a:solidFill>
        <a:latin typeface="+mn-lt"/>
        <a:ea typeface="+mn-ea"/>
        <a:cs typeface="+mn-cs"/>
      </a:defRPr>
    </a:lvl3pPr>
    <a:lvl4pPr marL="5406279" algn="l" defTabSz="3604184" rtl="0" eaLnBrk="1" latinLnBrk="0" hangingPunct="1">
      <a:defRPr sz="7100" kern="1200">
        <a:solidFill>
          <a:schemeClr val="tx1"/>
        </a:solidFill>
        <a:latin typeface="+mn-lt"/>
        <a:ea typeface="+mn-ea"/>
        <a:cs typeface="+mn-cs"/>
      </a:defRPr>
    </a:lvl4pPr>
    <a:lvl5pPr marL="7208371" algn="l" defTabSz="3604184" rtl="0" eaLnBrk="1" latinLnBrk="0" hangingPunct="1">
      <a:defRPr sz="7100" kern="1200">
        <a:solidFill>
          <a:schemeClr val="tx1"/>
        </a:solidFill>
        <a:latin typeface="+mn-lt"/>
        <a:ea typeface="+mn-ea"/>
        <a:cs typeface="+mn-cs"/>
      </a:defRPr>
    </a:lvl5pPr>
    <a:lvl6pPr marL="9010464" algn="l" defTabSz="3604184" rtl="0" eaLnBrk="1" latinLnBrk="0" hangingPunct="1">
      <a:defRPr sz="7100" kern="1200">
        <a:solidFill>
          <a:schemeClr val="tx1"/>
        </a:solidFill>
        <a:latin typeface="+mn-lt"/>
        <a:ea typeface="+mn-ea"/>
        <a:cs typeface="+mn-cs"/>
      </a:defRPr>
    </a:lvl6pPr>
    <a:lvl7pPr marL="10812554" algn="l" defTabSz="3604184" rtl="0" eaLnBrk="1" latinLnBrk="0" hangingPunct="1">
      <a:defRPr sz="7100" kern="1200">
        <a:solidFill>
          <a:schemeClr val="tx1"/>
        </a:solidFill>
        <a:latin typeface="+mn-lt"/>
        <a:ea typeface="+mn-ea"/>
        <a:cs typeface="+mn-cs"/>
      </a:defRPr>
    </a:lvl7pPr>
    <a:lvl8pPr marL="12614649" algn="l" defTabSz="3604184" rtl="0" eaLnBrk="1" latinLnBrk="0" hangingPunct="1">
      <a:defRPr sz="7100" kern="1200">
        <a:solidFill>
          <a:schemeClr val="tx1"/>
        </a:solidFill>
        <a:latin typeface="+mn-lt"/>
        <a:ea typeface="+mn-ea"/>
        <a:cs typeface="+mn-cs"/>
      </a:defRPr>
    </a:lvl8pPr>
    <a:lvl9pPr marL="14416743" algn="l" defTabSz="3604184" rtl="0" eaLnBrk="1" latinLnBrk="0" hangingPunct="1">
      <a:defRPr sz="7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A93BC1-C428-56CF-1A40-80680DC8E8E4}" v="30" dt="2018-09-24T12:19:45.444"/>
    <p1510:client id="{0FC3CA55-B1EA-D840-B1B3-F0084F6A3771}" v="2603" dt="2018-09-24T14:13:53.857"/>
    <p1510:client id="{D5504E6E-C23D-3E42-85B2-1B004F6959F3}" v="124" dt="2018-09-25T04:16:14.139"/>
    <p1510:client id="{EB12953A-6D1D-F2DB-257F-6ADF90C38AF0}" v="551" dt="2018-09-25T06:55:43.490"/>
    <p1510:client id="{E8A62FB9-563D-1B5B-654C-1E22CEB1FCAA}" v="1109" dt="2018-09-25T06:20:43.055"/>
    <p1510:client id="{6A40967E-5767-4E16-888F-7FB8224A4C2C}" v="447" dt="2018-09-25T05:27:30.352"/>
    <p1510:client id="{38040527-7310-A316-30E2-FFB713063721}" v="5" dt="2018-09-25T05:50:34.495"/>
    <p1510:client id="{24112EE0-08D9-C286-1D68-83AFBE65A0D3}" v="471" dt="2018-09-25T05:47:45.583"/>
    <p1510:client id="{50127A13-38E5-7B78-B5A7-E8CFC65F5CEF}" v="4" dt="2018-09-25T05:55:48.769"/>
    <p1510:client id="{6F862EB0-EAEB-371A-B19A-2CA8D061770C}" v="213" dt="2018-09-25T07:07:18.281"/>
    <p1510:client id="{9F2C512A-02CF-EB51-7762-8D3EED95A743}" v="241" dt="2018-09-25T06:50:16.737"/>
    <p1510:client id="{21C0893B-7438-B6EA-F979-D89148A44D58}" v="282" dt="2018-09-25T07:12:58.754"/>
    <p1510:client id="{5B8D2B3E-20F1-F44E-5984-38DA54F44B95}" v="21" dt="2018-09-25T07:26:28.245"/>
    <p1510:client id="{8C0ABA2C-BE05-C81F-28FD-8EBBC2BFD27C}" v="10" dt="2018-09-25T07:32:01.163"/>
    <p1510:client id="{D5DE220F-9913-9046-9A8C-980AF5202265}" v="5" dt="2018-09-25T07:34:34.021"/>
    <p1510:client id="{35075411-C6CF-4DB7-B2FA-A833669B2886}" v="77" dt="2018-09-25T07:41:44.791"/>
    <p1510:client id="{BF567A63-48BA-5B6E-63F4-73D1E292D393}" v="14" dt="2018-09-25T08:54:00.50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1212" y="-1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77F3B1BF-0485-8A47-930A-5317832DAB70}" type="datetimeFigureOut">
              <a:rPr lang="en-US" smtClean="0"/>
              <a:t>9/25/2018</a:t>
            </a:fld>
            <a:endParaRPr lang="en-US"/>
          </a:p>
        </p:txBody>
      </p:sp>
      <p:sp>
        <p:nvSpPr>
          <p:cNvPr id="4" name="Slide Image Placeholder 3"/>
          <p:cNvSpPr>
            <a:spLocks noGrp="1" noRot="1" noChangeAspect="1"/>
          </p:cNvSpPr>
          <p:nvPr>
            <p:ph type="sldImg" idx="2"/>
          </p:nvPr>
        </p:nvSpPr>
        <p:spPr>
          <a:xfrm>
            <a:off x="1063625" y="1162050"/>
            <a:ext cx="48768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09E17730-DA83-014B-B701-02FF1C5B7B13}" type="slidenum">
              <a:rPr lang="en-US" smtClean="0"/>
              <a:t>‹#›</a:t>
            </a:fld>
            <a:endParaRPr lang="en-US"/>
          </a:p>
        </p:txBody>
      </p:sp>
    </p:spTree>
    <p:extLst>
      <p:ext uri="{BB962C8B-B14F-4D97-AF65-F5344CB8AC3E}">
        <p14:creationId xmlns:p14="http://schemas.microsoft.com/office/powerpoint/2010/main" val="80474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50383440" y="0"/>
            <a:ext cx="82296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6" name="Rectangle 15"/>
          <p:cNvSpPr/>
          <p:nvPr userDrawn="1"/>
        </p:nvSpPr>
        <p:spPr>
          <a:xfrm>
            <a:off x="-3" y="0"/>
            <a:ext cx="82296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7" name="Rectangle 16"/>
          <p:cNvSpPr/>
          <p:nvPr userDrawn="1"/>
        </p:nvSpPr>
        <p:spPr>
          <a:xfrm>
            <a:off x="0" y="0"/>
            <a:ext cx="51206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8" name="Rectangle 17"/>
          <p:cNvSpPr/>
          <p:nvPr userDrawn="1"/>
        </p:nvSpPr>
        <p:spPr>
          <a:xfrm>
            <a:off x="0" y="28803600"/>
            <a:ext cx="51206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endParaRPr lang="en-US"/>
          </a:p>
        </p:txBody>
      </p:sp>
      <p:sp>
        <p:nvSpPr>
          <p:cNvPr id="11" name="Instructions"/>
          <p:cNvSpPr/>
          <p:nvPr userDrawn="1"/>
        </p:nvSpPr>
        <p:spPr>
          <a:xfrm>
            <a:off x="-11887200" y="0"/>
            <a:ext cx="109728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7719" tIns="187719" rIns="187719" bIns="187719"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72"/>
              </a:spcAft>
            </a:pPr>
            <a:r>
              <a:rPr lang="en-US" sz="7200">
                <a:solidFill>
                  <a:srgbClr val="7F7F7F"/>
                </a:solidFill>
                <a:latin typeface="Calibri" pitchFamily="34" charset="0"/>
                <a:cs typeface="Calibri" panose="020F0502020204030204" pitchFamily="34" charset="0"/>
              </a:rPr>
              <a:t>Poster Print Size:</a:t>
            </a:r>
            <a:endParaRPr sz="7200">
              <a:solidFill>
                <a:srgbClr val="7F7F7F"/>
              </a:solidFill>
              <a:latin typeface="Calibri" pitchFamily="34" charset="0"/>
              <a:cs typeface="Calibri" panose="020F0502020204030204" pitchFamily="34" charset="0"/>
            </a:endParaRPr>
          </a:p>
          <a:p>
            <a:pPr lvl="0">
              <a:spcBef>
                <a:spcPts val="0"/>
              </a:spcBef>
              <a:spcAft>
                <a:spcPts val="1972"/>
              </a:spcAft>
            </a:pPr>
            <a:r>
              <a:rPr lang="en-US" sz="5100">
                <a:solidFill>
                  <a:srgbClr val="7F7F7F"/>
                </a:solidFill>
                <a:latin typeface="Calibri" pitchFamily="34" charset="0"/>
                <a:cs typeface="Calibri" panose="020F0502020204030204" pitchFamily="34" charset="0"/>
              </a:rPr>
              <a:t>This poster template is 36” high by 56” wide. It can be used to print any poster with a 9:14 aspect ratio.</a:t>
            </a:r>
          </a:p>
          <a:p>
            <a:pPr lvl="0">
              <a:spcBef>
                <a:spcPts val="0"/>
              </a:spcBef>
              <a:spcAft>
                <a:spcPts val="1972"/>
              </a:spcAft>
            </a:pPr>
            <a:r>
              <a:rPr lang="en-US" sz="7200">
                <a:solidFill>
                  <a:srgbClr val="7F7F7F"/>
                </a:solidFill>
                <a:latin typeface="Calibri" pitchFamily="34" charset="0"/>
                <a:cs typeface="Calibri" panose="020F0502020204030204" pitchFamily="34" charset="0"/>
              </a:rPr>
              <a:t>Placeholders</a:t>
            </a:r>
            <a:r>
              <a:rPr sz="7200">
                <a:solidFill>
                  <a:srgbClr val="7F7F7F"/>
                </a:solidFill>
                <a:latin typeface="Calibri" pitchFamily="34" charset="0"/>
                <a:cs typeface="Calibri" panose="020F0502020204030204" pitchFamily="34" charset="0"/>
              </a:rPr>
              <a:t>:</a:t>
            </a:r>
          </a:p>
          <a:p>
            <a:pPr lvl="0">
              <a:spcBef>
                <a:spcPts val="0"/>
              </a:spcBef>
              <a:spcAft>
                <a:spcPts val="1972"/>
              </a:spcAft>
            </a:pPr>
            <a:r>
              <a:rPr sz="5100">
                <a:solidFill>
                  <a:srgbClr val="7F7F7F"/>
                </a:solidFill>
                <a:latin typeface="Calibri" pitchFamily="34" charset="0"/>
                <a:cs typeface="Calibri" panose="020F0502020204030204" pitchFamily="34" charset="0"/>
              </a:rPr>
              <a:t>The </a:t>
            </a:r>
            <a:r>
              <a:rPr lang="en-US" sz="5100">
                <a:solidFill>
                  <a:srgbClr val="7F7F7F"/>
                </a:solidFill>
                <a:latin typeface="Calibri" pitchFamily="34" charset="0"/>
                <a:cs typeface="Calibri" panose="020F0502020204030204" pitchFamily="34" charset="0"/>
              </a:rPr>
              <a:t>various elements included</a:t>
            </a:r>
            <a:r>
              <a:rPr sz="5100">
                <a:solidFill>
                  <a:srgbClr val="7F7F7F"/>
                </a:solidFill>
                <a:latin typeface="Calibri" pitchFamily="34" charset="0"/>
                <a:cs typeface="Calibri" panose="020F0502020204030204" pitchFamily="34" charset="0"/>
              </a:rPr>
              <a:t> in this </a:t>
            </a:r>
            <a:r>
              <a:rPr lang="en-US" sz="5100">
                <a:solidFill>
                  <a:srgbClr val="7F7F7F"/>
                </a:solidFill>
                <a:latin typeface="Calibri" pitchFamily="34" charset="0"/>
                <a:cs typeface="Calibri" panose="020F0502020204030204" pitchFamily="34" charset="0"/>
              </a:rPr>
              <a:t>poster are ones</a:t>
            </a:r>
            <a:r>
              <a:rPr lang="en-US" sz="5100" baseline="0">
                <a:solidFill>
                  <a:srgbClr val="7F7F7F"/>
                </a:solidFill>
                <a:latin typeface="Calibri" pitchFamily="34" charset="0"/>
                <a:cs typeface="Calibri" panose="020F0502020204030204" pitchFamily="34" charset="0"/>
              </a:rPr>
              <a:t> we often see in medical, research, and scientific posters.</a:t>
            </a:r>
            <a:r>
              <a:rPr sz="5100">
                <a:solidFill>
                  <a:srgbClr val="7F7F7F"/>
                </a:solidFill>
                <a:latin typeface="Calibri" pitchFamily="34" charset="0"/>
                <a:cs typeface="Calibri" panose="020F0502020204030204" pitchFamily="34" charset="0"/>
              </a:rPr>
              <a:t> </a:t>
            </a:r>
            <a:r>
              <a:rPr lang="en-US" sz="5100">
                <a:solidFill>
                  <a:srgbClr val="7F7F7F"/>
                </a:solidFill>
                <a:latin typeface="Calibri" pitchFamily="34" charset="0"/>
                <a:cs typeface="Calibri" panose="020F0502020204030204" pitchFamily="34" charset="0"/>
              </a:rPr>
              <a:t>Feel</a:t>
            </a:r>
            <a:r>
              <a:rPr lang="en-US" sz="51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972"/>
              </a:spcAft>
            </a:pPr>
            <a:r>
              <a:rPr lang="en-US" sz="7200">
                <a:solidFill>
                  <a:srgbClr val="7F7F7F"/>
                </a:solidFill>
                <a:latin typeface="Calibri" pitchFamily="34" charset="0"/>
                <a:cs typeface="Calibri" panose="020F0502020204030204" pitchFamily="34" charset="0"/>
              </a:rPr>
              <a:t>Image</a:t>
            </a:r>
            <a:r>
              <a:rPr lang="en-US" sz="7200" baseline="0">
                <a:solidFill>
                  <a:srgbClr val="7F7F7F"/>
                </a:solidFill>
                <a:latin typeface="Calibri" pitchFamily="34" charset="0"/>
                <a:cs typeface="Calibri" panose="020F0502020204030204" pitchFamily="34" charset="0"/>
              </a:rPr>
              <a:t> Quality</a:t>
            </a:r>
            <a:r>
              <a:rPr lang="en-US" sz="7200">
                <a:solidFill>
                  <a:srgbClr val="7F7F7F"/>
                </a:solidFill>
                <a:latin typeface="Calibri" pitchFamily="34" charset="0"/>
                <a:cs typeface="Calibri" panose="020F0502020204030204" pitchFamily="34" charset="0"/>
              </a:rPr>
              <a:t>:</a:t>
            </a:r>
          </a:p>
          <a:p>
            <a:pPr lvl="0">
              <a:spcBef>
                <a:spcPts val="0"/>
              </a:spcBef>
              <a:spcAft>
                <a:spcPts val="1972"/>
              </a:spcAft>
            </a:pPr>
            <a:r>
              <a:rPr lang="en-US" sz="5100">
                <a:solidFill>
                  <a:srgbClr val="7F7F7F"/>
                </a:solidFill>
                <a:latin typeface="Calibri" pitchFamily="34" charset="0"/>
                <a:cs typeface="Calibri" panose="020F0502020204030204" pitchFamily="34" charset="0"/>
              </a:rPr>
              <a:t>You can place digital photos or logo art in your poster file by selecting the </a:t>
            </a:r>
            <a:r>
              <a:rPr lang="en-US" sz="5100" b="1">
                <a:solidFill>
                  <a:srgbClr val="7F7F7F"/>
                </a:solidFill>
                <a:latin typeface="Calibri" pitchFamily="34" charset="0"/>
                <a:cs typeface="Calibri" panose="020F0502020204030204" pitchFamily="34" charset="0"/>
              </a:rPr>
              <a:t>Insert, Picture</a:t>
            </a:r>
            <a:r>
              <a:rPr lang="en-US" sz="51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5100" b="1">
                <a:solidFill>
                  <a:srgbClr val="7F7F7F"/>
                </a:solidFill>
                <a:latin typeface="Calibri" pitchFamily="34" charset="0"/>
                <a:cs typeface="Calibri" panose="020F0502020204030204" pitchFamily="34" charset="0"/>
              </a:rPr>
              <a:t>150-200 pixels per inch in their final printed size</a:t>
            </a:r>
            <a:r>
              <a:rPr lang="en-US" sz="5100">
                <a:solidFill>
                  <a:srgbClr val="7F7F7F"/>
                </a:solidFill>
                <a:latin typeface="Calibri" pitchFamily="34" charset="0"/>
                <a:cs typeface="Calibri" panose="020F0502020204030204" pitchFamily="34" charset="0"/>
              </a:rPr>
              <a:t>. For instance, a 1600 x 1200 pixel</a:t>
            </a:r>
            <a:r>
              <a:rPr lang="en-US" sz="5100" baseline="0">
                <a:solidFill>
                  <a:srgbClr val="7F7F7F"/>
                </a:solidFill>
                <a:latin typeface="Calibri" pitchFamily="34" charset="0"/>
                <a:cs typeface="Calibri" panose="020F0502020204030204" pitchFamily="34" charset="0"/>
              </a:rPr>
              <a:t> photo will usually look fine up to </a:t>
            </a:r>
            <a:r>
              <a:rPr lang="en-US" sz="5100">
                <a:solidFill>
                  <a:srgbClr val="7F7F7F"/>
                </a:solidFill>
                <a:latin typeface="Calibri" pitchFamily="34" charset="0"/>
                <a:cs typeface="Calibri" panose="020F0502020204030204" pitchFamily="34" charset="0"/>
              </a:rPr>
              <a:t>8“-10” wide on your printed poster.</a:t>
            </a:r>
          </a:p>
          <a:p>
            <a:pPr lvl="0">
              <a:spcBef>
                <a:spcPts val="0"/>
              </a:spcBef>
              <a:spcAft>
                <a:spcPts val="1972"/>
              </a:spcAft>
            </a:pPr>
            <a:r>
              <a:rPr lang="en-US" sz="51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972"/>
              </a:spcAft>
            </a:pPr>
            <a:r>
              <a:rPr lang="en-US" sz="51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972"/>
              </a:spcAft>
            </a:pPr>
            <a:br>
              <a:rPr lang="en-US" sz="3700">
                <a:solidFill>
                  <a:srgbClr val="7F7F7F"/>
                </a:solidFill>
                <a:latin typeface="Calibri" pitchFamily="34" charset="0"/>
                <a:cs typeface="Calibri" panose="020F0502020204030204" pitchFamily="34" charset="0"/>
              </a:rPr>
            </a:br>
            <a:r>
              <a:rPr lang="en-US" sz="370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52120800" y="0"/>
            <a:ext cx="109728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972"/>
                </a:spcAft>
              </a:pPr>
              <a:r>
                <a:rPr lang="en-US" sz="7200">
                  <a:solidFill>
                    <a:schemeClr val="bg1">
                      <a:lumMod val="50000"/>
                    </a:schemeClr>
                  </a:solidFill>
                  <a:latin typeface="Calibri" pitchFamily="34" charset="0"/>
                  <a:cs typeface="Calibri" panose="020F0502020204030204" pitchFamily="34" charset="0"/>
                </a:rPr>
                <a:t>Change</a:t>
              </a:r>
              <a:r>
                <a:rPr lang="en-US" sz="7200" baseline="0">
                  <a:solidFill>
                    <a:schemeClr val="bg1">
                      <a:lumMod val="50000"/>
                    </a:schemeClr>
                  </a:solidFill>
                  <a:latin typeface="Calibri" pitchFamily="34" charset="0"/>
                  <a:cs typeface="Calibri" panose="020F0502020204030204" pitchFamily="34" charset="0"/>
                </a:rPr>
                <a:t> Color Theme</a:t>
              </a:r>
              <a:r>
                <a:rPr lang="en-US" sz="7200">
                  <a:solidFill>
                    <a:schemeClr val="bg1">
                      <a:lumMod val="50000"/>
                    </a:schemeClr>
                  </a:solidFill>
                  <a:latin typeface="Calibri" pitchFamily="34" charset="0"/>
                  <a:cs typeface="Calibri" panose="020F0502020204030204" pitchFamily="34" charset="0"/>
                </a:rPr>
                <a:t>:</a:t>
              </a:r>
              <a:endParaRPr sz="720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r>
                <a:rPr lang="en-US" sz="5100">
                  <a:solidFill>
                    <a:schemeClr val="bg1">
                      <a:lumMod val="50000"/>
                    </a:schemeClr>
                  </a:solidFill>
                  <a:latin typeface="Calibri" pitchFamily="34" charset="0"/>
                  <a:cs typeface="Calibri" panose="020F0502020204030204" pitchFamily="34" charset="0"/>
                </a:rPr>
                <a:t>This template is designed to use the built-in color themes in</a:t>
              </a:r>
              <a:r>
                <a:rPr lang="en-US" sz="51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972"/>
                </a:spcAft>
              </a:pPr>
              <a:r>
                <a:rPr lang="en-US" sz="5100" baseline="0">
                  <a:solidFill>
                    <a:schemeClr val="bg1">
                      <a:lumMod val="50000"/>
                    </a:schemeClr>
                  </a:solidFill>
                  <a:latin typeface="Calibri" pitchFamily="34" charset="0"/>
                  <a:cs typeface="Calibri" panose="020F0502020204030204" pitchFamily="34" charset="0"/>
                </a:rPr>
                <a:t>To change the color theme, select the </a:t>
              </a:r>
              <a:r>
                <a:rPr lang="en-US" sz="5100" b="1" baseline="0">
                  <a:solidFill>
                    <a:schemeClr val="bg1">
                      <a:lumMod val="50000"/>
                    </a:schemeClr>
                  </a:solidFill>
                  <a:latin typeface="Calibri" pitchFamily="34" charset="0"/>
                  <a:cs typeface="Calibri" panose="020F0502020204030204" pitchFamily="34" charset="0"/>
                </a:rPr>
                <a:t>Design</a:t>
              </a:r>
              <a:r>
                <a:rPr lang="en-US" sz="5100" baseline="0">
                  <a:solidFill>
                    <a:schemeClr val="bg1">
                      <a:lumMod val="50000"/>
                    </a:schemeClr>
                  </a:solidFill>
                  <a:latin typeface="Calibri" pitchFamily="34" charset="0"/>
                  <a:cs typeface="Calibri" panose="020F0502020204030204" pitchFamily="34" charset="0"/>
                </a:rPr>
                <a:t> tab, then select the </a:t>
              </a:r>
              <a:r>
                <a:rPr lang="en-US" sz="5100" b="1" baseline="0">
                  <a:solidFill>
                    <a:schemeClr val="bg1">
                      <a:lumMod val="50000"/>
                    </a:schemeClr>
                  </a:solidFill>
                  <a:latin typeface="Calibri" pitchFamily="34" charset="0"/>
                  <a:cs typeface="Calibri" panose="020F0502020204030204" pitchFamily="34" charset="0"/>
                </a:rPr>
                <a:t>Colors</a:t>
              </a:r>
              <a:r>
                <a:rPr lang="en-US" sz="51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972"/>
                </a:spcAft>
              </a:pPr>
              <a:endParaRPr lang="en-US" sz="74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endParaRPr lang="en-US" sz="5100" baseline="0">
                <a:solidFill>
                  <a:schemeClr val="bg1">
                    <a:lumMod val="50000"/>
                  </a:schemeClr>
                </a:solidFill>
                <a:latin typeface="Calibri" pitchFamily="34" charset="0"/>
                <a:cs typeface="Calibri" panose="020F0502020204030204" pitchFamily="34" charset="0"/>
              </a:endParaRPr>
            </a:p>
            <a:p>
              <a:pPr lvl="0">
                <a:spcBef>
                  <a:spcPts val="0"/>
                </a:spcBef>
                <a:spcAft>
                  <a:spcPts val="1972"/>
                </a:spcAft>
              </a:pPr>
              <a:r>
                <a:rPr lang="en-US" sz="51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972"/>
                </a:spcAft>
              </a:pPr>
              <a:r>
                <a:rPr lang="en-US" sz="72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972"/>
                </a:spcAft>
              </a:pPr>
              <a:r>
                <a:rPr lang="en-US" sz="5100">
                  <a:solidFill>
                    <a:schemeClr val="bg1">
                      <a:lumMod val="50000"/>
                    </a:schemeClr>
                  </a:solidFill>
                  <a:latin typeface="Calibri" pitchFamily="34" charset="0"/>
                  <a:cs typeface="Calibri" panose="020F0502020204030204" pitchFamily="34" charset="0"/>
                </a:rPr>
                <a:t>Once your poster file is ready, visit</a:t>
              </a:r>
              <a:r>
                <a:rPr lang="en-US" sz="5100" baseline="0">
                  <a:solidFill>
                    <a:schemeClr val="bg1">
                      <a:lumMod val="50000"/>
                    </a:schemeClr>
                  </a:solidFill>
                  <a:latin typeface="Calibri" pitchFamily="34" charset="0"/>
                  <a:cs typeface="Calibri" panose="020F0502020204030204" pitchFamily="34" charset="0"/>
                </a:rPr>
                <a:t> </a:t>
              </a:r>
              <a:r>
                <a:rPr lang="en-US" sz="5100" b="1" baseline="0">
                  <a:solidFill>
                    <a:schemeClr val="bg1">
                      <a:lumMod val="50000"/>
                    </a:schemeClr>
                  </a:solidFill>
                  <a:latin typeface="Calibri" pitchFamily="34" charset="0"/>
                  <a:cs typeface="Calibri" panose="020F0502020204030204" pitchFamily="34" charset="0"/>
                </a:rPr>
                <a:t>www.genigraphics.com</a:t>
              </a:r>
              <a:r>
                <a:rPr lang="en-US" sz="51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972"/>
                </a:spcAft>
              </a:pPr>
              <a:r>
                <a:rPr lang="en-US" sz="51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51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5100" baseline="0">
                  <a:solidFill>
                    <a:schemeClr val="bg1">
                      <a:lumMod val="50000"/>
                    </a:schemeClr>
                  </a:solidFill>
                  <a:latin typeface="Calibri" pitchFamily="34" charset="0"/>
                  <a:cs typeface="Calibri" panose="020F0502020204030204" pitchFamily="34" charset="0"/>
                </a:rPr>
                <a:t>US and Canada:  1-800-790-4001</a:t>
              </a:r>
              <a:br>
                <a:rPr lang="en-US" sz="5100" baseline="0">
                  <a:solidFill>
                    <a:schemeClr val="bg1">
                      <a:lumMod val="50000"/>
                    </a:schemeClr>
                  </a:solidFill>
                  <a:latin typeface="Calibri" pitchFamily="34" charset="0"/>
                  <a:cs typeface="Calibri" panose="020F0502020204030204" pitchFamily="34" charset="0"/>
                </a:rPr>
              </a:br>
              <a:r>
                <a:rPr lang="en-US" sz="51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700">
                  <a:solidFill>
                    <a:schemeClr val="bg1">
                      <a:lumMod val="50000"/>
                    </a:schemeClr>
                  </a:solidFill>
                  <a:latin typeface="Calibri" pitchFamily="34" charset="0"/>
                  <a:cs typeface="Calibri" panose="020F0502020204030204" pitchFamily="34" charset="0"/>
                </a:rPr>
              </a:br>
              <a:r>
                <a:rPr lang="en-US" sz="37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a:p>
        </p:txBody>
      </p:sp>
    </p:spTree>
    <p:extLst>
      <p:ext uri="{BB962C8B-B14F-4D97-AF65-F5344CB8AC3E}">
        <p14:creationId xmlns:p14="http://schemas.microsoft.com/office/powerpoint/2010/main" val="293166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506715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360419" tIns="180210" rIns="360419" bIns="180210" rtlCol="0" anchor="ctr">
            <a:normAutofit/>
          </a:bodyPr>
          <a:lstStyle/>
          <a:p>
            <a:r>
              <a:rPr lang="en-US"/>
              <a:t>Click to edit Master title style</a:t>
            </a:r>
          </a:p>
        </p:txBody>
      </p:sp>
      <p:sp>
        <p:nvSpPr>
          <p:cNvPr id="3" name="Text Placeholder 2"/>
          <p:cNvSpPr>
            <a:spLocks noGrp="1"/>
          </p:cNvSpPr>
          <p:nvPr>
            <p:ph type="body" idx="1"/>
          </p:nvPr>
        </p:nvSpPr>
        <p:spPr>
          <a:xfrm>
            <a:off x="2560320" y="7680965"/>
            <a:ext cx="46085760" cy="21724623"/>
          </a:xfrm>
          <a:prstGeom prst="rect">
            <a:avLst/>
          </a:prstGeom>
        </p:spPr>
        <p:txBody>
          <a:bodyPr vert="horz" lIns="360419" tIns="180210" rIns="360419" bIns="1802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3"/>
            <a:ext cx="11948160" cy="1752600"/>
          </a:xfrm>
          <a:prstGeom prst="rect">
            <a:avLst/>
          </a:prstGeom>
        </p:spPr>
        <p:txBody>
          <a:bodyPr vert="horz" lIns="360419" tIns="180210" rIns="360419" bIns="180210" rtlCol="0" anchor="ctr"/>
          <a:lstStyle>
            <a:lvl1pPr algn="l">
              <a:defRPr sz="4900">
                <a:solidFill>
                  <a:schemeClr val="tx1">
                    <a:tint val="75000"/>
                  </a:schemeClr>
                </a:solidFill>
              </a:defRPr>
            </a:lvl1pPr>
          </a:lstStyle>
          <a:p>
            <a:fld id="{985D6BDF-9D0E-4E2B-85B8-D8F4790360C9}" type="datetimeFigureOut">
              <a:rPr lang="en-US" smtClean="0"/>
              <a:t>9/25/2018</a:t>
            </a:fld>
            <a:endParaRPr lang="en-US"/>
          </a:p>
        </p:txBody>
      </p:sp>
      <p:sp>
        <p:nvSpPr>
          <p:cNvPr id="5" name="Footer Placeholder 4"/>
          <p:cNvSpPr>
            <a:spLocks noGrp="1"/>
          </p:cNvSpPr>
          <p:nvPr>
            <p:ph type="ftr" sz="quarter" idx="3"/>
          </p:nvPr>
        </p:nvSpPr>
        <p:spPr>
          <a:xfrm>
            <a:off x="17495520" y="30510483"/>
            <a:ext cx="16215360" cy="1752600"/>
          </a:xfrm>
          <a:prstGeom prst="rect">
            <a:avLst/>
          </a:prstGeom>
        </p:spPr>
        <p:txBody>
          <a:bodyPr vert="horz" lIns="360419" tIns="180210" rIns="360419" bIns="180210" rtlCol="0" anchor="ctr"/>
          <a:lstStyle>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3"/>
            <a:ext cx="11948160" cy="1752600"/>
          </a:xfrm>
          <a:prstGeom prst="rect">
            <a:avLst/>
          </a:prstGeom>
        </p:spPr>
        <p:txBody>
          <a:bodyPr vert="horz" lIns="360419" tIns="180210" rIns="360419" bIns="180210" rtlCol="0" anchor="ctr"/>
          <a:lstStyle>
            <a:lvl1pPr algn="r">
              <a:defRPr sz="4900">
                <a:solidFill>
                  <a:schemeClr val="tx1">
                    <a:tint val="75000"/>
                  </a:schemeClr>
                </a:solidFill>
              </a:defRPr>
            </a:lvl1pPr>
          </a:lstStyle>
          <a:p>
            <a:fld id="{FBB075EA-769C-4ECD-B48E-D6FCDC24F876}" type="slidenum">
              <a:rPr lang="en-US" smtClean="0"/>
              <a:t>‹#›</a:t>
            </a:fld>
            <a:endParaRPr lang="en-US"/>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3604184" rtl="0" eaLnBrk="1" latinLnBrk="0" hangingPunct="1">
        <a:spcBef>
          <a:spcPct val="0"/>
        </a:spcBef>
        <a:buNone/>
        <a:defRPr sz="6400" kern="1200">
          <a:solidFill>
            <a:schemeClr val="tx1"/>
          </a:solidFill>
          <a:latin typeface="+mj-lt"/>
          <a:ea typeface="+mj-ea"/>
          <a:cs typeface="+mj-cs"/>
        </a:defRPr>
      </a:lvl1pPr>
    </p:titleStyle>
    <p:bodyStyle>
      <a:lvl1pPr marL="375436"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750871"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2pPr>
      <a:lvl3pPr marL="1126309"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501743"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1877181" indent="-375436" algn="l" defTabSz="3604184"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9911510"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6pPr>
      <a:lvl7pPr marL="11713602"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7pPr>
      <a:lvl8pPr marL="13515696"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8pPr>
      <a:lvl9pPr marL="15317787" indent="-901047" algn="l" defTabSz="3604184" rtl="0" eaLnBrk="1" latinLnBrk="0" hangingPunct="1">
        <a:spcBef>
          <a:spcPct val="20000"/>
        </a:spcBef>
        <a:buFont typeface="Arial" pitchFamily="34" charset="0"/>
        <a:buChar char="•"/>
        <a:defRPr sz="8000" kern="1200">
          <a:solidFill>
            <a:schemeClr val="tx1"/>
          </a:solidFill>
          <a:latin typeface="+mn-lt"/>
          <a:ea typeface="+mn-ea"/>
          <a:cs typeface="+mn-cs"/>
        </a:defRPr>
      </a:lvl9pPr>
    </p:bodyStyle>
    <p:otherStyle>
      <a:defPPr>
        <a:defRPr lang="en-US"/>
      </a:defPPr>
      <a:lvl1pPr marL="0" algn="l" defTabSz="3604184" rtl="0" eaLnBrk="1" latinLnBrk="0" hangingPunct="1">
        <a:defRPr sz="7100" kern="1200">
          <a:solidFill>
            <a:schemeClr val="tx1"/>
          </a:solidFill>
          <a:latin typeface="+mn-lt"/>
          <a:ea typeface="+mn-ea"/>
          <a:cs typeface="+mn-cs"/>
        </a:defRPr>
      </a:lvl1pPr>
      <a:lvl2pPr marL="1802094" algn="l" defTabSz="3604184" rtl="0" eaLnBrk="1" latinLnBrk="0" hangingPunct="1">
        <a:defRPr sz="7100" kern="1200">
          <a:solidFill>
            <a:schemeClr val="tx1"/>
          </a:solidFill>
          <a:latin typeface="+mn-lt"/>
          <a:ea typeface="+mn-ea"/>
          <a:cs typeface="+mn-cs"/>
        </a:defRPr>
      </a:lvl2pPr>
      <a:lvl3pPr marL="3604184" algn="l" defTabSz="3604184" rtl="0" eaLnBrk="1" latinLnBrk="0" hangingPunct="1">
        <a:defRPr sz="7100" kern="1200">
          <a:solidFill>
            <a:schemeClr val="tx1"/>
          </a:solidFill>
          <a:latin typeface="+mn-lt"/>
          <a:ea typeface="+mn-ea"/>
          <a:cs typeface="+mn-cs"/>
        </a:defRPr>
      </a:lvl3pPr>
      <a:lvl4pPr marL="5406279" algn="l" defTabSz="3604184" rtl="0" eaLnBrk="1" latinLnBrk="0" hangingPunct="1">
        <a:defRPr sz="7100" kern="1200">
          <a:solidFill>
            <a:schemeClr val="tx1"/>
          </a:solidFill>
          <a:latin typeface="+mn-lt"/>
          <a:ea typeface="+mn-ea"/>
          <a:cs typeface="+mn-cs"/>
        </a:defRPr>
      </a:lvl4pPr>
      <a:lvl5pPr marL="7208371" algn="l" defTabSz="3604184" rtl="0" eaLnBrk="1" latinLnBrk="0" hangingPunct="1">
        <a:defRPr sz="7100" kern="1200">
          <a:solidFill>
            <a:schemeClr val="tx1"/>
          </a:solidFill>
          <a:latin typeface="+mn-lt"/>
          <a:ea typeface="+mn-ea"/>
          <a:cs typeface="+mn-cs"/>
        </a:defRPr>
      </a:lvl5pPr>
      <a:lvl6pPr marL="9010464" algn="l" defTabSz="3604184" rtl="0" eaLnBrk="1" latinLnBrk="0" hangingPunct="1">
        <a:defRPr sz="7100" kern="1200">
          <a:solidFill>
            <a:schemeClr val="tx1"/>
          </a:solidFill>
          <a:latin typeface="+mn-lt"/>
          <a:ea typeface="+mn-ea"/>
          <a:cs typeface="+mn-cs"/>
        </a:defRPr>
      </a:lvl6pPr>
      <a:lvl7pPr marL="10812554" algn="l" defTabSz="3604184" rtl="0" eaLnBrk="1" latinLnBrk="0" hangingPunct="1">
        <a:defRPr sz="7100" kern="1200">
          <a:solidFill>
            <a:schemeClr val="tx1"/>
          </a:solidFill>
          <a:latin typeface="+mn-lt"/>
          <a:ea typeface="+mn-ea"/>
          <a:cs typeface="+mn-cs"/>
        </a:defRPr>
      </a:lvl7pPr>
      <a:lvl8pPr marL="12614649" algn="l" defTabSz="3604184" rtl="0" eaLnBrk="1" latinLnBrk="0" hangingPunct="1">
        <a:defRPr sz="7100" kern="1200">
          <a:solidFill>
            <a:schemeClr val="tx1"/>
          </a:solidFill>
          <a:latin typeface="+mn-lt"/>
          <a:ea typeface="+mn-ea"/>
          <a:cs typeface="+mn-cs"/>
        </a:defRPr>
      </a:lvl8pPr>
      <a:lvl9pPr marL="14416743" algn="l" defTabSz="3604184" rtl="0" eaLnBrk="1" latinLnBrk="0" hangingPunct="1">
        <a:defRPr sz="7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www.di.ens.fr/data/software/scatnet/"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hyperlink" Target="https://github.com/ZhicongLiang/deeplearning-project-1"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hyperlink" Target="https://deeplearning-math.github.io/" TargetMode="Externa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hyperlink" Target="https://www.cs.toronto.edu/~kriz/cif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a:extLst>
              <a:ext uri="{FF2B5EF4-FFF2-40B4-BE49-F238E27FC236}">
                <a16:creationId xmlns:a16="http://schemas.microsoft.com/office/drawing/2014/main" id="{48A733C4-DC1A-3F43-BB9D-B6D07C2EE0E6}"/>
              </a:ext>
            </a:extLst>
          </p:cNvPr>
          <p:cNvGrpSpPr/>
          <p:nvPr/>
        </p:nvGrpSpPr>
        <p:grpSpPr>
          <a:xfrm>
            <a:off x="17574548" y="23819074"/>
            <a:ext cx="16131378" cy="4381581"/>
            <a:chOff x="17680055" y="24475239"/>
            <a:chExt cx="16131378" cy="4381581"/>
          </a:xfrm>
        </p:grpSpPr>
        <p:pic>
          <p:nvPicPr>
            <p:cNvPr id="56" name="图片 55">
              <a:extLst>
                <a:ext uri="{FF2B5EF4-FFF2-40B4-BE49-F238E27FC236}">
                  <a16:creationId xmlns:a16="http://schemas.microsoft.com/office/drawing/2014/main" id="{FFCF42CC-3409-EA44-95E0-15E1DC73C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9433" y="24475320"/>
              <a:ext cx="5842000" cy="4381500"/>
            </a:xfrm>
            <a:prstGeom prst="rect">
              <a:avLst/>
            </a:prstGeom>
          </p:spPr>
        </p:pic>
        <p:pic>
          <p:nvPicPr>
            <p:cNvPr id="47" name="图片 46">
              <a:extLst>
                <a:ext uri="{FF2B5EF4-FFF2-40B4-BE49-F238E27FC236}">
                  <a16:creationId xmlns:a16="http://schemas.microsoft.com/office/drawing/2014/main" id="{C68C5479-78B1-1E4C-989D-44726014E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4744" y="24475239"/>
              <a:ext cx="5842000" cy="4381500"/>
            </a:xfrm>
            <a:prstGeom prst="rect">
              <a:avLst/>
            </a:prstGeom>
          </p:spPr>
        </p:pic>
        <p:pic>
          <p:nvPicPr>
            <p:cNvPr id="54" name="图片 53">
              <a:extLst>
                <a:ext uri="{FF2B5EF4-FFF2-40B4-BE49-F238E27FC236}">
                  <a16:creationId xmlns:a16="http://schemas.microsoft.com/office/drawing/2014/main" id="{8E58E751-C356-124F-B353-14DF84727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80055" y="24475320"/>
              <a:ext cx="5842000" cy="4381500"/>
            </a:xfrm>
            <a:prstGeom prst="rect">
              <a:avLst/>
            </a:prstGeom>
          </p:spPr>
        </p:pic>
      </p:grpSp>
      <p:grpSp>
        <p:nvGrpSpPr>
          <p:cNvPr id="43" name="组合 42">
            <a:extLst>
              <a:ext uri="{FF2B5EF4-FFF2-40B4-BE49-F238E27FC236}">
                <a16:creationId xmlns:a16="http://schemas.microsoft.com/office/drawing/2014/main" id="{5EB35741-108A-084D-9F86-200BA8B47740}"/>
              </a:ext>
            </a:extLst>
          </p:cNvPr>
          <p:cNvGrpSpPr/>
          <p:nvPr/>
        </p:nvGrpSpPr>
        <p:grpSpPr>
          <a:xfrm>
            <a:off x="17574548" y="19328141"/>
            <a:ext cx="16131378" cy="4381500"/>
            <a:chOff x="17680055" y="18808417"/>
            <a:chExt cx="16131378" cy="4381500"/>
          </a:xfrm>
        </p:grpSpPr>
        <p:pic>
          <p:nvPicPr>
            <p:cNvPr id="42" name="图片 41">
              <a:extLst>
                <a:ext uri="{FF2B5EF4-FFF2-40B4-BE49-F238E27FC236}">
                  <a16:creationId xmlns:a16="http://schemas.microsoft.com/office/drawing/2014/main" id="{7275C3BB-0A45-E941-8C43-B6A7F4E1AD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69433" y="18808417"/>
              <a:ext cx="5842000" cy="4381500"/>
            </a:xfrm>
            <a:prstGeom prst="rect">
              <a:avLst/>
            </a:prstGeom>
          </p:spPr>
        </p:pic>
        <p:pic>
          <p:nvPicPr>
            <p:cNvPr id="38" name="图片 37">
              <a:extLst>
                <a:ext uri="{FF2B5EF4-FFF2-40B4-BE49-F238E27FC236}">
                  <a16:creationId xmlns:a16="http://schemas.microsoft.com/office/drawing/2014/main" id="{FE8D0FAD-2A0D-0247-81E1-FF97986EFD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15550" y="18808417"/>
              <a:ext cx="5842000" cy="4381500"/>
            </a:xfrm>
            <a:prstGeom prst="rect">
              <a:avLst/>
            </a:prstGeom>
          </p:spPr>
        </p:pic>
        <p:pic>
          <p:nvPicPr>
            <p:cNvPr id="40" name="图片 39">
              <a:extLst>
                <a:ext uri="{FF2B5EF4-FFF2-40B4-BE49-F238E27FC236}">
                  <a16:creationId xmlns:a16="http://schemas.microsoft.com/office/drawing/2014/main" id="{3497F73B-B048-BE48-B2BA-2C1DD1B81A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680055" y="18808417"/>
              <a:ext cx="5842000" cy="4381500"/>
            </a:xfrm>
            <a:prstGeom prst="rect">
              <a:avLst/>
            </a:prstGeom>
          </p:spPr>
        </p:pic>
      </p:grpSp>
      <p:grpSp>
        <p:nvGrpSpPr>
          <p:cNvPr id="28" name="组合 27">
            <a:extLst>
              <a:ext uri="{FF2B5EF4-FFF2-40B4-BE49-F238E27FC236}">
                <a16:creationId xmlns:a16="http://schemas.microsoft.com/office/drawing/2014/main" id="{A6E5401E-7AB9-2E46-88B6-4031B7FCF45B}"/>
              </a:ext>
            </a:extLst>
          </p:cNvPr>
          <p:cNvGrpSpPr/>
          <p:nvPr/>
        </p:nvGrpSpPr>
        <p:grpSpPr>
          <a:xfrm>
            <a:off x="17574548" y="14884235"/>
            <a:ext cx="16131378" cy="4381500"/>
            <a:chOff x="17680055" y="12983561"/>
            <a:chExt cx="16131378" cy="4381500"/>
          </a:xfrm>
        </p:grpSpPr>
        <p:pic>
          <p:nvPicPr>
            <p:cNvPr id="23" name="图片 22">
              <a:extLst>
                <a:ext uri="{FF2B5EF4-FFF2-40B4-BE49-F238E27FC236}">
                  <a16:creationId xmlns:a16="http://schemas.microsoft.com/office/drawing/2014/main" id="{B9539042-BAD1-5541-A741-8B24DA4ADA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969433" y="12983561"/>
              <a:ext cx="5842000" cy="4381500"/>
            </a:xfrm>
            <a:prstGeom prst="rect">
              <a:avLst/>
            </a:prstGeom>
          </p:spPr>
        </p:pic>
        <p:pic>
          <p:nvPicPr>
            <p:cNvPr id="19" name="图片 18">
              <a:extLst>
                <a:ext uri="{FF2B5EF4-FFF2-40B4-BE49-F238E27FC236}">
                  <a16:creationId xmlns:a16="http://schemas.microsoft.com/office/drawing/2014/main" id="{E016F583-ECF7-A94F-9949-32A58D6293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15550" y="12983561"/>
              <a:ext cx="5842000" cy="4381500"/>
            </a:xfrm>
            <a:prstGeom prst="rect">
              <a:avLst/>
            </a:prstGeom>
          </p:spPr>
        </p:pic>
        <p:pic>
          <p:nvPicPr>
            <p:cNvPr id="21" name="图片 20">
              <a:extLst>
                <a:ext uri="{FF2B5EF4-FFF2-40B4-BE49-F238E27FC236}">
                  <a16:creationId xmlns:a16="http://schemas.microsoft.com/office/drawing/2014/main" id="{08CFEE53-4B04-3149-93D0-82D49499333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680055" y="12983561"/>
              <a:ext cx="5842000" cy="4381500"/>
            </a:xfrm>
            <a:prstGeom prst="rect">
              <a:avLst/>
            </a:prstGeom>
          </p:spPr>
        </p:pic>
      </p:grpSp>
      <p:sp>
        <p:nvSpPr>
          <p:cNvPr id="4" name="Text Box 122"/>
          <p:cNvSpPr txBox="1">
            <a:spLocks noChangeArrowheads="1"/>
          </p:cNvSpPr>
          <p:nvPr/>
        </p:nvSpPr>
        <p:spPr bwMode="auto">
          <a:xfrm>
            <a:off x="6400800" y="530376"/>
            <a:ext cx="38404800" cy="189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0174" tIns="375436" rIns="150174" bIns="375436"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altLang="zh-CN" sz="7200" b="1">
                <a:solidFill>
                  <a:schemeClr val="accent3">
                    <a:lumMod val="20000"/>
                    <a:lumOff val="80000"/>
                  </a:schemeClr>
                </a:solidFill>
                <a:latin typeface="+mn-lt"/>
              </a:rPr>
              <a:t>MATH6380P</a:t>
            </a:r>
            <a:r>
              <a:rPr lang="zh-CN" altLang="en-US" sz="7200" b="1">
                <a:solidFill>
                  <a:schemeClr val="accent3">
                    <a:lumMod val="20000"/>
                    <a:lumOff val="80000"/>
                  </a:schemeClr>
                </a:solidFill>
                <a:latin typeface="+mn-lt"/>
              </a:rPr>
              <a:t> </a:t>
            </a:r>
            <a:r>
              <a:rPr lang="en-US" altLang="zh-CN" sz="7200" b="1">
                <a:solidFill>
                  <a:schemeClr val="accent3">
                    <a:lumMod val="20000"/>
                    <a:lumOff val="80000"/>
                  </a:schemeClr>
                </a:solidFill>
                <a:latin typeface="+mn-lt"/>
              </a:rPr>
              <a:t>Project-1:</a:t>
            </a:r>
            <a:r>
              <a:rPr lang="zh-CN" altLang="en-US" sz="7200" b="1">
                <a:solidFill>
                  <a:schemeClr val="accent3">
                    <a:lumMod val="20000"/>
                    <a:lumOff val="80000"/>
                  </a:schemeClr>
                </a:solidFill>
                <a:latin typeface="+mn-lt"/>
              </a:rPr>
              <a:t> </a:t>
            </a:r>
            <a:r>
              <a:rPr lang="en" altLang="zh-CN" sz="7200" b="1">
                <a:solidFill>
                  <a:schemeClr val="accent3">
                    <a:lumMod val="20000"/>
                    <a:lumOff val="80000"/>
                  </a:schemeClr>
                </a:solidFill>
                <a:latin typeface="+mn-lt"/>
              </a:rPr>
              <a:t>Feature Extraction and Transfer Learning</a:t>
            </a:r>
            <a:endParaRPr lang="en-US" sz="7200" b="1">
              <a:solidFill>
                <a:schemeClr val="accent3">
                  <a:lumMod val="20000"/>
                  <a:lumOff val="80000"/>
                </a:schemeClr>
              </a:solidFill>
              <a:latin typeface="+mn-lt"/>
            </a:endParaRPr>
          </a:p>
        </p:txBody>
      </p:sp>
      <p:sp>
        <p:nvSpPr>
          <p:cNvPr id="5" name="Text Box 123"/>
          <p:cNvSpPr txBox="1">
            <a:spLocks noChangeArrowheads="1"/>
          </p:cNvSpPr>
          <p:nvPr/>
        </p:nvSpPr>
        <p:spPr bwMode="auto">
          <a:xfrm>
            <a:off x="6400800" y="2400302"/>
            <a:ext cx="384048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0174" tIns="150174" rIns="150174" bIns="15017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400">
                <a:solidFill>
                  <a:schemeClr val="accent3">
                    <a:lumMod val="20000"/>
                    <a:lumOff val="80000"/>
                  </a:schemeClr>
                </a:solidFill>
                <a:latin typeface="+mn-lt"/>
              </a:rPr>
              <a:t>L</a:t>
            </a:r>
            <a:r>
              <a:rPr lang="en-US" altLang="zh-CN" sz="4400">
                <a:solidFill>
                  <a:schemeClr val="accent3">
                    <a:lumMod val="20000"/>
                    <a:lumOff val="80000"/>
                  </a:schemeClr>
                </a:solidFill>
                <a:latin typeface="+mn-lt"/>
              </a:rPr>
              <a:t>IANG</a:t>
            </a:r>
            <a:r>
              <a:rPr lang="zh-CN" altLang="en-US" sz="4400">
                <a:solidFill>
                  <a:schemeClr val="accent3">
                    <a:lumMod val="20000"/>
                    <a:lumOff val="80000"/>
                  </a:schemeClr>
                </a:solidFill>
                <a:latin typeface="+mn-lt"/>
              </a:rPr>
              <a:t> </a:t>
            </a:r>
            <a:r>
              <a:rPr lang="en-US" altLang="zh-CN" sz="4400" err="1">
                <a:solidFill>
                  <a:schemeClr val="accent3">
                    <a:lumMod val="20000"/>
                    <a:lumOff val="80000"/>
                  </a:schemeClr>
                </a:solidFill>
                <a:latin typeface="+mn-lt"/>
              </a:rPr>
              <a:t>Zhicong</a:t>
            </a:r>
            <a:r>
              <a:rPr lang="en-US" altLang="zh-CN" sz="4400">
                <a:solidFill>
                  <a:schemeClr val="accent3">
                    <a:lumMod val="20000"/>
                    <a:lumOff val="80000"/>
                  </a:schemeClr>
                </a:solidFill>
                <a:latin typeface="+mn-lt"/>
              </a:rPr>
              <a:t>,</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HUANG</a:t>
            </a:r>
            <a:r>
              <a:rPr lang="zh-CN" altLang="en-US" sz="4400">
                <a:solidFill>
                  <a:schemeClr val="accent3">
                    <a:lumMod val="20000"/>
                    <a:lumOff val="80000"/>
                  </a:schemeClr>
                </a:solidFill>
                <a:latin typeface="+mn-lt"/>
              </a:rPr>
              <a:t> </a:t>
            </a:r>
            <a:r>
              <a:rPr lang="en-US" altLang="zh-CN" sz="4400" err="1">
                <a:solidFill>
                  <a:schemeClr val="accent3">
                    <a:lumMod val="20000"/>
                    <a:lumOff val="80000"/>
                  </a:schemeClr>
                </a:solidFill>
                <a:latin typeface="+mn-lt"/>
              </a:rPr>
              <a:t>Zhichao</a:t>
            </a:r>
            <a:r>
              <a:rPr lang="en-US" altLang="zh-CN" sz="4400">
                <a:solidFill>
                  <a:schemeClr val="accent3">
                    <a:lumMod val="20000"/>
                    <a:lumOff val="80000"/>
                  </a:schemeClr>
                </a:solidFill>
                <a:latin typeface="+mn-lt"/>
              </a:rPr>
              <a:t>,</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WEN</a:t>
            </a:r>
            <a:r>
              <a:rPr lang="zh-CN" altLang="en-US" sz="4400">
                <a:solidFill>
                  <a:schemeClr val="accent3">
                    <a:lumMod val="20000"/>
                    <a:lumOff val="80000"/>
                  </a:schemeClr>
                </a:solidFill>
                <a:latin typeface="+mn-lt"/>
              </a:rPr>
              <a:t> </a:t>
            </a:r>
            <a:r>
              <a:rPr lang="en-US" altLang="zh-CN" sz="4400" err="1">
                <a:solidFill>
                  <a:schemeClr val="accent3">
                    <a:lumMod val="20000"/>
                    <a:lumOff val="80000"/>
                  </a:schemeClr>
                </a:solidFill>
                <a:latin typeface="+mn-lt"/>
              </a:rPr>
              <a:t>Ruixue</a:t>
            </a:r>
            <a:endParaRPr lang="en-US" altLang="zh-CN" sz="4400">
              <a:solidFill>
                <a:schemeClr val="accent3">
                  <a:lumMod val="20000"/>
                  <a:lumOff val="80000"/>
                </a:schemeClr>
              </a:solidFill>
              <a:latin typeface="+mn-lt"/>
            </a:endParaRPr>
          </a:p>
          <a:p>
            <a:pPr algn="ctr" eaLnBrk="1" hangingPunct="1"/>
            <a:r>
              <a:rPr lang="en-US" altLang="zh-CN" sz="4400">
                <a:solidFill>
                  <a:schemeClr val="accent3">
                    <a:lumMod val="20000"/>
                    <a:lumOff val="80000"/>
                  </a:schemeClr>
                </a:solidFill>
                <a:latin typeface="+mn-lt"/>
              </a:rPr>
              <a:t>Department of Mathematics, Hong</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Kong</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University</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of</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Science</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and</a:t>
            </a:r>
            <a:r>
              <a:rPr lang="zh-CN" altLang="en-US" sz="4400">
                <a:solidFill>
                  <a:schemeClr val="accent3">
                    <a:lumMod val="20000"/>
                    <a:lumOff val="80000"/>
                  </a:schemeClr>
                </a:solidFill>
                <a:latin typeface="+mn-lt"/>
              </a:rPr>
              <a:t> </a:t>
            </a:r>
            <a:r>
              <a:rPr lang="en-US" altLang="zh-CN" sz="4400">
                <a:solidFill>
                  <a:schemeClr val="accent3">
                    <a:lumMod val="20000"/>
                    <a:lumOff val="80000"/>
                  </a:schemeClr>
                </a:solidFill>
                <a:latin typeface="+mn-lt"/>
              </a:rPr>
              <a:t>Technology</a:t>
            </a:r>
            <a:endParaRPr lang="en-US" sz="4400">
              <a:solidFill>
                <a:schemeClr val="accent3">
                  <a:lumMod val="20000"/>
                  <a:lumOff val="80000"/>
                </a:schemeClr>
              </a:solidFill>
              <a:latin typeface="+mn-lt"/>
            </a:endParaRPr>
          </a:p>
        </p:txBody>
      </p:sp>
      <p:sp>
        <p:nvSpPr>
          <p:cNvPr id="24" name="TextBox 23"/>
          <p:cNvSpPr txBox="1"/>
          <p:nvPr/>
        </p:nvSpPr>
        <p:spPr>
          <a:xfrm>
            <a:off x="1903757" y="29994268"/>
            <a:ext cx="3137990" cy="506708"/>
          </a:xfrm>
          <a:prstGeom prst="rect">
            <a:avLst/>
          </a:prstGeom>
          <a:solidFill>
            <a:schemeClr val="accent1">
              <a:lumMod val="40000"/>
              <a:lumOff val="60000"/>
            </a:schemeClr>
          </a:solidFill>
        </p:spPr>
        <p:txBody>
          <a:bodyPr wrap="square" lIns="75087" tIns="37544" rIns="75087" bIns="37544" rtlCol="0" anchor="t">
            <a:spAutoFit/>
          </a:bodyPr>
          <a:lstStyle/>
          <a:p>
            <a:endParaRPr lang="en-US" sz="2800">
              <a:cs typeface="Calibri"/>
            </a:endParaRPr>
          </a:p>
        </p:txBody>
      </p:sp>
      <p:sp>
        <p:nvSpPr>
          <p:cNvPr id="26" name="TextBox 25"/>
          <p:cNvSpPr txBox="1"/>
          <p:nvPr/>
        </p:nvSpPr>
        <p:spPr>
          <a:xfrm>
            <a:off x="25647004" y="29709805"/>
            <a:ext cx="24948579" cy="2938724"/>
          </a:xfrm>
          <a:prstGeom prst="rect">
            <a:avLst/>
          </a:prstGeom>
          <a:noFill/>
        </p:spPr>
        <p:txBody>
          <a:bodyPr wrap="square" lIns="75087" tIns="75087" rIns="75087" bIns="75087" numCol="1" spcCol="375436" rtlCol="0" anchor="t">
            <a:noAutofit/>
          </a:bodyPr>
          <a:lstStyle/>
          <a:p>
            <a:pPr marL="375285" indent="-375285">
              <a:spcAft>
                <a:spcPts val="1600"/>
              </a:spcAft>
              <a:buFont typeface="+mj-lt"/>
              <a:buAutoNum type="arabicPeriod"/>
            </a:pPr>
            <a:endParaRPr lang="en-US" sz="2000" dirty="0">
              <a:cs typeface="Calibri"/>
            </a:endParaRPr>
          </a:p>
          <a:p>
            <a:pPr>
              <a:spcAft>
                <a:spcPts val="1600"/>
              </a:spcAft>
            </a:pPr>
            <a:r>
              <a:rPr lang="en-US" sz="3600" dirty="0"/>
              <a:t>1.</a:t>
            </a:r>
            <a:r>
              <a:rPr lang="en-US" sz="3600" dirty="0">
                <a:cs typeface="Calibri"/>
              </a:rPr>
              <a:t>S</a:t>
            </a:r>
            <a:r>
              <a:rPr lang="en-US" altLang="zh-CN" sz="3600" dirty="0">
                <a:cs typeface="Calibri"/>
              </a:rPr>
              <a:t>aining</a:t>
            </a:r>
            <a:r>
              <a:rPr lang="zh-CN" altLang="en-US" sz="3600" dirty="0">
                <a:cs typeface="Calibri"/>
              </a:rPr>
              <a:t> </a:t>
            </a:r>
            <a:r>
              <a:rPr lang="en-US" altLang="zh-CN" sz="3600" dirty="0" err="1">
                <a:cs typeface="Calibri"/>
              </a:rPr>
              <a:t>Xie</a:t>
            </a:r>
            <a:r>
              <a:rPr lang="zh-CN" altLang="en-US" sz="3600" dirty="0">
                <a:cs typeface="Calibri"/>
              </a:rPr>
              <a:t> </a:t>
            </a:r>
            <a:r>
              <a:rPr lang="en-US" altLang="zh-CN" sz="3600" dirty="0">
                <a:cs typeface="Calibri"/>
              </a:rPr>
              <a:t>et.al.</a:t>
            </a:r>
            <a:r>
              <a:rPr lang="zh-CN" altLang="en-US" sz="3600" dirty="0">
                <a:cs typeface="Calibri"/>
              </a:rPr>
              <a:t> </a:t>
            </a:r>
            <a:r>
              <a:rPr lang="en-US" altLang="zh-CN" sz="3600" dirty="0">
                <a:cs typeface="Calibri"/>
              </a:rPr>
              <a:t>(2016).</a:t>
            </a:r>
            <a:r>
              <a:rPr lang="zh-CN" altLang="en-US" sz="3600" dirty="0">
                <a:cs typeface="Calibri"/>
              </a:rPr>
              <a:t> </a:t>
            </a:r>
            <a:r>
              <a:rPr lang="en" altLang="zh-CN" sz="3600" dirty="0">
                <a:cs typeface="Calibri"/>
              </a:rPr>
              <a:t>Aggregated Residual Transformations for Deep Neural Networks</a:t>
            </a:r>
            <a:r>
              <a:rPr lang="en-US" altLang="zh-CN" sz="3600" dirty="0">
                <a:cs typeface="Calibri"/>
              </a:rPr>
              <a:t>.</a:t>
            </a:r>
            <a:r>
              <a:rPr lang="zh-CN" altLang="en-US" sz="3600" dirty="0">
                <a:cs typeface="Calibri"/>
              </a:rPr>
              <a:t> </a:t>
            </a:r>
            <a:r>
              <a:rPr lang="en-US" altLang="zh-CN" sz="3600" dirty="0"/>
              <a:t> </a:t>
            </a:r>
            <a:r>
              <a:rPr lang="en-US" altLang="zh-CN" sz="3600" i="1" dirty="0" err="1"/>
              <a:t>arXiv</a:t>
            </a:r>
            <a:r>
              <a:rPr lang="en-US" altLang="zh-CN" sz="3600" i="1" dirty="0"/>
              <a:t> preprint arXiv:1611.05431.</a:t>
            </a:r>
            <a:endParaRPr lang="en-US" sz="3600" dirty="0">
              <a:cs typeface="Calibri"/>
            </a:endParaRPr>
          </a:p>
          <a:p>
            <a:pPr>
              <a:spcAft>
                <a:spcPts val="1600"/>
              </a:spcAft>
            </a:pPr>
            <a:r>
              <a:rPr lang="en-US" sz="3600" dirty="0"/>
              <a:t>2, K., &amp; Zisserman, A. (2014). Very deep convolutional networks for large-scale image recognition. </a:t>
            </a:r>
            <a:r>
              <a:rPr lang="en-US" sz="3600" i="1" dirty="0" err="1"/>
              <a:t>arXiv</a:t>
            </a:r>
            <a:r>
              <a:rPr lang="en-US" sz="3600" i="1" dirty="0"/>
              <a:t> preprint arXiv:1409.1556</a:t>
            </a:r>
            <a:r>
              <a:rPr lang="en-US" sz="3600" dirty="0"/>
              <a:t>. </a:t>
            </a:r>
            <a:endParaRPr lang="en-US" sz="3600" dirty="0">
              <a:cs typeface="Calibri"/>
            </a:endParaRPr>
          </a:p>
          <a:p>
            <a:pPr>
              <a:spcAft>
                <a:spcPts val="1600"/>
              </a:spcAft>
            </a:pPr>
            <a:r>
              <a:rPr lang="en-US" sz="3600" dirty="0">
                <a:cs typeface="Calibri"/>
              </a:rPr>
              <a:t>3. </a:t>
            </a:r>
            <a:r>
              <a:rPr lang="en-US" sz="3600" dirty="0" err="1">
                <a:cs typeface="Calibri"/>
              </a:rPr>
              <a:t>Mallat</a:t>
            </a:r>
            <a:r>
              <a:rPr lang="en-US" sz="3600" dirty="0">
                <a:cs typeface="Calibri"/>
              </a:rPr>
              <a:t>, S. (2012). Group invariant scattering. </a:t>
            </a:r>
            <a:r>
              <a:rPr lang="en-US" sz="3600" i="1" dirty="0">
                <a:cs typeface="Calibri"/>
              </a:rPr>
              <a:t>Communications on Pure and Applied Mathematics</a:t>
            </a:r>
            <a:r>
              <a:rPr lang="en-US" sz="3600" dirty="0">
                <a:cs typeface="Calibri"/>
              </a:rPr>
              <a:t>, </a:t>
            </a:r>
            <a:r>
              <a:rPr lang="en-US" sz="3600" i="1" dirty="0">
                <a:cs typeface="Calibri"/>
              </a:rPr>
              <a:t>65</a:t>
            </a:r>
            <a:r>
              <a:rPr lang="en-US" sz="3600" dirty="0">
                <a:cs typeface="Calibri"/>
              </a:rPr>
              <a:t>(10), 1331-1398.</a:t>
            </a: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endParaRPr lang="en-US" sz="1400" dirty="0">
              <a:cs typeface="Calibri"/>
            </a:endParaRPr>
          </a:p>
          <a:p>
            <a:pPr marL="375285" indent="-375285">
              <a:spcAft>
                <a:spcPts val="1600"/>
              </a:spcAft>
              <a:buFont typeface="+mj-lt"/>
              <a:buAutoNum type="arabicPeriod"/>
            </a:pPr>
            <a:r>
              <a:rPr lang="en-US" sz="1400" dirty="0"/>
              <a:t>  </a:t>
            </a:r>
            <a:endParaRPr lang="en-US" sz="1400" dirty="0">
              <a:cs typeface="Calibri"/>
            </a:endParaRPr>
          </a:p>
          <a:p>
            <a:pPr marL="375285" indent="-375285">
              <a:spcAft>
                <a:spcPts val="1600"/>
              </a:spcAft>
              <a:buFont typeface="+mj-lt"/>
              <a:buAutoNum type="arabicPeriod"/>
            </a:pPr>
            <a:endParaRPr lang="en-US" sz="1400" dirty="0">
              <a:cs typeface="Calibri"/>
            </a:endParaRPr>
          </a:p>
        </p:txBody>
      </p:sp>
      <p:sp>
        <p:nvSpPr>
          <p:cNvPr id="27" name="TextBox 26"/>
          <p:cNvSpPr txBox="1"/>
          <p:nvPr/>
        </p:nvSpPr>
        <p:spPr>
          <a:xfrm>
            <a:off x="25603203" y="29365373"/>
            <a:ext cx="3008320" cy="829874"/>
          </a:xfrm>
          <a:prstGeom prst="rect">
            <a:avLst/>
          </a:prstGeom>
          <a:noFill/>
        </p:spPr>
        <p:txBody>
          <a:bodyPr wrap="none" lIns="75087" tIns="37544" rIns="75087" bIns="37544" rtlCol="0">
            <a:spAutoFit/>
          </a:bodyPr>
          <a:lstStyle/>
          <a:p>
            <a:r>
              <a:rPr lang="en-US" sz="4800" b="1"/>
              <a:t>References</a:t>
            </a:r>
          </a:p>
        </p:txBody>
      </p:sp>
      <p:sp>
        <p:nvSpPr>
          <p:cNvPr id="10" name="Text Box 189"/>
          <p:cNvSpPr txBox="1">
            <a:spLocks noChangeArrowheads="1"/>
          </p:cNvSpPr>
          <p:nvPr/>
        </p:nvSpPr>
        <p:spPr bwMode="auto">
          <a:xfrm>
            <a:off x="1645920" y="5515534"/>
            <a:ext cx="15358908" cy="11621764"/>
          </a:xfrm>
          <a:prstGeom prst="rect">
            <a:avLst/>
          </a:prstGeom>
          <a:solidFill>
            <a:schemeClr val="bg1"/>
          </a:solidFill>
          <a:ln w="12700">
            <a:solidFill>
              <a:schemeClr val="accent1">
                <a:lumMod val="75000"/>
              </a:schemeClr>
            </a:solidFill>
          </a:ln>
          <a:effectLst/>
        </p:spPr>
        <p:txBody>
          <a:bodyPr wrap="square" lIns="150174" tIns="150174" rIns="150174" bIns="150174"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spcAft>
                <a:spcPts val="1850"/>
              </a:spcAft>
            </a:pPr>
            <a:r>
              <a:rPr lang="en-US" altLang="zh-CN" sz="4300" dirty="0">
                <a:latin typeface="Calibri"/>
                <a:cs typeface="Calibri"/>
              </a:rPr>
              <a:t>This</a:t>
            </a:r>
            <a:r>
              <a:rPr lang="zh-CN" altLang="en-US" sz="4300" dirty="0">
                <a:latin typeface="Calibri"/>
                <a:cs typeface="Calibri"/>
              </a:rPr>
              <a:t> </a:t>
            </a:r>
            <a:r>
              <a:rPr lang="en-US" altLang="zh-CN" sz="4300" dirty="0">
                <a:latin typeface="Calibri"/>
                <a:cs typeface="Calibri"/>
              </a:rPr>
              <a:t>is</a:t>
            </a:r>
            <a:r>
              <a:rPr lang="zh-CN" altLang="en-US" sz="4300" dirty="0">
                <a:latin typeface="Calibri"/>
                <a:cs typeface="Calibri"/>
              </a:rPr>
              <a:t> </a:t>
            </a:r>
            <a:r>
              <a:rPr lang="en-US" altLang="zh-CN" sz="4300" dirty="0">
                <a:latin typeface="Calibri"/>
                <a:cs typeface="Calibri"/>
              </a:rPr>
              <a:t>the</a:t>
            </a:r>
            <a:r>
              <a:rPr lang="zh-CN" altLang="en-US" sz="4300" dirty="0">
                <a:latin typeface="Calibri"/>
                <a:cs typeface="Calibri"/>
              </a:rPr>
              <a:t> </a:t>
            </a:r>
            <a:r>
              <a:rPr lang="en-US" altLang="zh-CN" sz="4300" dirty="0">
                <a:latin typeface="Calibri"/>
                <a:cs typeface="Calibri"/>
              </a:rPr>
              <a:t>report</a:t>
            </a:r>
            <a:r>
              <a:rPr lang="zh-CN" altLang="en-US" sz="4300" dirty="0">
                <a:latin typeface="Calibri"/>
                <a:cs typeface="Calibri"/>
              </a:rPr>
              <a:t> </a:t>
            </a:r>
            <a:r>
              <a:rPr lang="en-US" altLang="zh-CN" sz="4300" dirty="0">
                <a:latin typeface="Calibri"/>
                <a:cs typeface="Calibri"/>
              </a:rPr>
              <a:t>of</a:t>
            </a:r>
            <a:r>
              <a:rPr lang="zh-CN" altLang="en-US" sz="4300" dirty="0">
                <a:latin typeface="Calibri"/>
                <a:cs typeface="Calibri"/>
              </a:rPr>
              <a:t>  </a:t>
            </a:r>
            <a:r>
              <a:rPr lang="en-US" altLang="zh-CN" sz="4300" dirty="0">
                <a:latin typeface="Calibri"/>
                <a:cs typeface="Calibri"/>
              </a:rPr>
              <a:t>MATH6380P</a:t>
            </a:r>
            <a:r>
              <a:rPr lang="zh-CN" altLang="en-US" sz="4300" dirty="0">
                <a:latin typeface="Calibri"/>
                <a:cs typeface="Calibri"/>
              </a:rPr>
              <a:t> </a:t>
            </a:r>
            <a:r>
              <a:rPr lang="en-US" altLang="zh-CN" sz="4300" dirty="0">
                <a:latin typeface="Calibri"/>
                <a:cs typeface="Calibri"/>
              </a:rPr>
              <a:t>project-1, 2018 Fall, HKUST.</a:t>
            </a:r>
            <a:r>
              <a:rPr lang="zh-CN" altLang="en-US" sz="4300" dirty="0">
                <a:latin typeface="Calibri"/>
                <a:cs typeface="Calibri"/>
              </a:rPr>
              <a:t> </a:t>
            </a:r>
            <a:r>
              <a:rPr lang="en-US" altLang="zh-CN" sz="4300" dirty="0">
                <a:latin typeface="Calibri"/>
                <a:cs typeface="Calibri"/>
              </a:rPr>
              <a:t>It</a:t>
            </a:r>
            <a:r>
              <a:rPr lang="zh-CN" altLang="en-US" sz="4300" dirty="0">
                <a:latin typeface="Calibri"/>
                <a:cs typeface="Calibri"/>
              </a:rPr>
              <a:t> </a:t>
            </a:r>
            <a:r>
              <a:rPr lang="en-US" altLang="zh-CN" sz="4300" dirty="0">
                <a:latin typeface="Calibri"/>
                <a:cs typeface="Calibri"/>
              </a:rPr>
              <a:t>is</a:t>
            </a:r>
            <a:r>
              <a:rPr lang="zh-CN" altLang="en-US" sz="4300" dirty="0">
                <a:latin typeface="Calibri"/>
                <a:cs typeface="Calibri"/>
              </a:rPr>
              <a:t> </a:t>
            </a:r>
            <a:r>
              <a:rPr lang="en-US" altLang="zh-CN" sz="4300" dirty="0">
                <a:latin typeface="Calibri"/>
                <a:cs typeface="Calibri"/>
              </a:rPr>
              <a:t>aiming</a:t>
            </a:r>
            <a:r>
              <a:rPr lang="zh-CN" altLang="en-US" sz="4300" dirty="0">
                <a:latin typeface="Calibri"/>
                <a:cs typeface="Calibri"/>
              </a:rPr>
              <a:t> </a:t>
            </a:r>
            <a:r>
              <a:rPr lang="en-US" altLang="zh-CN" sz="4300" dirty="0">
                <a:latin typeface="Calibri"/>
                <a:cs typeface="Calibri"/>
              </a:rPr>
              <a:t>at</a:t>
            </a:r>
            <a:r>
              <a:rPr lang="zh-CN" altLang="en-US" sz="4300" dirty="0">
                <a:latin typeface="Calibri"/>
                <a:cs typeface="Calibri"/>
              </a:rPr>
              <a:t> </a:t>
            </a:r>
            <a:r>
              <a:rPr lang="en-US" altLang="zh-CN" sz="4300" dirty="0">
                <a:latin typeface="Calibri"/>
                <a:cs typeface="Calibri"/>
              </a:rPr>
              <a:t>extracting</a:t>
            </a:r>
            <a:r>
              <a:rPr lang="zh-CN" altLang="en-US" sz="4300" dirty="0">
                <a:latin typeface="Calibri"/>
                <a:cs typeface="Calibri"/>
              </a:rPr>
              <a:t> </a:t>
            </a:r>
            <a:r>
              <a:rPr lang="en-US" altLang="zh-CN" sz="4300" dirty="0">
                <a:latin typeface="Calibri"/>
                <a:cs typeface="Calibri"/>
              </a:rPr>
              <a:t>various</a:t>
            </a:r>
            <a:r>
              <a:rPr lang="zh-CN" altLang="en-US" sz="4300" dirty="0">
                <a:latin typeface="Calibri"/>
                <a:cs typeface="Calibri"/>
              </a:rPr>
              <a:t> </a:t>
            </a:r>
            <a:r>
              <a:rPr lang="en-US" altLang="zh-CN" sz="4300" dirty="0">
                <a:latin typeface="Calibri"/>
                <a:cs typeface="Calibri"/>
              </a:rPr>
              <a:t>features of the same datasets through</a:t>
            </a:r>
            <a:r>
              <a:rPr lang="zh-CN" altLang="en-US" sz="4300" dirty="0">
                <a:latin typeface="Calibri"/>
                <a:cs typeface="Calibri"/>
              </a:rPr>
              <a:t> </a:t>
            </a:r>
            <a:r>
              <a:rPr lang="en-US" altLang="zh-CN" sz="4300" dirty="0">
                <a:latin typeface="Calibri"/>
                <a:cs typeface="Calibri"/>
              </a:rPr>
              <a:t>different</a:t>
            </a:r>
            <a:r>
              <a:rPr lang="zh-CN" altLang="en-US" sz="4300" dirty="0">
                <a:latin typeface="Calibri"/>
                <a:cs typeface="Calibri"/>
              </a:rPr>
              <a:t> </a:t>
            </a:r>
            <a:r>
              <a:rPr lang="en-US" altLang="zh-CN" sz="4300" dirty="0">
                <a:latin typeface="Calibri"/>
                <a:cs typeface="Calibri"/>
              </a:rPr>
              <a:t>models,</a:t>
            </a:r>
            <a:r>
              <a:rPr lang="zh-CN" altLang="en-US" sz="4300" dirty="0">
                <a:latin typeface="Calibri"/>
                <a:cs typeface="Calibri"/>
              </a:rPr>
              <a:t> </a:t>
            </a:r>
            <a:r>
              <a:rPr lang="en-US" altLang="zh-CN" sz="4300" dirty="0">
                <a:latin typeface="Calibri"/>
                <a:cs typeface="Calibri"/>
              </a:rPr>
              <a:t>visualizing</a:t>
            </a:r>
            <a:r>
              <a:rPr lang="zh-CN" altLang="en-US" sz="4300" dirty="0">
                <a:latin typeface="Calibri"/>
                <a:cs typeface="Calibri"/>
              </a:rPr>
              <a:t> </a:t>
            </a:r>
            <a:r>
              <a:rPr lang="en-US" altLang="zh-CN" sz="4300" dirty="0">
                <a:latin typeface="Calibri"/>
                <a:cs typeface="Calibri"/>
              </a:rPr>
              <a:t>these</a:t>
            </a:r>
            <a:r>
              <a:rPr lang="zh-CN" altLang="en-US" sz="4300" dirty="0">
                <a:latin typeface="Calibri"/>
                <a:cs typeface="Calibri"/>
              </a:rPr>
              <a:t> </a:t>
            </a:r>
            <a:r>
              <a:rPr lang="en-US" altLang="zh-CN" sz="4300" dirty="0">
                <a:latin typeface="Calibri"/>
                <a:cs typeface="Calibri"/>
              </a:rPr>
              <a:t>features</a:t>
            </a:r>
            <a:r>
              <a:rPr lang="zh-CN" altLang="en-US" sz="4300" dirty="0">
                <a:latin typeface="Calibri"/>
                <a:cs typeface="Calibri"/>
              </a:rPr>
              <a:t> </a:t>
            </a:r>
            <a:r>
              <a:rPr lang="en-US" altLang="zh-CN" sz="4300" dirty="0">
                <a:latin typeface="Calibri"/>
                <a:cs typeface="Calibri"/>
              </a:rPr>
              <a:t>and</a:t>
            </a:r>
            <a:r>
              <a:rPr lang="zh-CN" altLang="en-US" sz="4300" dirty="0">
                <a:latin typeface="Calibri"/>
                <a:cs typeface="Calibri"/>
              </a:rPr>
              <a:t> </a:t>
            </a:r>
            <a:r>
              <a:rPr lang="en-US" altLang="zh-CN" sz="4300" dirty="0">
                <a:latin typeface="Calibri"/>
                <a:cs typeface="Calibri"/>
              </a:rPr>
              <a:t>classifying</a:t>
            </a:r>
            <a:r>
              <a:rPr lang="zh-CN" altLang="en-US" sz="4300" dirty="0">
                <a:latin typeface="Calibri"/>
                <a:cs typeface="Calibri"/>
              </a:rPr>
              <a:t> </a:t>
            </a:r>
            <a:r>
              <a:rPr lang="en-US" altLang="zh-CN" sz="4300" dirty="0">
                <a:latin typeface="Calibri"/>
                <a:cs typeface="Calibri"/>
              </a:rPr>
              <a:t>images</a:t>
            </a:r>
            <a:r>
              <a:rPr lang="zh-CN" altLang="en-US" sz="4300" dirty="0">
                <a:latin typeface="Calibri"/>
                <a:cs typeface="Calibri"/>
              </a:rPr>
              <a:t> </a:t>
            </a:r>
            <a:r>
              <a:rPr lang="en-US" altLang="zh-CN" sz="4300" dirty="0">
                <a:latin typeface="Calibri"/>
                <a:cs typeface="Calibri"/>
              </a:rPr>
              <a:t>based</a:t>
            </a:r>
            <a:r>
              <a:rPr lang="zh-CN" altLang="en-US" sz="4300" dirty="0">
                <a:latin typeface="Calibri"/>
                <a:cs typeface="Calibri"/>
              </a:rPr>
              <a:t> </a:t>
            </a:r>
            <a:r>
              <a:rPr lang="en-US" altLang="zh-CN" sz="4300" dirty="0">
                <a:latin typeface="Calibri"/>
                <a:cs typeface="Calibri"/>
              </a:rPr>
              <a:t>on</a:t>
            </a:r>
            <a:r>
              <a:rPr lang="zh-CN" altLang="en-US" sz="4300" dirty="0">
                <a:latin typeface="Calibri"/>
                <a:cs typeface="Calibri"/>
              </a:rPr>
              <a:t> </a:t>
            </a:r>
            <a:r>
              <a:rPr lang="en-US" altLang="zh-CN" sz="4300" dirty="0">
                <a:latin typeface="Calibri"/>
                <a:cs typeface="Calibri"/>
              </a:rPr>
              <a:t>these</a:t>
            </a:r>
            <a:r>
              <a:rPr lang="zh-CN" altLang="en-US" sz="4300" dirty="0">
                <a:latin typeface="Calibri"/>
                <a:cs typeface="Calibri"/>
              </a:rPr>
              <a:t> </a:t>
            </a:r>
            <a:r>
              <a:rPr lang="en-US" altLang="zh-CN" sz="4300" dirty="0">
                <a:latin typeface="Calibri"/>
                <a:cs typeface="Calibri"/>
              </a:rPr>
              <a:t>features.</a:t>
            </a:r>
          </a:p>
          <a:p>
            <a:pPr eaLnBrk="1" hangingPunct="1">
              <a:spcAft>
                <a:spcPts val="1850"/>
              </a:spcAft>
            </a:pPr>
            <a:r>
              <a:rPr lang="en-US" altLang="zh-CN" sz="4300" dirty="0">
                <a:latin typeface="Calibri"/>
                <a:cs typeface="Calibri"/>
              </a:rPr>
              <a:t>We</a:t>
            </a:r>
            <a:r>
              <a:rPr lang="zh-CN" altLang="en-US" sz="4300" dirty="0">
                <a:latin typeface="Calibri"/>
                <a:cs typeface="Calibri"/>
              </a:rPr>
              <a:t> </a:t>
            </a:r>
            <a:r>
              <a:rPr lang="en-US" altLang="zh-CN" sz="4300" dirty="0">
                <a:latin typeface="Calibri"/>
                <a:cs typeface="Calibri"/>
              </a:rPr>
              <a:t>use</a:t>
            </a:r>
            <a:r>
              <a:rPr lang="zh-CN" altLang="en-US" sz="4300" dirty="0">
                <a:latin typeface="Calibri"/>
                <a:cs typeface="Calibri"/>
              </a:rPr>
              <a:t> </a:t>
            </a:r>
            <a:r>
              <a:rPr lang="en-US" altLang="zh-CN" sz="4300" dirty="0">
                <a:latin typeface="Calibri"/>
                <a:cs typeface="Calibri"/>
              </a:rPr>
              <a:t>three</a:t>
            </a:r>
            <a:r>
              <a:rPr lang="zh-CN" altLang="en-US" sz="4300" dirty="0">
                <a:latin typeface="Calibri"/>
                <a:cs typeface="Calibri"/>
              </a:rPr>
              <a:t> </a:t>
            </a:r>
            <a:r>
              <a:rPr lang="en-US" altLang="zh-CN" sz="4300" dirty="0">
                <a:latin typeface="Calibri"/>
                <a:cs typeface="Calibri"/>
              </a:rPr>
              <a:t>models</a:t>
            </a:r>
            <a:r>
              <a:rPr lang="zh-CN" altLang="en-US" sz="4300" dirty="0">
                <a:latin typeface="Calibri"/>
                <a:cs typeface="Calibri"/>
              </a:rPr>
              <a:t> </a:t>
            </a:r>
            <a:r>
              <a:rPr lang="en-US" altLang="zh-CN" sz="4300" dirty="0">
                <a:latin typeface="Calibri"/>
                <a:cs typeface="Calibri"/>
              </a:rPr>
              <a:t>for</a:t>
            </a:r>
            <a:r>
              <a:rPr lang="zh-CN" altLang="en-US" sz="4300" dirty="0">
                <a:latin typeface="Calibri"/>
                <a:cs typeface="Calibri"/>
              </a:rPr>
              <a:t> </a:t>
            </a:r>
            <a:r>
              <a:rPr lang="en-US" altLang="zh-CN" sz="4300" dirty="0">
                <a:latin typeface="Calibri"/>
                <a:cs typeface="Calibri"/>
              </a:rPr>
              <a:t>feature</a:t>
            </a:r>
            <a:r>
              <a:rPr lang="zh-CN" altLang="en-US" sz="4300" dirty="0">
                <a:latin typeface="Calibri"/>
                <a:cs typeface="Calibri"/>
              </a:rPr>
              <a:t> </a:t>
            </a:r>
            <a:r>
              <a:rPr lang="en-US" altLang="zh-CN" sz="4300" dirty="0">
                <a:latin typeface="Calibri"/>
                <a:cs typeface="Calibri"/>
              </a:rPr>
              <a:t>extraction,</a:t>
            </a:r>
            <a:r>
              <a:rPr lang="zh-CN" altLang="en-US" sz="4300" dirty="0">
                <a:latin typeface="Calibri"/>
                <a:cs typeface="Calibri"/>
              </a:rPr>
              <a:t> </a:t>
            </a:r>
            <a:r>
              <a:rPr lang="en-US" altLang="zh-CN" sz="4300" dirty="0">
                <a:latin typeface="Calibri"/>
                <a:cs typeface="Calibri"/>
              </a:rPr>
              <a:t>which</a:t>
            </a:r>
            <a:r>
              <a:rPr lang="zh-CN" altLang="en-US" sz="4300" dirty="0">
                <a:latin typeface="Calibri"/>
                <a:cs typeface="Calibri"/>
              </a:rPr>
              <a:t> </a:t>
            </a:r>
            <a:r>
              <a:rPr lang="en-US" altLang="zh-CN" sz="4300" dirty="0">
                <a:latin typeface="Calibri"/>
                <a:cs typeface="Calibri"/>
              </a:rPr>
              <a:t>are</a:t>
            </a:r>
            <a:r>
              <a:rPr lang="zh-CN" altLang="en-US" sz="4300" dirty="0">
                <a:latin typeface="Calibri"/>
                <a:cs typeface="Calibri"/>
              </a:rPr>
              <a:t> </a:t>
            </a:r>
            <a:r>
              <a:rPr lang="en-US" altLang="zh-CN" sz="4300" dirty="0" err="1">
                <a:latin typeface="Calibri"/>
                <a:cs typeface="Calibri"/>
              </a:rPr>
              <a:t>ResneXt</a:t>
            </a:r>
            <a:r>
              <a:rPr lang="en-US" altLang="zh-CN" sz="4300" dirty="0">
                <a:latin typeface="Calibri"/>
                <a:cs typeface="Calibri"/>
              </a:rPr>
              <a:t>[1],</a:t>
            </a:r>
            <a:r>
              <a:rPr lang="zh-CN" altLang="en-US" sz="4300" dirty="0">
                <a:latin typeface="Calibri"/>
                <a:cs typeface="Calibri"/>
              </a:rPr>
              <a:t> </a:t>
            </a:r>
            <a:r>
              <a:rPr lang="en-US" altLang="zh-CN" sz="4300" dirty="0">
                <a:latin typeface="Calibri"/>
                <a:cs typeface="Calibri"/>
              </a:rPr>
              <a:t>VGG[2],</a:t>
            </a:r>
            <a:r>
              <a:rPr lang="zh-CN" altLang="en-US" sz="4300" dirty="0">
                <a:latin typeface="Calibri"/>
                <a:cs typeface="Calibri"/>
              </a:rPr>
              <a:t> </a:t>
            </a:r>
            <a:r>
              <a:rPr lang="en-US" altLang="zh-CN" sz="4300" dirty="0">
                <a:latin typeface="Calibri"/>
                <a:cs typeface="Calibri"/>
              </a:rPr>
              <a:t>Scatter</a:t>
            </a:r>
            <a:r>
              <a:rPr lang="zh-CN" altLang="en-US" sz="4300" dirty="0">
                <a:latin typeface="Calibri"/>
                <a:cs typeface="Calibri"/>
              </a:rPr>
              <a:t> </a:t>
            </a:r>
            <a:r>
              <a:rPr lang="en-US" altLang="zh-CN" sz="4300" dirty="0">
                <a:latin typeface="Calibri"/>
                <a:cs typeface="Calibri"/>
              </a:rPr>
              <a:t>Net[3].</a:t>
            </a:r>
            <a:r>
              <a:rPr lang="zh-CN" altLang="en-US" sz="4300" dirty="0">
                <a:latin typeface="Calibri"/>
                <a:cs typeface="Calibri"/>
              </a:rPr>
              <a:t> </a:t>
            </a:r>
            <a:r>
              <a:rPr lang="en-US" altLang="zh-CN" sz="4300" dirty="0">
                <a:latin typeface="Calibri"/>
                <a:cs typeface="Calibri"/>
              </a:rPr>
              <a:t>To</a:t>
            </a:r>
            <a:r>
              <a:rPr lang="zh-CN" altLang="en-US" sz="4300" dirty="0">
                <a:latin typeface="Calibri"/>
                <a:cs typeface="Calibri"/>
              </a:rPr>
              <a:t> </a:t>
            </a:r>
            <a:r>
              <a:rPr lang="en-US" altLang="zh-CN" sz="4300" dirty="0">
                <a:latin typeface="Calibri"/>
                <a:cs typeface="Calibri"/>
              </a:rPr>
              <a:t>compare</a:t>
            </a:r>
            <a:r>
              <a:rPr lang="zh-CN" altLang="en-US" sz="4300" dirty="0">
                <a:latin typeface="Calibri"/>
                <a:cs typeface="Calibri"/>
              </a:rPr>
              <a:t> </a:t>
            </a:r>
            <a:r>
              <a:rPr lang="en-US" altLang="zh-CN" sz="4300" dirty="0">
                <a:latin typeface="Calibri"/>
                <a:cs typeface="Calibri"/>
              </a:rPr>
              <a:t>the</a:t>
            </a:r>
            <a:r>
              <a:rPr lang="zh-CN" altLang="en-US" sz="4300" dirty="0">
                <a:latin typeface="Calibri"/>
                <a:cs typeface="Calibri"/>
              </a:rPr>
              <a:t> </a:t>
            </a:r>
            <a:r>
              <a:rPr lang="en-US" altLang="zh-CN" sz="4300" dirty="0">
                <a:latin typeface="Calibri"/>
                <a:cs typeface="Calibri"/>
              </a:rPr>
              <a:t>features</a:t>
            </a:r>
            <a:r>
              <a:rPr lang="zh-CN" altLang="en-US" sz="4300" dirty="0">
                <a:latin typeface="Calibri"/>
                <a:cs typeface="Calibri"/>
              </a:rPr>
              <a:t> </a:t>
            </a:r>
            <a:r>
              <a:rPr lang="en-US" altLang="zh-CN" sz="4300" dirty="0">
                <a:latin typeface="Calibri"/>
                <a:cs typeface="Calibri"/>
              </a:rPr>
              <a:t>extracted</a:t>
            </a:r>
            <a:r>
              <a:rPr lang="zh-CN" altLang="en-US" sz="4300" dirty="0">
                <a:latin typeface="Calibri"/>
                <a:cs typeface="Calibri"/>
              </a:rPr>
              <a:t> </a:t>
            </a:r>
            <a:r>
              <a:rPr lang="en-US" altLang="zh-CN" sz="4300" dirty="0">
                <a:latin typeface="Calibri"/>
                <a:cs typeface="Calibri"/>
              </a:rPr>
              <a:t>by</a:t>
            </a:r>
            <a:r>
              <a:rPr lang="zh-CN" altLang="en-US" sz="4300" dirty="0">
                <a:latin typeface="Calibri"/>
                <a:cs typeface="Calibri"/>
              </a:rPr>
              <a:t> </a:t>
            </a:r>
            <a:r>
              <a:rPr lang="en-US" altLang="zh-CN" sz="4300" dirty="0">
                <a:latin typeface="Calibri"/>
                <a:cs typeface="Calibri"/>
              </a:rPr>
              <a:t>these</a:t>
            </a:r>
            <a:r>
              <a:rPr lang="zh-CN" altLang="en-US" sz="4300" dirty="0">
                <a:latin typeface="Calibri"/>
                <a:cs typeface="Calibri"/>
              </a:rPr>
              <a:t> </a:t>
            </a:r>
            <a:r>
              <a:rPr lang="en-US" altLang="zh-CN" sz="4300" dirty="0">
                <a:latin typeface="Calibri"/>
                <a:cs typeface="Calibri"/>
              </a:rPr>
              <a:t>models,</a:t>
            </a:r>
            <a:r>
              <a:rPr lang="zh-CN" altLang="en-US" sz="4300" dirty="0">
                <a:latin typeface="Calibri"/>
                <a:cs typeface="Calibri"/>
              </a:rPr>
              <a:t> </a:t>
            </a:r>
            <a:r>
              <a:rPr lang="en-US" altLang="zh-CN" sz="4300" dirty="0">
                <a:latin typeface="Calibri"/>
                <a:cs typeface="Calibri"/>
              </a:rPr>
              <a:t>we</a:t>
            </a:r>
            <a:r>
              <a:rPr lang="zh-CN" altLang="en-US" sz="4300" dirty="0">
                <a:latin typeface="Calibri"/>
                <a:cs typeface="Calibri"/>
              </a:rPr>
              <a:t> use </a:t>
            </a:r>
            <a:r>
              <a:rPr lang="en-US" altLang="zh-CN" sz="4300" dirty="0">
                <a:latin typeface="Calibri"/>
                <a:cs typeface="Calibri"/>
              </a:rPr>
              <a:t>unsupervised</a:t>
            </a:r>
            <a:r>
              <a:rPr lang="zh-CN" altLang="en-US" sz="4300" dirty="0">
                <a:latin typeface="Calibri"/>
                <a:cs typeface="Calibri"/>
              </a:rPr>
              <a:t> </a:t>
            </a:r>
            <a:r>
              <a:rPr lang="en-US" altLang="zh-CN" sz="4300" dirty="0">
                <a:latin typeface="Calibri"/>
                <a:cs typeface="Calibri"/>
              </a:rPr>
              <a:t>method</a:t>
            </a:r>
            <a:r>
              <a:rPr lang="zh-CN" altLang="en-US" sz="4300" dirty="0">
                <a:latin typeface="Calibri"/>
                <a:cs typeface="Calibri"/>
              </a:rPr>
              <a:t> </a:t>
            </a:r>
            <a:r>
              <a:rPr lang="en-US" altLang="zh-CN" sz="4300" dirty="0">
                <a:latin typeface="Calibri"/>
                <a:cs typeface="Calibri"/>
              </a:rPr>
              <a:t>to</a:t>
            </a:r>
            <a:r>
              <a:rPr lang="zh-CN" altLang="en-US" sz="4300" dirty="0">
                <a:latin typeface="Calibri"/>
                <a:cs typeface="Calibri"/>
              </a:rPr>
              <a:t> </a:t>
            </a:r>
            <a:r>
              <a:rPr lang="en-US" altLang="zh-CN" sz="4300" dirty="0">
                <a:latin typeface="Calibri"/>
                <a:cs typeface="Calibri"/>
              </a:rPr>
              <a:t>visualize</a:t>
            </a:r>
            <a:r>
              <a:rPr lang="zh-CN" altLang="en-US" sz="4300" dirty="0">
                <a:latin typeface="Calibri"/>
                <a:cs typeface="Calibri"/>
              </a:rPr>
              <a:t> </a:t>
            </a:r>
            <a:r>
              <a:rPr lang="en-US" altLang="zh-CN" sz="4300" dirty="0">
                <a:latin typeface="Calibri"/>
                <a:cs typeface="Calibri"/>
              </a:rPr>
              <a:t>these</a:t>
            </a:r>
            <a:r>
              <a:rPr lang="zh-CN" altLang="en-US" sz="4300" dirty="0">
                <a:latin typeface="Calibri"/>
                <a:cs typeface="Calibri"/>
              </a:rPr>
              <a:t> </a:t>
            </a:r>
            <a:r>
              <a:rPr lang="en-US" altLang="zh-CN" sz="4300" dirty="0">
                <a:latin typeface="Calibri"/>
                <a:cs typeface="Calibri"/>
              </a:rPr>
              <a:t>features.</a:t>
            </a:r>
            <a:r>
              <a:rPr lang="zh-CN" altLang="en-US" sz="4300" dirty="0">
                <a:latin typeface="Calibri"/>
                <a:cs typeface="Calibri"/>
              </a:rPr>
              <a:t> </a:t>
            </a:r>
            <a:r>
              <a:rPr lang="en-US" altLang="zh-CN" sz="4300" dirty="0">
                <a:latin typeface="Calibri"/>
                <a:cs typeface="Calibri"/>
              </a:rPr>
              <a:t>They</a:t>
            </a:r>
            <a:r>
              <a:rPr lang="zh-CN" altLang="en-US" sz="4300" dirty="0">
                <a:latin typeface="Calibri"/>
                <a:cs typeface="Calibri"/>
              </a:rPr>
              <a:t> </a:t>
            </a:r>
            <a:r>
              <a:rPr lang="en-US" altLang="zh-CN" sz="4300" dirty="0">
                <a:latin typeface="Calibri"/>
                <a:cs typeface="Calibri"/>
              </a:rPr>
              <a:t>are</a:t>
            </a:r>
            <a:r>
              <a:rPr lang="zh-CN" altLang="en-US" sz="4300" dirty="0">
                <a:latin typeface="Calibri"/>
                <a:cs typeface="Calibri"/>
              </a:rPr>
              <a:t> </a:t>
            </a:r>
            <a:r>
              <a:rPr lang="en-US" altLang="zh-CN" sz="4300" dirty="0">
                <a:latin typeface="Calibri"/>
                <a:cs typeface="Calibri"/>
              </a:rPr>
              <a:t>PCA,</a:t>
            </a:r>
            <a:r>
              <a:rPr lang="zh-CN" altLang="en-US" sz="4300" dirty="0">
                <a:latin typeface="Calibri"/>
                <a:cs typeface="Calibri"/>
              </a:rPr>
              <a:t> </a:t>
            </a:r>
            <a:r>
              <a:rPr lang="en-US" altLang="zh-CN" sz="4300" dirty="0">
                <a:latin typeface="Calibri"/>
                <a:cs typeface="Calibri"/>
              </a:rPr>
              <a:t>MDS,</a:t>
            </a:r>
            <a:r>
              <a:rPr lang="zh-CN" altLang="en-US" sz="4300" dirty="0">
                <a:latin typeface="Calibri"/>
                <a:cs typeface="Calibri"/>
              </a:rPr>
              <a:t> </a:t>
            </a:r>
            <a:r>
              <a:rPr lang="en-US" altLang="zh-CN" sz="4300" dirty="0">
                <a:latin typeface="Calibri"/>
                <a:cs typeface="Calibri"/>
              </a:rPr>
              <a:t>t-SNE.</a:t>
            </a:r>
            <a:r>
              <a:rPr lang="zh-CN" altLang="en-US" sz="4300" dirty="0">
                <a:latin typeface="Calibri"/>
                <a:cs typeface="Calibri"/>
              </a:rPr>
              <a:t> </a:t>
            </a:r>
            <a:r>
              <a:rPr lang="en-US" altLang="zh-CN" sz="4300" dirty="0">
                <a:latin typeface="Calibri"/>
                <a:cs typeface="Calibri"/>
              </a:rPr>
              <a:t>Besides,</a:t>
            </a:r>
            <a:r>
              <a:rPr lang="zh-CN" altLang="en-US" sz="4300" dirty="0">
                <a:latin typeface="Calibri"/>
                <a:cs typeface="Calibri"/>
              </a:rPr>
              <a:t> </a:t>
            </a:r>
            <a:r>
              <a:rPr lang="en-US" altLang="zh-CN" sz="4300" dirty="0">
                <a:latin typeface="Calibri"/>
                <a:cs typeface="Calibri"/>
              </a:rPr>
              <a:t>we</a:t>
            </a:r>
            <a:r>
              <a:rPr lang="zh-CN" altLang="en-US" sz="4300" dirty="0">
                <a:latin typeface="Calibri"/>
                <a:cs typeface="Calibri"/>
              </a:rPr>
              <a:t> </a:t>
            </a:r>
            <a:r>
              <a:rPr lang="en-US" altLang="zh-CN" sz="4300" dirty="0">
                <a:latin typeface="Calibri"/>
                <a:cs typeface="Calibri"/>
              </a:rPr>
              <a:t>also</a:t>
            </a:r>
            <a:r>
              <a:rPr lang="zh-CN" altLang="en-US" sz="4300" dirty="0">
                <a:latin typeface="Calibri"/>
                <a:cs typeface="Calibri"/>
              </a:rPr>
              <a:t> </a:t>
            </a:r>
            <a:r>
              <a:rPr lang="en-US" altLang="zh-CN" sz="4300" dirty="0">
                <a:latin typeface="Calibri"/>
                <a:cs typeface="Calibri"/>
              </a:rPr>
              <a:t>train</a:t>
            </a:r>
            <a:r>
              <a:rPr lang="zh-CN" altLang="en-US" sz="4300" dirty="0">
                <a:latin typeface="Calibri"/>
                <a:cs typeface="Calibri"/>
              </a:rPr>
              <a:t> </a:t>
            </a:r>
            <a:r>
              <a:rPr lang="en-US" altLang="zh-CN" sz="4300" dirty="0">
                <a:latin typeface="Calibri"/>
                <a:cs typeface="Calibri"/>
              </a:rPr>
              <a:t>multiples</a:t>
            </a:r>
            <a:r>
              <a:rPr lang="zh-CN" altLang="en-US" sz="4300" dirty="0">
                <a:latin typeface="Calibri"/>
                <a:cs typeface="Calibri"/>
              </a:rPr>
              <a:t> </a:t>
            </a:r>
            <a:r>
              <a:rPr lang="en-US" altLang="zh-CN" sz="4300" dirty="0">
                <a:latin typeface="Calibri"/>
                <a:cs typeface="Calibri"/>
              </a:rPr>
              <a:t>classifier</a:t>
            </a:r>
            <a:r>
              <a:rPr lang="zh-CN" altLang="en-US" sz="4300" dirty="0">
                <a:latin typeface="Calibri"/>
                <a:cs typeface="Calibri"/>
              </a:rPr>
              <a:t> </a:t>
            </a:r>
            <a:r>
              <a:rPr lang="en-US" altLang="zh-CN" sz="4300" dirty="0">
                <a:latin typeface="Calibri"/>
                <a:cs typeface="Calibri"/>
              </a:rPr>
              <a:t>to</a:t>
            </a:r>
            <a:r>
              <a:rPr lang="zh-CN" altLang="en-US" sz="4300" dirty="0">
                <a:latin typeface="Calibri"/>
                <a:cs typeface="Calibri"/>
              </a:rPr>
              <a:t> </a:t>
            </a:r>
            <a:r>
              <a:rPr lang="en-US" altLang="zh-CN" sz="4300" dirty="0">
                <a:latin typeface="Calibri"/>
                <a:cs typeface="Calibri"/>
              </a:rPr>
              <a:t>estimate</a:t>
            </a:r>
            <a:r>
              <a:rPr lang="zh-CN" altLang="en-US" sz="4300" dirty="0">
                <a:latin typeface="Calibri"/>
                <a:cs typeface="Calibri"/>
              </a:rPr>
              <a:t> </a:t>
            </a:r>
            <a:r>
              <a:rPr lang="en-US" altLang="zh-CN" sz="4300" dirty="0">
                <a:latin typeface="Calibri"/>
                <a:cs typeface="Calibri"/>
              </a:rPr>
              <a:t>the</a:t>
            </a:r>
            <a:r>
              <a:rPr lang="zh-CN" altLang="en-US" sz="4300" dirty="0">
                <a:latin typeface="Calibri"/>
                <a:cs typeface="Calibri"/>
              </a:rPr>
              <a:t> </a:t>
            </a:r>
            <a:r>
              <a:rPr lang="en-US" altLang="zh-CN" sz="4300" dirty="0">
                <a:latin typeface="Calibri"/>
                <a:cs typeface="Calibri"/>
              </a:rPr>
              <a:t>performance</a:t>
            </a:r>
            <a:r>
              <a:rPr lang="zh-CN" altLang="en-US" sz="4300" dirty="0">
                <a:latin typeface="Calibri"/>
                <a:cs typeface="Calibri"/>
              </a:rPr>
              <a:t> </a:t>
            </a:r>
            <a:r>
              <a:rPr lang="en-US" altLang="zh-CN" sz="4300" dirty="0">
                <a:latin typeface="Calibri"/>
                <a:cs typeface="Calibri"/>
              </a:rPr>
              <a:t>of</a:t>
            </a:r>
            <a:r>
              <a:rPr lang="zh-CN" altLang="en-US" sz="4300" dirty="0">
                <a:latin typeface="Calibri"/>
                <a:cs typeface="Calibri"/>
              </a:rPr>
              <a:t> the </a:t>
            </a:r>
            <a:r>
              <a:rPr lang="en-US" altLang="zh-CN" sz="4300" dirty="0">
                <a:latin typeface="Calibri"/>
                <a:cs typeface="Calibri"/>
              </a:rPr>
              <a:t>three</a:t>
            </a:r>
            <a:r>
              <a:rPr lang="zh-CN" altLang="en-US" sz="4300" dirty="0">
                <a:latin typeface="Calibri"/>
                <a:cs typeface="Calibri"/>
              </a:rPr>
              <a:t> </a:t>
            </a:r>
            <a:r>
              <a:rPr lang="en-US" altLang="zh-CN" sz="4300" dirty="0">
                <a:latin typeface="Calibri"/>
                <a:cs typeface="Calibri"/>
              </a:rPr>
              <a:t>models above, </a:t>
            </a:r>
            <a:r>
              <a:rPr lang="zh-CN" altLang="en-US" sz="4300" dirty="0">
                <a:latin typeface="Calibri"/>
                <a:cs typeface="Calibri"/>
              </a:rPr>
              <a:t> </a:t>
            </a:r>
            <a:r>
              <a:rPr lang="en-US" altLang="zh-CN" sz="4300" dirty="0">
                <a:latin typeface="Calibri"/>
                <a:cs typeface="Calibri"/>
              </a:rPr>
              <a:t>including</a:t>
            </a:r>
            <a:r>
              <a:rPr lang="zh-CN" altLang="en-US" sz="4300" dirty="0">
                <a:latin typeface="Calibri"/>
                <a:cs typeface="Calibri"/>
              </a:rPr>
              <a:t> </a:t>
            </a:r>
            <a:r>
              <a:rPr lang="en-US" altLang="zh-CN" sz="4300" dirty="0">
                <a:latin typeface="Calibri"/>
                <a:cs typeface="Calibri"/>
              </a:rPr>
              <a:t>SVM,</a:t>
            </a:r>
            <a:r>
              <a:rPr lang="zh-CN" altLang="en-US" sz="4300" dirty="0">
                <a:latin typeface="Calibri"/>
                <a:cs typeface="Calibri"/>
              </a:rPr>
              <a:t> </a:t>
            </a:r>
            <a:r>
              <a:rPr lang="en-US" altLang="zh-CN" sz="4300" dirty="0">
                <a:latin typeface="Calibri"/>
                <a:cs typeface="Calibri"/>
              </a:rPr>
              <a:t>Random</a:t>
            </a:r>
            <a:r>
              <a:rPr lang="zh-CN" altLang="en-US" sz="4300" dirty="0">
                <a:latin typeface="Calibri"/>
                <a:cs typeface="Calibri"/>
              </a:rPr>
              <a:t> </a:t>
            </a:r>
            <a:r>
              <a:rPr lang="en-US" altLang="zh-CN" sz="4300" dirty="0">
                <a:latin typeface="Calibri"/>
                <a:cs typeface="Calibri"/>
              </a:rPr>
              <a:t>Forest,</a:t>
            </a:r>
            <a:r>
              <a:rPr lang="zh-CN" altLang="en-US" sz="4300" dirty="0">
                <a:latin typeface="Calibri"/>
                <a:cs typeface="Calibri"/>
              </a:rPr>
              <a:t> </a:t>
            </a:r>
            <a:r>
              <a:rPr lang="en-US" altLang="zh-CN" sz="4300" dirty="0">
                <a:latin typeface="Calibri"/>
                <a:cs typeface="Calibri"/>
              </a:rPr>
              <a:t>Logistic</a:t>
            </a:r>
            <a:r>
              <a:rPr lang="zh-CN" altLang="en-US" sz="4300" dirty="0">
                <a:latin typeface="Calibri"/>
                <a:cs typeface="Calibri"/>
              </a:rPr>
              <a:t> </a:t>
            </a:r>
            <a:r>
              <a:rPr lang="en-US" altLang="zh-CN" sz="4300" dirty="0">
                <a:latin typeface="Calibri"/>
                <a:cs typeface="Calibri"/>
              </a:rPr>
              <a:t>Regression</a:t>
            </a:r>
            <a:r>
              <a:rPr lang="zh-CN" altLang="en-US" sz="4300" dirty="0">
                <a:latin typeface="Calibri"/>
                <a:cs typeface="Calibri"/>
              </a:rPr>
              <a:t> </a:t>
            </a:r>
            <a:r>
              <a:rPr lang="en-US" altLang="zh-CN" sz="4300" dirty="0">
                <a:latin typeface="Calibri"/>
                <a:cs typeface="Calibri"/>
              </a:rPr>
              <a:t>and</a:t>
            </a:r>
            <a:r>
              <a:rPr lang="zh-CN" altLang="en-US" sz="4300" dirty="0">
                <a:latin typeface="Calibri"/>
                <a:cs typeface="Calibri"/>
              </a:rPr>
              <a:t> </a:t>
            </a:r>
            <a:r>
              <a:rPr lang="en-US" altLang="zh-CN" sz="4300" dirty="0">
                <a:latin typeface="Calibri"/>
                <a:cs typeface="Calibri"/>
              </a:rPr>
              <a:t>LDA.</a:t>
            </a:r>
          </a:p>
          <a:p>
            <a:pPr eaLnBrk="1" hangingPunct="1">
              <a:spcAft>
                <a:spcPts val="1850"/>
              </a:spcAft>
            </a:pPr>
            <a:r>
              <a:rPr lang="en-US" sz="4300" dirty="0">
                <a:latin typeface="Calibri"/>
                <a:cs typeface="Calibri"/>
              </a:rPr>
              <a:t>We</a:t>
            </a:r>
            <a:r>
              <a:rPr lang="zh-CN" altLang="en-US" sz="4300" dirty="0">
                <a:latin typeface="Calibri"/>
                <a:cs typeface="Calibri"/>
              </a:rPr>
              <a:t> </a:t>
            </a:r>
            <a:r>
              <a:rPr lang="en-US" altLang="zh-CN" sz="4300" dirty="0">
                <a:latin typeface="Calibri"/>
                <a:cs typeface="Calibri"/>
              </a:rPr>
              <a:t>use</a:t>
            </a:r>
            <a:r>
              <a:rPr lang="zh-CN" altLang="en-US" sz="4300" dirty="0">
                <a:latin typeface="Calibri"/>
                <a:cs typeface="Calibri"/>
              </a:rPr>
              <a:t> </a:t>
            </a:r>
            <a:r>
              <a:rPr lang="en-US" altLang="zh-CN" sz="4300" dirty="0">
                <a:latin typeface="Calibri"/>
                <a:cs typeface="Calibri"/>
              </a:rPr>
              <a:t>CIFAR-10</a:t>
            </a:r>
            <a:r>
              <a:rPr lang="zh-CN" altLang="en-US" sz="4300" dirty="0">
                <a:latin typeface="Calibri"/>
                <a:cs typeface="Calibri"/>
              </a:rPr>
              <a:t> </a:t>
            </a:r>
            <a:r>
              <a:rPr lang="en-US" altLang="zh-CN" sz="4300" dirty="0">
                <a:latin typeface="Calibri"/>
                <a:cs typeface="Calibri"/>
              </a:rPr>
              <a:t>as</a:t>
            </a:r>
            <a:r>
              <a:rPr lang="zh-CN" altLang="en-US" sz="4300" dirty="0">
                <a:latin typeface="Calibri"/>
                <a:cs typeface="Calibri"/>
              </a:rPr>
              <a:t> </a:t>
            </a:r>
            <a:r>
              <a:rPr lang="en-US" altLang="zh-CN" sz="4300" dirty="0">
                <a:latin typeface="Calibri"/>
                <a:cs typeface="Calibri"/>
              </a:rPr>
              <a:t>the</a:t>
            </a:r>
            <a:r>
              <a:rPr lang="zh-CN" altLang="en-US" sz="4300" dirty="0">
                <a:latin typeface="Calibri"/>
                <a:cs typeface="Calibri"/>
              </a:rPr>
              <a:t> </a:t>
            </a:r>
            <a:r>
              <a:rPr lang="en-US" altLang="zh-CN" sz="4300" dirty="0">
                <a:latin typeface="Calibri"/>
                <a:cs typeface="Calibri"/>
              </a:rPr>
              <a:t>dataset</a:t>
            </a:r>
            <a:r>
              <a:rPr lang="zh-CN" altLang="en-US" sz="4300" dirty="0">
                <a:latin typeface="Calibri"/>
                <a:cs typeface="Calibri"/>
              </a:rPr>
              <a:t> </a:t>
            </a:r>
            <a:r>
              <a:rPr lang="en-US" altLang="zh-CN" sz="4300" dirty="0">
                <a:latin typeface="Calibri"/>
                <a:cs typeface="Calibri"/>
              </a:rPr>
              <a:t>to</a:t>
            </a:r>
            <a:r>
              <a:rPr lang="zh-CN" altLang="en-US" sz="4300" dirty="0">
                <a:latin typeface="Calibri"/>
                <a:cs typeface="Calibri"/>
              </a:rPr>
              <a:t> </a:t>
            </a:r>
            <a:r>
              <a:rPr lang="en-US" altLang="zh-CN" sz="4300" dirty="0">
                <a:latin typeface="Calibri"/>
                <a:cs typeface="Calibri"/>
              </a:rPr>
              <a:t>conduct</a:t>
            </a:r>
            <a:r>
              <a:rPr lang="zh-CN" altLang="en-US" sz="4300" dirty="0">
                <a:latin typeface="Calibri"/>
                <a:cs typeface="Calibri"/>
              </a:rPr>
              <a:t> </a:t>
            </a:r>
            <a:r>
              <a:rPr lang="en-US" altLang="zh-CN" sz="4300" dirty="0">
                <a:latin typeface="Calibri"/>
                <a:cs typeface="Calibri"/>
              </a:rPr>
              <a:t>the</a:t>
            </a:r>
            <a:r>
              <a:rPr lang="zh-CN" altLang="en-US" sz="4300" dirty="0">
                <a:latin typeface="Calibri"/>
                <a:cs typeface="Calibri"/>
              </a:rPr>
              <a:t> </a:t>
            </a:r>
            <a:r>
              <a:rPr lang="en-US" altLang="zh-CN" sz="4300" dirty="0">
                <a:latin typeface="Calibri"/>
                <a:cs typeface="Calibri"/>
              </a:rPr>
              <a:t>experiment.</a:t>
            </a:r>
            <a:r>
              <a:rPr lang="zh-CN" altLang="en-US" sz="4300" dirty="0">
                <a:latin typeface="Calibri"/>
                <a:cs typeface="Calibri"/>
              </a:rPr>
              <a:t> </a:t>
            </a:r>
            <a:r>
              <a:rPr lang="en-US" altLang="zh-CN" sz="4300" dirty="0">
                <a:latin typeface="Calibri"/>
                <a:cs typeface="Calibri"/>
              </a:rPr>
              <a:t>It</a:t>
            </a:r>
            <a:r>
              <a:rPr lang="zh-CN" altLang="en-US" sz="4300" dirty="0">
                <a:latin typeface="Calibri"/>
                <a:cs typeface="Calibri"/>
              </a:rPr>
              <a:t> </a:t>
            </a:r>
            <a:r>
              <a:rPr lang="en-US" altLang="zh-CN" sz="4300" dirty="0">
                <a:latin typeface="Calibri"/>
                <a:cs typeface="Calibri"/>
              </a:rPr>
              <a:t>contains</a:t>
            </a:r>
            <a:r>
              <a:rPr lang="zh-CN" altLang="en-US" sz="4300" dirty="0">
                <a:latin typeface="Calibri"/>
                <a:cs typeface="Calibri"/>
              </a:rPr>
              <a:t> </a:t>
            </a:r>
            <a:r>
              <a:rPr lang="en-US" altLang="zh-CN" sz="4300" dirty="0">
                <a:latin typeface="Calibri"/>
                <a:cs typeface="Calibri"/>
              </a:rPr>
              <a:t>10</a:t>
            </a:r>
            <a:r>
              <a:rPr lang="zh-CN" altLang="en-US" sz="4300" dirty="0">
                <a:latin typeface="Calibri"/>
                <a:cs typeface="Calibri"/>
              </a:rPr>
              <a:t> </a:t>
            </a:r>
            <a:r>
              <a:rPr lang="en-US" altLang="zh-CN" sz="4300" dirty="0">
                <a:latin typeface="Calibri"/>
                <a:cs typeface="Calibri"/>
              </a:rPr>
              <a:t>categories</a:t>
            </a:r>
            <a:r>
              <a:rPr lang="zh-CN" altLang="en-US" sz="4300" dirty="0">
                <a:latin typeface="Calibri"/>
                <a:cs typeface="Calibri"/>
              </a:rPr>
              <a:t> </a:t>
            </a:r>
            <a:r>
              <a:rPr lang="en-US" altLang="zh-CN" sz="4300" dirty="0">
                <a:latin typeface="Calibri"/>
                <a:cs typeface="Calibri"/>
              </a:rPr>
              <a:t>of</a:t>
            </a:r>
            <a:r>
              <a:rPr lang="zh-CN" altLang="en-US" sz="4300" dirty="0">
                <a:latin typeface="Calibri"/>
                <a:cs typeface="Calibri"/>
              </a:rPr>
              <a:t> </a:t>
            </a:r>
            <a:r>
              <a:rPr lang="en-US" altLang="zh-CN" sz="4300" dirty="0">
                <a:latin typeface="Calibri"/>
                <a:cs typeface="Calibri"/>
              </a:rPr>
              <a:t>images</a:t>
            </a:r>
            <a:r>
              <a:rPr lang="zh-CN" altLang="en-US" sz="4300" dirty="0">
                <a:latin typeface="Calibri"/>
                <a:cs typeface="Calibri"/>
              </a:rPr>
              <a:t> </a:t>
            </a:r>
            <a:r>
              <a:rPr lang="en-US" altLang="zh-CN" sz="4300" dirty="0">
                <a:latin typeface="Calibri"/>
                <a:cs typeface="Calibri"/>
              </a:rPr>
              <a:t>with</a:t>
            </a:r>
            <a:r>
              <a:rPr lang="zh-CN" altLang="en-US" sz="4300" dirty="0">
                <a:latin typeface="Calibri"/>
                <a:cs typeface="Calibri"/>
              </a:rPr>
              <a:t> </a:t>
            </a:r>
            <a:r>
              <a:rPr lang="en-US" altLang="zh-CN" sz="4300" dirty="0">
                <a:latin typeface="Calibri"/>
                <a:cs typeface="Calibri"/>
              </a:rPr>
              <a:t>size</a:t>
            </a:r>
            <a:r>
              <a:rPr lang="zh-CN" altLang="en-US" sz="4300" dirty="0">
                <a:latin typeface="Calibri"/>
                <a:cs typeface="Calibri"/>
              </a:rPr>
              <a:t> </a:t>
            </a:r>
            <a:r>
              <a:rPr lang="en-US" altLang="zh-CN" sz="4300" dirty="0">
                <a:latin typeface="Calibri"/>
                <a:cs typeface="Calibri"/>
              </a:rPr>
              <a:t>32</a:t>
            </a:r>
            <a:r>
              <a:rPr lang="zh-CN" altLang="en-US" sz="4300" dirty="0">
                <a:latin typeface="Calibri"/>
                <a:cs typeface="Calibri"/>
              </a:rPr>
              <a:t>*</a:t>
            </a:r>
            <a:r>
              <a:rPr lang="en-US" altLang="zh-CN" sz="4300" dirty="0">
                <a:latin typeface="Calibri"/>
                <a:cs typeface="Calibri"/>
              </a:rPr>
              <a:t>32.</a:t>
            </a:r>
            <a:r>
              <a:rPr lang="zh-CN" altLang="en-US" sz="4300" dirty="0">
                <a:latin typeface="Calibri"/>
                <a:cs typeface="Calibri"/>
              </a:rPr>
              <a:t> </a:t>
            </a:r>
            <a:r>
              <a:rPr lang="en-US" altLang="zh-CN" sz="4300" dirty="0">
                <a:latin typeface="Calibri"/>
                <a:cs typeface="Calibri"/>
              </a:rPr>
              <a:t>It</a:t>
            </a:r>
            <a:r>
              <a:rPr lang="zh-CN" altLang="en-US" sz="4300" dirty="0">
                <a:latin typeface="Calibri"/>
                <a:cs typeface="Calibri"/>
              </a:rPr>
              <a:t> </a:t>
            </a:r>
            <a:r>
              <a:rPr lang="en-US" altLang="zh-CN" sz="4300" dirty="0">
                <a:latin typeface="Calibri"/>
                <a:cs typeface="Calibri"/>
              </a:rPr>
              <a:t>is</a:t>
            </a:r>
            <a:r>
              <a:rPr lang="zh-CN" altLang="en-US" sz="4300" dirty="0">
                <a:latin typeface="Calibri"/>
                <a:cs typeface="Calibri"/>
              </a:rPr>
              <a:t> </a:t>
            </a:r>
            <a:r>
              <a:rPr lang="en-US" altLang="zh-CN" sz="4300" dirty="0">
                <a:latin typeface="Calibri"/>
                <a:cs typeface="Calibri"/>
              </a:rPr>
              <a:t>much</a:t>
            </a:r>
            <a:r>
              <a:rPr lang="zh-CN" altLang="en-US" sz="4300" dirty="0">
                <a:latin typeface="Calibri"/>
                <a:cs typeface="Calibri"/>
              </a:rPr>
              <a:t> </a:t>
            </a:r>
            <a:r>
              <a:rPr lang="en-US" altLang="zh-CN" sz="4300" dirty="0">
                <a:latin typeface="Calibri"/>
                <a:cs typeface="Calibri"/>
              </a:rPr>
              <a:t>more</a:t>
            </a:r>
            <a:r>
              <a:rPr lang="zh-CN" altLang="en-US" sz="4300" dirty="0">
                <a:latin typeface="Calibri"/>
                <a:cs typeface="Calibri"/>
              </a:rPr>
              <a:t> </a:t>
            </a:r>
            <a:r>
              <a:rPr lang="en-US" altLang="zh-CN" sz="4300" dirty="0">
                <a:latin typeface="Calibri"/>
                <a:cs typeface="Calibri"/>
              </a:rPr>
              <a:t>complex</a:t>
            </a:r>
            <a:r>
              <a:rPr lang="zh-CN" altLang="en-US" sz="4300" dirty="0">
                <a:latin typeface="Calibri"/>
                <a:cs typeface="Calibri"/>
              </a:rPr>
              <a:t> </a:t>
            </a:r>
            <a:r>
              <a:rPr lang="en-US" altLang="zh-CN" sz="4300" dirty="0">
                <a:latin typeface="Calibri"/>
                <a:cs typeface="Calibri"/>
              </a:rPr>
              <a:t>than</a:t>
            </a:r>
            <a:r>
              <a:rPr lang="zh-CN" altLang="en-US" sz="4300" dirty="0">
                <a:latin typeface="Calibri"/>
                <a:cs typeface="Calibri"/>
              </a:rPr>
              <a:t> </a:t>
            </a:r>
            <a:r>
              <a:rPr lang="en-US" altLang="zh-CN" sz="4300" dirty="0">
                <a:latin typeface="Calibri"/>
                <a:cs typeface="Calibri"/>
              </a:rPr>
              <a:t>MNIST,</a:t>
            </a:r>
            <a:r>
              <a:rPr lang="zh-CN" altLang="en-US" sz="4300" dirty="0">
                <a:latin typeface="Calibri"/>
                <a:cs typeface="Calibri"/>
              </a:rPr>
              <a:t> </a:t>
            </a:r>
            <a:r>
              <a:rPr lang="en-US" altLang="zh-CN" sz="4300" dirty="0">
                <a:latin typeface="Calibri"/>
                <a:cs typeface="Calibri"/>
              </a:rPr>
              <a:t>but</a:t>
            </a:r>
            <a:r>
              <a:rPr lang="zh-CN" altLang="en-US" sz="4300" dirty="0">
                <a:latin typeface="Calibri"/>
                <a:cs typeface="Calibri"/>
              </a:rPr>
              <a:t> </a:t>
            </a:r>
            <a:r>
              <a:rPr lang="en-US" altLang="zh-CN" sz="4300" dirty="0">
                <a:latin typeface="Calibri"/>
                <a:cs typeface="Calibri"/>
              </a:rPr>
              <a:t>it</a:t>
            </a:r>
            <a:r>
              <a:rPr lang="zh-CN" altLang="en-US" sz="4300" dirty="0">
                <a:latin typeface="Calibri"/>
                <a:cs typeface="Calibri"/>
              </a:rPr>
              <a:t> </a:t>
            </a:r>
            <a:r>
              <a:rPr lang="en-US" altLang="zh-CN" sz="4300" dirty="0">
                <a:latin typeface="Calibri"/>
                <a:cs typeface="Calibri"/>
              </a:rPr>
              <a:t>is</a:t>
            </a:r>
            <a:r>
              <a:rPr lang="zh-CN" altLang="en-US" sz="4300" dirty="0">
                <a:latin typeface="Calibri"/>
                <a:cs typeface="Calibri"/>
              </a:rPr>
              <a:t> </a:t>
            </a:r>
            <a:r>
              <a:rPr lang="en-US" altLang="zh-CN" sz="4300" dirty="0">
                <a:latin typeface="Calibri"/>
                <a:cs typeface="Calibri"/>
              </a:rPr>
              <a:t>also</a:t>
            </a:r>
            <a:r>
              <a:rPr lang="zh-CN" altLang="en-US" sz="4300" dirty="0">
                <a:latin typeface="Calibri"/>
                <a:cs typeface="Calibri"/>
              </a:rPr>
              <a:t> </a:t>
            </a:r>
            <a:r>
              <a:rPr lang="en-US" altLang="zh-CN" sz="4300" dirty="0">
                <a:latin typeface="Calibri"/>
                <a:cs typeface="Calibri"/>
              </a:rPr>
              <a:t>a</a:t>
            </a:r>
            <a:r>
              <a:rPr lang="zh-CN" altLang="en-US" sz="4300" dirty="0">
                <a:latin typeface="Calibri"/>
                <a:cs typeface="Calibri"/>
              </a:rPr>
              <a:t> </a:t>
            </a:r>
            <a:r>
              <a:rPr lang="en-US" altLang="zh-CN" sz="4300" dirty="0">
                <a:latin typeface="Calibri"/>
                <a:cs typeface="Calibri"/>
              </a:rPr>
              <a:t>smaller</a:t>
            </a:r>
            <a:r>
              <a:rPr lang="zh-CN" altLang="en-US" sz="4300" dirty="0">
                <a:latin typeface="Calibri"/>
                <a:cs typeface="Calibri"/>
              </a:rPr>
              <a:t> </a:t>
            </a:r>
            <a:r>
              <a:rPr lang="en-US" altLang="zh-CN" sz="4300" dirty="0">
                <a:latin typeface="Calibri"/>
                <a:cs typeface="Calibri"/>
              </a:rPr>
              <a:t>dataset</a:t>
            </a:r>
            <a:r>
              <a:rPr lang="zh-CN" altLang="en-US" sz="4300" dirty="0">
                <a:latin typeface="Calibri"/>
                <a:cs typeface="Calibri"/>
              </a:rPr>
              <a:t> </a:t>
            </a:r>
            <a:r>
              <a:rPr lang="en-US" altLang="zh-CN" sz="4300" dirty="0">
                <a:latin typeface="Calibri"/>
                <a:cs typeface="Calibri"/>
              </a:rPr>
              <a:t>that</a:t>
            </a:r>
            <a:r>
              <a:rPr lang="zh-CN" altLang="en-US" sz="4300" dirty="0">
                <a:latin typeface="Calibri"/>
                <a:cs typeface="Calibri"/>
              </a:rPr>
              <a:t> </a:t>
            </a:r>
            <a:r>
              <a:rPr lang="en-US" altLang="zh-CN" sz="4300" dirty="0">
                <a:latin typeface="Calibri"/>
                <a:cs typeface="Calibri"/>
              </a:rPr>
              <a:t>feature</a:t>
            </a:r>
            <a:r>
              <a:rPr lang="zh-CN" altLang="en-US" sz="4300" dirty="0">
                <a:latin typeface="Calibri"/>
                <a:cs typeface="Calibri"/>
              </a:rPr>
              <a:t> </a:t>
            </a:r>
            <a:r>
              <a:rPr lang="en-US" altLang="zh-CN" sz="4300" dirty="0">
                <a:latin typeface="Calibri"/>
                <a:cs typeface="Calibri"/>
              </a:rPr>
              <a:t>can</a:t>
            </a:r>
            <a:r>
              <a:rPr lang="zh-CN" altLang="en-US" sz="4300" dirty="0">
                <a:latin typeface="Calibri"/>
                <a:cs typeface="Calibri"/>
              </a:rPr>
              <a:t> </a:t>
            </a:r>
            <a:r>
              <a:rPr lang="en-US" altLang="zh-CN" sz="4300" dirty="0">
                <a:latin typeface="Calibri"/>
                <a:cs typeface="Calibri"/>
              </a:rPr>
              <a:t>be</a:t>
            </a:r>
            <a:r>
              <a:rPr lang="zh-CN" altLang="en-US" sz="4300" dirty="0">
                <a:latin typeface="Calibri"/>
                <a:cs typeface="Calibri"/>
              </a:rPr>
              <a:t> </a:t>
            </a:r>
            <a:r>
              <a:rPr lang="en-US" altLang="zh-CN" sz="4300" dirty="0">
                <a:latin typeface="Calibri"/>
                <a:cs typeface="Calibri"/>
              </a:rPr>
              <a:t>extracted</a:t>
            </a:r>
            <a:r>
              <a:rPr lang="zh-CN" altLang="en-US" sz="4300" dirty="0">
                <a:latin typeface="Calibri"/>
                <a:cs typeface="Calibri"/>
              </a:rPr>
              <a:t> </a:t>
            </a:r>
            <a:r>
              <a:rPr lang="en-US" altLang="zh-CN" sz="4300" dirty="0">
                <a:latin typeface="Calibri"/>
                <a:cs typeface="Calibri"/>
              </a:rPr>
              <a:t>by</a:t>
            </a:r>
            <a:r>
              <a:rPr lang="zh-CN" altLang="en-US" sz="4300" dirty="0">
                <a:latin typeface="Calibri"/>
                <a:cs typeface="Calibri"/>
              </a:rPr>
              <a:t> </a:t>
            </a:r>
            <a:r>
              <a:rPr lang="en-US" altLang="zh-CN" sz="4300" dirty="0">
                <a:latin typeface="Calibri"/>
                <a:cs typeface="Calibri"/>
              </a:rPr>
              <a:t>CPU</a:t>
            </a:r>
            <a:r>
              <a:rPr lang="zh-CN" altLang="en-US" sz="4300" dirty="0">
                <a:latin typeface="Calibri"/>
                <a:cs typeface="Calibri"/>
              </a:rPr>
              <a:t> </a:t>
            </a:r>
            <a:r>
              <a:rPr lang="en-US" altLang="zh-CN" sz="4300" dirty="0">
                <a:latin typeface="Calibri"/>
                <a:cs typeface="Calibri"/>
              </a:rPr>
              <a:t>in</a:t>
            </a:r>
            <a:r>
              <a:rPr lang="zh-CN" altLang="en-US" sz="4300" dirty="0">
                <a:latin typeface="Calibri"/>
                <a:cs typeface="Calibri"/>
              </a:rPr>
              <a:t> </a:t>
            </a:r>
            <a:r>
              <a:rPr lang="en-US" altLang="zh-CN" sz="4300" dirty="0">
                <a:latin typeface="Calibri"/>
                <a:cs typeface="Calibri"/>
              </a:rPr>
              <a:t>reasonable</a:t>
            </a:r>
            <a:r>
              <a:rPr lang="zh-CN" altLang="en-US" sz="4300" dirty="0">
                <a:latin typeface="Calibri"/>
                <a:cs typeface="Calibri"/>
              </a:rPr>
              <a:t> </a:t>
            </a:r>
            <a:r>
              <a:rPr lang="en-US" altLang="zh-CN" sz="4300" dirty="0">
                <a:latin typeface="Calibri"/>
                <a:cs typeface="Calibri"/>
              </a:rPr>
              <a:t>time. </a:t>
            </a:r>
            <a:endParaRPr lang="en-US" sz="4300" dirty="0">
              <a:latin typeface="Arial"/>
              <a:cs typeface="Arial"/>
            </a:endParaRPr>
          </a:p>
          <a:p>
            <a:pPr eaLnBrk="1" hangingPunct="1"/>
            <a:r>
              <a:rPr lang="en-US" altLang="zh-CN" sz="4300" dirty="0">
                <a:latin typeface="Calibri"/>
                <a:cs typeface="Calibri"/>
              </a:rPr>
              <a:t>Classifiers will be trained on features extracted from 50000 training samples and accuracy will be evaluated on 10000 testing samples.</a:t>
            </a:r>
            <a:endParaRPr lang="en-US" sz="4300" dirty="0">
              <a:cs typeface="Arial"/>
            </a:endParaRPr>
          </a:p>
        </p:txBody>
      </p:sp>
      <p:sp>
        <p:nvSpPr>
          <p:cNvPr id="32" name="Rectangle 31"/>
          <p:cNvSpPr/>
          <p:nvPr/>
        </p:nvSpPr>
        <p:spPr>
          <a:xfrm>
            <a:off x="1645920" y="4800600"/>
            <a:ext cx="153619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altLang="zh-CN" sz="5400" b="1" dirty="0">
                <a:solidFill>
                  <a:schemeClr val="accent3">
                    <a:lumMod val="20000"/>
                    <a:lumOff val="80000"/>
                  </a:schemeClr>
                </a:solidFill>
              </a:rPr>
              <a:t>Introduction</a:t>
            </a:r>
            <a:endParaRPr lang="en-US" sz="6000" b="1" dirty="0">
              <a:solidFill>
                <a:schemeClr val="accent3">
                  <a:lumMod val="20000"/>
                  <a:lumOff val="80000"/>
                </a:schemeClr>
              </a:solidFill>
            </a:endParaRPr>
          </a:p>
        </p:txBody>
      </p:sp>
      <p:sp>
        <p:nvSpPr>
          <p:cNvPr id="13" name="Text Box 192"/>
          <p:cNvSpPr txBox="1">
            <a:spLocks noChangeArrowheads="1"/>
          </p:cNvSpPr>
          <p:nvPr/>
        </p:nvSpPr>
        <p:spPr bwMode="auto">
          <a:xfrm>
            <a:off x="18344006" y="13786529"/>
            <a:ext cx="15361920" cy="918834"/>
          </a:xfrm>
          <a:prstGeom prst="rect">
            <a:avLst/>
          </a:prstGeom>
          <a:noFill/>
          <a:ln w="12700">
            <a:noFill/>
          </a:ln>
          <a:effectLst/>
        </p:spPr>
        <p:txBody>
          <a:bodyPr lIns="150174" tIns="150174" rIns="150174" bIns="150174"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tabLst>
                <a:tab pos="2211388" algn="l"/>
                <a:tab pos="7127875" algn="l"/>
                <a:tab pos="12288838" algn="l"/>
              </a:tabLst>
            </a:pPr>
            <a:r>
              <a:rPr lang="en-US" altLang="zh-CN" sz="4000" b="1" dirty="0">
                <a:latin typeface="Calibri" pitchFamily="34" charset="0"/>
              </a:rPr>
              <a:t>             PCA                                      MDS                                     t-SNE</a:t>
            </a:r>
            <a:endParaRPr lang="en-US" altLang="zh-CN" sz="4000" b="1" dirty="0">
              <a:latin typeface="Calibri" pitchFamily="34" charset="0"/>
              <a:cs typeface="Calibri"/>
            </a:endParaRPr>
          </a:p>
        </p:txBody>
      </p:sp>
      <p:sp>
        <p:nvSpPr>
          <p:cNvPr id="34" name="Rectangle 33"/>
          <p:cNvSpPr/>
          <p:nvPr/>
        </p:nvSpPr>
        <p:spPr>
          <a:xfrm>
            <a:off x="17922240" y="4800600"/>
            <a:ext cx="153619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5400" b="1" dirty="0">
                <a:solidFill>
                  <a:schemeClr val="accent3">
                    <a:lumMod val="20000"/>
                    <a:lumOff val="80000"/>
                  </a:schemeClr>
                </a:solidFill>
              </a:rPr>
              <a:t>Visualization</a:t>
            </a:r>
          </a:p>
        </p:txBody>
      </p:sp>
      <p:sp>
        <p:nvSpPr>
          <p:cNvPr id="12" name="Text Box 191"/>
          <p:cNvSpPr txBox="1">
            <a:spLocks noChangeArrowheads="1"/>
          </p:cNvSpPr>
          <p:nvPr/>
        </p:nvSpPr>
        <p:spPr bwMode="auto">
          <a:xfrm>
            <a:off x="34198560" y="14105989"/>
            <a:ext cx="15361920" cy="10767684"/>
          </a:xfrm>
          <a:prstGeom prst="rect">
            <a:avLst/>
          </a:prstGeom>
          <a:solidFill>
            <a:schemeClr val="bg1"/>
          </a:solidFill>
          <a:ln w="12700">
            <a:solidFill>
              <a:schemeClr val="accent1">
                <a:lumMod val="75000"/>
              </a:schemeClr>
            </a:solidFill>
          </a:ln>
          <a:effectLst/>
        </p:spPr>
        <p:txBody>
          <a:bodyPr lIns="150174" tIns="150174" rIns="150174" bIns="150174"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4000" dirty="0">
                <a:latin typeface="Calibri" pitchFamily="34" charset="0"/>
                <a:cs typeface="Calibri"/>
              </a:rPr>
              <a:t>The classification accuracy of VGG and ResNet are up to 93.56% and 96.38% respectively. However, </a:t>
            </a:r>
            <a:r>
              <a:rPr lang="en-GB" sz="4000" dirty="0">
                <a:latin typeface="Calibri" pitchFamily="34" charset="0"/>
                <a:cs typeface="Calibri"/>
              </a:rPr>
              <a:t>there is an obvious drop in classification accuracy in Scatter Net. We proposed several explanation for this phenomenon. </a:t>
            </a:r>
          </a:p>
          <a:p>
            <a:pPr marL="857250" indent="-857250" eaLnBrk="1" hangingPunct="1">
              <a:buChar char="•"/>
            </a:pPr>
            <a:r>
              <a:rPr lang="en-GB" sz="4000" dirty="0">
                <a:latin typeface="Calibri" pitchFamily="34" charset="0"/>
                <a:cs typeface="Calibri"/>
              </a:rPr>
              <a:t>One reason is that images in CIAFR-10 are of too small size to represent complicate items with clearer texture, while the highlight of Scatter Net is its ability in capturing texture features. </a:t>
            </a:r>
          </a:p>
          <a:p>
            <a:pPr marL="857250" indent="-857250" eaLnBrk="1" hangingPunct="1">
              <a:buChar char="•"/>
            </a:pPr>
            <a:r>
              <a:rPr lang="en-GB" sz="4000" dirty="0">
                <a:latin typeface="Calibri" pitchFamily="34" charset="0"/>
                <a:cs typeface="Calibri"/>
              </a:rPr>
              <a:t>Secondly, the parameters in Scatter Net are customized and no learning process is involved, which means it cannot adapt to the dataset by itself, lacking flexibility compared with the other two method</a:t>
            </a:r>
          </a:p>
          <a:p>
            <a:pPr marL="857250" indent="-857250" eaLnBrk="1" hangingPunct="1">
              <a:buChar char="•"/>
            </a:pPr>
            <a:r>
              <a:rPr lang="en-GB" sz="4000" dirty="0">
                <a:latin typeface="Calibri" pitchFamily="34" charset="0"/>
                <a:cs typeface="Calibri"/>
              </a:rPr>
              <a:t>In addition, both VGG and </a:t>
            </a:r>
            <a:r>
              <a:rPr lang="en-GB" sz="4000" dirty="0" err="1">
                <a:latin typeface="Calibri" pitchFamily="34" charset="0"/>
                <a:cs typeface="Calibri"/>
              </a:rPr>
              <a:t>ResneXt</a:t>
            </a:r>
            <a:r>
              <a:rPr lang="en-GB" sz="4000" dirty="0">
                <a:latin typeface="Calibri" pitchFamily="34" charset="0"/>
                <a:cs typeface="Calibri"/>
              </a:rPr>
              <a:t> are trained aiming at classification, so they tend to extract features which are prone to classification (even cheating), while Scatter Net just extracts features by pre-established parameters without goal. In this case, parameter tuning and feature selection become essential to Scatter Net.</a:t>
            </a:r>
            <a:endParaRPr lang="en-US" sz="4000" dirty="0"/>
          </a:p>
        </p:txBody>
      </p:sp>
      <p:sp>
        <p:nvSpPr>
          <p:cNvPr id="35" name="Rectangle 34"/>
          <p:cNvSpPr/>
          <p:nvPr/>
        </p:nvSpPr>
        <p:spPr>
          <a:xfrm>
            <a:off x="34198560" y="13534300"/>
            <a:ext cx="153619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5400" b="1" dirty="0">
                <a:solidFill>
                  <a:schemeClr val="accent3">
                    <a:lumMod val="20000"/>
                    <a:lumOff val="80000"/>
                  </a:schemeClr>
                </a:solidFill>
              </a:rPr>
              <a:t>Conclusions and Discussion</a:t>
            </a:r>
          </a:p>
        </p:txBody>
      </p:sp>
      <p:sp>
        <p:nvSpPr>
          <p:cNvPr id="14" name="Text Box 193"/>
          <p:cNvSpPr txBox="1">
            <a:spLocks noChangeArrowheads="1"/>
          </p:cNvSpPr>
          <p:nvPr/>
        </p:nvSpPr>
        <p:spPr bwMode="auto">
          <a:xfrm>
            <a:off x="34198560" y="25719028"/>
            <a:ext cx="15361920" cy="2765494"/>
          </a:xfrm>
          <a:prstGeom prst="rect">
            <a:avLst/>
          </a:prstGeom>
          <a:solidFill>
            <a:schemeClr val="bg1"/>
          </a:solidFill>
          <a:ln w="12700">
            <a:solidFill>
              <a:schemeClr val="accent1">
                <a:lumMod val="75000"/>
              </a:schemeClr>
            </a:solidFill>
          </a:ln>
          <a:effectLst/>
        </p:spPr>
        <p:txBody>
          <a:bodyPr wrap="square" lIns="150174" tIns="150174" rIns="150174" bIns="150174"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spcAft>
                <a:spcPts val="1850"/>
              </a:spcAft>
            </a:pPr>
            <a:r>
              <a:rPr lang="en-US" sz="4000" dirty="0">
                <a:latin typeface="Calibri" pitchFamily="34" charset="0"/>
              </a:rPr>
              <a:t>To verify our hypothesis, more experiments</a:t>
            </a:r>
            <a:r>
              <a:rPr lang="en-US" sz="4000" dirty="0">
                <a:latin typeface="Calibri" pitchFamily="34" charset="0"/>
                <a:cs typeface="Calibri"/>
              </a:rPr>
              <a:t> need to be conducted on two kinds of image  datasets, one of which contains more detailed textures while the another contains more deformations like rotation and scaling. Feature selection should be taken into consideration, too.</a:t>
            </a:r>
            <a:endParaRPr lang="en-US" dirty="0"/>
          </a:p>
        </p:txBody>
      </p:sp>
      <p:sp>
        <p:nvSpPr>
          <p:cNvPr id="36" name="Rectangle 35"/>
          <p:cNvSpPr/>
          <p:nvPr/>
        </p:nvSpPr>
        <p:spPr>
          <a:xfrm>
            <a:off x="34198560" y="25077623"/>
            <a:ext cx="15361920" cy="6876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5400" b="1" dirty="0">
                <a:solidFill>
                  <a:schemeClr val="accent3">
                    <a:lumMod val="20000"/>
                    <a:lumOff val="80000"/>
                  </a:schemeClr>
                </a:solidFill>
                <a:cs typeface="Calibri"/>
              </a:rPr>
              <a:t>Future</a:t>
            </a:r>
          </a:p>
        </p:txBody>
      </p:sp>
      <p:sp>
        <p:nvSpPr>
          <p:cNvPr id="58" name="文本框 57">
            <a:extLst>
              <a:ext uri="{FF2B5EF4-FFF2-40B4-BE49-F238E27FC236}">
                <a16:creationId xmlns:a16="http://schemas.microsoft.com/office/drawing/2014/main" id="{257D4B2F-A829-144C-98A2-704A418EB3A1}"/>
              </a:ext>
            </a:extLst>
          </p:cNvPr>
          <p:cNvSpPr txBox="1"/>
          <p:nvPr/>
        </p:nvSpPr>
        <p:spPr>
          <a:xfrm>
            <a:off x="24144816" y="14497193"/>
            <a:ext cx="3183467" cy="707886"/>
          </a:xfrm>
          <a:prstGeom prst="rect">
            <a:avLst/>
          </a:prstGeom>
          <a:noFill/>
        </p:spPr>
        <p:txBody>
          <a:bodyPr wrap="square" rtlCol="0">
            <a:spAutoFit/>
          </a:bodyPr>
          <a:lstStyle/>
          <a:p>
            <a:pPr algn="ctr"/>
            <a:r>
              <a:rPr kumimoji="1" lang="en-US" altLang="zh-CN" sz="4000" b="1" dirty="0" err="1"/>
              <a:t>ResneXt</a:t>
            </a:r>
            <a:endParaRPr kumimoji="1" lang="zh-CN" altLang="en-US" sz="4000" b="1" dirty="0"/>
          </a:p>
        </p:txBody>
      </p:sp>
      <p:sp>
        <p:nvSpPr>
          <p:cNvPr id="59" name="文本框 58">
            <a:extLst>
              <a:ext uri="{FF2B5EF4-FFF2-40B4-BE49-F238E27FC236}">
                <a16:creationId xmlns:a16="http://schemas.microsoft.com/office/drawing/2014/main" id="{96154669-527D-2B40-ADA5-1AA55CEF6BEA}"/>
              </a:ext>
            </a:extLst>
          </p:cNvPr>
          <p:cNvSpPr txBox="1"/>
          <p:nvPr/>
        </p:nvSpPr>
        <p:spPr>
          <a:xfrm>
            <a:off x="24154010" y="19137485"/>
            <a:ext cx="3183467" cy="707886"/>
          </a:xfrm>
          <a:prstGeom prst="rect">
            <a:avLst/>
          </a:prstGeom>
          <a:noFill/>
        </p:spPr>
        <p:txBody>
          <a:bodyPr wrap="square" rtlCol="0">
            <a:spAutoFit/>
          </a:bodyPr>
          <a:lstStyle/>
          <a:p>
            <a:pPr algn="ctr"/>
            <a:r>
              <a:rPr kumimoji="1" lang="en-US" altLang="zh-CN" sz="4000" b="1"/>
              <a:t>VGG19</a:t>
            </a:r>
            <a:endParaRPr kumimoji="1" lang="zh-CN" altLang="en-US" sz="4000" b="1"/>
          </a:p>
        </p:txBody>
      </p:sp>
      <p:sp>
        <p:nvSpPr>
          <p:cNvPr id="60" name="文本框 59">
            <a:extLst>
              <a:ext uri="{FF2B5EF4-FFF2-40B4-BE49-F238E27FC236}">
                <a16:creationId xmlns:a16="http://schemas.microsoft.com/office/drawing/2014/main" id="{5307749B-7ABC-C44A-9276-8D6FC176B964}"/>
              </a:ext>
            </a:extLst>
          </p:cNvPr>
          <p:cNvSpPr txBox="1"/>
          <p:nvPr/>
        </p:nvSpPr>
        <p:spPr>
          <a:xfrm>
            <a:off x="24280279" y="23662900"/>
            <a:ext cx="3183467" cy="707886"/>
          </a:xfrm>
          <a:prstGeom prst="rect">
            <a:avLst/>
          </a:prstGeom>
          <a:noFill/>
        </p:spPr>
        <p:txBody>
          <a:bodyPr wrap="square" rtlCol="0">
            <a:spAutoFit/>
          </a:bodyPr>
          <a:lstStyle/>
          <a:p>
            <a:pPr algn="ctr"/>
            <a:r>
              <a:rPr kumimoji="1" lang="en-US" altLang="zh-CN" sz="4000" b="1" dirty="0"/>
              <a:t>Scatter</a:t>
            </a:r>
            <a:r>
              <a:rPr kumimoji="1" lang="zh-CN" altLang="en-US" sz="4000" b="1" dirty="0"/>
              <a:t> </a:t>
            </a:r>
            <a:r>
              <a:rPr kumimoji="1" lang="en-US" altLang="zh-CN" sz="4000" b="1" dirty="0"/>
              <a:t>Net</a:t>
            </a:r>
            <a:endParaRPr kumimoji="1" lang="zh-CN" altLang="en-US" sz="4000" b="1" dirty="0"/>
          </a:p>
        </p:txBody>
      </p:sp>
      <p:sp>
        <p:nvSpPr>
          <p:cNvPr id="41" name="Rectangle 40">
            <a:extLst>
              <a:ext uri="{FF2B5EF4-FFF2-40B4-BE49-F238E27FC236}">
                <a16:creationId xmlns:a16="http://schemas.microsoft.com/office/drawing/2014/main" id="{CC7C2FF9-F6CF-4775-BA24-6CDE6110AF2C}"/>
              </a:ext>
            </a:extLst>
          </p:cNvPr>
          <p:cNvSpPr/>
          <p:nvPr/>
        </p:nvSpPr>
        <p:spPr>
          <a:xfrm>
            <a:off x="34206265" y="4800650"/>
            <a:ext cx="153619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sz="5400" b="1" dirty="0">
                <a:solidFill>
                  <a:schemeClr val="accent3">
                    <a:lumMod val="20000"/>
                    <a:lumOff val="80000"/>
                  </a:schemeClr>
                </a:solidFill>
              </a:rPr>
              <a:t>Classification</a:t>
            </a:r>
            <a:endParaRPr lang="en-US" sz="5400" b="1" dirty="0">
              <a:solidFill>
                <a:schemeClr val="accent3">
                  <a:lumMod val="20000"/>
                  <a:lumOff val="80000"/>
                </a:schemeClr>
              </a:solidFill>
              <a:cs typeface="Calibri"/>
            </a:endParaRPr>
          </a:p>
        </p:txBody>
      </p:sp>
      <p:pic>
        <p:nvPicPr>
          <p:cNvPr id="6" name="Picture 6" descr="A screenshot of a cell phone&#10;&#10;Description generated with very high confidence">
            <a:extLst>
              <a:ext uri="{FF2B5EF4-FFF2-40B4-BE49-F238E27FC236}">
                <a16:creationId xmlns:a16="http://schemas.microsoft.com/office/drawing/2014/main" id="{FD8442F3-9217-42B5-82AD-CA2D1C524511}"/>
              </a:ext>
            </a:extLst>
          </p:cNvPr>
          <p:cNvPicPr>
            <a:picLocks noChangeAspect="1"/>
          </p:cNvPicPr>
          <p:nvPr/>
        </p:nvPicPr>
        <p:blipFill>
          <a:blip r:embed="rId11"/>
          <a:stretch>
            <a:fillRect/>
          </a:stretch>
        </p:blipFill>
        <p:spPr>
          <a:xfrm>
            <a:off x="34197043" y="5478433"/>
            <a:ext cx="15365558" cy="7640705"/>
          </a:xfrm>
          <a:prstGeom prst="rect">
            <a:avLst/>
          </a:prstGeom>
          <a:ln w="3175">
            <a:noFill/>
          </a:ln>
        </p:spPr>
      </p:pic>
      <p:sp>
        <p:nvSpPr>
          <p:cNvPr id="17" name="TextBox 16">
            <a:extLst>
              <a:ext uri="{FF2B5EF4-FFF2-40B4-BE49-F238E27FC236}">
                <a16:creationId xmlns:a16="http://schemas.microsoft.com/office/drawing/2014/main" id="{C21048B4-0448-408D-9FF4-FDBF3B9A586F}"/>
              </a:ext>
            </a:extLst>
          </p:cNvPr>
          <p:cNvSpPr txBox="1"/>
          <p:nvPr/>
        </p:nvSpPr>
        <p:spPr>
          <a:xfrm>
            <a:off x="1672067" y="18206042"/>
            <a:ext cx="15274168" cy="10267547"/>
          </a:xfrm>
          <a:prstGeom prst="rect">
            <a:avLst/>
          </a:prstGeom>
          <a:solidFill>
            <a:schemeClr val="bg1"/>
          </a:solidFill>
          <a:ln w="12700">
            <a:solidFill>
              <a:schemeClr val="accent1">
                <a:lumMod val="75000"/>
              </a:schemeClr>
            </a:solidFill>
          </a:ln>
          <a:effectLst/>
        </p:spPr>
        <p:txBody>
          <a:bodyPr wrap="square" lIns="150174" tIns="150174" rIns="150174" bIns="150174" anchor="t">
            <a:spAutoFit/>
          </a:bodyPr>
          <a:lstStyle/>
          <a:p>
            <a:pPr>
              <a:spcBef>
                <a:spcPts val="1850"/>
              </a:spcBef>
              <a:spcAft>
                <a:spcPts val="1850"/>
              </a:spcAft>
            </a:pPr>
            <a:r>
              <a:rPr lang="en-US" sz="4000" b="1" dirty="0">
                <a:latin typeface="Calibri"/>
                <a:cs typeface="Calibri"/>
              </a:rPr>
              <a:t>VGG</a:t>
            </a:r>
            <a:r>
              <a:rPr lang="en-US" sz="4000" dirty="0">
                <a:latin typeface="Calibri"/>
                <a:cs typeface="Calibri"/>
              </a:rPr>
              <a:t>: By stacking convolution layers, VGG has successfully expended the receptive filed of its 3*3 filters, increased nonlinearity while reduced the number of parameters.  Feature is extracted from the last pooling layer, (bottleneck) with dimension of 512.</a:t>
            </a:r>
          </a:p>
          <a:p>
            <a:pPr>
              <a:spcAft>
                <a:spcPts val="1850"/>
              </a:spcAft>
            </a:pPr>
            <a:r>
              <a:rPr lang="en-US" sz="4000" b="1" dirty="0" err="1">
                <a:latin typeface="Calibri"/>
                <a:cs typeface="Calibri"/>
              </a:rPr>
              <a:t>ResneXt</a:t>
            </a:r>
            <a:r>
              <a:rPr lang="en-US" sz="4000" dirty="0">
                <a:latin typeface="Calibri"/>
                <a:cs typeface="Calibri"/>
              </a:rPr>
              <a:t>: Resnet use add residual path to build a more powerful neural network. It could help solving the problem of gradient vanishing. We extract feature from the final pooling layer like what we do in VGG. The dimension of the feature is 1024.</a:t>
            </a:r>
          </a:p>
          <a:p>
            <a:pPr>
              <a:spcAft>
                <a:spcPts val="1850"/>
              </a:spcAft>
            </a:pPr>
            <a:r>
              <a:rPr lang="en-US" sz="4000" b="1" dirty="0">
                <a:latin typeface="Calibri"/>
                <a:cs typeface="Calibri"/>
              </a:rPr>
              <a:t>Scatter Net</a:t>
            </a:r>
            <a:r>
              <a:rPr lang="en-US" sz="4000" dirty="0">
                <a:latin typeface="Calibri"/>
                <a:cs typeface="Calibri"/>
              </a:rPr>
              <a:t>: </a:t>
            </a:r>
            <a:r>
              <a:rPr lang="en-US" sz="4000" dirty="0" err="1">
                <a:latin typeface="Calibri"/>
                <a:cs typeface="Calibri"/>
              </a:rPr>
              <a:t>ScatNet</a:t>
            </a:r>
            <a:r>
              <a:rPr lang="en-US" sz="4000" dirty="0">
                <a:latin typeface="Calibri"/>
                <a:cs typeface="Calibri"/>
              </a:rPr>
              <a:t> extracts features by applying a scattering propagator, which is based on wavelets. One of its advantages is keeping the invariance of translation and rotation. By changing the parameter of filters, we can get different sizes of features and choose a best one eventually according to the classification accuracy.</a:t>
            </a:r>
          </a:p>
          <a:p>
            <a:pPr>
              <a:spcAft>
                <a:spcPts val="1850"/>
              </a:spcAft>
            </a:pPr>
            <a:r>
              <a:rPr lang="en-US" sz="4000" dirty="0">
                <a:latin typeface="Calibri"/>
                <a:cs typeface="Calibri"/>
              </a:rPr>
              <a:t>Considering computational expense, we will used pre-trained VGG and </a:t>
            </a:r>
            <a:r>
              <a:rPr lang="en-US" sz="4000" dirty="0" err="1">
                <a:latin typeface="Calibri"/>
                <a:cs typeface="Calibri"/>
              </a:rPr>
              <a:t>ResneXt</a:t>
            </a:r>
            <a:r>
              <a:rPr lang="en-US" sz="4000" dirty="0">
                <a:latin typeface="Calibri"/>
                <a:cs typeface="Calibri"/>
              </a:rPr>
              <a:t> to extract features instead of training ones from scratch.</a:t>
            </a:r>
          </a:p>
        </p:txBody>
      </p:sp>
      <p:sp>
        <p:nvSpPr>
          <p:cNvPr id="44" name="Rectangle 43">
            <a:extLst>
              <a:ext uri="{FF2B5EF4-FFF2-40B4-BE49-F238E27FC236}">
                <a16:creationId xmlns:a16="http://schemas.microsoft.com/office/drawing/2014/main" id="{08CFC093-3634-4A76-A584-BAFF664FBB47}"/>
              </a:ext>
            </a:extLst>
          </p:cNvPr>
          <p:cNvSpPr/>
          <p:nvPr/>
        </p:nvSpPr>
        <p:spPr>
          <a:xfrm>
            <a:off x="1646349" y="17529186"/>
            <a:ext cx="153619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75087" tIns="37544" rIns="75087" bIns="37544" rtlCol="0" anchor="ctr"/>
          <a:lstStyle/>
          <a:p>
            <a:pPr algn="ctr"/>
            <a:r>
              <a:rPr lang="en-US" altLang="zh-CN" sz="5400" b="1" dirty="0">
                <a:solidFill>
                  <a:schemeClr val="accent3">
                    <a:lumMod val="20000"/>
                    <a:lumOff val="80000"/>
                  </a:schemeClr>
                </a:solidFill>
              </a:rPr>
              <a:t>Feature</a:t>
            </a:r>
            <a:r>
              <a:rPr lang="en-US" altLang="zh-CN" sz="5400" b="1" dirty="0">
                <a:solidFill>
                  <a:schemeClr val="accent3">
                    <a:lumMod val="20000"/>
                    <a:lumOff val="80000"/>
                  </a:schemeClr>
                </a:solidFill>
                <a:cs typeface="Calibri"/>
              </a:rPr>
              <a:t> Extraction</a:t>
            </a:r>
            <a:endParaRPr lang="en-US" sz="6000" b="1" dirty="0">
              <a:solidFill>
                <a:schemeClr val="accent3">
                  <a:lumMod val="20000"/>
                  <a:lumOff val="80000"/>
                </a:schemeClr>
              </a:solidFill>
            </a:endParaRPr>
          </a:p>
        </p:txBody>
      </p:sp>
      <p:sp>
        <p:nvSpPr>
          <p:cNvPr id="46" name="TextBox 45">
            <a:extLst>
              <a:ext uri="{FF2B5EF4-FFF2-40B4-BE49-F238E27FC236}">
                <a16:creationId xmlns:a16="http://schemas.microsoft.com/office/drawing/2014/main" id="{BE35FC8D-9BC5-49B3-BC1E-727D0E2D678E}"/>
              </a:ext>
            </a:extLst>
          </p:cNvPr>
          <p:cNvSpPr txBox="1"/>
          <p:nvPr/>
        </p:nvSpPr>
        <p:spPr>
          <a:xfrm>
            <a:off x="1734280" y="29146734"/>
            <a:ext cx="2964517" cy="814485"/>
          </a:xfrm>
          <a:prstGeom prst="rect">
            <a:avLst/>
          </a:prstGeom>
          <a:noFill/>
        </p:spPr>
        <p:txBody>
          <a:bodyPr wrap="square" lIns="75087" tIns="37544" rIns="75087" bIns="37544" rtlCol="0" anchor="t">
            <a:spAutoFit/>
          </a:bodyPr>
          <a:lstStyle/>
          <a:p>
            <a:r>
              <a:rPr lang="en-US" sz="4800" b="1">
                <a:cs typeface="Calibri"/>
              </a:rPr>
              <a:t>Links</a:t>
            </a:r>
          </a:p>
        </p:txBody>
      </p:sp>
      <p:sp>
        <p:nvSpPr>
          <p:cNvPr id="48" name="TextBox 47">
            <a:extLst>
              <a:ext uri="{FF2B5EF4-FFF2-40B4-BE49-F238E27FC236}">
                <a16:creationId xmlns:a16="http://schemas.microsoft.com/office/drawing/2014/main" id="{CA56E3BC-32B0-475C-8B9C-59C5CF416D36}"/>
              </a:ext>
            </a:extLst>
          </p:cNvPr>
          <p:cNvSpPr txBox="1"/>
          <p:nvPr/>
        </p:nvSpPr>
        <p:spPr>
          <a:xfrm>
            <a:off x="1690445" y="29775624"/>
            <a:ext cx="21969936" cy="3060000"/>
          </a:xfrm>
          <a:prstGeom prst="rect">
            <a:avLst/>
          </a:prstGeom>
          <a:noFill/>
        </p:spPr>
        <p:txBody>
          <a:bodyPr wrap="square" lIns="75087" tIns="75087" rIns="75087" bIns="75087" numCol="1" spcCol="375436" rtlCol="0" anchor="t">
            <a:noAutofit/>
          </a:bodyPr>
          <a:lstStyle/>
          <a:p>
            <a:pPr marL="571500" indent="-571500">
              <a:lnSpc>
                <a:spcPct val="150000"/>
              </a:lnSpc>
              <a:buFont typeface="Arial"/>
              <a:buChar char="•"/>
            </a:pPr>
            <a:r>
              <a:rPr lang="en-US" sz="3600" dirty="0">
                <a:cs typeface="Calibri"/>
              </a:rPr>
              <a:t>Codes: </a:t>
            </a:r>
            <a:r>
              <a:rPr lang="en-US" sz="3600" dirty="0">
                <a:cs typeface="Calibri"/>
                <a:hlinkClick r:id="rId12"/>
              </a:rPr>
              <a:t>https://github.com/ZhicongLiang/deeplearning-project-1</a:t>
            </a:r>
            <a:endParaRPr lang="en-US" sz="3600" dirty="0">
              <a:cs typeface="Calibri"/>
            </a:endParaRPr>
          </a:p>
          <a:p>
            <a:pPr marL="571500" indent="-571500">
              <a:buFont typeface="Arial"/>
              <a:buChar char="•"/>
            </a:pPr>
            <a:r>
              <a:rPr lang="en-US" sz="3600" dirty="0">
                <a:cs typeface="Calibri"/>
              </a:rPr>
              <a:t>Scatter Net: </a:t>
            </a:r>
            <a:r>
              <a:rPr lang="en-US" sz="3600" dirty="0">
                <a:cs typeface="Calibri"/>
                <a:hlinkClick r:id="rId13"/>
              </a:rPr>
              <a:t>https://www.di.ens.fr/data/software/scatnet/</a:t>
            </a:r>
            <a:endParaRPr lang="en-US" sz="3600" dirty="0">
              <a:cs typeface="Calibri"/>
            </a:endParaRPr>
          </a:p>
          <a:p>
            <a:pPr marL="571500" indent="-571500">
              <a:lnSpc>
                <a:spcPct val="150000"/>
              </a:lnSpc>
              <a:buFont typeface="Arial"/>
              <a:buChar char="•"/>
            </a:pPr>
            <a:r>
              <a:rPr lang="en-US" sz="3600" dirty="0">
                <a:cs typeface="Calibri"/>
              </a:rPr>
              <a:t>CIFAR-10: </a:t>
            </a:r>
            <a:r>
              <a:rPr lang="en-US" sz="3600" dirty="0">
                <a:cs typeface="Calibri"/>
                <a:hlinkClick r:id="rId14"/>
              </a:rPr>
              <a:t>https://www.cs.toronto.edu/~kriz/cifar.html</a:t>
            </a:r>
            <a:endParaRPr lang="en-US" sz="3600" dirty="0"/>
          </a:p>
          <a:p>
            <a:pPr marL="571500" indent="-571500">
              <a:spcAft>
                <a:spcPts val="1600"/>
              </a:spcAft>
              <a:buFont typeface="Arial"/>
              <a:buChar char="•"/>
            </a:pPr>
            <a:r>
              <a:rPr lang="en-US" sz="3600" dirty="0">
                <a:cs typeface="Calibri"/>
              </a:rPr>
              <a:t>MATH6380P:  </a:t>
            </a:r>
            <a:r>
              <a:rPr lang="en-US" sz="3600" dirty="0">
                <a:cs typeface="Calibri"/>
                <a:hlinkClick r:id="rId15"/>
              </a:rPr>
              <a:t>https://deeplearning-math.github.io/</a:t>
            </a:r>
            <a:endParaRPr lang="en-US" sz="3600" dirty="0">
              <a:cs typeface="Calibri"/>
            </a:endParaRPr>
          </a:p>
          <a:p>
            <a:pPr>
              <a:lnSpc>
                <a:spcPct val="150000"/>
              </a:lnSpc>
            </a:pPr>
            <a:endParaRPr lang="en-US" sz="3600" dirty="0">
              <a:cs typeface="Calibri"/>
            </a:endParaRPr>
          </a:p>
          <a:p>
            <a:pPr marL="375285" indent="-375285">
              <a:buAutoNum type="arabicPeriod"/>
            </a:pPr>
            <a:endParaRPr lang="en-US" sz="1400" dirty="0">
              <a:cs typeface="Calibri"/>
            </a:endParaRPr>
          </a:p>
          <a:p>
            <a:pPr marL="375285" indent="-375285">
              <a:buAutoNum type="arabicPeriod"/>
            </a:pPr>
            <a:endParaRPr lang="en-US" sz="1400" dirty="0">
              <a:cs typeface="Calibri"/>
            </a:endParaRPr>
          </a:p>
          <a:p>
            <a:pPr marL="375285" indent="-375285">
              <a:buAutoNum type="arabicPeriod"/>
            </a:pPr>
            <a:endParaRPr lang="en-US" sz="1400" dirty="0">
              <a:cs typeface="Calibri"/>
            </a:endParaRPr>
          </a:p>
          <a:p>
            <a:pPr marL="375285" indent="-375285">
              <a:buAutoNum type="arabicPeriod"/>
            </a:pPr>
            <a:endParaRPr lang="en-US" sz="1400" dirty="0">
              <a:cs typeface="Calibri"/>
            </a:endParaRPr>
          </a:p>
          <a:p>
            <a:pPr marL="375285" indent="-375285">
              <a:buAutoNum type="arabicPeriod"/>
            </a:pPr>
            <a:endParaRPr lang="en-US" sz="1400" dirty="0">
              <a:cs typeface="Calibri"/>
            </a:endParaRPr>
          </a:p>
          <a:p>
            <a:pPr marL="375285" indent="-375285">
              <a:buAutoNum type="arabicPeriod"/>
            </a:pPr>
            <a:endParaRPr lang="en-US" sz="1400" dirty="0">
              <a:cs typeface="Calibri"/>
            </a:endParaRPr>
          </a:p>
          <a:p>
            <a:pPr marL="375285" indent="-375285">
              <a:buAutoNum type="arabicPeriod"/>
            </a:pPr>
            <a:r>
              <a:rPr lang="en-US" sz="1400" dirty="0">
                <a:cs typeface="Calibri"/>
              </a:rPr>
              <a:t>  </a:t>
            </a:r>
          </a:p>
          <a:p>
            <a:pPr marL="375285" indent="-375285">
              <a:buAutoNum type="arabicPeriod"/>
            </a:pPr>
            <a:endParaRPr lang="en-US" sz="1400" dirty="0">
              <a:cs typeface="Calibri"/>
            </a:endParaRPr>
          </a:p>
        </p:txBody>
      </p:sp>
      <p:sp>
        <p:nvSpPr>
          <p:cNvPr id="2" name="文本框 1">
            <a:extLst>
              <a:ext uri="{FF2B5EF4-FFF2-40B4-BE49-F238E27FC236}">
                <a16:creationId xmlns:a16="http://schemas.microsoft.com/office/drawing/2014/main" id="{E1BB5D67-E0ED-430C-8D0F-A7B4DBB909E7}"/>
              </a:ext>
            </a:extLst>
          </p:cNvPr>
          <p:cNvSpPr txBox="1"/>
          <p:nvPr/>
        </p:nvSpPr>
        <p:spPr>
          <a:xfrm>
            <a:off x="17925249" y="5505561"/>
            <a:ext cx="15357600" cy="23004000"/>
          </a:xfrm>
          <a:prstGeom prst="rect">
            <a:avLst/>
          </a:prstGeom>
          <a:noFill/>
          <a:ln>
            <a:solidFill>
              <a:schemeClr val="accent1">
                <a:lumMod val="75000"/>
              </a:schemeClr>
            </a:solidFill>
          </a:ln>
        </p:spPr>
        <p:txBody>
          <a:bodyPr wrap="square" rtlCol="0">
            <a:spAutoFit/>
          </a:bodyPr>
          <a:lstStyle/>
          <a:p>
            <a:pPr>
              <a:spcAft>
                <a:spcPts val="1200"/>
              </a:spcAft>
            </a:pPr>
            <a:r>
              <a:rPr lang="en-US" altLang="zh-CN" sz="4000" dirty="0">
                <a:latin typeface="Calibri" pitchFamily="34" charset="0"/>
              </a:rPr>
              <a:t>We</a:t>
            </a:r>
            <a:r>
              <a:rPr lang="zh-CN" altLang="en-US" sz="4000" dirty="0">
                <a:latin typeface="Calibri" pitchFamily="34" charset="0"/>
              </a:rPr>
              <a:t> </a:t>
            </a:r>
            <a:r>
              <a:rPr lang="en-US" altLang="zh-CN" sz="4000" dirty="0">
                <a:latin typeface="Calibri" pitchFamily="34" charset="0"/>
              </a:rPr>
              <a:t>use</a:t>
            </a:r>
            <a:r>
              <a:rPr lang="zh-CN" altLang="en-US" sz="4000" dirty="0">
                <a:latin typeface="Calibri" pitchFamily="34" charset="0"/>
              </a:rPr>
              <a:t> </a:t>
            </a:r>
            <a:r>
              <a:rPr lang="en-US" altLang="zh-CN" sz="4000" dirty="0">
                <a:latin typeface="Calibri" pitchFamily="34" charset="0"/>
              </a:rPr>
              <a:t>three</a:t>
            </a:r>
            <a:r>
              <a:rPr lang="zh-CN" altLang="en-US" sz="4000" dirty="0">
                <a:latin typeface="Calibri" pitchFamily="34" charset="0"/>
              </a:rPr>
              <a:t> </a:t>
            </a:r>
            <a:r>
              <a:rPr lang="en-US" altLang="zh-CN" sz="4000" dirty="0">
                <a:latin typeface="Calibri" pitchFamily="34" charset="0"/>
              </a:rPr>
              <a:t>techniques</a:t>
            </a:r>
            <a:r>
              <a:rPr lang="zh-CN" altLang="en-US" sz="4000" dirty="0">
                <a:latin typeface="Calibri" pitchFamily="34" charset="0"/>
              </a:rPr>
              <a:t> </a:t>
            </a:r>
            <a:r>
              <a:rPr lang="en-US" altLang="zh-CN" sz="4000" dirty="0">
                <a:latin typeface="Calibri" pitchFamily="34" charset="0"/>
              </a:rPr>
              <a:t>to</a:t>
            </a:r>
            <a:r>
              <a:rPr lang="zh-CN" altLang="en-US" sz="4000" dirty="0">
                <a:latin typeface="Calibri" pitchFamily="34" charset="0"/>
              </a:rPr>
              <a:t> </a:t>
            </a:r>
            <a:r>
              <a:rPr lang="en-US" altLang="zh-CN" sz="4000" dirty="0">
                <a:latin typeface="Calibri" pitchFamily="34" charset="0"/>
              </a:rPr>
              <a:t>visualize</a:t>
            </a:r>
            <a:r>
              <a:rPr lang="zh-CN" altLang="en-US" sz="4000" dirty="0">
                <a:latin typeface="Calibri" pitchFamily="34" charset="0"/>
              </a:rPr>
              <a:t> </a:t>
            </a:r>
            <a:r>
              <a:rPr lang="en-US" altLang="zh-CN" sz="4000" dirty="0">
                <a:latin typeface="Calibri" pitchFamily="34" charset="0"/>
              </a:rPr>
              <a:t>the</a:t>
            </a:r>
            <a:r>
              <a:rPr lang="zh-CN" altLang="en-US" sz="4000" dirty="0">
                <a:latin typeface="Calibri" pitchFamily="34" charset="0"/>
              </a:rPr>
              <a:t> </a:t>
            </a:r>
            <a:r>
              <a:rPr lang="en-US" altLang="zh-CN" sz="4000" dirty="0">
                <a:latin typeface="Calibri" pitchFamily="34" charset="0"/>
              </a:rPr>
              <a:t>feature:</a:t>
            </a:r>
            <a:r>
              <a:rPr lang="zh-CN" altLang="en-US" sz="4000" dirty="0">
                <a:latin typeface="Calibri" pitchFamily="34" charset="0"/>
              </a:rPr>
              <a:t> </a:t>
            </a:r>
            <a:r>
              <a:rPr lang="en-US" altLang="zh-CN" sz="4000" dirty="0">
                <a:latin typeface="Calibri" pitchFamily="34" charset="0"/>
              </a:rPr>
              <a:t>PCA,</a:t>
            </a:r>
            <a:r>
              <a:rPr lang="zh-CN" altLang="en-US" sz="4000" dirty="0">
                <a:latin typeface="Calibri" pitchFamily="34" charset="0"/>
              </a:rPr>
              <a:t> </a:t>
            </a:r>
            <a:r>
              <a:rPr lang="en-US" altLang="zh-CN" sz="4000" dirty="0">
                <a:latin typeface="Calibri" pitchFamily="34" charset="0"/>
              </a:rPr>
              <a:t>MDS</a:t>
            </a:r>
            <a:r>
              <a:rPr lang="zh-CN" altLang="en-US" sz="4000" dirty="0">
                <a:latin typeface="Calibri" pitchFamily="34" charset="0"/>
              </a:rPr>
              <a:t> </a:t>
            </a:r>
            <a:r>
              <a:rPr lang="en-US" altLang="zh-CN" sz="4000" dirty="0">
                <a:latin typeface="Calibri" pitchFamily="34" charset="0"/>
              </a:rPr>
              <a:t>and</a:t>
            </a:r>
            <a:r>
              <a:rPr lang="zh-CN" altLang="en-US" sz="4000" dirty="0">
                <a:latin typeface="Calibri" pitchFamily="34" charset="0"/>
              </a:rPr>
              <a:t> </a:t>
            </a:r>
            <a:r>
              <a:rPr lang="en-US" altLang="zh-CN" sz="4000" dirty="0">
                <a:latin typeface="Calibri" pitchFamily="34" charset="0"/>
              </a:rPr>
              <a:t>t-SNE.</a:t>
            </a:r>
            <a:r>
              <a:rPr lang="zh-CN" altLang="en-US" sz="4000" dirty="0">
                <a:latin typeface="Calibri" pitchFamily="34" charset="0"/>
              </a:rPr>
              <a:t> </a:t>
            </a:r>
            <a:r>
              <a:rPr lang="en-US" altLang="zh-CN" sz="4000" dirty="0">
                <a:latin typeface="Calibri" pitchFamily="34" charset="0"/>
              </a:rPr>
              <a:t>Each</a:t>
            </a:r>
            <a:r>
              <a:rPr lang="zh-CN" altLang="en-US" sz="4000" dirty="0">
                <a:latin typeface="Calibri" pitchFamily="34" charset="0"/>
              </a:rPr>
              <a:t> </a:t>
            </a:r>
            <a:r>
              <a:rPr lang="en-US" altLang="zh-CN" sz="4000" dirty="0">
                <a:latin typeface="Calibri" pitchFamily="34" charset="0"/>
              </a:rPr>
              <a:t>color</a:t>
            </a:r>
            <a:r>
              <a:rPr lang="zh-CN" altLang="en-US" sz="4000" dirty="0">
                <a:latin typeface="Calibri" pitchFamily="34" charset="0"/>
              </a:rPr>
              <a:t> </a:t>
            </a:r>
            <a:r>
              <a:rPr lang="en-US" altLang="zh-CN" sz="4000" dirty="0">
                <a:latin typeface="Calibri" pitchFamily="34" charset="0"/>
              </a:rPr>
              <a:t>represents</a:t>
            </a:r>
            <a:r>
              <a:rPr lang="zh-CN" altLang="en-US" sz="4000" dirty="0">
                <a:latin typeface="Calibri" pitchFamily="34" charset="0"/>
              </a:rPr>
              <a:t> </a:t>
            </a:r>
            <a:r>
              <a:rPr lang="en-US" altLang="zh-CN" sz="4000" dirty="0">
                <a:latin typeface="Calibri" pitchFamily="34" charset="0"/>
              </a:rPr>
              <a:t>a</a:t>
            </a:r>
            <a:r>
              <a:rPr lang="zh-CN" altLang="en-US" sz="4000" dirty="0">
                <a:latin typeface="Calibri" pitchFamily="34" charset="0"/>
              </a:rPr>
              <a:t> </a:t>
            </a:r>
            <a:r>
              <a:rPr lang="en-US" altLang="zh-CN" sz="4000" dirty="0">
                <a:latin typeface="Calibri" pitchFamily="34" charset="0"/>
              </a:rPr>
              <a:t>category.</a:t>
            </a:r>
            <a:endParaRPr lang="en-US" altLang="zh-CN" sz="4000" dirty="0">
              <a:latin typeface="Calibri" pitchFamily="34" charset="0"/>
              <a:cs typeface="Calibri"/>
            </a:endParaRPr>
          </a:p>
          <a:p>
            <a:pPr>
              <a:spcAft>
                <a:spcPts val="1200"/>
              </a:spcAft>
            </a:pPr>
            <a:r>
              <a:rPr lang="en-US" altLang="zh-CN" sz="4000" dirty="0">
                <a:latin typeface="Calibri" pitchFamily="34" charset="0"/>
              </a:rPr>
              <a:t>As</a:t>
            </a:r>
            <a:r>
              <a:rPr lang="zh-CN" altLang="en-US" sz="4000" dirty="0">
                <a:latin typeface="Calibri" pitchFamily="34" charset="0"/>
              </a:rPr>
              <a:t> </a:t>
            </a:r>
            <a:r>
              <a:rPr lang="en-US" altLang="zh-CN" sz="4000" dirty="0">
                <a:latin typeface="Calibri" pitchFamily="34" charset="0"/>
              </a:rPr>
              <a:t>shown</a:t>
            </a:r>
            <a:r>
              <a:rPr lang="zh-CN" altLang="en-US" sz="4000" dirty="0">
                <a:latin typeface="Calibri" pitchFamily="34" charset="0"/>
              </a:rPr>
              <a:t> </a:t>
            </a:r>
            <a:r>
              <a:rPr lang="en-US" altLang="zh-CN" sz="4000" dirty="0">
                <a:latin typeface="Calibri" pitchFamily="34" charset="0"/>
              </a:rPr>
              <a:t>below,</a:t>
            </a:r>
            <a:r>
              <a:rPr lang="zh-CN" altLang="en-US" sz="4000" dirty="0">
                <a:latin typeface="Calibri" pitchFamily="34" charset="0"/>
              </a:rPr>
              <a:t> </a:t>
            </a:r>
            <a:r>
              <a:rPr lang="en-US" altLang="zh-CN" sz="4000" dirty="0">
                <a:latin typeface="Calibri" pitchFamily="34" charset="0"/>
              </a:rPr>
              <a:t>PCA</a:t>
            </a:r>
            <a:r>
              <a:rPr lang="zh-CN" altLang="en-US" sz="4000" dirty="0">
                <a:latin typeface="Calibri" pitchFamily="34" charset="0"/>
              </a:rPr>
              <a:t> </a:t>
            </a:r>
            <a:r>
              <a:rPr lang="en-US" altLang="zh-CN" sz="4000" dirty="0">
                <a:latin typeface="Calibri" pitchFamily="34" charset="0"/>
              </a:rPr>
              <a:t>is</a:t>
            </a:r>
            <a:r>
              <a:rPr lang="zh-CN" altLang="en-US" sz="4000" dirty="0">
                <a:latin typeface="Calibri" pitchFamily="34" charset="0"/>
              </a:rPr>
              <a:t> </a:t>
            </a:r>
            <a:r>
              <a:rPr lang="en-US" altLang="zh-CN" sz="4000" dirty="0">
                <a:latin typeface="Calibri" pitchFamily="34" charset="0"/>
              </a:rPr>
              <a:t>not</a:t>
            </a:r>
            <a:r>
              <a:rPr lang="zh-CN" altLang="en-US" sz="4000" dirty="0">
                <a:latin typeface="Calibri" pitchFamily="34" charset="0"/>
              </a:rPr>
              <a:t> </a:t>
            </a:r>
            <a:r>
              <a:rPr lang="en-US" altLang="zh-CN" sz="4000" dirty="0">
                <a:latin typeface="Calibri" pitchFamily="34" charset="0"/>
              </a:rPr>
              <a:t>good</a:t>
            </a:r>
            <a:r>
              <a:rPr lang="zh-CN" altLang="en-US" sz="4000" dirty="0">
                <a:latin typeface="Calibri" pitchFamily="34" charset="0"/>
              </a:rPr>
              <a:t> </a:t>
            </a:r>
            <a:r>
              <a:rPr lang="en-US" altLang="zh-CN" sz="4000" dirty="0">
                <a:latin typeface="Calibri" pitchFamily="34" charset="0"/>
              </a:rPr>
              <a:t>to</a:t>
            </a:r>
            <a:r>
              <a:rPr lang="zh-CN" altLang="en-US" sz="4000" dirty="0">
                <a:latin typeface="Calibri" pitchFamily="34" charset="0"/>
              </a:rPr>
              <a:t> </a:t>
            </a:r>
            <a:r>
              <a:rPr lang="en-US" altLang="zh-CN" sz="4000" dirty="0">
                <a:latin typeface="Calibri" pitchFamily="34" charset="0"/>
              </a:rPr>
              <a:t>reduce</a:t>
            </a:r>
            <a:r>
              <a:rPr lang="zh-CN" altLang="en-US" sz="4000" dirty="0">
                <a:latin typeface="Calibri" pitchFamily="34" charset="0"/>
              </a:rPr>
              <a:t> </a:t>
            </a:r>
            <a:r>
              <a:rPr lang="en-US" altLang="zh-CN" sz="4000" dirty="0">
                <a:latin typeface="Calibri" pitchFamily="34" charset="0"/>
              </a:rPr>
              <a:t>the</a:t>
            </a:r>
            <a:r>
              <a:rPr lang="zh-CN" altLang="en-US" sz="4000" dirty="0">
                <a:latin typeface="Calibri" pitchFamily="34" charset="0"/>
              </a:rPr>
              <a:t> </a:t>
            </a:r>
            <a:r>
              <a:rPr lang="en-US" altLang="zh-CN" sz="4000" dirty="0">
                <a:latin typeface="Calibri" pitchFamily="34" charset="0"/>
              </a:rPr>
              <a:t>dimension</a:t>
            </a:r>
            <a:r>
              <a:rPr lang="zh-CN" altLang="en-US" sz="4000" dirty="0">
                <a:latin typeface="Calibri" pitchFamily="34" charset="0"/>
              </a:rPr>
              <a:t> </a:t>
            </a:r>
            <a:r>
              <a:rPr lang="en-US" altLang="zh-CN" sz="4000" dirty="0">
                <a:latin typeface="Calibri" pitchFamily="34" charset="0"/>
              </a:rPr>
              <a:t>and</a:t>
            </a:r>
            <a:r>
              <a:rPr lang="zh-CN" altLang="en-US" sz="4000" dirty="0">
                <a:latin typeface="Calibri" pitchFamily="34" charset="0"/>
              </a:rPr>
              <a:t> </a:t>
            </a:r>
            <a:r>
              <a:rPr lang="en-US" altLang="zh-CN" sz="4000" dirty="0">
                <a:latin typeface="Calibri" pitchFamily="34" charset="0"/>
              </a:rPr>
              <a:t>visualize</a:t>
            </a:r>
            <a:r>
              <a:rPr lang="zh-CN" altLang="en-US" sz="4000" dirty="0">
                <a:latin typeface="Calibri" pitchFamily="34" charset="0"/>
              </a:rPr>
              <a:t> </a:t>
            </a:r>
            <a:r>
              <a:rPr lang="en-US" altLang="zh-CN" sz="4000" dirty="0">
                <a:latin typeface="Calibri" pitchFamily="34" charset="0"/>
              </a:rPr>
              <a:t>the</a:t>
            </a:r>
            <a:r>
              <a:rPr lang="zh-CN" altLang="en-US" sz="4000" dirty="0">
                <a:latin typeface="Calibri" pitchFamily="34" charset="0"/>
              </a:rPr>
              <a:t> </a:t>
            </a:r>
            <a:r>
              <a:rPr lang="en-US" altLang="zh-CN" sz="4000" dirty="0">
                <a:latin typeface="Calibri" pitchFamily="34" charset="0"/>
              </a:rPr>
              <a:t>feature</a:t>
            </a:r>
            <a:r>
              <a:rPr lang="zh-CN" altLang="en-US" sz="4000" dirty="0">
                <a:latin typeface="Calibri" pitchFamily="34" charset="0"/>
              </a:rPr>
              <a:t> </a:t>
            </a:r>
            <a:r>
              <a:rPr lang="en-US" altLang="zh-CN" sz="4000" dirty="0">
                <a:latin typeface="Calibri" pitchFamily="34" charset="0"/>
              </a:rPr>
              <a:t>because</a:t>
            </a:r>
            <a:r>
              <a:rPr lang="zh-CN" altLang="en-US" sz="4000" dirty="0">
                <a:latin typeface="Calibri" pitchFamily="34" charset="0"/>
              </a:rPr>
              <a:t> </a:t>
            </a:r>
            <a:r>
              <a:rPr lang="en-US" altLang="zh-CN" sz="4000" dirty="0">
                <a:latin typeface="Calibri" pitchFamily="34" charset="0"/>
              </a:rPr>
              <a:t>it</a:t>
            </a:r>
            <a:r>
              <a:rPr lang="zh-CN" altLang="en-US" sz="4000" dirty="0">
                <a:latin typeface="Calibri" pitchFamily="34" charset="0"/>
              </a:rPr>
              <a:t> </a:t>
            </a:r>
            <a:r>
              <a:rPr lang="en-US" altLang="zh-CN" sz="4000" dirty="0">
                <a:latin typeface="Calibri" pitchFamily="34" charset="0"/>
              </a:rPr>
              <a:t>is</a:t>
            </a:r>
            <a:r>
              <a:rPr lang="zh-CN" altLang="en-US" sz="4000" dirty="0">
                <a:latin typeface="Calibri" pitchFamily="34" charset="0"/>
              </a:rPr>
              <a:t> </a:t>
            </a:r>
            <a:r>
              <a:rPr lang="en-US" altLang="zh-CN" sz="4000" dirty="0">
                <a:latin typeface="Calibri" pitchFamily="34" charset="0"/>
              </a:rPr>
              <a:t>only</a:t>
            </a:r>
            <a:r>
              <a:rPr lang="zh-CN" altLang="en-US" sz="4000" dirty="0">
                <a:latin typeface="Calibri" pitchFamily="34" charset="0"/>
              </a:rPr>
              <a:t> </a:t>
            </a:r>
            <a:r>
              <a:rPr lang="en-US" altLang="zh-CN" sz="4000" dirty="0">
                <a:latin typeface="Calibri" pitchFamily="34" charset="0"/>
              </a:rPr>
              <a:t>a</a:t>
            </a:r>
            <a:r>
              <a:rPr lang="zh-CN" altLang="en-US" sz="4000" dirty="0">
                <a:latin typeface="Calibri" pitchFamily="34" charset="0"/>
              </a:rPr>
              <a:t> </a:t>
            </a:r>
            <a:r>
              <a:rPr lang="en-US" altLang="zh-CN" sz="4000" dirty="0">
                <a:latin typeface="Calibri" pitchFamily="34" charset="0"/>
              </a:rPr>
              <a:t>linear</a:t>
            </a:r>
            <a:r>
              <a:rPr lang="zh-CN" altLang="en-US" sz="4000" dirty="0">
                <a:latin typeface="Calibri" pitchFamily="34" charset="0"/>
              </a:rPr>
              <a:t> </a:t>
            </a:r>
            <a:r>
              <a:rPr lang="en-US" altLang="zh-CN" sz="4000" dirty="0">
                <a:latin typeface="Calibri" pitchFamily="34" charset="0"/>
              </a:rPr>
              <a:t>operation.</a:t>
            </a:r>
            <a:r>
              <a:rPr lang="zh-CN" altLang="en-US" sz="4000" dirty="0">
                <a:latin typeface="Calibri" pitchFamily="34" charset="0"/>
              </a:rPr>
              <a:t> </a:t>
            </a:r>
            <a:r>
              <a:rPr lang="en-US" altLang="zh-CN" sz="4000" dirty="0">
                <a:latin typeface="Calibri" pitchFamily="34" charset="0"/>
              </a:rPr>
              <a:t>Nearly</a:t>
            </a:r>
            <a:r>
              <a:rPr lang="zh-CN" altLang="en-US" sz="4000" dirty="0">
                <a:latin typeface="Calibri" pitchFamily="34" charset="0"/>
              </a:rPr>
              <a:t> </a:t>
            </a:r>
            <a:r>
              <a:rPr lang="en-US" altLang="zh-CN" sz="4000" dirty="0">
                <a:latin typeface="Calibri" pitchFamily="34" charset="0"/>
              </a:rPr>
              <a:t>all</a:t>
            </a:r>
            <a:r>
              <a:rPr lang="zh-CN" altLang="en-US" sz="4000" dirty="0">
                <a:latin typeface="Calibri" pitchFamily="34" charset="0"/>
              </a:rPr>
              <a:t> </a:t>
            </a:r>
            <a:r>
              <a:rPr lang="en-US" altLang="zh-CN" sz="4000" dirty="0">
                <a:latin typeface="Calibri" pitchFamily="34" charset="0"/>
              </a:rPr>
              <a:t>classes</a:t>
            </a:r>
            <a:r>
              <a:rPr lang="zh-CN" altLang="en-US" sz="4000" dirty="0">
                <a:latin typeface="Calibri" pitchFamily="34" charset="0"/>
              </a:rPr>
              <a:t> </a:t>
            </a:r>
            <a:r>
              <a:rPr lang="en-US" altLang="zh-CN" sz="4000" dirty="0">
                <a:latin typeface="Calibri" pitchFamily="34" charset="0"/>
              </a:rPr>
              <a:t>are</a:t>
            </a:r>
            <a:r>
              <a:rPr lang="zh-CN" altLang="en-US" sz="4000" dirty="0">
                <a:latin typeface="Calibri" pitchFamily="34" charset="0"/>
              </a:rPr>
              <a:t> </a:t>
            </a:r>
            <a:r>
              <a:rPr lang="en-US" altLang="zh-CN" sz="4000" dirty="0">
                <a:latin typeface="Calibri" pitchFamily="34" charset="0"/>
              </a:rPr>
              <a:t>not</a:t>
            </a:r>
            <a:r>
              <a:rPr lang="zh-CN" altLang="en-US" sz="4000" dirty="0">
                <a:latin typeface="Calibri" pitchFamily="34" charset="0"/>
              </a:rPr>
              <a:t> </a:t>
            </a:r>
            <a:r>
              <a:rPr lang="en-US" altLang="zh-CN" sz="4000" dirty="0">
                <a:latin typeface="Calibri" pitchFamily="34" charset="0"/>
              </a:rPr>
              <a:t>separated.</a:t>
            </a:r>
            <a:r>
              <a:rPr lang="zh-CN" altLang="en-US" sz="4000" dirty="0">
                <a:latin typeface="Calibri" pitchFamily="34" charset="0"/>
              </a:rPr>
              <a:t> </a:t>
            </a:r>
            <a:r>
              <a:rPr lang="en-US" altLang="zh-CN" sz="4000" dirty="0">
                <a:latin typeface="Calibri" pitchFamily="34" charset="0"/>
              </a:rPr>
              <a:t>However,</a:t>
            </a:r>
            <a:r>
              <a:rPr lang="zh-CN" altLang="en-US" sz="4000" dirty="0">
                <a:latin typeface="Calibri" pitchFamily="34" charset="0"/>
              </a:rPr>
              <a:t> </a:t>
            </a:r>
            <a:r>
              <a:rPr lang="en-US" altLang="zh-CN" sz="4000" dirty="0">
                <a:latin typeface="Calibri" pitchFamily="34" charset="0"/>
              </a:rPr>
              <a:t>the</a:t>
            </a:r>
            <a:r>
              <a:rPr lang="zh-CN" altLang="en-US" sz="4000" dirty="0">
                <a:latin typeface="Calibri" pitchFamily="34" charset="0"/>
              </a:rPr>
              <a:t> </a:t>
            </a:r>
            <a:r>
              <a:rPr lang="en-US" altLang="zh-CN" sz="4000" dirty="0">
                <a:latin typeface="Calibri" pitchFamily="34" charset="0"/>
              </a:rPr>
              <a:t>classification</a:t>
            </a:r>
            <a:r>
              <a:rPr lang="zh-CN" altLang="en-US" sz="4000" dirty="0">
                <a:latin typeface="Calibri" pitchFamily="34" charset="0"/>
              </a:rPr>
              <a:t> </a:t>
            </a:r>
            <a:r>
              <a:rPr lang="en-US" altLang="zh-CN" sz="4000" dirty="0">
                <a:latin typeface="Calibri" pitchFamily="34" charset="0"/>
              </a:rPr>
              <a:t>result</a:t>
            </a:r>
            <a:r>
              <a:rPr lang="zh-CN" altLang="en-US" sz="4000" dirty="0">
                <a:latin typeface="Calibri" pitchFamily="34" charset="0"/>
              </a:rPr>
              <a:t> </a:t>
            </a:r>
            <a:r>
              <a:rPr lang="en-US" altLang="zh-CN" sz="4000" dirty="0">
                <a:latin typeface="Calibri" pitchFamily="34" charset="0"/>
              </a:rPr>
              <a:t>shows</a:t>
            </a:r>
            <a:r>
              <a:rPr lang="zh-CN" altLang="en-US" sz="4000" dirty="0">
                <a:latin typeface="Calibri" pitchFamily="34" charset="0"/>
              </a:rPr>
              <a:t> </a:t>
            </a:r>
            <a:r>
              <a:rPr lang="en-US" altLang="zh-CN" sz="4000" dirty="0">
                <a:latin typeface="Calibri" pitchFamily="34" charset="0"/>
              </a:rPr>
              <a:t>these</a:t>
            </a:r>
            <a:r>
              <a:rPr lang="zh-CN" altLang="en-US" sz="4000" dirty="0">
                <a:latin typeface="Calibri" pitchFamily="34" charset="0"/>
              </a:rPr>
              <a:t> </a:t>
            </a:r>
            <a:r>
              <a:rPr lang="en-US" altLang="zh-CN" sz="4000" dirty="0">
                <a:latin typeface="Calibri" pitchFamily="34" charset="0"/>
              </a:rPr>
              <a:t>features</a:t>
            </a:r>
            <a:r>
              <a:rPr lang="zh-CN" altLang="en-US" sz="4000" dirty="0">
                <a:latin typeface="Calibri" pitchFamily="34" charset="0"/>
              </a:rPr>
              <a:t> </a:t>
            </a:r>
            <a:r>
              <a:rPr lang="en-US" altLang="zh-CN" sz="4000" dirty="0">
                <a:latin typeface="Calibri" pitchFamily="34" charset="0"/>
              </a:rPr>
              <a:t>are</a:t>
            </a:r>
            <a:r>
              <a:rPr lang="zh-CN" altLang="en-US" sz="4000" dirty="0">
                <a:latin typeface="Calibri" pitchFamily="34" charset="0"/>
              </a:rPr>
              <a:t> </a:t>
            </a:r>
            <a:r>
              <a:rPr lang="en-US" altLang="zh-CN" sz="4000" dirty="0">
                <a:latin typeface="Calibri" pitchFamily="34" charset="0"/>
              </a:rPr>
              <a:t>indeed</a:t>
            </a:r>
            <a:r>
              <a:rPr lang="zh-CN" altLang="en-US" sz="4000" dirty="0">
                <a:latin typeface="Calibri" pitchFamily="34" charset="0"/>
              </a:rPr>
              <a:t> </a:t>
            </a:r>
            <a:r>
              <a:rPr lang="en-US" altLang="zh-CN" sz="4000" dirty="0">
                <a:latin typeface="Calibri" pitchFamily="34" charset="0"/>
              </a:rPr>
              <a:t>very</a:t>
            </a:r>
            <a:r>
              <a:rPr lang="zh-CN" altLang="en-US" sz="4000" dirty="0">
                <a:latin typeface="Calibri" pitchFamily="34" charset="0"/>
              </a:rPr>
              <a:t> </a:t>
            </a:r>
            <a:r>
              <a:rPr lang="en-US" altLang="zh-CN" sz="4000" dirty="0">
                <a:latin typeface="Calibri" pitchFamily="34" charset="0"/>
              </a:rPr>
              <a:t>good</a:t>
            </a:r>
            <a:r>
              <a:rPr lang="zh-CN" altLang="en-US" sz="4000" dirty="0">
                <a:latin typeface="Calibri" pitchFamily="34" charset="0"/>
              </a:rPr>
              <a:t> </a:t>
            </a:r>
            <a:r>
              <a:rPr lang="en-US" altLang="zh-CN" sz="4000" dirty="0">
                <a:latin typeface="Calibri" pitchFamily="34" charset="0"/>
              </a:rPr>
              <a:t>for</a:t>
            </a:r>
            <a:r>
              <a:rPr lang="zh-CN" altLang="en-US" sz="4000" dirty="0">
                <a:latin typeface="Calibri" pitchFamily="34" charset="0"/>
              </a:rPr>
              <a:t> </a:t>
            </a:r>
            <a:r>
              <a:rPr lang="en-US" altLang="zh-CN" sz="4000" dirty="0">
                <a:latin typeface="Calibri" pitchFamily="34" charset="0"/>
              </a:rPr>
              <a:t>class</a:t>
            </a:r>
            <a:r>
              <a:rPr lang="zh-CN" altLang="en-US" sz="4000" dirty="0">
                <a:latin typeface="Calibri" pitchFamily="34" charset="0"/>
              </a:rPr>
              <a:t> </a:t>
            </a:r>
            <a:r>
              <a:rPr lang="en-US" altLang="zh-CN" sz="4000" dirty="0">
                <a:latin typeface="Calibri" pitchFamily="34" charset="0"/>
              </a:rPr>
              <a:t>separation.</a:t>
            </a:r>
            <a:r>
              <a:rPr lang="zh-CN" altLang="en-US" sz="4000" dirty="0">
                <a:latin typeface="Calibri" pitchFamily="34" charset="0"/>
              </a:rPr>
              <a:t> </a:t>
            </a:r>
            <a:r>
              <a:rPr lang="en-US" altLang="zh-CN" sz="4000" dirty="0">
                <a:latin typeface="Calibri" pitchFamily="34" charset="0"/>
              </a:rPr>
              <a:t>On</a:t>
            </a:r>
            <a:r>
              <a:rPr lang="zh-CN" altLang="en-US" sz="4000" dirty="0">
                <a:latin typeface="Calibri" pitchFamily="34" charset="0"/>
              </a:rPr>
              <a:t> </a:t>
            </a:r>
            <a:r>
              <a:rPr lang="en-US" altLang="zh-CN" sz="4000" dirty="0">
                <a:latin typeface="Calibri" pitchFamily="34" charset="0"/>
              </a:rPr>
              <a:t>the</a:t>
            </a:r>
            <a:r>
              <a:rPr lang="zh-CN" altLang="en-US" sz="4000" dirty="0">
                <a:latin typeface="Calibri" pitchFamily="34" charset="0"/>
              </a:rPr>
              <a:t> </a:t>
            </a:r>
            <a:r>
              <a:rPr lang="en-US" altLang="zh-CN" sz="4000" dirty="0">
                <a:latin typeface="Calibri" pitchFamily="34" charset="0"/>
              </a:rPr>
              <a:t>other</a:t>
            </a:r>
            <a:r>
              <a:rPr lang="zh-CN" altLang="en-US" sz="4000" dirty="0">
                <a:latin typeface="Calibri" pitchFamily="34" charset="0"/>
              </a:rPr>
              <a:t> </a:t>
            </a:r>
            <a:r>
              <a:rPr lang="en-US" altLang="zh-CN" sz="4000" dirty="0">
                <a:latin typeface="Calibri" pitchFamily="34" charset="0"/>
              </a:rPr>
              <a:t>hand,</a:t>
            </a:r>
            <a:r>
              <a:rPr lang="zh-CN" altLang="en-US" sz="4000" dirty="0">
                <a:latin typeface="Calibri" pitchFamily="34" charset="0"/>
              </a:rPr>
              <a:t> </a:t>
            </a:r>
            <a:r>
              <a:rPr lang="en-US" altLang="zh-CN" sz="4000" dirty="0">
                <a:latin typeface="Calibri" pitchFamily="34" charset="0"/>
              </a:rPr>
              <a:t>MDS</a:t>
            </a:r>
            <a:r>
              <a:rPr lang="zh-CN" altLang="en-US" sz="4000" dirty="0">
                <a:latin typeface="Calibri" pitchFamily="34" charset="0"/>
              </a:rPr>
              <a:t> </a:t>
            </a:r>
            <a:r>
              <a:rPr lang="en-US" altLang="zh-CN" sz="4000" dirty="0">
                <a:latin typeface="Calibri" pitchFamily="34" charset="0"/>
              </a:rPr>
              <a:t>and</a:t>
            </a:r>
            <a:r>
              <a:rPr lang="zh-CN" altLang="en-US" sz="4000" dirty="0">
                <a:latin typeface="Calibri" pitchFamily="34" charset="0"/>
              </a:rPr>
              <a:t> </a:t>
            </a:r>
            <a:r>
              <a:rPr lang="en-US" altLang="zh-CN" sz="4000" dirty="0">
                <a:latin typeface="Calibri" pitchFamily="34" charset="0"/>
              </a:rPr>
              <a:t>t-SNE</a:t>
            </a:r>
            <a:r>
              <a:rPr lang="zh-CN" altLang="en-US" sz="4000" dirty="0">
                <a:latin typeface="Calibri" pitchFamily="34" charset="0"/>
              </a:rPr>
              <a:t> </a:t>
            </a:r>
            <a:r>
              <a:rPr lang="en-US" altLang="zh-CN" sz="4000" dirty="0">
                <a:latin typeface="Calibri" pitchFamily="34" charset="0"/>
              </a:rPr>
              <a:t>are</a:t>
            </a:r>
            <a:r>
              <a:rPr lang="zh-CN" altLang="en-US" sz="4000" dirty="0">
                <a:latin typeface="Calibri" pitchFamily="34" charset="0"/>
              </a:rPr>
              <a:t> </a:t>
            </a:r>
            <a:r>
              <a:rPr lang="en-US" altLang="zh-CN" sz="4000" dirty="0">
                <a:latin typeface="Calibri" pitchFamily="34" charset="0"/>
              </a:rPr>
              <a:t>good</a:t>
            </a:r>
            <a:r>
              <a:rPr lang="zh-CN" altLang="en-US" sz="4000" dirty="0">
                <a:latin typeface="Calibri" pitchFamily="34" charset="0"/>
              </a:rPr>
              <a:t> </a:t>
            </a:r>
            <a:r>
              <a:rPr lang="en-US" altLang="zh-CN" sz="4000" dirty="0">
                <a:latin typeface="Calibri" pitchFamily="34" charset="0"/>
              </a:rPr>
              <a:t>for</a:t>
            </a:r>
            <a:r>
              <a:rPr lang="zh-CN" altLang="en-US" sz="4000" dirty="0">
                <a:latin typeface="Calibri" pitchFamily="34" charset="0"/>
              </a:rPr>
              <a:t> </a:t>
            </a:r>
            <a:r>
              <a:rPr lang="en-US" altLang="zh-CN" sz="4000" dirty="0">
                <a:latin typeface="Calibri" pitchFamily="34" charset="0"/>
              </a:rPr>
              <a:t>visualization.</a:t>
            </a:r>
            <a:endParaRPr lang="en-US" altLang="zh-CN" sz="4000" dirty="0">
              <a:latin typeface="Calibri" pitchFamily="34" charset="0"/>
              <a:cs typeface="Calibri"/>
            </a:endParaRPr>
          </a:p>
          <a:p>
            <a:r>
              <a:rPr lang="en-US" altLang="zh-CN" sz="4000" dirty="0">
                <a:latin typeface="Calibri" pitchFamily="34" charset="0"/>
              </a:rPr>
              <a:t>Features</a:t>
            </a:r>
            <a:r>
              <a:rPr lang="zh-CN" altLang="en-US" sz="4000" dirty="0">
                <a:latin typeface="Calibri" pitchFamily="34" charset="0"/>
              </a:rPr>
              <a:t> </a:t>
            </a:r>
            <a:r>
              <a:rPr lang="en-US" altLang="zh-CN" sz="4000" dirty="0">
                <a:latin typeface="Calibri" pitchFamily="34" charset="0"/>
              </a:rPr>
              <a:t>extracted</a:t>
            </a:r>
            <a:r>
              <a:rPr lang="zh-CN" altLang="en-US" sz="4000" dirty="0">
                <a:latin typeface="Calibri" pitchFamily="34" charset="0"/>
              </a:rPr>
              <a:t> </a:t>
            </a:r>
            <a:r>
              <a:rPr lang="en-US" altLang="zh-CN" sz="4000" dirty="0">
                <a:latin typeface="Calibri" pitchFamily="34" charset="0"/>
              </a:rPr>
              <a:t>by</a:t>
            </a:r>
            <a:r>
              <a:rPr lang="zh-CN" altLang="en-US" sz="4000" dirty="0">
                <a:latin typeface="Calibri" pitchFamily="34" charset="0"/>
              </a:rPr>
              <a:t> </a:t>
            </a:r>
            <a:r>
              <a:rPr lang="en-US" altLang="zh-CN" sz="4000" dirty="0">
                <a:latin typeface="Calibri" pitchFamily="34" charset="0"/>
              </a:rPr>
              <a:t>pretrained</a:t>
            </a:r>
            <a:r>
              <a:rPr lang="zh-CN" altLang="en-US" sz="4000" dirty="0">
                <a:latin typeface="Calibri" pitchFamily="34" charset="0"/>
              </a:rPr>
              <a:t> </a:t>
            </a:r>
            <a:r>
              <a:rPr lang="en-US" altLang="zh-CN" sz="4000" dirty="0">
                <a:latin typeface="Calibri" pitchFamily="34" charset="0"/>
              </a:rPr>
              <a:t>model</a:t>
            </a:r>
            <a:r>
              <a:rPr lang="zh-CN" altLang="en-US" sz="4000" dirty="0">
                <a:latin typeface="Calibri" pitchFamily="34" charset="0"/>
              </a:rPr>
              <a:t> </a:t>
            </a:r>
            <a:r>
              <a:rPr lang="en-US" altLang="zh-CN" sz="4000" dirty="0">
                <a:latin typeface="Calibri" pitchFamily="34" charset="0"/>
              </a:rPr>
              <a:t>like</a:t>
            </a:r>
            <a:r>
              <a:rPr lang="zh-CN" altLang="en-US" sz="4000" dirty="0">
                <a:latin typeface="Calibri" pitchFamily="34" charset="0"/>
              </a:rPr>
              <a:t> </a:t>
            </a:r>
            <a:r>
              <a:rPr lang="en-US" altLang="zh-CN" sz="4000" dirty="0" err="1">
                <a:latin typeface="Calibri" pitchFamily="34" charset="0"/>
              </a:rPr>
              <a:t>ResneXt</a:t>
            </a:r>
            <a:r>
              <a:rPr lang="zh-CN" altLang="en-US" sz="4000" dirty="0">
                <a:latin typeface="Calibri" pitchFamily="34" charset="0"/>
              </a:rPr>
              <a:t> </a:t>
            </a:r>
            <a:r>
              <a:rPr lang="en-US" altLang="zh-CN" sz="4000" dirty="0">
                <a:latin typeface="Calibri" pitchFamily="34" charset="0"/>
              </a:rPr>
              <a:t>and</a:t>
            </a:r>
            <a:r>
              <a:rPr lang="zh-CN" altLang="en-US" sz="4000" dirty="0">
                <a:latin typeface="Calibri" pitchFamily="34" charset="0"/>
              </a:rPr>
              <a:t> </a:t>
            </a:r>
            <a:r>
              <a:rPr lang="en-US" altLang="zh-CN" sz="4000" dirty="0">
                <a:latin typeface="Calibri" pitchFamily="34" charset="0"/>
              </a:rPr>
              <a:t>VGG</a:t>
            </a:r>
            <a:r>
              <a:rPr lang="zh-CN" altLang="en-US" sz="4000" dirty="0">
                <a:latin typeface="Calibri" pitchFamily="34" charset="0"/>
              </a:rPr>
              <a:t> express the distinction of different classes very well</a:t>
            </a:r>
            <a:r>
              <a:rPr lang="en-US" altLang="zh-CN" sz="4000" dirty="0">
                <a:latin typeface="Calibri" pitchFamily="34" charset="0"/>
              </a:rPr>
              <a:t>.</a:t>
            </a:r>
            <a:r>
              <a:rPr lang="zh-CN" altLang="en-US" sz="4000" dirty="0">
                <a:latin typeface="Calibri" pitchFamily="34" charset="0"/>
              </a:rPr>
              <a:t> </a:t>
            </a:r>
            <a:r>
              <a:rPr lang="en-US" altLang="zh-CN" sz="4000" dirty="0">
                <a:latin typeface="Calibri" pitchFamily="34" charset="0"/>
              </a:rPr>
              <a:t>In</a:t>
            </a:r>
            <a:r>
              <a:rPr lang="zh-CN" altLang="en-US" sz="4000" dirty="0">
                <a:latin typeface="Calibri" pitchFamily="34" charset="0"/>
              </a:rPr>
              <a:t> </a:t>
            </a:r>
            <a:r>
              <a:rPr lang="en-US" altLang="zh-CN" sz="4000" dirty="0">
                <a:latin typeface="Calibri" pitchFamily="34" charset="0"/>
              </a:rPr>
              <a:t>fact,</a:t>
            </a:r>
            <a:r>
              <a:rPr lang="zh-CN" altLang="en-US" sz="4000" dirty="0">
                <a:latin typeface="Calibri" pitchFamily="34" charset="0"/>
              </a:rPr>
              <a:t> </a:t>
            </a:r>
            <a:r>
              <a:rPr lang="en-US" altLang="zh-CN" sz="4000" dirty="0">
                <a:latin typeface="Calibri" pitchFamily="34" charset="0"/>
              </a:rPr>
              <a:t>they</a:t>
            </a:r>
            <a:r>
              <a:rPr lang="zh-CN" altLang="en-US" sz="4000" dirty="0">
                <a:latin typeface="Calibri" pitchFamily="34" charset="0"/>
              </a:rPr>
              <a:t> </a:t>
            </a:r>
            <a:r>
              <a:rPr lang="en-US" altLang="zh-CN" sz="4000" dirty="0">
                <a:latin typeface="Calibri" pitchFamily="34" charset="0"/>
              </a:rPr>
              <a:t>all</a:t>
            </a:r>
            <a:r>
              <a:rPr lang="zh-CN" altLang="en-US" sz="4000" dirty="0">
                <a:latin typeface="Calibri" pitchFamily="34" charset="0"/>
              </a:rPr>
              <a:t> </a:t>
            </a:r>
            <a:r>
              <a:rPr lang="en-US" altLang="zh-CN" sz="4000" dirty="0">
                <a:latin typeface="Calibri" pitchFamily="34" charset="0"/>
              </a:rPr>
              <a:t>achieve</a:t>
            </a:r>
            <a:r>
              <a:rPr lang="zh-CN" altLang="en-US" sz="4000" dirty="0">
                <a:latin typeface="Calibri" pitchFamily="34" charset="0"/>
              </a:rPr>
              <a:t> </a:t>
            </a:r>
            <a:r>
              <a:rPr lang="en-US" altLang="zh-CN" sz="4000" dirty="0">
                <a:latin typeface="Calibri" pitchFamily="34" charset="0"/>
              </a:rPr>
              <a:t>over</a:t>
            </a:r>
            <a:r>
              <a:rPr lang="zh-CN" altLang="en-US" sz="4000" dirty="0">
                <a:latin typeface="Calibri" pitchFamily="34" charset="0"/>
              </a:rPr>
              <a:t> </a:t>
            </a:r>
            <a:r>
              <a:rPr lang="en-US" altLang="zh-CN" sz="4000" dirty="0">
                <a:latin typeface="Calibri" pitchFamily="34" charset="0"/>
              </a:rPr>
              <a:t>90%</a:t>
            </a:r>
            <a:r>
              <a:rPr lang="zh-CN" altLang="en-US" sz="4000" dirty="0">
                <a:latin typeface="Calibri" pitchFamily="34" charset="0"/>
              </a:rPr>
              <a:t> </a:t>
            </a:r>
            <a:r>
              <a:rPr lang="en-US" altLang="zh-CN" sz="4000" dirty="0">
                <a:latin typeface="Calibri" pitchFamily="34" charset="0"/>
              </a:rPr>
              <a:t>accuracy</a:t>
            </a:r>
            <a:r>
              <a:rPr lang="zh-CN" altLang="en-US" sz="4000" dirty="0">
                <a:latin typeface="Calibri" pitchFamily="34" charset="0"/>
              </a:rPr>
              <a:t> </a:t>
            </a:r>
            <a:r>
              <a:rPr lang="en-US" altLang="zh-CN" sz="4000" dirty="0">
                <a:latin typeface="Calibri" pitchFamily="34" charset="0"/>
              </a:rPr>
              <a:t>in</a:t>
            </a:r>
            <a:r>
              <a:rPr lang="zh-CN" altLang="en-US" sz="4000" dirty="0">
                <a:latin typeface="Calibri" pitchFamily="34" charset="0"/>
              </a:rPr>
              <a:t> </a:t>
            </a:r>
            <a:r>
              <a:rPr lang="en-US" altLang="zh-CN" sz="4000" dirty="0">
                <a:latin typeface="Calibri" pitchFamily="34" charset="0"/>
              </a:rPr>
              <a:t>the</a:t>
            </a:r>
            <a:r>
              <a:rPr lang="zh-CN" altLang="en-US" sz="4000" dirty="0">
                <a:latin typeface="Calibri" pitchFamily="34" charset="0"/>
              </a:rPr>
              <a:t> </a:t>
            </a:r>
            <a:r>
              <a:rPr lang="en-US" altLang="zh-CN" sz="4000" dirty="0">
                <a:latin typeface="Calibri" pitchFamily="34" charset="0"/>
              </a:rPr>
              <a:t>origin</a:t>
            </a:r>
            <a:r>
              <a:rPr lang="zh-CN" altLang="en-US" sz="4000" dirty="0">
                <a:latin typeface="Calibri" pitchFamily="34" charset="0"/>
              </a:rPr>
              <a:t> </a:t>
            </a:r>
            <a:r>
              <a:rPr lang="en-US" altLang="zh-CN" sz="4000" dirty="0">
                <a:latin typeface="Calibri" pitchFamily="34" charset="0"/>
              </a:rPr>
              <a:t>models</a:t>
            </a:r>
            <a:r>
              <a:rPr lang="zh-CN" altLang="en-US" sz="4000" dirty="0">
                <a:latin typeface="Calibri" pitchFamily="34" charset="0"/>
              </a:rPr>
              <a:t> </a:t>
            </a:r>
            <a:r>
              <a:rPr lang="en-US" altLang="zh-CN" sz="4000" dirty="0">
                <a:latin typeface="Calibri" pitchFamily="34" charset="0"/>
              </a:rPr>
              <a:t>and</a:t>
            </a:r>
            <a:r>
              <a:rPr lang="zh-CN" altLang="en-US" sz="4000" dirty="0">
                <a:latin typeface="Calibri" pitchFamily="34" charset="0"/>
              </a:rPr>
              <a:t> </a:t>
            </a:r>
            <a:r>
              <a:rPr lang="en-US" altLang="zh-CN" sz="4000" dirty="0">
                <a:latin typeface="Calibri" pitchFamily="34" charset="0"/>
              </a:rPr>
              <a:t>our</a:t>
            </a:r>
            <a:r>
              <a:rPr lang="zh-CN" altLang="en-US" sz="4000" dirty="0">
                <a:latin typeface="Calibri" pitchFamily="34" charset="0"/>
              </a:rPr>
              <a:t> </a:t>
            </a:r>
            <a:r>
              <a:rPr lang="en-US" altLang="zh-CN" sz="4000" dirty="0">
                <a:latin typeface="Calibri" pitchFamily="34" charset="0"/>
              </a:rPr>
              <a:t>classifiers.</a:t>
            </a:r>
            <a:r>
              <a:rPr lang="zh-CN" altLang="en-US" sz="4000" dirty="0">
                <a:latin typeface="Calibri" pitchFamily="34" charset="0"/>
              </a:rPr>
              <a:t> </a:t>
            </a:r>
            <a:r>
              <a:rPr lang="en-US" altLang="zh-CN" sz="4000" dirty="0">
                <a:latin typeface="Calibri" pitchFamily="34" charset="0"/>
              </a:rPr>
              <a:t>But</a:t>
            </a:r>
            <a:r>
              <a:rPr lang="zh-CN" altLang="en-US" sz="4000" dirty="0">
                <a:latin typeface="Calibri" pitchFamily="34" charset="0"/>
              </a:rPr>
              <a:t> </a:t>
            </a:r>
            <a:r>
              <a:rPr lang="en-US" altLang="zh-CN" sz="4000" dirty="0">
                <a:latin typeface="Calibri" pitchFamily="34" charset="0"/>
              </a:rPr>
              <a:t>features</a:t>
            </a:r>
            <a:r>
              <a:rPr lang="zh-CN" altLang="en-US" sz="4000" dirty="0">
                <a:latin typeface="Calibri" pitchFamily="34" charset="0"/>
              </a:rPr>
              <a:t> </a:t>
            </a:r>
            <a:r>
              <a:rPr lang="en-US" altLang="zh-CN" sz="4000" dirty="0">
                <a:latin typeface="Calibri" pitchFamily="34" charset="0"/>
              </a:rPr>
              <a:t>extracted</a:t>
            </a:r>
            <a:r>
              <a:rPr lang="zh-CN" altLang="en-US" sz="4000" dirty="0">
                <a:latin typeface="Calibri" pitchFamily="34" charset="0"/>
              </a:rPr>
              <a:t> </a:t>
            </a:r>
            <a:r>
              <a:rPr lang="en-US" altLang="zh-CN" sz="4000" dirty="0">
                <a:latin typeface="Calibri" pitchFamily="34" charset="0"/>
              </a:rPr>
              <a:t>by</a:t>
            </a:r>
            <a:r>
              <a:rPr lang="zh-CN" altLang="en-US" sz="4000" dirty="0">
                <a:latin typeface="Calibri" pitchFamily="34" charset="0"/>
              </a:rPr>
              <a:t> </a:t>
            </a:r>
            <a:r>
              <a:rPr lang="en-US" altLang="zh-CN" sz="4000" dirty="0">
                <a:latin typeface="Calibri" pitchFamily="34" charset="0"/>
              </a:rPr>
              <a:t>Scatter</a:t>
            </a:r>
            <a:r>
              <a:rPr lang="zh-CN" altLang="en-US" sz="4000" dirty="0">
                <a:latin typeface="Calibri" pitchFamily="34" charset="0"/>
              </a:rPr>
              <a:t> </a:t>
            </a:r>
            <a:r>
              <a:rPr lang="en-US" altLang="zh-CN" sz="4000" dirty="0">
                <a:latin typeface="Calibri" pitchFamily="34" charset="0"/>
              </a:rPr>
              <a:t>Net</a:t>
            </a:r>
            <a:r>
              <a:rPr lang="zh-CN" altLang="en-US" sz="4000" dirty="0">
                <a:latin typeface="Calibri" pitchFamily="34" charset="0"/>
              </a:rPr>
              <a:t> </a:t>
            </a:r>
            <a:r>
              <a:rPr lang="en-US" altLang="zh-CN" sz="4000" dirty="0">
                <a:latin typeface="Calibri" pitchFamily="34" charset="0"/>
              </a:rPr>
              <a:t>does</a:t>
            </a:r>
            <a:r>
              <a:rPr lang="zh-CN" altLang="en-US" sz="4000" dirty="0">
                <a:latin typeface="Calibri" pitchFamily="34" charset="0"/>
              </a:rPr>
              <a:t> </a:t>
            </a:r>
            <a:r>
              <a:rPr lang="en-US" altLang="zh-CN" sz="4000" dirty="0">
                <a:latin typeface="Calibri" pitchFamily="34" charset="0"/>
              </a:rPr>
              <a:t>not</a:t>
            </a:r>
            <a:r>
              <a:rPr lang="zh-CN" altLang="en-US" sz="4000" dirty="0">
                <a:latin typeface="Calibri" pitchFamily="34" charset="0"/>
              </a:rPr>
              <a:t> </a:t>
            </a:r>
            <a:r>
              <a:rPr lang="en-US" altLang="zh-CN" sz="4000" dirty="0">
                <a:latin typeface="Calibri" pitchFamily="34" charset="0"/>
              </a:rPr>
              <a:t>have</a:t>
            </a:r>
            <a:r>
              <a:rPr lang="zh-CN" altLang="en-US" sz="4000" dirty="0">
                <a:latin typeface="Calibri" pitchFamily="34" charset="0"/>
              </a:rPr>
              <a:t> </a:t>
            </a:r>
            <a:r>
              <a:rPr lang="en-US" altLang="zh-CN" sz="4000" dirty="0">
                <a:latin typeface="Calibri" pitchFamily="34" charset="0"/>
              </a:rPr>
              <a:t>clear</a:t>
            </a:r>
            <a:r>
              <a:rPr lang="zh-CN" altLang="en-US" sz="4000" dirty="0">
                <a:latin typeface="Calibri" pitchFamily="34" charset="0"/>
              </a:rPr>
              <a:t> </a:t>
            </a:r>
            <a:r>
              <a:rPr lang="en-US" altLang="zh-CN" sz="4000" dirty="0">
                <a:latin typeface="Calibri" pitchFamily="34" charset="0"/>
              </a:rPr>
              <a:t>boundary</a:t>
            </a:r>
            <a:r>
              <a:rPr lang="zh-CN" altLang="en-US" sz="4000" dirty="0">
                <a:latin typeface="Calibri" pitchFamily="34" charset="0"/>
              </a:rPr>
              <a:t> </a:t>
            </a:r>
            <a:r>
              <a:rPr lang="en-US" altLang="zh-CN" sz="4000" dirty="0">
                <a:latin typeface="Calibri" pitchFamily="34" charset="0"/>
              </a:rPr>
              <a:t>in</a:t>
            </a:r>
            <a:r>
              <a:rPr lang="zh-CN" altLang="en-US" sz="4000" dirty="0">
                <a:latin typeface="Calibri" pitchFamily="34" charset="0"/>
              </a:rPr>
              <a:t> </a:t>
            </a:r>
            <a:r>
              <a:rPr lang="en-US" altLang="zh-CN" sz="4000" dirty="0">
                <a:latin typeface="Calibri" pitchFamily="34" charset="0"/>
              </a:rPr>
              <a:t>2</a:t>
            </a:r>
            <a:r>
              <a:rPr lang="zh-CN" altLang="en-US" sz="4000" dirty="0">
                <a:latin typeface="Calibri" pitchFamily="34" charset="0"/>
              </a:rPr>
              <a:t> </a:t>
            </a:r>
            <a:r>
              <a:rPr lang="en-US" altLang="zh-CN" sz="4000" dirty="0">
                <a:latin typeface="Calibri" pitchFamily="34" charset="0"/>
              </a:rPr>
              <a:t>dimensional</a:t>
            </a:r>
            <a:r>
              <a:rPr lang="zh-CN" altLang="en-US" sz="4000" dirty="0">
                <a:latin typeface="Calibri" pitchFamily="34" charset="0"/>
              </a:rPr>
              <a:t> </a:t>
            </a:r>
            <a:r>
              <a:rPr lang="en-US" altLang="zh-CN" sz="4000" dirty="0">
                <a:latin typeface="Calibri" pitchFamily="34" charset="0"/>
              </a:rPr>
              <a:t>embedding</a:t>
            </a:r>
            <a:r>
              <a:rPr lang="zh-CN" altLang="en-US" sz="4000" dirty="0">
                <a:latin typeface="Calibri" pitchFamily="34" charset="0"/>
              </a:rPr>
              <a:t> </a:t>
            </a:r>
            <a:r>
              <a:rPr lang="en-US" altLang="zh-CN" sz="4000" dirty="0">
                <a:latin typeface="Calibri" pitchFamily="34" charset="0"/>
              </a:rPr>
              <a:t>space.</a:t>
            </a:r>
            <a:r>
              <a:rPr lang="en-US" altLang="zh-CN" sz="4000" dirty="0">
                <a:latin typeface="Calibri" pitchFamily="34" charset="0"/>
                <a:cs typeface="Calibri"/>
              </a:rPr>
              <a:t> Visualization figures showed below</a:t>
            </a:r>
            <a:r>
              <a:rPr lang="en-US" altLang="zh-CN" sz="4000" dirty="0">
                <a:cs typeface="Calibri"/>
              </a:rPr>
              <a:t> are plotted from the testing samples.</a:t>
            </a:r>
            <a:endParaRPr lang="en-US" altLang="zh-CN" sz="4000" dirty="0">
              <a:cs typeface="Arial"/>
            </a:endParaRP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194</Words>
  <Application>Microsoft Office PowerPoint</Application>
  <PresentationFormat>自定义</PresentationFormat>
  <Paragraphs>55</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宋体</vt:lpstr>
      <vt:lpstr>Arial</vt:lpstr>
      <vt:lpstr>Calibri</vt:lpstr>
      <vt:lpstr>Office Theme</vt:lpstr>
      <vt:lpstr>PowerPoint 演示文稿</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36x56</dc:title>
  <dc:creator>Jay Larson</dc:creator>
  <dc:description>Quality poster printing
www.genigraphics.com
1-800-790-4001</dc:description>
  <cp:lastModifiedBy>Liang Zhicong</cp:lastModifiedBy>
  <cp:revision>29</cp:revision>
  <cp:lastPrinted>2013-02-12T02:21:55Z</cp:lastPrinted>
  <dcterms:created xsi:type="dcterms:W3CDTF">2013-02-10T21:14:48Z</dcterms:created>
  <dcterms:modified xsi:type="dcterms:W3CDTF">2018-09-25T09:22:00Z</dcterms:modified>
</cp:coreProperties>
</file>