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9" r:id="rId5"/>
    <p:sldId id="260" r:id="rId6"/>
    <p:sldId id="275" r:id="rId7"/>
    <p:sldId id="273" r:id="rId8"/>
    <p:sldId id="264" r:id="rId9"/>
    <p:sldId id="267" r:id="rId10"/>
    <p:sldId id="268"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37" d="100"/>
          <a:sy n="37" d="100"/>
        </p:scale>
        <p:origin x="30" y="3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rgbClr val="FFFFFF"/>
                </a:solidFill>
                <a:latin typeface="Microsoft YaHei UI" panose="020B0503020204020204" pitchFamily="34" charset="-122"/>
                <a:ea typeface="Microsoft YaHei UI" panose="020B0503020204020204" pitchFamily="34" charset="-122"/>
              </a:rPr>
              <a:t>个性化推送</a:t>
            </a:r>
            <a:endParaRPr lang="zh-CN" altLang="en-US" dirty="0"/>
          </a:p>
        </p:txBody>
      </p:sp>
      <p:sp>
        <p:nvSpPr>
          <p:cNvPr id="3" name="副标题 2"/>
          <p:cNvSpPr>
            <a:spLocks noGrp="1"/>
          </p:cNvSpPr>
          <p:nvPr>
            <p:ph type="subTitle" idx="1"/>
          </p:nvPr>
        </p:nvSpPr>
        <p:spPr>
          <a:xfrm>
            <a:off x="1876425" y="3602355"/>
            <a:ext cx="3335655" cy="1655445"/>
          </a:xfrm>
        </p:spPr>
        <p:txBody>
          <a:bodyPr/>
          <a:lstStyle/>
          <a:p>
            <a:r>
              <a:rPr lang="en-US" altLang="zh-CN" dirty="0">
                <a:solidFill>
                  <a:srgbClr val="FFFFFF"/>
                </a:solidFill>
                <a:latin typeface="+mn-ea"/>
              </a:rPr>
              <a:t>2007010121</a:t>
            </a:r>
            <a:r>
              <a:rPr lang="zh-CN" altLang="en-US" dirty="0">
                <a:solidFill>
                  <a:srgbClr val="FFFFFF"/>
                </a:solidFill>
                <a:latin typeface="+mn-ea"/>
              </a:rPr>
              <a:t>王骏杰</a:t>
            </a:r>
            <a:endParaRPr lang="en-US" altLang="zh-CN" dirty="0">
              <a:solidFill>
                <a:srgbClr val="FFFFFF"/>
              </a:solidFill>
              <a:latin typeface="+mn-ea"/>
            </a:endParaRPr>
          </a:p>
          <a:p>
            <a:r>
              <a:rPr lang="en-US" altLang="zh-CN" dirty="0">
                <a:solidFill>
                  <a:srgbClr val="FFFFFF"/>
                </a:solidFill>
                <a:latin typeface="+mn-ea"/>
              </a:rPr>
              <a:t>2007010125</a:t>
            </a:r>
            <a:r>
              <a:rPr lang="zh-CN" altLang="en-US" dirty="0">
                <a:solidFill>
                  <a:srgbClr val="FFFFFF"/>
                </a:solidFill>
                <a:latin typeface="+mn-ea"/>
              </a:rPr>
              <a:t>杨凯顺</a:t>
            </a:r>
            <a:endParaRPr lang="zh-CN" altLang="en-US" dirty="0">
              <a:solidFill>
                <a:srgbClr val="FFFFFF"/>
              </a:solidFill>
              <a:latin typeface="+mn-ea"/>
            </a:endParaRPr>
          </a:p>
          <a:p>
            <a:pPr rtl="0"/>
            <a:endParaRPr lang="en-US" altLang="zh-CN" dirty="0">
              <a:solidFill>
                <a:srgbClr val="FFFFFF"/>
              </a:solidFill>
            </a:endParaRPr>
          </a:p>
          <a:p>
            <a:endParaRPr lang="zh-CN" altLang="en-US" dirty="0"/>
          </a:p>
        </p:txBody>
      </p:sp>
      <p:sp>
        <p:nvSpPr>
          <p:cNvPr id="6" name="文本框 5"/>
          <p:cNvSpPr txBox="1"/>
          <p:nvPr/>
        </p:nvSpPr>
        <p:spPr>
          <a:xfrm>
            <a:off x="5570855" y="2568575"/>
            <a:ext cx="5180965" cy="1476375"/>
          </a:xfrm>
          <a:prstGeom prst="rect">
            <a:avLst/>
          </a:prstGeom>
          <a:noFill/>
        </p:spPr>
        <p:txBody>
          <a:bodyPr wrap="square" rtlCol="0">
            <a:spAutoFit/>
          </a:bodyPr>
          <a:p>
            <a:r>
              <a:rPr lang="en-US" altLang="zh-CN"/>
              <a:t>1.</a:t>
            </a:r>
            <a:r>
              <a:rPr lang="zh-CN" altLang="en-US"/>
              <a:t>简介</a:t>
            </a:r>
            <a:endParaRPr lang="zh-CN" altLang="en-US"/>
          </a:p>
          <a:p>
            <a:endParaRPr lang="zh-CN" altLang="en-US"/>
          </a:p>
          <a:p>
            <a:r>
              <a:rPr lang="en-US" altLang="zh-CN"/>
              <a:t>2.</a:t>
            </a:r>
            <a:r>
              <a:rPr lang="zh-CN" altLang="en-US"/>
              <a:t>实现方式及其发展历程</a:t>
            </a:r>
            <a:endParaRPr lang="zh-CN" altLang="en-US"/>
          </a:p>
          <a:p>
            <a:endParaRPr lang="zh-CN" altLang="en-US"/>
          </a:p>
          <a:p>
            <a:r>
              <a:rPr lang="en-US" altLang="zh-CN"/>
              <a:t>3.</a:t>
            </a:r>
            <a:r>
              <a:rPr lang="zh-CN" altLang="en-US"/>
              <a:t>应用和未来趋势</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07606" y="1122363"/>
            <a:ext cx="6160393" cy="3114786"/>
          </a:xfrm>
        </p:spPr>
        <p:txBody>
          <a:bodyPr>
            <a:normAutofit/>
          </a:bodyPr>
          <a:lstStyle/>
          <a:p>
            <a:r>
              <a:rPr lang="zh-CN" altLang="en-US" sz="9600" dirty="0"/>
              <a:t>谢谢</a:t>
            </a:r>
            <a:endParaRPr lang="zh-CN" alt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个性化推送随处可见</a:t>
            </a:r>
            <a:endParaRPr lang="zh-CN" altLang="en-US" dirty="0"/>
          </a:p>
        </p:txBody>
      </p:sp>
      <p:pic>
        <p:nvPicPr>
          <p:cNvPr id="5" name="内容占位符 4"/>
          <p:cNvPicPr>
            <a:picLocks noGrp="1" noChangeAspect="1"/>
          </p:cNvPicPr>
          <p:nvPr>
            <p:ph idx="1"/>
          </p:nvPr>
        </p:nvPicPr>
        <p:blipFill>
          <a:blip r:embed="rId1"/>
          <a:stretch>
            <a:fillRect/>
          </a:stretch>
        </p:blipFill>
        <p:spPr>
          <a:xfrm>
            <a:off x="2613484" y="2232863"/>
            <a:ext cx="1593770" cy="3541712"/>
          </a:xfrm>
        </p:spPr>
      </p:pic>
      <p:pic>
        <p:nvPicPr>
          <p:cNvPr id="7" name="图片 6"/>
          <p:cNvPicPr>
            <a:picLocks noChangeAspect="1"/>
          </p:cNvPicPr>
          <p:nvPr/>
        </p:nvPicPr>
        <p:blipFill>
          <a:blip r:embed="rId2"/>
          <a:stretch>
            <a:fillRect/>
          </a:stretch>
        </p:blipFill>
        <p:spPr>
          <a:xfrm>
            <a:off x="7056964" y="768213"/>
            <a:ext cx="3098959" cy="5321573"/>
          </a:xfrm>
          <a:prstGeom prst="rect">
            <a:avLst/>
          </a:prstGeom>
        </p:spPr>
      </p:pic>
      <p:sp>
        <p:nvSpPr>
          <p:cNvPr id="3" name="文本框 2"/>
          <p:cNvSpPr txBox="1"/>
          <p:nvPr/>
        </p:nvSpPr>
        <p:spPr>
          <a:xfrm>
            <a:off x="683895" y="250190"/>
            <a:ext cx="3598545" cy="521970"/>
          </a:xfrm>
          <a:prstGeom prst="rect">
            <a:avLst/>
          </a:prstGeom>
          <a:noFill/>
        </p:spPr>
        <p:txBody>
          <a:bodyPr wrap="square" rtlCol="0">
            <a:spAutoFit/>
          </a:bodyPr>
          <a:p>
            <a:r>
              <a:rPr lang="zh-CN" altLang="en-US" sz="2800">
                <a:solidFill>
                  <a:schemeClr val="tx1"/>
                </a:solidFill>
              </a:rPr>
              <a:t>一</a:t>
            </a:r>
            <a:r>
              <a:rPr lang="en-US" altLang="zh-CN" sz="2800">
                <a:solidFill>
                  <a:schemeClr val="tx1"/>
                </a:solidFill>
              </a:rPr>
              <a:t>.</a:t>
            </a:r>
            <a:r>
              <a:rPr lang="zh-CN" altLang="en-US" sz="2800">
                <a:solidFill>
                  <a:schemeClr val="tx1"/>
                </a:solidFill>
              </a:rPr>
              <a:t>简介</a:t>
            </a:r>
            <a:endParaRPr lang="zh-CN" altLang="en-US" sz="28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1100" y="472440"/>
            <a:ext cx="3855720" cy="897255"/>
          </a:xfrm>
        </p:spPr>
        <p:txBody>
          <a:bodyPr/>
          <a:lstStyle/>
          <a:p>
            <a:r>
              <a:rPr lang="zh-CN" altLang="en-US" dirty="0"/>
              <a:t>什么是个性化推送？</a:t>
            </a:r>
            <a:endParaRPr lang="zh-CN" altLang="en-US" dirty="0"/>
          </a:p>
        </p:txBody>
      </p:sp>
      <p:sp>
        <p:nvSpPr>
          <p:cNvPr id="3" name="内容占位符 2"/>
          <p:cNvSpPr>
            <a:spLocks noGrp="1"/>
          </p:cNvSpPr>
          <p:nvPr>
            <p:ph idx="1"/>
          </p:nvPr>
        </p:nvSpPr>
        <p:spPr>
          <a:xfrm>
            <a:off x="1271270" y="1998345"/>
            <a:ext cx="9181465" cy="1748790"/>
          </a:xfrm>
        </p:spPr>
        <p:txBody>
          <a:bodyPr>
            <a:normAutofit lnSpcReduction="10000"/>
          </a:bodyPr>
          <a:lstStyle/>
          <a:p>
            <a:r>
              <a:rPr lang="zh-CN" altLang="en-US" dirty="0"/>
              <a:t>个性化推送是指</a:t>
            </a:r>
            <a:r>
              <a:rPr lang="en-US" altLang="zh-CN" dirty="0"/>
              <a:t>app</a:t>
            </a:r>
            <a:r>
              <a:rPr lang="zh-CN" altLang="en-US" dirty="0"/>
              <a:t>通过识别和预测各种用户的兴趣或爱好，从而有针对性地、及时地向用户主动推送所需信息，以满足不同用户的个性化需求。</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如何实现个性化推送</a:t>
            </a:r>
            <a:br>
              <a:rPr lang="zh-CN" altLang="en-US" sz="2800" dirty="0"/>
            </a:br>
            <a:r>
              <a:rPr lang="en-US" altLang="zh-CN" sz="2800" dirty="0"/>
              <a:t>—</a:t>
            </a:r>
            <a:r>
              <a:rPr lang="zh-CN" altLang="en-US" sz="2800" dirty="0"/>
              <a:t>大数据的用户行为分析</a:t>
            </a:r>
            <a:endParaRPr lang="zh-CN" altLang="en-US" sz="2800" dirty="0"/>
          </a:p>
        </p:txBody>
      </p:sp>
      <p:sp>
        <p:nvSpPr>
          <p:cNvPr id="3" name="内容占位符 2"/>
          <p:cNvSpPr>
            <a:spLocks noGrp="1"/>
          </p:cNvSpPr>
          <p:nvPr>
            <p:ph idx="1"/>
          </p:nvPr>
        </p:nvSpPr>
        <p:spPr/>
        <p:txBody>
          <a:bodyPr/>
          <a:lstStyle/>
          <a:p>
            <a:pPr algn="l" fontAlgn="base"/>
            <a:r>
              <a:rPr lang="en-US" altLang="zh-CN" b="0" dirty="0">
                <a:effectLst/>
                <a:latin typeface="inherit"/>
              </a:rPr>
              <a:t>1. </a:t>
            </a:r>
            <a:r>
              <a:rPr lang="zh-CN" altLang="en-US" b="0" dirty="0">
                <a:effectLst/>
                <a:latin typeface="inherit"/>
              </a:rPr>
              <a:t>眼球，眼动行为。</a:t>
            </a:r>
            <a:endParaRPr lang="en-US" altLang="zh-CN" b="0" dirty="0">
              <a:effectLst/>
              <a:latin typeface="inherit"/>
            </a:endParaRPr>
          </a:p>
          <a:p>
            <a:pPr algn="l" fontAlgn="base"/>
            <a:r>
              <a:rPr lang="en-US" altLang="zh-CN" b="0" dirty="0">
                <a:effectLst/>
                <a:latin typeface="inherit"/>
              </a:rPr>
              <a:t>2.</a:t>
            </a:r>
            <a:r>
              <a:rPr lang="zh-CN" altLang="en-US" b="0" dirty="0">
                <a:effectLst/>
                <a:latin typeface="inherit"/>
              </a:rPr>
              <a:t>鼠标，点击和移动行为。</a:t>
            </a:r>
            <a:endParaRPr lang="en-US" altLang="zh-CN" b="0" dirty="0">
              <a:effectLst/>
              <a:latin typeface="inherit"/>
            </a:endParaRPr>
          </a:p>
          <a:p>
            <a:pPr algn="l" fontAlgn="base"/>
            <a:r>
              <a:rPr lang="en-US" altLang="zh-CN" b="0" dirty="0">
                <a:effectLst/>
                <a:latin typeface="inherit"/>
              </a:rPr>
              <a:t>3.</a:t>
            </a:r>
            <a:r>
              <a:rPr lang="zh-CN" altLang="en-US" b="0" dirty="0">
                <a:effectLst/>
                <a:latin typeface="inherit"/>
              </a:rPr>
              <a:t>键盘等其它设备的输入行为。</a:t>
            </a:r>
            <a:endParaRPr lang="zh-CN" altLang="en-US" b="0" dirty="0">
              <a:effectLst/>
              <a:latin typeface="inherit"/>
            </a:endParaRPr>
          </a:p>
          <a:p>
            <a:pPr algn="l" fontAlgn="base"/>
            <a:r>
              <a:rPr lang="en-US" altLang="zh-CN" b="0" dirty="0">
                <a:effectLst/>
                <a:latin typeface="inherit"/>
              </a:rPr>
              <a:t>4.</a:t>
            </a:r>
            <a:r>
              <a:rPr lang="zh-CN" altLang="en-US" b="0" dirty="0">
                <a:effectLst/>
                <a:latin typeface="inherit"/>
              </a:rPr>
              <a:t>其它终端的触摸和点击等行为。</a:t>
            </a:r>
            <a:endParaRPr lang="zh-CN" altLang="en-US" b="0" dirty="0">
              <a:effectLst/>
              <a:latin typeface="inherit"/>
            </a:endParaRPr>
          </a:p>
          <a:p>
            <a:pPr algn="l" fontAlgn="base"/>
            <a:r>
              <a:rPr lang="zh-CN" altLang="en-US" b="0" dirty="0">
                <a:effectLst/>
                <a:latin typeface="inherit"/>
              </a:rPr>
              <a:t>通过以上行为来判断和预测用户的兴趣或爱好，减少无用推送的数量，提高用户的使用效率。</a:t>
            </a:r>
            <a:endParaRPr lang="zh-CN" altLang="en-US" b="0" dirty="0">
              <a:effectLst/>
              <a:latin typeface="inherit"/>
            </a:endParaRPr>
          </a:p>
        </p:txBody>
      </p:sp>
      <p:sp>
        <p:nvSpPr>
          <p:cNvPr id="4" name="文本框 3"/>
          <p:cNvSpPr txBox="1"/>
          <p:nvPr/>
        </p:nvSpPr>
        <p:spPr>
          <a:xfrm>
            <a:off x="904240" y="243840"/>
            <a:ext cx="5256530" cy="460375"/>
          </a:xfrm>
          <a:prstGeom prst="rect">
            <a:avLst/>
          </a:prstGeom>
          <a:noFill/>
        </p:spPr>
        <p:txBody>
          <a:bodyPr wrap="square" rtlCol="0">
            <a:spAutoFit/>
          </a:bodyPr>
          <a:p>
            <a:r>
              <a:rPr lang="zh-CN" altLang="en-US" sz="2400"/>
              <a:t>二</a:t>
            </a:r>
            <a:r>
              <a:rPr lang="en-US" altLang="zh-CN" sz="2400"/>
              <a:t>.</a:t>
            </a:r>
            <a:r>
              <a:rPr lang="zh-CN" altLang="en-US" sz="2400"/>
              <a:t>实现方式及其发展历程</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0" i="0" dirty="0">
                <a:effectLst/>
                <a:latin typeface="PingFang SC"/>
              </a:rPr>
              <a:t>个性化推荐</a:t>
            </a:r>
            <a:br>
              <a:rPr lang="zh-CN" altLang="en-US" sz="3200" b="0" i="0" dirty="0">
                <a:effectLst/>
                <a:latin typeface="PingFang SC"/>
              </a:rPr>
            </a:br>
            <a:r>
              <a:rPr lang="en-US" altLang="zh-CN" sz="3200" dirty="0">
                <a:effectLst/>
                <a:latin typeface="PingFang SC"/>
                <a:sym typeface="+mn-ea"/>
              </a:rPr>
              <a:t>-</a:t>
            </a:r>
            <a:r>
              <a:rPr lang="zh-CN" altLang="en-US" sz="3200" dirty="0">
                <a:effectLst/>
                <a:latin typeface="PingFang SC"/>
                <a:sym typeface="+mn-ea"/>
              </a:rPr>
              <a:t>云算法基于交互历史记录生成</a:t>
            </a:r>
            <a:endParaRPr lang="zh-CN" altLang="en-US" sz="3200" dirty="0"/>
          </a:p>
        </p:txBody>
      </p:sp>
      <p:sp>
        <p:nvSpPr>
          <p:cNvPr id="3" name="内容占位符 2"/>
          <p:cNvSpPr>
            <a:spLocks noGrp="1"/>
          </p:cNvSpPr>
          <p:nvPr>
            <p:ph idx="1"/>
          </p:nvPr>
        </p:nvSpPr>
        <p:spPr/>
        <p:txBody>
          <a:bodyPr/>
          <a:lstStyle/>
          <a:p>
            <a:r>
              <a:rPr lang="en-US" altLang="zh-CN" b="1" i="0" dirty="0">
                <a:solidFill>
                  <a:schemeClr val="tx1">
                    <a:lumMod val="95000"/>
                  </a:schemeClr>
                </a:solidFill>
                <a:effectLst/>
                <a:latin typeface="PingFang SC"/>
              </a:rPr>
              <a:t>1. </a:t>
            </a:r>
            <a:r>
              <a:rPr lang="zh-CN" altLang="en-US" b="1" i="0" dirty="0">
                <a:solidFill>
                  <a:schemeClr val="tx1">
                    <a:lumMod val="95000"/>
                  </a:schemeClr>
                </a:solidFill>
                <a:effectLst/>
                <a:latin typeface="PingFang SC"/>
              </a:rPr>
              <a:t>基于内容推荐算法（</a:t>
            </a:r>
            <a:r>
              <a:rPr lang="en-US" altLang="zh-CN" b="1" i="0" dirty="0">
                <a:solidFill>
                  <a:schemeClr val="tx1">
                    <a:lumMod val="95000"/>
                  </a:schemeClr>
                </a:solidFill>
                <a:effectLst/>
                <a:latin typeface="PingFang SC"/>
              </a:rPr>
              <a:t>CB</a:t>
            </a:r>
            <a:r>
              <a:rPr lang="zh-CN" altLang="en-US" b="1" i="0" dirty="0">
                <a:solidFill>
                  <a:schemeClr val="tx1">
                    <a:lumMod val="95000"/>
                  </a:schemeClr>
                </a:solidFill>
                <a:effectLst/>
                <a:latin typeface="PingFang SC"/>
              </a:rPr>
              <a:t>）</a:t>
            </a:r>
            <a:endParaRPr lang="zh-CN" altLang="en-US" b="1" i="0" dirty="0">
              <a:solidFill>
                <a:schemeClr val="tx1">
                  <a:lumMod val="95000"/>
                </a:schemeClr>
              </a:solidFill>
              <a:effectLst/>
              <a:latin typeface="PingFang SC"/>
            </a:endParaRPr>
          </a:p>
          <a:p>
            <a:r>
              <a:rPr lang="en-US" altLang="zh-CN" b="1" i="0" dirty="0">
                <a:solidFill>
                  <a:schemeClr val="tx1">
                    <a:lumMod val="95000"/>
                  </a:schemeClr>
                </a:solidFill>
                <a:effectLst/>
                <a:latin typeface="PingFang SC"/>
              </a:rPr>
              <a:t>2. </a:t>
            </a:r>
            <a:r>
              <a:rPr lang="zh-CN" altLang="en-US" b="1" i="0" dirty="0">
                <a:solidFill>
                  <a:schemeClr val="tx1">
                    <a:lumMod val="95000"/>
                  </a:schemeClr>
                </a:solidFill>
                <a:effectLst/>
                <a:latin typeface="PingFang SC"/>
              </a:rPr>
              <a:t>基于用户的协同过滤算法（</a:t>
            </a:r>
            <a:r>
              <a:rPr lang="en-US" altLang="zh-CN" b="1" i="0" dirty="0" err="1">
                <a:solidFill>
                  <a:schemeClr val="tx1">
                    <a:lumMod val="95000"/>
                  </a:schemeClr>
                </a:solidFill>
                <a:effectLst/>
                <a:latin typeface="PingFang SC"/>
              </a:rPr>
              <a:t>UserCF</a:t>
            </a:r>
            <a:r>
              <a:rPr lang="zh-CN" altLang="en-US" b="1" i="0" dirty="0">
                <a:solidFill>
                  <a:schemeClr val="tx1">
                    <a:lumMod val="95000"/>
                  </a:schemeClr>
                </a:solidFill>
                <a:effectLst/>
                <a:latin typeface="PingFang SC"/>
              </a:rPr>
              <a:t>）</a:t>
            </a:r>
            <a:endParaRPr lang="zh-CN" altLang="en-US" b="1" i="0" dirty="0">
              <a:solidFill>
                <a:schemeClr val="tx1">
                  <a:lumMod val="95000"/>
                </a:schemeClr>
              </a:solidFill>
              <a:effectLst/>
              <a:latin typeface="PingFang SC"/>
            </a:endParaRPr>
          </a:p>
          <a:p>
            <a:r>
              <a:rPr lang="en-US" altLang="zh-CN" b="1" i="0" dirty="0">
                <a:solidFill>
                  <a:schemeClr val="tx1">
                    <a:lumMod val="95000"/>
                  </a:schemeClr>
                </a:solidFill>
                <a:effectLst/>
                <a:latin typeface="PingFang SC"/>
              </a:rPr>
              <a:t>3. </a:t>
            </a:r>
            <a:r>
              <a:rPr lang="zh-CN" altLang="en-US" b="1" i="0" dirty="0">
                <a:solidFill>
                  <a:schemeClr val="tx1">
                    <a:lumMod val="95000"/>
                  </a:schemeClr>
                </a:solidFill>
                <a:effectLst/>
                <a:latin typeface="PingFang SC"/>
              </a:rPr>
              <a:t>基于物品的协同过滤算法（</a:t>
            </a:r>
            <a:r>
              <a:rPr lang="en-US" altLang="zh-CN" b="1" i="0" dirty="0" err="1">
                <a:solidFill>
                  <a:schemeClr val="tx1">
                    <a:lumMod val="95000"/>
                  </a:schemeClr>
                </a:solidFill>
                <a:effectLst/>
                <a:latin typeface="PingFang SC"/>
              </a:rPr>
              <a:t>ItemCF</a:t>
            </a:r>
            <a:r>
              <a:rPr lang="zh-CN" altLang="en-US" b="1" i="0" dirty="0">
                <a:solidFill>
                  <a:schemeClr val="tx1">
                    <a:lumMod val="95000"/>
                  </a:schemeClr>
                </a:solidFill>
                <a:effectLst/>
                <a:latin typeface="PingFang SC"/>
              </a:rPr>
              <a:t>）</a:t>
            </a:r>
            <a:endParaRPr lang="zh-CN" altLang="en-US" sz="2000" dirty="0">
              <a:solidFill>
                <a:schemeClr val="tx1">
                  <a:lumMod val="9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245235" y="307340"/>
            <a:ext cx="1586230" cy="655955"/>
          </a:xfrm>
        </p:spPr>
        <p:txBody>
          <a:bodyPr/>
          <a:p>
            <a:r>
              <a:rPr lang="zh-CN" altLang="en-US" sz="2400"/>
              <a:t>发展历程</a:t>
            </a:r>
            <a:endParaRPr lang="zh-CN" altLang="en-US" sz="2400"/>
          </a:p>
        </p:txBody>
      </p:sp>
      <p:sp>
        <p:nvSpPr>
          <p:cNvPr id="3" name="内容占位符 2"/>
          <p:cNvSpPr>
            <a:spLocks noGrp="1"/>
          </p:cNvSpPr>
          <p:nvPr>
            <p:ph idx="1"/>
          </p:nvPr>
        </p:nvSpPr>
        <p:spPr>
          <a:xfrm>
            <a:off x="1245235" y="963295"/>
            <a:ext cx="9906000" cy="5547995"/>
          </a:xfrm>
        </p:spPr>
        <p:txBody>
          <a:bodyPr>
            <a:normAutofit lnSpcReduction="20000"/>
          </a:bodyPr>
          <a:p>
            <a:pPr marL="0" indent="0">
              <a:buNone/>
            </a:pPr>
            <a:r>
              <a:rPr lang="zh-CN" altLang="en-US" sz="2000"/>
              <a:t>个性化推送是为解决因信息超载而导致的消费者不断流失等问题产生的。</a:t>
            </a:r>
            <a:endParaRPr lang="en-US" altLang="zh-CN" sz="2000"/>
          </a:p>
          <a:p>
            <a:r>
              <a:rPr lang="en-US" altLang="zh-CN" sz="2000"/>
              <a:t>1995</a:t>
            </a:r>
            <a:r>
              <a:rPr lang="zh-CN" altLang="en-US" sz="2000"/>
              <a:t>年</a:t>
            </a:r>
            <a:r>
              <a:rPr lang="en-US" altLang="zh-CN" sz="2000"/>
              <a:t>3</a:t>
            </a:r>
            <a:r>
              <a:rPr lang="zh-CN" altLang="en-US" sz="2000"/>
              <a:t>月，美国人工智能协会上罗伯特·阿姆斯特朗等人提出个性化导航系统</a:t>
            </a:r>
            <a:r>
              <a:rPr lang="en-US" altLang="zh-CN" sz="2000"/>
              <a:t>Web Watcher</a:t>
            </a:r>
            <a:r>
              <a:rPr lang="zh-CN" altLang="en-US" sz="2000"/>
              <a:t>。</a:t>
            </a:r>
            <a:endParaRPr lang="zh-CN" altLang="en-US" sz="2000"/>
          </a:p>
          <a:p>
            <a:r>
              <a:rPr lang="en-US" altLang="zh-CN" sz="2000"/>
              <a:t>1995</a:t>
            </a:r>
            <a:r>
              <a:rPr lang="zh-CN" altLang="en-US" sz="2000"/>
              <a:t>年</a:t>
            </a:r>
            <a:r>
              <a:rPr lang="en-US" altLang="zh-CN" sz="2000"/>
              <a:t>8</a:t>
            </a:r>
            <a:r>
              <a:rPr lang="zh-CN" altLang="en-US" sz="2000"/>
              <a:t>月，麻省理工学院的亨利·利伯曼在国际人工智能联合大会上提出个性化导航智能体</a:t>
            </a:r>
            <a:r>
              <a:rPr lang="en-US" altLang="zh-CN" sz="2000"/>
              <a:t>Litizia</a:t>
            </a:r>
            <a:r>
              <a:rPr lang="zh-CN" altLang="en-US" sz="2000"/>
              <a:t>。</a:t>
            </a:r>
            <a:endParaRPr lang="zh-CN" altLang="en-US" sz="2000"/>
          </a:p>
          <a:p>
            <a:r>
              <a:rPr lang="en-US" altLang="zh-CN" sz="2000"/>
              <a:t>2003</a:t>
            </a:r>
            <a:r>
              <a:rPr lang="zh-CN" altLang="en-US" sz="2000"/>
              <a:t>年，谷歌开创了</a:t>
            </a:r>
            <a:r>
              <a:rPr lang="en-US" altLang="zh-CN" sz="2000"/>
              <a:t>AdWards</a:t>
            </a:r>
            <a:r>
              <a:rPr lang="zh-CN" altLang="en-US" sz="2000"/>
              <a:t>盈利模式（</a:t>
            </a:r>
            <a:r>
              <a:rPr lang="zh-CN" altLang="en-US" sz="2000">
                <a:sym typeface="+mn-ea"/>
              </a:rPr>
              <a:t>是一种通过使用Google 关键字广告来推广网站的付费网络推广方式）</a:t>
            </a:r>
            <a:endParaRPr lang="zh-CN" altLang="en-US" sz="2000">
              <a:sym typeface="+mn-ea"/>
            </a:endParaRPr>
          </a:p>
          <a:p>
            <a:r>
              <a:rPr lang="en-US" altLang="zh-CN" sz="2000">
                <a:sym typeface="+mn-ea"/>
              </a:rPr>
              <a:t>2009</a:t>
            </a:r>
            <a:r>
              <a:rPr lang="zh-CN" altLang="en-US" sz="2000">
                <a:sym typeface="+mn-ea"/>
              </a:rPr>
              <a:t>年</a:t>
            </a:r>
            <a:r>
              <a:rPr lang="en-US" altLang="zh-CN" sz="2000">
                <a:sym typeface="+mn-ea"/>
              </a:rPr>
              <a:t>7</a:t>
            </a:r>
            <a:r>
              <a:rPr lang="zh-CN" altLang="en-US" sz="2000">
                <a:sym typeface="+mn-ea"/>
              </a:rPr>
              <a:t>月，国内首个个性化推荐系统科研团队北京百分点信息科技有限公司成立。</a:t>
            </a:r>
            <a:endParaRPr lang="zh-CN" altLang="en-US" sz="2000">
              <a:sym typeface="+mn-ea"/>
            </a:endParaRPr>
          </a:p>
          <a:p>
            <a:r>
              <a:rPr lang="en-US" altLang="zh-CN" sz="2000">
                <a:sym typeface="+mn-ea"/>
              </a:rPr>
              <a:t>2011</a:t>
            </a:r>
            <a:r>
              <a:rPr lang="zh-CN" altLang="en-US" sz="2000">
                <a:sym typeface="+mn-ea"/>
              </a:rPr>
              <a:t>年</a:t>
            </a:r>
            <a:r>
              <a:rPr lang="en-US" altLang="zh-CN" sz="2000">
                <a:sym typeface="+mn-ea"/>
              </a:rPr>
              <a:t>9</a:t>
            </a:r>
            <a:r>
              <a:rPr lang="zh-CN" altLang="en-US" sz="2000">
                <a:sym typeface="+mn-ea"/>
              </a:rPr>
              <a:t>月，百度世界大会</a:t>
            </a:r>
            <a:r>
              <a:rPr lang="en-US" altLang="zh-CN" sz="2000">
                <a:sym typeface="+mn-ea"/>
              </a:rPr>
              <a:t>2011</a:t>
            </a:r>
            <a:r>
              <a:rPr lang="zh-CN" altLang="en-US" sz="2000">
                <a:sym typeface="+mn-ea"/>
              </a:rPr>
              <a:t>上，李彦宏</a:t>
            </a:r>
            <a:r>
              <a:rPr lang="en-US" altLang="zh-CN" sz="2000">
                <a:sym typeface="+mn-ea"/>
              </a:rPr>
              <a:t>(百度董事长)</a:t>
            </a:r>
            <a:r>
              <a:rPr lang="zh-CN" altLang="en-US" sz="2000">
                <a:sym typeface="+mn-ea"/>
              </a:rPr>
              <a:t>将推荐引擎与云计算、搜索引擎并列为未来互联网重要战略规划以及发展方向。</a:t>
            </a:r>
            <a:endParaRPr lang="en-US" altLang="zh-CN" sz="2000">
              <a:sym typeface="+mn-ea"/>
            </a:endParaRPr>
          </a:p>
          <a:p>
            <a:endParaRPr lang="zh-CN" altLang="en-US" sz="2000"/>
          </a:p>
          <a:p>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75" y="4452620"/>
            <a:ext cx="3855720" cy="1238250"/>
          </a:xfrm>
        </p:spPr>
        <p:txBody>
          <a:bodyPr>
            <a:normAutofit/>
          </a:bodyPr>
          <a:lstStyle/>
          <a:p>
            <a:r>
              <a:rPr lang="zh-CN" altLang="en-US" sz="1800" dirty="0"/>
              <a:t>应用</a:t>
            </a:r>
            <a:r>
              <a:rPr lang="en-US" altLang="zh-CN" sz="1800" dirty="0"/>
              <a:t>1</a:t>
            </a:r>
            <a:br>
              <a:rPr lang="en-US" altLang="zh-CN" sz="1800" dirty="0"/>
            </a:br>
            <a:r>
              <a:rPr lang="zh-CN" altLang="en-US" sz="1800" dirty="0">
                <a:effectLst/>
                <a:latin typeface="-apple-system"/>
                <a:sym typeface="+mn-ea"/>
              </a:rPr>
              <a:t>给学生推送他们想看或需要的相关课程，提高</a:t>
            </a:r>
            <a:r>
              <a:rPr lang="zh-CN" altLang="en-US" sz="1800" dirty="0">
                <a:effectLst/>
                <a:latin typeface="-apple-system"/>
                <a:sym typeface="+mn-ea"/>
              </a:rPr>
              <a:t>学习效率。</a:t>
            </a:r>
            <a:br>
              <a:rPr lang="zh-CN" altLang="en-US" sz="1800" dirty="0"/>
            </a:br>
            <a:endParaRPr lang="zh-CN" altLang="en-US" sz="1800" dirty="0"/>
          </a:p>
        </p:txBody>
      </p:sp>
      <p:pic>
        <p:nvPicPr>
          <p:cNvPr id="6" name="内容占位符 5"/>
          <p:cNvPicPr>
            <a:picLocks noGrp="1" noChangeAspect="1"/>
          </p:cNvPicPr>
          <p:nvPr>
            <p:ph idx="1"/>
          </p:nvPr>
        </p:nvPicPr>
        <p:blipFill>
          <a:blip r:embed="rId1"/>
          <a:stretch>
            <a:fillRect/>
          </a:stretch>
        </p:blipFill>
        <p:spPr>
          <a:xfrm>
            <a:off x="828675" y="1055370"/>
            <a:ext cx="1993900" cy="3543935"/>
          </a:xfrm>
        </p:spPr>
      </p:pic>
      <p:sp>
        <p:nvSpPr>
          <p:cNvPr id="3" name="文本框 2"/>
          <p:cNvSpPr txBox="1"/>
          <p:nvPr/>
        </p:nvSpPr>
        <p:spPr>
          <a:xfrm>
            <a:off x="828675" y="244475"/>
            <a:ext cx="3108325" cy="460375"/>
          </a:xfrm>
          <a:prstGeom prst="rect">
            <a:avLst/>
          </a:prstGeom>
          <a:noFill/>
        </p:spPr>
        <p:txBody>
          <a:bodyPr wrap="square" rtlCol="0">
            <a:spAutoFit/>
          </a:bodyPr>
          <a:p>
            <a:r>
              <a:rPr lang="zh-CN" altLang="en-US" sz="2400"/>
              <a:t>三</a:t>
            </a:r>
            <a:r>
              <a:rPr lang="en-US" altLang="zh-CN" sz="2400"/>
              <a:t>.</a:t>
            </a:r>
            <a:r>
              <a:rPr lang="zh-CN" altLang="en-US" sz="2400"/>
              <a:t>应用及其发展趋势</a:t>
            </a:r>
            <a:endParaRPr lang="zh-CN" altLang="en-US" sz="2400"/>
          </a:p>
        </p:txBody>
      </p:sp>
      <p:sp>
        <p:nvSpPr>
          <p:cNvPr id="5" name="文本框 4"/>
          <p:cNvSpPr txBox="1"/>
          <p:nvPr/>
        </p:nvSpPr>
        <p:spPr>
          <a:xfrm>
            <a:off x="5397500" y="4577715"/>
            <a:ext cx="5871845" cy="1198880"/>
          </a:xfrm>
          <a:prstGeom prst="rect">
            <a:avLst/>
          </a:prstGeom>
          <a:noFill/>
        </p:spPr>
        <p:txBody>
          <a:bodyPr wrap="square" rtlCol="0">
            <a:spAutoFit/>
          </a:bodyPr>
          <a:p>
            <a:r>
              <a:rPr lang="zh-CN" altLang="en-US"/>
              <a:t>应用</a:t>
            </a:r>
            <a:r>
              <a:rPr lang="en-US" altLang="zh-CN"/>
              <a:t>2</a:t>
            </a:r>
            <a:endParaRPr lang="en-US" altLang="zh-CN"/>
          </a:p>
          <a:p>
            <a:r>
              <a:rPr lang="zh-CN" altLang="en-US" dirty="0">
                <a:effectLst/>
                <a:latin typeface="-apple-system"/>
                <a:sym typeface="+mn-ea"/>
              </a:rPr>
              <a:t>淘宝的</a:t>
            </a:r>
            <a:r>
              <a:rPr lang="en-US" altLang="zh-CN" dirty="0">
                <a:effectLst/>
                <a:latin typeface="-apple-system"/>
                <a:sym typeface="+mn-ea"/>
              </a:rPr>
              <a:t>“</a:t>
            </a:r>
            <a:r>
              <a:rPr lang="zh-CN" altLang="en-US" dirty="0">
                <a:effectLst/>
                <a:latin typeface="-apple-system"/>
                <a:sym typeface="+mn-ea"/>
              </a:rPr>
              <a:t>猜你喜欢</a:t>
            </a:r>
            <a:r>
              <a:rPr lang="en-US" altLang="zh-CN" dirty="0">
                <a:effectLst/>
                <a:latin typeface="-apple-system"/>
                <a:sym typeface="+mn-ea"/>
              </a:rPr>
              <a:t>”</a:t>
            </a:r>
            <a:r>
              <a:rPr lang="zh-CN" altLang="en-US" dirty="0">
                <a:effectLst/>
                <a:latin typeface="-apple-system"/>
                <a:sym typeface="+mn-ea"/>
              </a:rPr>
              <a:t>精准锁定</a:t>
            </a:r>
            <a:r>
              <a:rPr lang="zh-CN" altLang="en-US" dirty="0">
                <a:effectLst/>
                <a:latin typeface="-apple-system"/>
                <a:sym typeface="+mn-ea"/>
              </a:rPr>
              <a:t>目标客户，能有效提升转化率和参与度。（限时特价订购等）</a:t>
            </a:r>
            <a:endParaRPr lang="zh-CN" altLang="en-US" b="0" i="0" dirty="0">
              <a:effectLst/>
              <a:latin typeface="-apple-system"/>
            </a:endParaRPr>
          </a:p>
          <a:p>
            <a:endParaRPr lang="en-US" altLang="zh-CN"/>
          </a:p>
        </p:txBody>
      </p:sp>
      <p:pic>
        <p:nvPicPr>
          <p:cNvPr id="7" name="图片 6" descr="C4BBA194D5D1E50B95F8CBE6505B9C88"/>
          <p:cNvPicPr>
            <a:picLocks noChangeAspect="1"/>
          </p:cNvPicPr>
          <p:nvPr/>
        </p:nvPicPr>
        <p:blipFill>
          <a:blip r:embed="rId2"/>
          <a:stretch>
            <a:fillRect/>
          </a:stretch>
        </p:blipFill>
        <p:spPr>
          <a:xfrm>
            <a:off x="6139180" y="704850"/>
            <a:ext cx="3982085" cy="38188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625" y="178435"/>
            <a:ext cx="4204335" cy="3312160"/>
          </a:xfrm>
        </p:spPr>
        <p:txBody>
          <a:bodyPr>
            <a:normAutofit/>
          </a:bodyPr>
          <a:lstStyle/>
          <a:p>
            <a:r>
              <a:rPr lang="zh-CN" altLang="en-US" dirty="0"/>
              <a:t>应用</a:t>
            </a:r>
            <a:r>
              <a:rPr lang="en-US" altLang="zh-CN" dirty="0"/>
              <a:t>3</a:t>
            </a:r>
            <a:br>
              <a:rPr lang="en-US" altLang="zh-CN" dirty="0"/>
            </a:br>
            <a:r>
              <a:rPr lang="zh-CN" altLang="en-US" sz="2000" dirty="0">
                <a:effectLst/>
                <a:latin typeface="PingFang SC"/>
                <a:sym typeface="+mn-ea"/>
              </a:rPr>
              <a:t>防范打击谣言想</a:t>
            </a:r>
            <a:r>
              <a:rPr lang="zh-CN" altLang="en-US" sz="2000" dirty="0">
                <a:effectLst/>
                <a:latin typeface="PingFang SC"/>
                <a:sym typeface="+mn-ea"/>
              </a:rPr>
              <a:t>要做到精准辟谣，需要利用大数据研判和人工智能精准推送。百度产品架构师张涛介绍，辟谣平台应用了百度搜索积累的自然语言处理、大数据和</a:t>
            </a:r>
            <a:r>
              <a:rPr lang="en-US" altLang="zh-CN" sz="2000" dirty="0">
                <a:effectLst/>
                <a:latin typeface="PingFang SC"/>
                <a:sym typeface="+mn-ea"/>
              </a:rPr>
              <a:t>AI</a:t>
            </a:r>
            <a:r>
              <a:rPr lang="zh-CN" altLang="en-US" sz="2000" dirty="0">
                <a:effectLst/>
                <a:latin typeface="PingFang SC"/>
                <a:sym typeface="+mn-ea"/>
              </a:rPr>
              <a:t>技术，能在第一时间在网络上发现疑似谣言，并针对不同地区、不同兴趣人群，实现辟谣信息的个性化推送</a:t>
            </a:r>
            <a:r>
              <a:rPr lang="zh-CN" altLang="en-US" sz="1780" dirty="0">
                <a:effectLst/>
                <a:latin typeface="PingFang SC"/>
                <a:sym typeface="+mn-ea"/>
              </a:rPr>
              <a:t>。</a:t>
            </a:r>
            <a:br>
              <a:rPr lang="zh-CN" altLang="en-US" sz="1780" dirty="0"/>
            </a:br>
            <a:endParaRPr lang="zh-CN" altLang="en-US" sz="1780" dirty="0"/>
          </a:p>
        </p:txBody>
      </p:sp>
      <p:pic>
        <p:nvPicPr>
          <p:cNvPr id="6" name="内容占位符 5"/>
          <p:cNvPicPr>
            <a:picLocks noGrp="1" noChangeAspect="1"/>
          </p:cNvPicPr>
          <p:nvPr>
            <p:ph idx="1"/>
          </p:nvPr>
        </p:nvPicPr>
        <p:blipFill>
          <a:blip r:embed="rId1"/>
          <a:stretch>
            <a:fillRect/>
          </a:stretch>
        </p:blipFill>
        <p:spPr>
          <a:xfrm>
            <a:off x="5013960" y="4445"/>
            <a:ext cx="7071995" cy="3486785"/>
          </a:xfrm>
        </p:spPr>
      </p:pic>
      <p:sp>
        <p:nvSpPr>
          <p:cNvPr id="3" name="文本框 2"/>
          <p:cNvSpPr txBox="1"/>
          <p:nvPr/>
        </p:nvSpPr>
        <p:spPr>
          <a:xfrm>
            <a:off x="1000125" y="3683000"/>
            <a:ext cx="6617970" cy="2030095"/>
          </a:xfrm>
          <a:prstGeom prst="rect">
            <a:avLst/>
          </a:prstGeom>
          <a:noFill/>
        </p:spPr>
        <p:txBody>
          <a:bodyPr wrap="square" rtlCol="0">
            <a:spAutoFit/>
          </a:bodyPr>
          <a:p>
            <a:r>
              <a:rPr lang="zh-CN" altLang="en-US" sz="2800" dirty="0">
                <a:sym typeface="+mn-ea"/>
              </a:rPr>
              <a:t>其他应用</a:t>
            </a:r>
            <a:br>
              <a:rPr lang="zh-CN" altLang="en-US" dirty="0">
                <a:sym typeface="+mn-ea"/>
              </a:rPr>
            </a:br>
            <a:r>
              <a:rPr lang="zh-CN" altLang="en-US" sz="2000" dirty="0">
                <a:effectLst/>
                <a:latin typeface="-apple-system"/>
                <a:sym typeface="+mn-ea"/>
              </a:rPr>
              <a:t>热点或领域的专家评论推荐。</a:t>
            </a:r>
            <a:br>
              <a:rPr lang="en-US" altLang="zh-CN" sz="2000" dirty="0">
                <a:effectLst/>
                <a:latin typeface="-apple-system"/>
                <a:sym typeface="+mn-ea"/>
              </a:rPr>
            </a:br>
            <a:r>
              <a:rPr lang="zh-CN" altLang="en-US" sz="2000" dirty="0">
                <a:effectLst/>
                <a:latin typeface="-apple-system"/>
                <a:sym typeface="+mn-ea"/>
              </a:rPr>
              <a:t>游戏兴趣相同的玩家推荐。</a:t>
            </a:r>
            <a:br>
              <a:rPr lang="zh-CN" altLang="en-US" sz="2000" dirty="0">
                <a:effectLst/>
                <a:latin typeface="-apple-system"/>
                <a:sym typeface="+mn-ea"/>
              </a:rPr>
            </a:br>
            <a:r>
              <a:rPr lang="zh-CN" altLang="en-US" sz="2000" dirty="0">
                <a:effectLst/>
                <a:latin typeface="-apple-system"/>
                <a:sym typeface="+mn-ea"/>
              </a:rPr>
              <a:t>社交网络中的推送，比如“他们也喜欢</a:t>
            </a:r>
            <a:r>
              <a:rPr lang="en-US" altLang="zh-CN" sz="2000" dirty="0">
                <a:effectLst/>
                <a:latin typeface="-apple-system"/>
                <a:sym typeface="+mn-ea"/>
              </a:rPr>
              <a:t>……”</a:t>
            </a:r>
            <a:r>
              <a:rPr lang="zh-CN" altLang="en-US" sz="2000" dirty="0">
                <a:effectLst/>
                <a:latin typeface="-apple-system"/>
                <a:sym typeface="+mn-ea"/>
              </a:rPr>
              <a:t>。同的玩家推荐</a:t>
            </a:r>
            <a:r>
              <a:rPr lang="zh-CN" altLang="en-US" dirty="0">
                <a:effectLst/>
                <a:latin typeface="-apple-system"/>
                <a:sym typeface="+mn-ea"/>
              </a:rPr>
              <a:t>。</a:t>
            </a:r>
            <a:br>
              <a:rPr lang="zh-CN" altLang="en-US" dirty="0">
                <a:sym typeface="+mn-ea"/>
              </a:rPr>
            </a:b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0778" y="402618"/>
            <a:ext cx="9905998" cy="1478570"/>
          </a:xfrm>
        </p:spPr>
        <p:txBody>
          <a:bodyPr/>
          <a:lstStyle/>
          <a:p>
            <a:r>
              <a:rPr lang="zh-CN" altLang="en-US" dirty="0"/>
              <a:t>未来趋势</a:t>
            </a:r>
            <a:endParaRPr lang="zh-CN" altLang="en-US" dirty="0"/>
          </a:p>
        </p:txBody>
      </p:sp>
      <p:sp>
        <p:nvSpPr>
          <p:cNvPr id="3" name="内容占位符 2"/>
          <p:cNvSpPr>
            <a:spLocks noGrp="1"/>
          </p:cNvSpPr>
          <p:nvPr>
            <p:ph idx="1"/>
          </p:nvPr>
        </p:nvSpPr>
        <p:spPr>
          <a:xfrm>
            <a:off x="1141095" y="1704340"/>
            <a:ext cx="9906000" cy="3792855"/>
          </a:xfrm>
        </p:spPr>
        <p:txBody>
          <a:bodyPr>
            <a:noAutofit/>
          </a:bodyPr>
          <a:lstStyle/>
          <a:p>
            <a:r>
              <a:rPr lang="zh-CN" altLang="en-US" sz="2300" dirty="0">
                <a:effectLst/>
                <a:latin typeface="微软雅黑" panose="020B0503020204020204" pitchFamily="34" charset="-122"/>
                <a:ea typeface="微软雅黑" panose="020B0503020204020204" pitchFamily="34" charset="-122"/>
                <a:sym typeface="+mn-ea"/>
              </a:rPr>
              <a:t>预测用户的喜好和习惯，并据此不停调整向用户推送的内容，以增加服务的吸引力，或者引导用户做出特定行为，例如购买特定商品或者服务。这种“个性化推送”的商业模式，能够带来巨大的社会效益。</a:t>
            </a:r>
            <a:endParaRPr lang="zh-CN" altLang="en-US" sz="2300" dirty="0">
              <a:sym typeface="+mn-ea"/>
            </a:endParaRPr>
          </a:p>
          <a:p>
            <a:endParaRPr lang="zh-CN" altLang="en-US" sz="2300" dirty="0">
              <a:sym typeface="+mn-ea"/>
            </a:endParaRPr>
          </a:p>
          <a:p>
            <a:pPr marL="0" indent="0">
              <a:buNone/>
            </a:pPr>
            <a:r>
              <a:rPr lang="zh-CN" altLang="en-US" sz="2300" dirty="0">
                <a:sym typeface="+mn-ea"/>
              </a:rPr>
              <a:t>评价：</a:t>
            </a:r>
            <a:endParaRPr lang="zh-CN" altLang="en-US" sz="2300" dirty="0">
              <a:sym typeface="+mn-ea"/>
            </a:endParaRPr>
          </a:p>
          <a:p>
            <a:r>
              <a:rPr lang="zh-CN" altLang="en-US" sz="2300" dirty="0">
                <a:sym typeface="+mn-ea"/>
              </a:rPr>
              <a:t>个性化推荐技术是最具人文关怀的技术之一，它尊重个体，相信每个人都是与众不同的，在这个以‘人’为中心的社会化时代，它的兴起与发扬光大只是时间问题。  </a:t>
            </a:r>
            <a:endParaRPr lang="zh-CN" altLang="en-US" sz="2300" dirty="0">
              <a:sym typeface="+mn-ea"/>
            </a:endParaRPr>
          </a:p>
          <a:p>
            <a:pPr marL="0" indent="0">
              <a:buNone/>
            </a:pPr>
            <a:r>
              <a:rPr lang="zh-CN" altLang="en-US" sz="2300" dirty="0">
                <a:sym typeface="+mn-ea"/>
              </a:rPr>
              <a:t>                                               </a:t>
            </a:r>
            <a:endParaRPr lang="zh-CN" altLang="en-US" sz="2300" dirty="0">
              <a:sym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TM04033919[[fn=电路]]</Template>
  <TotalTime>0</TotalTime>
  <Words>1138</Words>
  <Application>WPS 演示</Application>
  <PresentationFormat>宽屏</PresentationFormat>
  <Paragraphs>71</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Trebuchet MS</vt:lpstr>
      <vt:lpstr>Microsoft YaHei UI</vt:lpstr>
      <vt:lpstr>inherit</vt:lpstr>
      <vt:lpstr>Segoe Print</vt:lpstr>
      <vt:lpstr>PingFang SC</vt:lpstr>
      <vt:lpstr>-apple-system</vt:lpstr>
      <vt:lpstr>微软雅黑</vt:lpstr>
      <vt:lpstr>Tw Cen MT</vt:lpstr>
      <vt:lpstr>Arial Unicode MS</vt:lpstr>
      <vt:lpstr>Calibri</vt:lpstr>
      <vt:lpstr>电路</vt:lpstr>
      <vt:lpstr>个性化推送</vt:lpstr>
      <vt:lpstr>个性化推送随处可见</vt:lpstr>
      <vt:lpstr>什么是个性化推送？</vt:lpstr>
      <vt:lpstr>如何实现个性化推送 —大数据的用户行为分析</vt:lpstr>
      <vt:lpstr>个性化推荐 -云算法基于交互历史记录生成</vt:lpstr>
      <vt:lpstr>发展历程</vt:lpstr>
      <vt:lpstr>应用1 给学生推送他们想看或需要的相关课程，提高学习效率。 </vt:lpstr>
      <vt:lpstr>应用3 防范打击谣言想要做到精准辟谣，需要利用大数据研判和人工智能精准推送。百度产品架构师张涛介绍，辟谣平台应用了百度搜索积累的自然语言处理、大数据和AI技术，能在第一时间在网络上发现疑似谣言，并针对不同地区、不同兴趣人群，实现辟谣信息的个性化推送。 </vt:lpstr>
      <vt:lpstr>未来趋势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个性化推送</dc:title>
  <dc:creator>杨 凯顺</dc:creator>
  <cp:lastModifiedBy>房屋中介（日名)</cp:lastModifiedBy>
  <cp:revision>17</cp:revision>
  <dcterms:created xsi:type="dcterms:W3CDTF">2020-12-16T12:53:00Z</dcterms:created>
  <dcterms:modified xsi:type="dcterms:W3CDTF">2020-12-29T10:52:54Z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2052-11.3.0.9236</vt:lpwstr>
  </property>
</Properties>
</file>