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handoutMasterIdLst>
    <p:handoutMasterId r:id="rId27"/>
  </p:handoutMasterIdLst>
  <p:sldIdLst>
    <p:sldId id="264" r:id="rId2"/>
    <p:sldId id="291" r:id="rId3"/>
    <p:sldId id="308" r:id="rId4"/>
    <p:sldId id="309" r:id="rId5"/>
    <p:sldId id="311" r:id="rId6"/>
    <p:sldId id="312" r:id="rId7"/>
    <p:sldId id="313" r:id="rId8"/>
    <p:sldId id="314" r:id="rId9"/>
    <p:sldId id="324" r:id="rId10"/>
    <p:sldId id="315" r:id="rId11"/>
    <p:sldId id="316" r:id="rId12"/>
    <p:sldId id="318" r:id="rId13"/>
    <p:sldId id="290" r:id="rId14"/>
    <p:sldId id="325" r:id="rId15"/>
    <p:sldId id="306" r:id="rId16"/>
    <p:sldId id="320" r:id="rId17"/>
    <p:sldId id="323" r:id="rId18"/>
    <p:sldId id="321" r:id="rId19"/>
    <p:sldId id="326" r:id="rId20"/>
    <p:sldId id="322" r:id="rId21"/>
    <p:sldId id="278" r:id="rId22"/>
    <p:sldId id="327" r:id="rId23"/>
    <p:sldId id="310" r:id="rId24"/>
    <p:sldId id="317" r:id="rId25"/>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009682"/>
    <a:srgbClr val="50AAE6"/>
    <a:srgbClr val="5A6EB4"/>
    <a:srgbClr val="A00078"/>
    <a:srgbClr val="A01E28"/>
    <a:srgbClr val="A08232"/>
    <a:srgbClr val="DCA01E"/>
    <a:srgbClr val="FA8214"/>
    <a:srgbClr val="82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7" d="100"/>
          <a:sy n="87" d="100"/>
        </p:scale>
        <p:origin x="1446" y="54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123111"/>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e-DE" sz="800"/>
              <a:t>KIT – The Research University  in the Helmholtz Association</a:t>
            </a:r>
          </a:p>
        </p:txBody>
      </p:sp>
      <p:pic>
        <p:nvPicPr>
          <p:cNvPr id="9223" name="Picture 11" descr="KIT-Logo-rgb_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188913"/>
            <a:ext cx="1008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5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de-DE" altLang="de-DE" dirty="0"/>
              <a:t>Prof. Dr. Max Mustermann | </a:t>
            </a:r>
            <a:br>
              <a:rPr lang="de-DE" altLang="de-DE" dirty="0"/>
            </a:br>
            <a:r>
              <a:rPr lang="de-DE" altLang="de-DE" dirty="0"/>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970BCF3-701C-4E03-9023-30B550218318}" type="slidenum">
              <a:rPr lang="de-DE"/>
              <a:pPr>
                <a:defRPr/>
              </a:pPr>
              <a:t>‹Nr.›</a:t>
            </a:fld>
            <a:endParaRPr lang="de-DE"/>
          </a:p>
        </p:txBody>
      </p:sp>
    </p:spTree>
    <p:extLst>
      <p:ext uri="{BB962C8B-B14F-4D97-AF65-F5344CB8AC3E}">
        <p14:creationId xmlns:p14="http://schemas.microsoft.com/office/powerpoint/2010/main" val="374032367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thanks for your introduction</a:t>
            </a:r>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0</a:t>
            </a:fld>
            <a:endParaRPr lang="de-DE"/>
          </a:p>
        </p:txBody>
      </p:sp>
    </p:spTree>
    <p:extLst>
      <p:ext uri="{BB962C8B-B14F-4D97-AF65-F5344CB8AC3E}">
        <p14:creationId xmlns:p14="http://schemas.microsoft.com/office/powerpoint/2010/main" val="3134973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i="1" noProof="0" dirty="0">
                <a:latin typeface="Cambria Math" panose="02040503050406030204" pitchFamily="18" charset="0"/>
              </a:rPr>
              <a:t>Sensitivity analysis</a:t>
            </a: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9</a:t>
            </a:fld>
            <a:endParaRPr lang="de-DE"/>
          </a:p>
        </p:txBody>
      </p:sp>
    </p:spTree>
    <p:extLst>
      <p:ext uri="{BB962C8B-B14F-4D97-AF65-F5344CB8AC3E}">
        <p14:creationId xmlns:p14="http://schemas.microsoft.com/office/powerpoint/2010/main" val="319314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20"/>
              </a:spcBef>
              <a:buNone/>
            </a:pPr>
            <a:r>
              <a:rPr lang="en-US" noProof="0" dirty="0" err="1"/>
              <a:t>Validloss</a:t>
            </a:r>
            <a:r>
              <a:rPr lang="en-US" noProof="0" dirty="0"/>
              <a:t>, extend first. integration, the physical quantities are optimizable. Moreover, the variation of these physical quantities values are caused by fabrication errors, so we can also consider the fabrication error of these physical quantities in the training</a:t>
            </a:r>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10</a:t>
            </a:fld>
            <a:endParaRPr lang="de-DE"/>
          </a:p>
        </p:txBody>
      </p:sp>
    </p:spTree>
    <p:extLst>
      <p:ext uri="{BB962C8B-B14F-4D97-AF65-F5344CB8AC3E}">
        <p14:creationId xmlns:p14="http://schemas.microsoft.com/office/powerpoint/2010/main" val="545449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i="0" dirty="0">
                <a:solidFill>
                  <a:srgbClr val="000000"/>
                </a:solidFill>
                <a:effectLst/>
                <a:latin typeface="Courier New" panose="02070309020205020404" pitchFamily="49" charset="0"/>
              </a:rPr>
              <a:t>\</a:t>
            </a:r>
            <a:r>
              <a:rPr lang="de-DE" b="0" i="0" dirty="0" err="1">
                <a:solidFill>
                  <a:srgbClr val="000000"/>
                </a:solidFill>
                <a:effectLst/>
                <a:latin typeface="Courier New" panose="02070309020205020404" pitchFamily="49" charset="0"/>
              </a:rPr>
              <a:t>epsilon</a:t>
            </a:r>
            <a:endParaRPr kumimoji="1" lang="en-US" altLang="zh-CN" sz="1200" i="1" noProof="0" dirty="0">
              <a:latin typeface="Cambria Math" panose="02040503050406030204" pitchFamily="18" charset="0"/>
            </a:endParaRPr>
          </a:p>
          <a:p>
            <a:r>
              <a:rPr kumimoji="1" lang="en-US" altLang="zh-CN" sz="1200" i="1" noProof="0" dirty="0">
                <a:latin typeface="Cambria Math" panose="02040503050406030204" pitchFamily="18" charset="0"/>
              </a:rPr>
              <a:t>Loss. Only an approximate solution through numerical methods. Monte/Carlo approximation.</a:t>
            </a:r>
          </a:p>
          <a:p>
            <a:r>
              <a:rPr kumimoji="1" lang="en-US" altLang="zh-CN" sz="1200" i="1" noProof="0" dirty="0">
                <a:latin typeface="Cambria Math" panose="02040503050406030204" pitchFamily="18" charset="0"/>
              </a:rPr>
              <a:t>objective existence</a:t>
            </a:r>
          </a:p>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11</a:t>
            </a:fld>
            <a:endParaRPr lang="de-DE"/>
          </a:p>
        </p:txBody>
      </p:sp>
    </p:spTree>
    <p:extLst>
      <p:ext uri="{BB962C8B-B14F-4D97-AF65-F5344CB8AC3E}">
        <p14:creationId xmlns:p14="http://schemas.microsoft.com/office/powerpoint/2010/main" val="1620909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 decide which learning flexibility is applied in the final experiments.</a:t>
            </a:r>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12</a:t>
            </a:fld>
            <a:endParaRPr lang="de-DE"/>
          </a:p>
        </p:txBody>
      </p:sp>
    </p:spTree>
    <p:extLst>
      <p:ext uri="{BB962C8B-B14F-4D97-AF65-F5344CB8AC3E}">
        <p14:creationId xmlns:p14="http://schemas.microsoft.com/office/powerpoint/2010/main" val="3136458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different datasets, the performance of different learning flexibility can be better than else.</a:t>
            </a:r>
          </a:p>
          <a:p>
            <a:r>
              <a:rPr lang="en-US" dirty="0"/>
              <a:t>To demonstrate the results from different datasets more intuitively, we average the accuracies and standard deviation over all datasets as a scalar</a:t>
            </a:r>
          </a:p>
          <a:p>
            <a:r>
              <a:rPr lang="en-US" dirty="0"/>
              <a:t>So we use net-level in the final </a:t>
            </a:r>
            <a:r>
              <a:rPr lang="en-US" dirty="0" err="1"/>
              <a:t>experients</a:t>
            </a:r>
            <a:endParaRPr lang="en-US" dirty="0"/>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13</a:t>
            </a:fld>
            <a:endParaRPr lang="de-DE"/>
          </a:p>
        </p:txBody>
      </p:sp>
    </p:spTree>
    <p:extLst>
      <p:ext uri="{BB962C8B-B14F-4D97-AF65-F5344CB8AC3E}">
        <p14:creationId xmlns:p14="http://schemas.microsoft.com/office/powerpoint/2010/main" val="51956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14</a:t>
            </a:fld>
            <a:endParaRPr lang="de-DE"/>
          </a:p>
        </p:txBody>
      </p:sp>
    </p:spTree>
    <p:extLst>
      <p:ext uri="{BB962C8B-B14F-4D97-AF65-F5344CB8AC3E}">
        <p14:creationId xmlns:p14="http://schemas.microsoft.com/office/powerpoint/2010/main" val="2123314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pick the best model with minimum valid loss, and evaluate it with test sets</a:t>
            </a:r>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15</a:t>
            </a:fld>
            <a:endParaRPr lang="de-DE"/>
          </a:p>
        </p:txBody>
      </p:sp>
    </p:spTree>
    <p:extLst>
      <p:ext uri="{BB962C8B-B14F-4D97-AF65-F5344CB8AC3E}">
        <p14:creationId xmlns:p14="http://schemas.microsoft.com/office/powerpoint/2010/main" val="286586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de-DE" sz="1200" b="0" i="0" u="none" strike="noStrike" kern="1200" cap="none" spc="0" normalizeH="0" baseline="0" noProof="0" dirty="0">
                <a:ln>
                  <a:noFill/>
                </a:ln>
                <a:solidFill>
                  <a:srgbClr val="000000"/>
                </a:solidFill>
                <a:effectLst/>
                <a:uLnTx/>
                <a:uFillTx/>
                <a:latin typeface="Arial" pitchFamily="34" charset="0"/>
                <a:ea typeface="+mn-ea"/>
                <a:cs typeface="+mn-cs"/>
              </a:rPr>
              <a:t>Prof. Dr. Max Mustermann | </a:t>
            </a:r>
            <a:br>
              <a:rPr kumimoji="0" lang="de-DE" altLang="de-DE" sz="1200" b="0" i="0" u="none" strike="noStrike" kern="1200" cap="none" spc="0" normalizeH="0" baseline="0" noProof="0" dirty="0">
                <a:ln>
                  <a:noFill/>
                </a:ln>
                <a:solidFill>
                  <a:srgbClr val="000000"/>
                </a:solidFill>
                <a:effectLst/>
                <a:uLnTx/>
                <a:uFillTx/>
                <a:latin typeface="Arial" pitchFamily="34" charset="0"/>
                <a:ea typeface="+mn-ea"/>
                <a:cs typeface="+mn-cs"/>
              </a:rPr>
            </a:br>
            <a:r>
              <a:rPr kumimoji="0" lang="de-DE" altLang="de-DE" sz="1200" b="0" i="0" u="none" strike="noStrike" kern="1200" cap="none" spc="0" normalizeH="0" baseline="0" noProof="0" dirty="0">
                <a:ln>
                  <a:noFill/>
                </a:ln>
                <a:solidFill>
                  <a:srgbClr val="000000"/>
                </a:solidFill>
                <a:effectLst/>
                <a:uLnTx/>
                <a:uFillTx/>
                <a:latin typeface="Arial" pitchFamily="34" charset="0"/>
                <a:ea typeface="+mn-ea"/>
                <a:cs typeface="+mn-cs"/>
              </a:rPr>
              <a:t>Name of Faculty</a:t>
            </a:r>
          </a:p>
        </p:txBody>
      </p:sp>
      <p:sp>
        <p:nvSpPr>
          <p:cNvPr id="5" name="Foliennummernplatzhalter 4"/>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70BCF3-701C-4E03-9023-30B550218318}" type="slidenum">
              <a:rPr kumimoji="0" lang="de-DE"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de-DE"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99785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17</a:t>
            </a:fld>
            <a:endParaRPr lang="de-DE"/>
          </a:p>
        </p:txBody>
      </p:sp>
    </p:spTree>
    <p:extLst>
      <p:ext uri="{BB962C8B-B14F-4D97-AF65-F5344CB8AC3E}">
        <p14:creationId xmlns:p14="http://schemas.microsoft.com/office/powerpoint/2010/main" val="521905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18</a:t>
            </a:fld>
            <a:endParaRPr lang="de-DE"/>
          </a:p>
        </p:txBody>
      </p:sp>
    </p:spTree>
    <p:extLst>
      <p:ext uri="{BB962C8B-B14F-4D97-AF65-F5344CB8AC3E}">
        <p14:creationId xmlns:p14="http://schemas.microsoft.com/office/powerpoint/2010/main" val="49396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20"/>
              </a:spcBef>
              <a:buNone/>
            </a:pPr>
            <a:r>
              <a:rPr lang="en-US" noProof="0" dirty="0"/>
              <a:t>This work is based on printed </a:t>
            </a:r>
            <a:r>
              <a:rPr lang="en-US" noProof="0" dirty="0" err="1"/>
              <a:t>Neuromorphics</a:t>
            </a:r>
            <a:r>
              <a:rPr lang="en-US" noProof="0" dirty="0"/>
              <a:t>. </a:t>
            </a:r>
            <a:r>
              <a:rPr lang="en-GB" dirty="0">
                <a:ea typeface="+mn-lt"/>
                <a:cs typeface="+mn-lt"/>
              </a:rPr>
              <a:t>Printed </a:t>
            </a:r>
            <a:r>
              <a:rPr lang="en-GB" dirty="0" err="1">
                <a:ea typeface="+mn-lt"/>
                <a:cs typeface="+mn-lt"/>
              </a:rPr>
              <a:t>Neuromorphics</a:t>
            </a:r>
            <a:r>
              <a:rPr lang="en-GB" dirty="0">
                <a:ea typeface="+mn-lt"/>
                <a:cs typeface="+mn-lt"/>
              </a:rPr>
              <a:t>(use printed electronics to </a:t>
            </a:r>
          </a:p>
          <a:p>
            <a:pPr marL="0" indent="0">
              <a:spcBef>
                <a:spcPts val="20"/>
              </a:spcBef>
              <a:buNone/>
            </a:pPr>
            <a:r>
              <a:rPr lang="en-GB" dirty="0">
                <a:ea typeface="+mn-lt"/>
                <a:cs typeface="+mn-lt"/>
              </a:rPr>
              <a:t>Implement Neuromorphic Computing), so how to </a:t>
            </a:r>
            <a:endParaRPr lang="en-GB" dirty="0">
              <a:cs typeface="Arial"/>
            </a:endParaRPr>
          </a:p>
          <a:p>
            <a:pPr marL="0" indent="0">
              <a:spcBef>
                <a:spcPts val="20"/>
              </a:spcBef>
              <a:buNone/>
            </a:pPr>
            <a:r>
              <a:rPr kumimoji="1" lang="en-US" sz="1200" i="1" noProof="0" dirty="0">
                <a:latin typeface="Cambria Math" panose="02040503050406030204" pitchFamily="18" charset="0"/>
                <a:ea typeface="+mn-lt"/>
                <a:cs typeface="+mn-lt"/>
              </a:rPr>
              <a:t>, </a:t>
            </a:r>
            <a:endParaRPr lang="en-GB" dirty="0">
              <a:ea typeface="+mn-lt"/>
              <a:cs typeface="+mn-lt"/>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1</a:t>
            </a:fld>
            <a:endParaRPr lang="de-DE"/>
          </a:p>
        </p:txBody>
      </p:sp>
    </p:spTree>
    <p:extLst>
      <p:ext uri="{BB962C8B-B14F-4D97-AF65-F5344CB8AC3E}">
        <p14:creationId xmlns:p14="http://schemas.microsoft.com/office/powerpoint/2010/main" val="602764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Foliennummernplatzhalter 4"/>
          <p:cNvSpPr>
            <a:spLocks noGrp="1"/>
          </p:cNvSpPr>
          <p:nvPr>
            <p:ph type="sldNum" sz="quarter" idx="5"/>
          </p:nvPr>
        </p:nvSpPr>
        <p:spPr/>
        <p:txBody>
          <a:bodyPr/>
          <a:lstStyle/>
          <a:p>
            <a:pPr>
              <a:defRPr/>
            </a:pPr>
            <a:fld id="{5970BCF3-701C-4E03-9023-30B550218318}" type="slidenum">
              <a:rPr lang="de-DE" smtClean="0"/>
              <a:pPr>
                <a:defRPr/>
              </a:pPr>
              <a:t>19</a:t>
            </a:fld>
            <a:endParaRPr lang="de-DE"/>
          </a:p>
        </p:txBody>
      </p:sp>
    </p:spTree>
    <p:extLst>
      <p:ext uri="{BB962C8B-B14F-4D97-AF65-F5344CB8AC3E}">
        <p14:creationId xmlns:p14="http://schemas.microsoft.com/office/powerpoint/2010/main" val="210385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my presentation. I'm very glad if there is any question or comment.</a:t>
            </a: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20</a:t>
            </a:fld>
            <a:endParaRPr lang="de-DE"/>
          </a:p>
        </p:txBody>
      </p:sp>
    </p:spTree>
    <p:extLst>
      <p:ext uri="{BB962C8B-B14F-4D97-AF65-F5344CB8AC3E}">
        <p14:creationId xmlns:p14="http://schemas.microsoft.com/office/powerpoint/2010/main" val="128720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i="0" dirty="0">
                <a:solidFill>
                  <a:srgbClr val="000000"/>
                </a:solidFill>
                <a:effectLst/>
                <a:latin typeface="Courier New" panose="02070309020205020404" pitchFamily="49" charset="0"/>
              </a:rPr>
              <a:t>\</a:t>
            </a:r>
            <a:r>
              <a:rPr lang="de-DE" b="0" i="0" dirty="0" err="1">
                <a:solidFill>
                  <a:srgbClr val="000000"/>
                </a:solidFill>
                <a:effectLst/>
                <a:latin typeface="Courier New" panose="02070309020205020404" pitchFamily="49" charset="0"/>
              </a:rPr>
              <a:t>epsilon</a:t>
            </a:r>
            <a:endParaRPr kumimoji="1" lang="en-US" altLang="zh-CN" sz="1200" i="1" noProof="0" dirty="0">
              <a:latin typeface="Cambria Math" panose="02040503050406030204" pitchFamily="18" charset="0"/>
            </a:endParaRPr>
          </a:p>
          <a:p>
            <a:r>
              <a:rPr kumimoji="1" lang="en-US" altLang="zh-CN" sz="1200" i="1" noProof="0" dirty="0">
                <a:latin typeface="Cambria Math" panose="02040503050406030204" pitchFamily="18" charset="0"/>
              </a:rPr>
              <a:t>Loss. Only an approximate solution through numerical methods. Monte/Carlo approximation.</a:t>
            </a:r>
          </a:p>
          <a:p>
            <a:r>
              <a:rPr kumimoji="1" lang="en-US" altLang="zh-CN" sz="1200" i="1" noProof="0" dirty="0">
                <a:latin typeface="Cambria Math" panose="02040503050406030204" pitchFamily="18" charset="0"/>
              </a:rPr>
              <a:t>objective existence</a:t>
            </a:r>
          </a:p>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21</a:t>
            </a:fld>
            <a:endParaRPr lang="de-DE"/>
          </a:p>
        </p:txBody>
      </p:sp>
    </p:spTree>
    <p:extLst>
      <p:ext uri="{BB962C8B-B14F-4D97-AF65-F5344CB8AC3E}">
        <p14:creationId xmlns:p14="http://schemas.microsoft.com/office/powerpoint/2010/main" val="3521161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22</a:t>
            </a:fld>
            <a:endParaRPr lang="de-DE"/>
          </a:p>
        </p:txBody>
      </p:sp>
    </p:spTree>
    <p:extLst>
      <p:ext uri="{BB962C8B-B14F-4D97-AF65-F5344CB8AC3E}">
        <p14:creationId xmlns:p14="http://schemas.microsoft.com/office/powerpoint/2010/main" val="1482747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23</a:t>
            </a:fld>
            <a:endParaRPr lang="de-DE"/>
          </a:p>
        </p:txBody>
      </p:sp>
    </p:spTree>
    <p:extLst>
      <p:ext uri="{BB962C8B-B14F-4D97-AF65-F5344CB8AC3E}">
        <p14:creationId xmlns:p14="http://schemas.microsoft.com/office/powerpoint/2010/main" val="166674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i="1" noProof="0" dirty="0">
                <a:latin typeface="Cambria Math" panose="02040503050406030204" pitchFamily="18" charset="0"/>
              </a:rPr>
              <a:t> </a:t>
            </a: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2</a:t>
            </a:fld>
            <a:endParaRPr lang="de-DE"/>
          </a:p>
        </p:txBody>
      </p:sp>
    </p:spTree>
    <p:extLst>
      <p:ext uri="{BB962C8B-B14F-4D97-AF65-F5344CB8AC3E}">
        <p14:creationId xmlns:p14="http://schemas.microsoft.com/office/powerpoint/2010/main" val="16041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3</a:t>
            </a:fld>
            <a:endParaRPr lang="de-DE"/>
          </a:p>
        </p:txBody>
      </p:sp>
    </p:spTree>
    <p:extLst>
      <p:ext uri="{BB962C8B-B14F-4D97-AF65-F5344CB8AC3E}">
        <p14:creationId xmlns:p14="http://schemas.microsoft.com/office/powerpoint/2010/main" val="110344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i="1" noProof="0" dirty="0">
                <a:latin typeface="Cambria Math" panose="02040503050406030204" pitchFamily="18" charset="0"/>
              </a:rPr>
              <a:t>With these circuits, To design of printed neuromorphic circuits</a:t>
            </a: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4</a:t>
            </a:fld>
            <a:endParaRPr lang="de-DE"/>
          </a:p>
        </p:txBody>
      </p:sp>
    </p:spTree>
    <p:extLst>
      <p:ext uri="{BB962C8B-B14F-4D97-AF65-F5344CB8AC3E}">
        <p14:creationId xmlns:p14="http://schemas.microsoft.com/office/powerpoint/2010/main" val="100653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5</a:t>
            </a:fld>
            <a:endParaRPr lang="de-DE"/>
          </a:p>
        </p:txBody>
      </p:sp>
    </p:spTree>
    <p:extLst>
      <p:ext uri="{BB962C8B-B14F-4D97-AF65-F5344CB8AC3E}">
        <p14:creationId xmlns:p14="http://schemas.microsoft.com/office/powerpoint/2010/main" val="264342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i="1" noProof="0" dirty="0">
                <a:latin typeface="Cambria Math" panose="02040503050406030204" pitchFamily="18" charset="0"/>
              </a:rPr>
              <a:t>To do this, </a:t>
            </a: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6</a:t>
            </a:fld>
            <a:endParaRPr lang="de-DE"/>
          </a:p>
        </p:txBody>
      </p:sp>
    </p:spTree>
    <p:extLst>
      <p:ext uri="{BB962C8B-B14F-4D97-AF65-F5344CB8AC3E}">
        <p14:creationId xmlns:p14="http://schemas.microsoft.com/office/powerpoint/2010/main" val="210261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sz="1200" i="1" noProof="0" dirty="0">
                <a:latin typeface="Cambria Math" panose="02040503050406030204" pitchFamily="18" charset="0"/>
              </a:rPr>
              <a:t>What does model do for </a:t>
            </a:r>
            <a:r>
              <a:rPr kumimoji="1" lang="en-US" altLang="zh-CN" sz="1200" i="1" noProof="0" dirty="0" err="1">
                <a:latin typeface="Cambria Math" panose="02040503050406030204" pitchFamily="18" charset="0"/>
              </a:rPr>
              <a:t>leanable</a:t>
            </a:r>
            <a:r>
              <a:rPr kumimoji="1" lang="en-US" altLang="zh-CN" sz="1200" i="1" noProof="0" dirty="0">
                <a:latin typeface="Cambria Math" panose="02040503050406030204" pitchFamily="18" charset="0"/>
              </a:rPr>
              <a:t>, learnable, function of learnable</a:t>
            </a: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7</a:t>
            </a:fld>
            <a:endParaRPr lang="de-DE"/>
          </a:p>
        </p:txBody>
      </p:sp>
    </p:spTree>
    <p:extLst>
      <p:ext uri="{BB962C8B-B14F-4D97-AF65-F5344CB8AC3E}">
        <p14:creationId xmlns:p14="http://schemas.microsoft.com/office/powerpoint/2010/main" val="3994750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i="1" noProof="0" dirty="0">
                <a:latin typeface="Cambria Math" panose="02040503050406030204" pitchFamily="18" charset="0"/>
              </a:rPr>
              <a:t>Sensitivity analysis</a:t>
            </a:r>
          </a:p>
          <a:p>
            <a:endParaRPr kumimoji="1" lang="en-US" altLang="zh-CN" sz="1200" i="1" noProof="0" dirty="0">
              <a:latin typeface="Cambria Math" panose="02040503050406030204" pitchFamily="18" charset="0"/>
            </a:endParaRPr>
          </a:p>
        </p:txBody>
      </p:sp>
      <p:sp>
        <p:nvSpPr>
          <p:cNvPr id="4" name="Footer Placeholder 3"/>
          <p:cNvSpPr>
            <a:spLocks noGrp="1"/>
          </p:cNvSpPr>
          <p:nvPr>
            <p:ph type="ftr" sz="quarter" idx="4"/>
          </p:nvPr>
        </p:nvSpPr>
        <p:spPr/>
        <p:txBody>
          <a:bodyPr/>
          <a:lstStyle/>
          <a:p>
            <a:r>
              <a:rPr lang="de-DE" altLang="de-DE" dirty="0"/>
              <a:t>Prof. Dr. Max Mustermann | </a:t>
            </a:r>
            <a:br>
              <a:rPr lang="de-DE" altLang="de-DE" dirty="0"/>
            </a:br>
            <a:r>
              <a:rPr lang="de-DE" altLang="de-DE" dirty="0"/>
              <a:t>Name of Faculty</a:t>
            </a:r>
          </a:p>
        </p:txBody>
      </p:sp>
      <p:sp>
        <p:nvSpPr>
          <p:cNvPr id="5" name="Slide Number Placeholder 4"/>
          <p:cNvSpPr>
            <a:spLocks noGrp="1"/>
          </p:cNvSpPr>
          <p:nvPr>
            <p:ph type="sldNum" sz="quarter" idx="5"/>
          </p:nvPr>
        </p:nvSpPr>
        <p:spPr/>
        <p:txBody>
          <a:bodyPr/>
          <a:lstStyle/>
          <a:p>
            <a:pPr>
              <a:defRPr/>
            </a:pPr>
            <a:fld id="{5970BCF3-701C-4E03-9023-30B550218318}" type="slidenum">
              <a:rPr lang="de-DE" smtClean="0"/>
              <a:pPr>
                <a:defRPr/>
              </a:pPr>
              <a:t>8</a:t>
            </a:fld>
            <a:endParaRPr lang="de-DE"/>
          </a:p>
        </p:txBody>
      </p:sp>
    </p:spTree>
    <p:extLst>
      <p:ext uri="{BB962C8B-B14F-4D97-AF65-F5344CB8AC3E}">
        <p14:creationId xmlns:p14="http://schemas.microsoft.com/office/powerpoint/2010/main" val="19673212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7.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2.jpeg"/><Relationship Id="rId11" Type="http://schemas.openxmlformats.org/officeDocument/2006/relationships/image" Target="../media/image16.png"/><Relationship Id="rId5" Type="http://schemas.openxmlformats.org/officeDocument/2006/relationships/image" Target="../media/image11.jpeg"/><Relationship Id="rId10" Type="http://schemas.openxmlformats.org/officeDocument/2006/relationships/image" Target="../media/image2.png"/><Relationship Id="rId4" Type="http://schemas.openxmlformats.org/officeDocument/2006/relationships/image" Target="../media/image10.jpeg"/><Relationship Id="rId9"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9217BE37-FAA9-0A41-B39F-70849C9C1E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5633"/>
          <a:stretch/>
        </p:blipFill>
        <p:spPr>
          <a:xfrm>
            <a:off x="75543" y="3628941"/>
            <a:ext cx="1418597" cy="2751816"/>
          </a:xfrm>
          <a:prstGeom prst="rect">
            <a:avLst/>
          </a:prstGeom>
        </p:spPr>
      </p:pic>
      <p:pic>
        <p:nvPicPr>
          <p:cNvPr id="12" name="图片 11" descr="蓝色头发的卡通女孩&#10;&#10;描述已自动生成">
            <a:extLst>
              <a:ext uri="{FF2B5EF4-FFF2-40B4-BE49-F238E27FC236}">
                <a16:creationId xmlns:a16="http://schemas.microsoft.com/office/drawing/2014/main" id="{029771D3-7DE5-F74C-ABDA-509290BC47A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16480" y="3559989"/>
            <a:ext cx="1685188" cy="2808646"/>
          </a:xfrm>
          <a:prstGeom prst="rect">
            <a:avLst/>
          </a:prstGeom>
        </p:spPr>
      </p:pic>
      <p:pic>
        <p:nvPicPr>
          <p:cNvPr id="5" name="图片 4" descr="桌子上的游戏遥控器&#10;&#10;中度可信度描述已自动生成">
            <a:extLst>
              <a:ext uri="{FF2B5EF4-FFF2-40B4-BE49-F238E27FC236}">
                <a16:creationId xmlns:a16="http://schemas.microsoft.com/office/drawing/2014/main" id="{39FFEF5D-D769-6F4B-9F54-1AA46C969EDF}"/>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1493"/>
          <a:stretch/>
        </p:blipFill>
        <p:spPr>
          <a:xfrm rot="5400000">
            <a:off x="8244317" y="4107563"/>
            <a:ext cx="2832206" cy="1800152"/>
          </a:xfrm>
          <a:prstGeom prst="rect">
            <a:avLst/>
          </a:prstGeom>
        </p:spPr>
      </p:pic>
      <p:pic>
        <p:nvPicPr>
          <p:cNvPr id="9" name="图片 8">
            <a:extLst>
              <a:ext uri="{FF2B5EF4-FFF2-40B4-BE49-F238E27FC236}">
                <a16:creationId xmlns:a16="http://schemas.microsoft.com/office/drawing/2014/main" id="{5B54C647-42C8-5F45-96B8-D2C2C34BD86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9178" t="19702" r="8656" b="1824"/>
          <a:stretch/>
        </p:blipFill>
        <p:spPr>
          <a:xfrm>
            <a:off x="1343472" y="3630807"/>
            <a:ext cx="4326661" cy="2755158"/>
          </a:xfrm>
          <a:prstGeom prst="rect">
            <a:avLst/>
          </a:prstGeom>
        </p:spPr>
      </p:pic>
      <p:pic>
        <p:nvPicPr>
          <p:cNvPr id="7" name="图片 6">
            <a:extLst>
              <a:ext uri="{FF2B5EF4-FFF2-40B4-BE49-F238E27FC236}">
                <a16:creationId xmlns:a16="http://schemas.microsoft.com/office/drawing/2014/main" id="{BA26D456-3949-7A48-9DAF-DD43860A4B2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18805" t="21263" b="9682"/>
          <a:stretch/>
        </p:blipFill>
        <p:spPr>
          <a:xfrm>
            <a:off x="3917054" y="3594568"/>
            <a:ext cx="2683002" cy="1521567"/>
          </a:xfrm>
          <a:prstGeom prst="rect">
            <a:avLst/>
          </a:prstGeom>
        </p:spPr>
      </p:pic>
      <p:pic>
        <p:nvPicPr>
          <p:cNvPr id="3" name="图片 2">
            <a:extLst>
              <a:ext uri="{FF2B5EF4-FFF2-40B4-BE49-F238E27FC236}">
                <a16:creationId xmlns:a16="http://schemas.microsoft.com/office/drawing/2014/main" id="{E5F37A1C-73CF-9149-8AA9-66928A479BFF}"/>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18663" t="25283" b="22401"/>
          <a:stretch/>
        </p:blipFill>
        <p:spPr>
          <a:xfrm>
            <a:off x="3917053" y="5116135"/>
            <a:ext cx="2683002" cy="1305060"/>
          </a:xfrm>
          <a:prstGeom prst="rect">
            <a:avLst/>
          </a:prstGeom>
        </p:spPr>
      </p:pic>
      <p:pic>
        <p:nvPicPr>
          <p:cNvPr id="8" name="图片 7" descr="图片包含 物体, 发动机, 摩托车, 金属&#10;&#10;描述已自动生成">
            <a:extLst>
              <a:ext uri="{FF2B5EF4-FFF2-40B4-BE49-F238E27FC236}">
                <a16:creationId xmlns:a16="http://schemas.microsoft.com/office/drawing/2014/main" id="{AB9B1CB3-BCB9-EC4F-807E-EED831158FF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180226" y="3591536"/>
            <a:ext cx="2796094" cy="2808646"/>
          </a:xfrm>
          <a:prstGeom prst="rect">
            <a:avLst/>
          </a:prstGeom>
        </p:spPr>
      </p:pic>
      <p:pic>
        <p:nvPicPr>
          <p:cNvPr id="26635" name="Picture 9" descr="II_rahmen_neu_titel"/>
          <p:cNvPicPr>
            <a:picLocks noChangeAspect="1" noChangeArrowheads="1"/>
          </p:cNvPicPr>
          <p:nvPr userDrawn="1"/>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50"/>
            <a:ext cx="12216680" cy="688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1">
            <a:extLst>
              <a:ext uri="{FF2B5EF4-FFF2-40B4-BE49-F238E27FC236}">
                <a16:creationId xmlns:a16="http://schemas.microsoft.com/office/drawing/2014/main" id="{C075F6D7-64EC-E443-81DF-4876AE724743}"/>
              </a:ext>
            </a:extLst>
          </p:cNvPr>
          <p:cNvSpPr txBox="1">
            <a:spLocks noChangeArrowheads="1"/>
          </p:cNvSpPr>
          <p:nvPr userDrawn="1"/>
        </p:nvSpPr>
        <p:spPr bwMode="auto">
          <a:xfrm>
            <a:off x="385763" y="3335570"/>
            <a:ext cx="11470877" cy="215444"/>
          </a:xfrm>
          <a:prstGeom prst="rect">
            <a:avLst/>
          </a:prstGeom>
          <a:noFill/>
          <a:ln w="9525">
            <a:noFill/>
            <a:miter lim="800000"/>
            <a:headEnd/>
            <a:tailEnd/>
          </a:ln>
          <a:effectLst/>
        </p:spPr>
        <p:txBody>
          <a:bodyPr wrap="square" lIns="0" tIns="0" rIns="0" bIns="0"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defRPr/>
            </a:pPr>
            <a:r>
              <a:rPr lang="en-GB" sz="1400" noProof="0">
                <a:solidFill>
                  <a:schemeClr val="bg1"/>
                </a:solidFill>
                <a:latin typeface="Arial" pitchFamily="34" charset="0"/>
              </a:rPr>
              <a:t>CHAIR</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FOR</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PERVASIVE</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COMPUTING</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SYSTEMS,</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INSTITUTE</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OF</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TELEMATICS,</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DEPARTMENT</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OF</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COMPUTER</a:t>
            </a:r>
            <a:r>
              <a:rPr lang="zh-CN" altLang="en-US" sz="1400" noProof="0">
                <a:solidFill>
                  <a:schemeClr val="bg1"/>
                </a:solidFill>
                <a:latin typeface="Arial" pitchFamily="34" charset="0"/>
              </a:rPr>
              <a:t> </a:t>
            </a:r>
            <a:r>
              <a:rPr lang="en-US" altLang="zh-CN" sz="1400" noProof="0">
                <a:solidFill>
                  <a:schemeClr val="bg1"/>
                </a:solidFill>
                <a:latin typeface="Arial" pitchFamily="34" charset="0"/>
              </a:rPr>
              <a:t>SCIENCE</a:t>
            </a:r>
            <a:endParaRPr lang="en-GB" sz="1400" noProof="0">
              <a:solidFill>
                <a:schemeClr val="bg1"/>
              </a:solidFill>
              <a:latin typeface="Arial" pitchFamily="34" charset="0"/>
            </a:endParaRPr>
          </a:p>
        </p:txBody>
      </p:sp>
      <p:sp>
        <p:nvSpPr>
          <p:cNvPr id="15" name="Line 9"/>
          <p:cNvSpPr>
            <a:spLocks noChangeShapeType="1"/>
          </p:cNvSpPr>
          <p:nvPr userDrawn="1"/>
        </p:nvSpPr>
        <p:spPr bwMode="auto">
          <a:xfrm flipV="1">
            <a:off x="2207568" y="1047750"/>
            <a:ext cx="9743133" cy="33346"/>
          </a:xfrm>
          <a:prstGeom prst="line">
            <a:avLst/>
          </a:prstGeom>
          <a:noFill/>
          <a:ln w="9360">
            <a:solidFill>
              <a:srgbClr val="00927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Text Box 14">
            <a:extLst>
              <a:ext uri="{FF2B5EF4-FFF2-40B4-BE49-F238E27FC236}">
                <a16:creationId xmlns:a16="http://schemas.microsoft.com/office/drawing/2014/main" id="{F7AA6896-5A44-4E4C-AACD-C0520B23B0A8}"/>
              </a:ext>
            </a:extLst>
          </p:cNvPr>
          <p:cNvSpPr txBox="1">
            <a:spLocks noChangeArrowheads="1"/>
          </p:cNvSpPr>
          <p:nvPr userDrawn="1"/>
        </p:nvSpPr>
        <p:spPr bwMode="auto">
          <a:xfrm>
            <a:off x="396876" y="6537248"/>
            <a:ext cx="4326660" cy="153888"/>
          </a:xfrm>
          <a:prstGeom prst="rect">
            <a:avLst/>
          </a:prstGeom>
          <a:noFill/>
          <a:ln w="9525">
            <a:noFill/>
            <a:miter lim="800000"/>
            <a:headEnd/>
            <a:tailEnd/>
          </a:ln>
          <a:effectLst/>
        </p:spPr>
        <p:txBody>
          <a:bodyPr wrap="squar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de-DE" sz="1000"/>
              <a:t>KIT –  T</a:t>
            </a:r>
            <a:r>
              <a:rPr lang="en-US" altLang="zh-CN" sz="1000"/>
              <a:t>HE</a:t>
            </a:r>
            <a:r>
              <a:rPr lang="en-US" altLang="de-DE" sz="1000"/>
              <a:t> R</a:t>
            </a:r>
            <a:r>
              <a:rPr lang="en-US" altLang="zh-CN" sz="1000"/>
              <a:t>ESEARCH</a:t>
            </a:r>
            <a:r>
              <a:rPr lang="en-US" altLang="de-DE" sz="1000"/>
              <a:t> U</a:t>
            </a:r>
            <a:r>
              <a:rPr lang="en-US" altLang="zh-CN" sz="1000"/>
              <a:t>NIVERSITY</a:t>
            </a:r>
            <a:r>
              <a:rPr lang="en-US" altLang="de-DE" sz="1000"/>
              <a:t> </a:t>
            </a:r>
            <a:r>
              <a:rPr lang="en-US" altLang="zh-CN" sz="1000"/>
              <a:t>IN</a:t>
            </a:r>
            <a:r>
              <a:rPr lang="zh-CN" altLang="en-US" sz="1000"/>
              <a:t> </a:t>
            </a:r>
            <a:r>
              <a:rPr lang="en-US" altLang="zh-CN" sz="1000"/>
              <a:t>THE</a:t>
            </a:r>
            <a:r>
              <a:rPr lang="en-US" altLang="de-DE" sz="1000"/>
              <a:t> </a:t>
            </a:r>
            <a:r>
              <a:rPr lang="en-US" altLang="zh-CN" sz="1000"/>
              <a:t>HELMHOLTZ</a:t>
            </a:r>
            <a:r>
              <a:rPr lang="en-US" altLang="de-DE" sz="1000"/>
              <a:t> </a:t>
            </a:r>
            <a:r>
              <a:rPr lang="en-US" altLang="zh-CN" sz="1000"/>
              <a:t>ASSOCIATION</a:t>
            </a:r>
            <a:r>
              <a:rPr lang="de-DE" altLang="de-DE" sz="1000"/>
              <a:t> </a:t>
            </a:r>
            <a:endParaRPr lang="en-US" altLang="de-DE" sz="1000"/>
          </a:p>
        </p:txBody>
      </p:sp>
      <p:sp>
        <p:nvSpPr>
          <p:cNvPr id="19" name="Text Box 14">
            <a:extLst>
              <a:ext uri="{FF2B5EF4-FFF2-40B4-BE49-F238E27FC236}">
                <a16:creationId xmlns:a16="http://schemas.microsoft.com/office/drawing/2014/main" id="{0C552767-475A-9744-929C-5718BA86729A}"/>
              </a:ext>
            </a:extLst>
          </p:cNvPr>
          <p:cNvSpPr txBox="1">
            <a:spLocks noChangeArrowheads="1"/>
          </p:cNvSpPr>
          <p:nvPr userDrawn="1"/>
        </p:nvSpPr>
        <p:spPr bwMode="auto">
          <a:xfrm>
            <a:off x="10208367" y="6518012"/>
            <a:ext cx="1727200" cy="161583"/>
          </a:xfrm>
          <a:prstGeom prst="rect">
            <a:avLst/>
          </a:prstGeom>
          <a:noFill/>
          <a:ln w="9525">
            <a:noFill/>
            <a:miter lim="800000"/>
            <a:headEnd/>
            <a:tailEnd/>
          </a:ln>
          <a:effectLst/>
        </p:spPr>
        <p:txBody>
          <a:bodyPr lIns="0" tIns="0" rIns="0" bIns="0">
            <a:spAutoFit/>
          </a:bodyPr>
          <a:lstStyle/>
          <a:p>
            <a:pPr algn="r">
              <a:defRPr/>
            </a:pPr>
            <a:r>
              <a:rPr lang="en-US" altLang="zh-CN" sz="1050" b="1">
                <a:solidFill>
                  <a:schemeClr val="bg1"/>
                </a:solidFill>
                <a:latin typeface="Arial" charset="0"/>
              </a:rPr>
              <a:t>WWW.KIT.EDU</a:t>
            </a:r>
            <a:endParaRPr lang="de-DE" sz="1050" b="1">
              <a:solidFill>
                <a:schemeClr val="bg1"/>
              </a:solidFill>
              <a:latin typeface="Arial" charset="0"/>
            </a:endParaRPr>
          </a:p>
        </p:txBody>
      </p:sp>
      <p:pic>
        <p:nvPicPr>
          <p:cNvPr id="20" name="Picture 13" descr="KIT-Logo-rgb_en">
            <a:extLst>
              <a:ext uri="{FF2B5EF4-FFF2-40B4-BE49-F238E27FC236}">
                <a16:creationId xmlns:a16="http://schemas.microsoft.com/office/drawing/2014/main" id="{9280FE67-8D68-224A-8DEE-51094BC71FEE}"/>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395288" y="333383"/>
            <a:ext cx="16192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fik 1">
            <a:extLst>
              <a:ext uri="{FF2B5EF4-FFF2-40B4-BE49-F238E27FC236}">
                <a16:creationId xmlns:a16="http://schemas.microsoft.com/office/drawing/2014/main" id="{604712B1-415A-F949-BAC0-F0C498225FA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416480" y="6364803"/>
            <a:ext cx="468000" cy="468000"/>
          </a:xfrm>
          <a:prstGeom prst="rect">
            <a:avLst/>
          </a:prstGeom>
        </p:spPr>
      </p:pic>
      <p:pic>
        <p:nvPicPr>
          <p:cNvPr id="22" name="Picture 2">
            <a:extLst>
              <a:ext uri="{FF2B5EF4-FFF2-40B4-BE49-F238E27FC236}">
                <a16:creationId xmlns:a16="http://schemas.microsoft.com/office/drawing/2014/main" id="{888BB147-5A5D-A74E-A7D7-91CD70845489}"/>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482380" y="333383"/>
            <a:ext cx="2430044" cy="619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Box 19">
            <a:extLst>
              <a:ext uri="{FF2B5EF4-FFF2-40B4-BE49-F238E27FC236}">
                <a16:creationId xmlns:a16="http://schemas.microsoft.com/office/drawing/2014/main" id="{F700B117-59B6-834B-8665-9687528FEDD5}"/>
              </a:ext>
            </a:extLst>
          </p:cNvPr>
          <p:cNvSpPr txBox="1">
            <a:spLocks noChangeAspect="1" noChangeArrowheads="1"/>
          </p:cNvSpPr>
          <p:nvPr userDrawn="1"/>
        </p:nvSpPr>
        <p:spPr bwMode="auto">
          <a:xfrm>
            <a:off x="9912424" y="412143"/>
            <a:ext cx="2038277" cy="461665"/>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US" altLang="zh-CN" sz="1200" b="1">
                <a:ea typeface="+mn-ea"/>
              </a:rPr>
              <a:t>TECHNOLOGY</a:t>
            </a:r>
            <a:r>
              <a:rPr lang="zh-CN" altLang="en-US" sz="1200" b="1">
                <a:ea typeface="+mn-ea"/>
              </a:rPr>
              <a:t> </a:t>
            </a:r>
            <a:r>
              <a:rPr lang="en-US" altLang="zh-CN" sz="1200" b="1">
                <a:ea typeface="+mn-ea"/>
              </a:rPr>
              <a:t>FOR</a:t>
            </a:r>
          </a:p>
          <a:p>
            <a:pPr eaLnBrk="1" hangingPunct="1">
              <a:buClr>
                <a:srgbClr val="000000"/>
              </a:buClr>
              <a:buSzPct val="100000"/>
              <a:buFont typeface="Times New Roman" panose="02020603050405020304" pitchFamily="18" charset="0"/>
              <a:buNone/>
              <a:defRPr/>
            </a:pPr>
            <a:r>
              <a:rPr lang="en-US" altLang="zh-CN" sz="1200" b="1">
                <a:ea typeface="+mn-ea"/>
              </a:rPr>
              <a:t>PERVASIVE</a:t>
            </a:r>
            <a:r>
              <a:rPr lang="zh-CN" altLang="en-US" sz="1200" b="1">
                <a:ea typeface="+mn-ea"/>
              </a:rPr>
              <a:t> </a:t>
            </a:r>
            <a:r>
              <a:rPr lang="en-US" altLang="zh-CN" sz="1200" b="1">
                <a:ea typeface="+mn-ea"/>
              </a:rPr>
              <a:t>COMPUTING</a:t>
            </a:r>
            <a:endParaRPr lang="en-US" sz="1200" b="1">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05869" y="333384"/>
            <a:ext cx="9215967" cy="575336"/>
          </a:xfrm>
        </p:spPr>
        <p:txBody>
          <a:bodyPr/>
          <a:lstStyle/>
          <a:p>
            <a:r>
              <a:rPr lang="de-DE" noProof="0" err="1"/>
              <a:t>Titl</a:t>
            </a:r>
            <a:r>
              <a:rPr lang="en-US" altLang="zh-CN" noProof="0"/>
              <a:t>e</a:t>
            </a:r>
            <a:r>
              <a:rPr lang="de-DE" noProof="0"/>
              <a:t> </a:t>
            </a:r>
            <a:r>
              <a:rPr lang="en-US" altLang="zh-CN" noProof="0"/>
              <a:t>click</a:t>
            </a:r>
            <a:r>
              <a:rPr lang="zh-CN" altLang="en-US" noProof="0"/>
              <a:t> </a:t>
            </a:r>
            <a:r>
              <a:rPr lang="en-US" altLang="zh-CN" noProof="0"/>
              <a:t>to</a:t>
            </a:r>
            <a:r>
              <a:rPr lang="zh-CN" altLang="en-US" noProof="0"/>
              <a:t> </a:t>
            </a:r>
            <a:r>
              <a:rPr lang="en-US" altLang="zh-CN" noProof="0"/>
              <a:t>edit</a:t>
            </a:r>
            <a:endParaRPr lang="de-DE" noProof="0"/>
          </a:p>
        </p:txBody>
      </p:sp>
      <p:sp>
        <p:nvSpPr>
          <p:cNvPr id="3" name="Inhaltsplatzhalter 2"/>
          <p:cNvSpPr>
            <a:spLocks noGrp="1"/>
          </p:cNvSpPr>
          <p:nvPr>
            <p:ph idx="1" hasCustomPrompt="1"/>
          </p:nvPr>
        </p:nvSpPr>
        <p:spPr/>
        <p:txBody>
          <a:bodyPr/>
          <a:lstStyle/>
          <a:p>
            <a:pPr lvl="0"/>
            <a:r>
              <a:rPr lang="zh-CN" altLang="en-US" noProof="0"/>
              <a:t> </a:t>
            </a:r>
            <a:r>
              <a:rPr lang="en-US" altLang="zh-CN" noProof="0"/>
              <a:t>First</a:t>
            </a:r>
            <a:r>
              <a:rPr lang="zh-CN" altLang="en-US" noProof="0"/>
              <a:t> </a:t>
            </a:r>
            <a:r>
              <a:rPr lang="en-US" altLang="zh-CN" noProof="0"/>
              <a:t>level</a:t>
            </a:r>
            <a:endParaRPr lang="de-DE" noProof="0"/>
          </a:p>
          <a:p>
            <a:pPr lvl="1"/>
            <a:r>
              <a:rPr lang="zh-CN" altLang="en-US" noProof="0"/>
              <a:t> </a:t>
            </a:r>
            <a:r>
              <a:rPr lang="en-US" altLang="zh-CN" noProof="0"/>
              <a:t>Second</a:t>
            </a:r>
            <a:r>
              <a:rPr lang="zh-CN" altLang="en-US" noProof="0"/>
              <a:t> </a:t>
            </a:r>
            <a:r>
              <a:rPr lang="en-US" altLang="zh-CN" noProof="0"/>
              <a:t>level</a:t>
            </a:r>
            <a:endParaRPr lang="de-DE" noProof="0"/>
          </a:p>
          <a:p>
            <a:pPr lvl="2"/>
            <a:r>
              <a:rPr lang="zh-CN" altLang="en-US" noProof="0"/>
              <a:t> </a:t>
            </a:r>
            <a:r>
              <a:rPr lang="en-US" altLang="zh-CN" noProof="0"/>
              <a:t>Third</a:t>
            </a:r>
            <a:r>
              <a:rPr lang="zh-CN" altLang="en-US" noProof="0"/>
              <a:t> </a:t>
            </a:r>
            <a:r>
              <a:rPr lang="en-US" altLang="zh-CN" noProof="0"/>
              <a:t>level</a:t>
            </a:r>
            <a:endParaRPr lang="de-DE" noProof="0"/>
          </a:p>
          <a:p>
            <a:pPr lvl="3"/>
            <a:r>
              <a:rPr lang="zh-CN" altLang="en-US" noProof="0"/>
              <a:t> </a:t>
            </a:r>
            <a:r>
              <a:rPr lang="en-US" altLang="zh-CN" noProof="0"/>
              <a:t>Forth</a:t>
            </a:r>
            <a:r>
              <a:rPr lang="zh-CN" altLang="en-US" noProof="0"/>
              <a:t> </a:t>
            </a:r>
            <a:r>
              <a:rPr lang="en-US" altLang="zh-CN" noProof="0"/>
              <a:t>level</a:t>
            </a:r>
            <a:endParaRPr lang="de-DE" noProof="0"/>
          </a:p>
          <a:p>
            <a:pPr lvl="4"/>
            <a:r>
              <a:rPr lang="zh-CN" altLang="en-US" noProof="0"/>
              <a:t> </a:t>
            </a:r>
            <a:r>
              <a:rPr lang="en-US" altLang="zh-CN" noProof="0"/>
              <a:t>Fifth</a:t>
            </a:r>
            <a:r>
              <a:rPr lang="zh-CN" altLang="en-US" noProof="0"/>
              <a:t> </a:t>
            </a:r>
            <a:r>
              <a:rPr lang="en-US" altLang="zh-CN" noProof="0"/>
              <a:t>level</a:t>
            </a:r>
          </a:p>
          <a:p>
            <a:pPr lvl="5"/>
            <a:r>
              <a:rPr lang="zh-CN" altLang="en-US" noProof="0"/>
              <a:t> </a:t>
            </a:r>
            <a:r>
              <a:rPr lang="en-US" altLang="zh-CN" noProof="0"/>
              <a:t>Sixth</a:t>
            </a:r>
            <a:r>
              <a:rPr lang="zh-CN" altLang="en-US" noProof="0"/>
              <a:t> </a:t>
            </a:r>
            <a:r>
              <a:rPr lang="en-US" altLang="zh-CN" noProof="0"/>
              <a:t>level</a:t>
            </a:r>
            <a:endParaRPr lang="de-DE" noProof="0"/>
          </a:p>
        </p:txBody>
      </p:sp>
      <p:sp>
        <p:nvSpPr>
          <p:cNvPr id="8" name="内容占位符 7">
            <a:extLst>
              <a:ext uri="{FF2B5EF4-FFF2-40B4-BE49-F238E27FC236}">
                <a16:creationId xmlns:a16="http://schemas.microsoft.com/office/drawing/2014/main" id="{F5FC261F-DB44-6042-A429-7316C96BE73A}"/>
              </a:ext>
            </a:extLst>
          </p:cNvPr>
          <p:cNvSpPr>
            <a:spLocks noGrp="1"/>
          </p:cNvSpPr>
          <p:nvPr>
            <p:ph sz="quarter" idx="11" hasCustomPrompt="1"/>
          </p:nvPr>
        </p:nvSpPr>
        <p:spPr>
          <a:xfrm>
            <a:off x="505869" y="0"/>
            <a:ext cx="7893050" cy="333384"/>
          </a:xfrm>
        </p:spPr>
        <p:txBody>
          <a:bodyPr/>
          <a:lstStyle>
            <a:lvl1pPr marL="0" indent="0">
              <a:buNone/>
              <a:defRPr sz="1800" b="1">
                <a:solidFill>
                  <a:schemeClr val="bg1"/>
                </a:solidFill>
              </a:defRPr>
            </a:lvl1pPr>
          </a:lstStyle>
          <a:p>
            <a:pPr lvl="0"/>
            <a:r>
              <a:rPr lang="de-DE" noProof="0" err="1"/>
              <a:t>Theme</a:t>
            </a:r>
            <a:r>
              <a:rPr lang="zh-CN" altLang="en-US" noProof="0"/>
              <a:t> </a:t>
            </a:r>
            <a:r>
              <a:rPr lang="en-US" altLang="zh-CN" noProof="0"/>
              <a:t>of</a:t>
            </a:r>
            <a:r>
              <a:rPr lang="zh-CN" altLang="en-US" noProof="0"/>
              <a:t> </a:t>
            </a:r>
            <a:r>
              <a:rPr lang="en-US" altLang="zh-CN" noProof="0"/>
              <a:t>the</a:t>
            </a:r>
            <a:r>
              <a:rPr lang="zh-CN" altLang="en-US" noProof="0"/>
              <a:t> </a:t>
            </a:r>
            <a:r>
              <a:rPr lang="en-US" altLang="zh-CN" noProof="0"/>
              <a:t>presentation</a:t>
            </a:r>
            <a:endParaRPr lang="de-DE" noProof="0"/>
          </a:p>
        </p:txBody>
      </p:sp>
      <p:sp>
        <p:nvSpPr>
          <p:cNvPr id="9" name="内容占位符 7">
            <a:extLst>
              <a:ext uri="{FF2B5EF4-FFF2-40B4-BE49-F238E27FC236}">
                <a16:creationId xmlns:a16="http://schemas.microsoft.com/office/drawing/2014/main" id="{FBE454BE-B83C-6E47-A3ED-8CC7FF25104E}"/>
              </a:ext>
            </a:extLst>
          </p:cNvPr>
          <p:cNvSpPr>
            <a:spLocks noGrp="1"/>
          </p:cNvSpPr>
          <p:nvPr>
            <p:ph sz="quarter" idx="12" hasCustomPrompt="1"/>
          </p:nvPr>
        </p:nvSpPr>
        <p:spPr>
          <a:xfrm>
            <a:off x="505869" y="836712"/>
            <a:ext cx="7893050" cy="260350"/>
          </a:xfrm>
        </p:spPr>
        <p:txBody>
          <a:bodyPr/>
          <a:lstStyle>
            <a:lvl1pPr marL="0" indent="0">
              <a:buNone/>
              <a:defRPr sz="1800" b="1">
                <a:solidFill>
                  <a:schemeClr val="bg1">
                    <a:lumMod val="65000"/>
                  </a:schemeClr>
                </a:solidFill>
              </a:defRPr>
            </a:lvl1pPr>
          </a:lstStyle>
          <a:p>
            <a:pPr lvl="0"/>
            <a:r>
              <a:rPr lang="en-US" altLang="zh-CN" noProof="0"/>
              <a:t>Subtitle</a:t>
            </a:r>
            <a:endParaRPr lang="de-DE" noProof="0"/>
          </a:p>
        </p:txBody>
      </p:sp>
      <p:sp>
        <p:nvSpPr>
          <p:cNvPr id="5" name="页脚占位符 4">
            <a:extLst>
              <a:ext uri="{FF2B5EF4-FFF2-40B4-BE49-F238E27FC236}">
                <a16:creationId xmlns:a16="http://schemas.microsoft.com/office/drawing/2014/main" id="{A6F8554F-10D2-E54E-A00F-0BD55B3A0845}"/>
              </a:ext>
            </a:extLst>
          </p:cNvPr>
          <p:cNvSpPr>
            <a:spLocks noGrp="1"/>
          </p:cNvSpPr>
          <p:nvPr>
            <p:ph type="ftr" sz="quarter" idx="13"/>
          </p:nvPr>
        </p:nvSpPr>
        <p:spPr/>
        <p:txBody>
          <a:bodyPr/>
          <a:lstStyle/>
          <a:p>
            <a:pPr algn="l"/>
            <a:r>
              <a:rPr lang="de-DE" dirty="0"/>
              <a:t>Prof. Dr. Max Mustermann |  Name of Faculty</a:t>
            </a:r>
          </a:p>
        </p:txBody>
      </p:sp>
    </p:spTree>
    <p:extLst>
      <p:ext uri="{BB962C8B-B14F-4D97-AF65-F5344CB8AC3E}">
        <p14:creationId xmlns:p14="http://schemas.microsoft.com/office/powerpoint/2010/main" val="269403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505869" y="333384"/>
            <a:ext cx="921596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de-DE"/>
              <a:t>Click to add title</a:t>
            </a:r>
          </a:p>
        </p:txBody>
      </p:sp>
      <p:sp>
        <p:nvSpPr>
          <p:cNvPr id="1028" name="Rectangle 3"/>
          <p:cNvSpPr>
            <a:spLocks noGrp="1" noChangeArrowheads="1"/>
          </p:cNvSpPr>
          <p:nvPr>
            <p:ph type="body" idx="1"/>
          </p:nvPr>
        </p:nvSpPr>
        <p:spPr bwMode="auto">
          <a:xfrm>
            <a:off x="505869" y="1329321"/>
            <a:ext cx="11142133" cy="47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de-DE"/>
              <a:t>First level</a:t>
            </a:r>
          </a:p>
          <a:p>
            <a:pPr lvl="1"/>
            <a:r>
              <a:rPr lang="en-US" altLang="de-DE"/>
              <a:t>Second level</a:t>
            </a:r>
          </a:p>
          <a:p>
            <a:pPr lvl="2"/>
            <a:r>
              <a:rPr lang="en-US" altLang="de-DE"/>
              <a:t>Third level</a:t>
            </a:r>
          </a:p>
          <a:p>
            <a:pPr lvl="3"/>
            <a:r>
              <a:rPr lang="en-US" altLang="de-DE"/>
              <a:t>Fourth level</a:t>
            </a:r>
          </a:p>
          <a:p>
            <a:pPr lvl="4"/>
            <a:r>
              <a:rPr lang="en-US" altLang="de-DE"/>
              <a:t>Fifth level</a:t>
            </a:r>
          </a:p>
          <a:p>
            <a:pPr lvl="5"/>
            <a:r>
              <a:rPr lang="en-US" altLang="de-DE"/>
              <a:t>Si</a:t>
            </a:r>
            <a:r>
              <a:rPr lang="en-US" altLang="zh-CN"/>
              <a:t>x</a:t>
            </a:r>
            <a:r>
              <a:rPr lang="en-US" altLang="de-DE"/>
              <a:t>th level</a:t>
            </a:r>
          </a:p>
        </p:txBody>
      </p:sp>
      <p:sp>
        <p:nvSpPr>
          <p:cNvPr id="12" name="Line 5"/>
          <p:cNvSpPr>
            <a:spLocks noChangeShapeType="1"/>
          </p:cNvSpPr>
          <p:nvPr userDrawn="1"/>
        </p:nvSpPr>
        <p:spPr bwMode="auto">
          <a:xfrm>
            <a:off x="-6348" y="6381750"/>
            <a:ext cx="12198351" cy="1588"/>
          </a:xfrm>
          <a:prstGeom prst="line">
            <a:avLst/>
          </a:prstGeom>
          <a:noFill/>
          <a:ln w="12600">
            <a:solidFill>
              <a:srgbClr val="00927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Rectangle 2"/>
          <p:cNvSpPr/>
          <p:nvPr userDrawn="1"/>
        </p:nvSpPr>
        <p:spPr>
          <a:xfrm>
            <a:off x="0" y="6396038"/>
            <a:ext cx="12192000" cy="46196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buClr>
                <a:srgbClr val="000000"/>
              </a:buClr>
              <a:buSzPct val="100000"/>
              <a:buFont typeface="Times New Roman" panose="02020603050405020304" pitchFamily="18" charset="0"/>
              <a:buNone/>
              <a:defRPr/>
            </a:pPr>
            <a:endParaRPr lang="en-US"/>
          </a:p>
        </p:txBody>
      </p:sp>
      <p:sp>
        <p:nvSpPr>
          <p:cNvPr id="17" name="Line 5"/>
          <p:cNvSpPr>
            <a:spLocks noChangeShapeType="1"/>
          </p:cNvSpPr>
          <p:nvPr userDrawn="1"/>
        </p:nvSpPr>
        <p:spPr bwMode="auto">
          <a:xfrm>
            <a:off x="-6348" y="6381759"/>
            <a:ext cx="12198351" cy="1588"/>
          </a:xfrm>
          <a:prstGeom prst="line">
            <a:avLst/>
          </a:prstGeom>
          <a:noFill/>
          <a:ln w="12600">
            <a:solidFill>
              <a:srgbClr val="00927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 name="Text Box 11"/>
          <p:cNvSpPr txBox="1">
            <a:spLocks noChangeArrowheads="1"/>
          </p:cNvSpPr>
          <p:nvPr/>
        </p:nvSpPr>
        <p:spPr bwMode="auto">
          <a:xfrm>
            <a:off x="334436" y="6455438"/>
            <a:ext cx="433917" cy="360000"/>
          </a:xfrm>
          <a:prstGeom prst="rect">
            <a:avLst/>
          </a:prstGeom>
          <a:noFill/>
          <a:ln w="9525">
            <a:noFill/>
            <a:miter lim="800000"/>
            <a:headEnd/>
            <a:tailEnd/>
          </a:ln>
          <a:effectLst/>
        </p:spPr>
        <p:txBody>
          <a:bodyPr lIns="0" tIns="0" rIns="0" bIns="0" anchor="ctr"/>
          <a:lstStyle/>
          <a:p>
            <a:pPr algn="ctr">
              <a:spcBef>
                <a:spcPct val="50000"/>
              </a:spcBef>
              <a:defRPr/>
            </a:pPr>
            <a:fld id="{A2177219-4D79-4D82-A800-567BDD8316C6}" type="slidenum">
              <a:rPr lang="de-DE" sz="1200" b="1">
                <a:latin typeface="Arial" charset="0"/>
              </a:rPr>
              <a:pPr algn="ctr">
                <a:spcBef>
                  <a:spcPct val="50000"/>
                </a:spcBef>
                <a:defRPr/>
              </a:pPr>
              <a:t>‹Nr.›</a:t>
            </a:fld>
            <a:endParaRPr lang="de-DE" sz="1200" b="1">
              <a:latin typeface="Arial" charset="0"/>
            </a:endParaRPr>
          </a:p>
        </p:txBody>
      </p:sp>
      <p:sp>
        <p:nvSpPr>
          <p:cNvPr id="2" name="Rectangle 11"/>
          <p:cNvSpPr>
            <a:spLocks noChangeArrowheads="1"/>
          </p:cNvSpPr>
          <p:nvPr/>
        </p:nvSpPr>
        <p:spPr bwMode="auto">
          <a:xfrm>
            <a:off x="817033" y="6455438"/>
            <a:ext cx="115146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fld id="{FA390034-B22F-454C-98D5-B3B46940354E}" type="datetime1">
              <a:rPr lang="de-DE" altLang="de-DE" sz="1200"/>
              <a:pPr algn="ctr"/>
              <a:t>16.12.2022</a:t>
            </a:fld>
            <a:endParaRPr lang="de-DE" altLang="de-DE" sz="1200"/>
          </a:p>
        </p:txBody>
      </p:sp>
      <p:sp>
        <p:nvSpPr>
          <p:cNvPr id="19" name="Line 4"/>
          <p:cNvSpPr>
            <a:spLocks noChangeShapeType="1"/>
          </p:cNvSpPr>
          <p:nvPr userDrawn="1"/>
        </p:nvSpPr>
        <p:spPr bwMode="auto">
          <a:xfrm>
            <a:off x="520714" y="1124744"/>
            <a:ext cx="11165417" cy="12700"/>
          </a:xfrm>
          <a:prstGeom prst="line">
            <a:avLst/>
          </a:prstGeom>
          <a:noFill/>
          <a:ln w="12600">
            <a:solidFill>
              <a:srgbClr val="00927F"/>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21" name="Picture 13" descr="KIT-Logo-rgb_en">
            <a:extLst>
              <a:ext uri="{FF2B5EF4-FFF2-40B4-BE49-F238E27FC236}">
                <a16:creationId xmlns:a16="http://schemas.microsoft.com/office/drawing/2014/main" id="{83D0D2A5-3507-724D-8F16-0E2AF7B73087}"/>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840416" y="233363"/>
            <a:ext cx="1845715" cy="85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9813FBE-EFB5-B144-B0D3-038AEB55CDF7}"/>
              </a:ext>
            </a:extLst>
          </p:cNvPr>
          <p:cNvGrpSpPr/>
          <p:nvPr userDrawn="1"/>
        </p:nvGrpSpPr>
        <p:grpSpPr>
          <a:xfrm>
            <a:off x="9264352" y="6429501"/>
            <a:ext cx="2927648" cy="400110"/>
            <a:chOff x="7970566" y="5081687"/>
            <a:chExt cx="2927648" cy="400110"/>
          </a:xfrm>
        </p:grpSpPr>
        <p:pic>
          <p:nvPicPr>
            <p:cNvPr id="22" name="Picture 2">
              <a:extLst>
                <a:ext uri="{FF2B5EF4-FFF2-40B4-BE49-F238E27FC236}">
                  <a16:creationId xmlns:a16="http://schemas.microsoft.com/office/drawing/2014/main" id="{EB165448-9047-B444-9958-E4435244F1E9}"/>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970566" y="5138753"/>
              <a:ext cx="1122346" cy="285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Box 19">
              <a:extLst>
                <a:ext uri="{FF2B5EF4-FFF2-40B4-BE49-F238E27FC236}">
                  <a16:creationId xmlns:a16="http://schemas.microsoft.com/office/drawing/2014/main" id="{85CD74E2-CAA9-9246-AD47-E237211321FA}"/>
                </a:ext>
              </a:extLst>
            </p:cNvPr>
            <p:cNvSpPr txBox="1">
              <a:spLocks noChangeAspect="1" noChangeArrowheads="1"/>
            </p:cNvSpPr>
            <p:nvPr userDrawn="1"/>
          </p:nvSpPr>
          <p:spPr bwMode="auto">
            <a:xfrm>
              <a:off x="9089410" y="5081687"/>
              <a:ext cx="1808804" cy="400110"/>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defRPr/>
              </a:pPr>
              <a:r>
                <a:rPr lang="en-US" altLang="zh-CN" sz="1000" b="1">
                  <a:ea typeface="+mn-ea"/>
                </a:rPr>
                <a:t>TECHNOLOGY</a:t>
              </a:r>
              <a:r>
                <a:rPr lang="zh-CN" altLang="en-US" sz="1000" b="1">
                  <a:ea typeface="+mn-ea"/>
                </a:rPr>
                <a:t> </a:t>
              </a:r>
              <a:r>
                <a:rPr lang="en-US" altLang="zh-CN" sz="1000" b="1">
                  <a:ea typeface="+mn-ea"/>
                </a:rPr>
                <a:t>FOR</a:t>
              </a:r>
            </a:p>
            <a:p>
              <a:pPr eaLnBrk="1" hangingPunct="1">
                <a:buClr>
                  <a:srgbClr val="000000"/>
                </a:buClr>
                <a:buSzPct val="100000"/>
                <a:buFont typeface="Times New Roman" panose="02020603050405020304" pitchFamily="18" charset="0"/>
                <a:buNone/>
                <a:defRPr/>
              </a:pPr>
              <a:r>
                <a:rPr lang="en-US" altLang="zh-CN" sz="1000" b="1">
                  <a:ea typeface="+mn-ea"/>
                </a:rPr>
                <a:t>PERVASIVE</a:t>
              </a:r>
              <a:r>
                <a:rPr lang="zh-CN" altLang="en-US" sz="1000" b="1">
                  <a:ea typeface="+mn-ea"/>
                </a:rPr>
                <a:t> </a:t>
              </a:r>
              <a:r>
                <a:rPr lang="en-US" altLang="zh-CN" sz="1000" b="1">
                  <a:ea typeface="+mn-ea"/>
                </a:rPr>
                <a:t>COMPUTING</a:t>
              </a:r>
              <a:endParaRPr lang="en-US" sz="1000" b="1">
                <a:ea typeface="+mn-ea"/>
              </a:endParaRPr>
            </a:p>
          </p:txBody>
        </p:sp>
      </p:grpSp>
      <p:sp>
        <p:nvSpPr>
          <p:cNvPr id="20" name="单圆角矩形 19">
            <a:extLst>
              <a:ext uri="{FF2B5EF4-FFF2-40B4-BE49-F238E27FC236}">
                <a16:creationId xmlns:a16="http://schemas.microsoft.com/office/drawing/2014/main" id="{94982DF1-CAFF-7E40-8621-39902D2D9120}"/>
              </a:ext>
            </a:extLst>
          </p:cNvPr>
          <p:cNvSpPr/>
          <p:nvPr userDrawn="1"/>
        </p:nvSpPr>
        <p:spPr>
          <a:xfrm>
            <a:off x="0" y="0"/>
            <a:ext cx="8544272" cy="333384"/>
          </a:xfrm>
          <a:prstGeom prst="round1Rect">
            <a:avLst>
              <a:gd name="adj" fmla="val 50000"/>
            </a:avLst>
          </a:prstGeom>
          <a:solidFill>
            <a:srgbClr val="009682"/>
          </a:solidFill>
          <a:ln>
            <a:solidFill>
              <a:srgbClr val="0096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页脚占位符 4">
            <a:extLst>
              <a:ext uri="{FF2B5EF4-FFF2-40B4-BE49-F238E27FC236}">
                <a16:creationId xmlns:a16="http://schemas.microsoft.com/office/drawing/2014/main" id="{93486C88-C325-6A46-B5A6-634CD4D6FD99}"/>
              </a:ext>
            </a:extLst>
          </p:cNvPr>
          <p:cNvSpPr>
            <a:spLocks noGrp="1"/>
          </p:cNvSpPr>
          <p:nvPr>
            <p:ph type="ftr" sz="quarter" idx="3"/>
          </p:nvPr>
        </p:nvSpPr>
        <p:spPr>
          <a:xfrm>
            <a:off x="1887197" y="6455438"/>
            <a:ext cx="41148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DE" dirty="0"/>
              <a:t>Prof. Dr. Max Mustermann |  Name of Faculty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1013" b="1">
          <a:solidFill>
            <a:schemeClr val="tx2"/>
          </a:solidFill>
          <a:latin typeface="Arial" charset="0"/>
        </a:defRPr>
      </a:lvl2pPr>
      <a:lvl3pPr algn="l" rtl="0" eaLnBrk="1" fontAlgn="base" hangingPunct="1">
        <a:spcBef>
          <a:spcPct val="0"/>
        </a:spcBef>
        <a:spcAft>
          <a:spcPct val="0"/>
        </a:spcAft>
        <a:defRPr sz="1013" b="1">
          <a:solidFill>
            <a:schemeClr val="tx2"/>
          </a:solidFill>
          <a:latin typeface="Arial" charset="0"/>
        </a:defRPr>
      </a:lvl3pPr>
      <a:lvl4pPr algn="l" rtl="0" eaLnBrk="1" fontAlgn="base" hangingPunct="1">
        <a:spcBef>
          <a:spcPct val="0"/>
        </a:spcBef>
        <a:spcAft>
          <a:spcPct val="0"/>
        </a:spcAft>
        <a:defRPr sz="1013" b="1">
          <a:solidFill>
            <a:schemeClr val="tx2"/>
          </a:solidFill>
          <a:latin typeface="Arial" charset="0"/>
        </a:defRPr>
      </a:lvl4pPr>
      <a:lvl5pPr algn="l" rtl="0" eaLnBrk="1" fontAlgn="base" hangingPunct="1">
        <a:spcBef>
          <a:spcPct val="0"/>
        </a:spcBef>
        <a:spcAft>
          <a:spcPct val="0"/>
        </a:spcAft>
        <a:defRPr sz="1013" b="1">
          <a:solidFill>
            <a:schemeClr val="tx2"/>
          </a:solidFill>
          <a:latin typeface="Arial" charset="0"/>
        </a:defRPr>
      </a:lvl5pPr>
      <a:lvl6pPr marL="192881" algn="l" rtl="0" eaLnBrk="1" fontAlgn="base" hangingPunct="1">
        <a:spcBef>
          <a:spcPct val="0"/>
        </a:spcBef>
        <a:spcAft>
          <a:spcPct val="0"/>
        </a:spcAft>
        <a:defRPr sz="1013" b="1">
          <a:solidFill>
            <a:schemeClr val="tx2"/>
          </a:solidFill>
          <a:latin typeface="Arial" charset="0"/>
        </a:defRPr>
      </a:lvl6pPr>
      <a:lvl7pPr marL="385763" algn="l" rtl="0" eaLnBrk="1" fontAlgn="base" hangingPunct="1">
        <a:spcBef>
          <a:spcPct val="0"/>
        </a:spcBef>
        <a:spcAft>
          <a:spcPct val="0"/>
        </a:spcAft>
        <a:defRPr sz="1013" b="1">
          <a:solidFill>
            <a:schemeClr val="tx2"/>
          </a:solidFill>
          <a:latin typeface="Arial" charset="0"/>
        </a:defRPr>
      </a:lvl7pPr>
      <a:lvl8pPr marL="578644" algn="l" rtl="0" eaLnBrk="1" fontAlgn="base" hangingPunct="1">
        <a:spcBef>
          <a:spcPct val="0"/>
        </a:spcBef>
        <a:spcAft>
          <a:spcPct val="0"/>
        </a:spcAft>
        <a:defRPr sz="1013" b="1">
          <a:solidFill>
            <a:schemeClr val="tx2"/>
          </a:solidFill>
          <a:latin typeface="Arial" charset="0"/>
        </a:defRPr>
      </a:lvl8pPr>
      <a:lvl9pPr marL="771525" algn="l" rtl="0" eaLnBrk="1" fontAlgn="base" hangingPunct="1">
        <a:spcBef>
          <a:spcPct val="0"/>
        </a:spcBef>
        <a:spcAft>
          <a:spcPct val="0"/>
        </a:spcAft>
        <a:defRPr sz="1013" b="1">
          <a:solidFill>
            <a:schemeClr val="tx2"/>
          </a:solidFill>
          <a:latin typeface="Arial" charset="0"/>
        </a:defRPr>
      </a:lvl9pPr>
    </p:titleStyle>
    <p:bodyStyle>
      <a:lvl1pPr marL="132606" indent="-132606" algn="l" rtl="0" eaLnBrk="1" fontAlgn="base" hangingPunct="1">
        <a:spcBef>
          <a:spcPct val="20000"/>
        </a:spcBef>
        <a:spcAft>
          <a:spcPct val="0"/>
        </a:spcAft>
        <a:buBlip>
          <a:blip r:embed="rId7"/>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8"/>
        </a:buBlip>
        <a:defRPr sz="2000">
          <a:solidFill>
            <a:schemeClr val="tx1"/>
          </a:solidFill>
          <a:latin typeface="+mn-lt"/>
        </a:defRPr>
      </a:lvl2pPr>
      <a:lvl3pPr marL="510332" indent="-116533" algn="l" rtl="0" eaLnBrk="1" fontAlgn="base" hangingPunct="1">
        <a:spcBef>
          <a:spcPct val="20000"/>
        </a:spcBef>
        <a:spcAft>
          <a:spcPct val="0"/>
        </a:spcAft>
        <a:buBlip>
          <a:blip r:embed="rId9"/>
        </a:buBlip>
        <a:defRPr sz="1800">
          <a:solidFill>
            <a:schemeClr val="tx1"/>
          </a:solidFill>
          <a:latin typeface="+mn-lt"/>
        </a:defRPr>
      </a:lvl3pPr>
      <a:lvl4pPr marL="699195" indent="-116533" algn="l" rtl="0" eaLnBrk="1" fontAlgn="base" hangingPunct="1">
        <a:spcBef>
          <a:spcPct val="20000"/>
        </a:spcBef>
        <a:spcAft>
          <a:spcPct val="0"/>
        </a:spcAft>
        <a:buBlip>
          <a:blip r:embed="rId9"/>
        </a:buBlip>
        <a:defRPr sz="1600">
          <a:solidFill>
            <a:schemeClr val="tx1"/>
          </a:solidFill>
          <a:latin typeface="+mn-lt"/>
        </a:defRPr>
      </a:lvl4pPr>
      <a:lvl5pPr marL="884039" indent="-116533" algn="l" rtl="0" eaLnBrk="1" fontAlgn="base" hangingPunct="1">
        <a:spcBef>
          <a:spcPct val="20000"/>
        </a:spcBef>
        <a:spcAft>
          <a:spcPct val="0"/>
        </a:spcAft>
        <a:buBlip>
          <a:blip r:embed="rId9"/>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10"/>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10"/>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10"/>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10"/>
        </a:buBlip>
        <a:defRPr sz="591">
          <a:solidFill>
            <a:schemeClr val="tx1"/>
          </a:solidFill>
          <a:latin typeface="+mn-lt"/>
        </a:defRPr>
      </a:lvl9pPr>
    </p:bodyStyle>
    <p:otherStyle>
      <a:defPPr>
        <a:defRPr lang="de-DE"/>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0.png"/><Relationship Id="rId3" Type="http://schemas.openxmlformats.org/officeDocument/2006/relationships/image" Target="../media/image39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0.png"/><Relationship Id="rId5" Type="http://schemas.openxmlformats.org/officeDocument/2006/relationships/image" Target="../media/image10.png"/><Relationship Id="rId15" Type="http://schemas.openxmlformats.org/officeDocument/2006/relationships/image" Target="../media/image47.png"/><Relationship Id="rId10" Type="http://schemas.openxmlformats.org/officeDocument/2006/relationships/image" Target="../media/image150.png"/><Relationship Id="rId4" Type="http://schemas.openxmlformats.org/officeDocument/2006/relationships/image" Target="../media/image46.emf"/><Relationship Id="rId9" Type="http://schemas.openxmlformats.org/officeDocument/2006/relationships/image" Target="../media/image14.png"/><Relationship Id="rId1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407368" y="1404257"/>
            <a:ext cx="11593288" cy="101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b="1">
                <a:solidFill>
                  <a:schemeClr val="tx2"/>
                </a:solidFill>
                <a:latin typeface="Arial" pitchFamily="34" charset="0"/>
              </a:defRPr>
            </a:lvl1pPr>
            <a:lvl2pPr eaLnBrk="0" hangingPunct="0">
              <a:defRPr sz="2400" b="1">
                <a:solidFill>
                  <a:schemeClr val="tx2"/>
                </a:solidFill>
                <a:latin typeface="Arial" pitchFamily="34" charset="0"/>
              </a:defRPr>
            </a:lvl2pPr>
            <a:lvl3pPr eaLnBrk="0" hangingPunct="0">
              <a:defRPr sz="2400" b="1">
                <a:solidFill>
                  <a:schemeClr val="tx2"/>
                </a:solidFill>
                <a:latin typeface="Arial" pitchFamily="34" charset="0"/>
              </a:defRPr>
            </a:lvl3pPr>
            <a:lvl4pPr eaLnBrk="0" hangingPunct="0">
              <a:defRPr sz="2400" b="1">
                <a:solidFill>
                  <a:schemeClr val="tx2"/>
                </a:solidFill>
                <a:latin typeface="Arial" pitchFamily="34" charset="0"/>
              </a:defRPr>
            </a:lvl4pPr>
            <a:lvl5pPr eaLnBrk="0" hangingPunct="0">
              <a:defRPr sz="2400" b="1">
                <a:solidFill>
                  <a:schemeClr val="tx2"/>
                </a:solidFill>
                <a:latin typeface="Arial" pitchFamily="34" charset="0"/>
              </a:defRPr>
            </a:lvl5pPr>
            <a:lvl6pPr marL="457200" eaLnBrk="0" fontAlgn="base" hangingPunct="0">
              <a:spcBef>
                <a:spcPct val="0"/>
              </a:spcBef>
              <a:spcAft>
                <a:spcPct val="0"/>
              </a:spcAft>
              <a:defRPr sz="2400" b="1">
                <a:solidFill>
                  <a:schemeClr val="tx2"/>
                </a:solidFill>
                <a:latin typeface="Arial" pitchFamily="34" charset="0"/>
              </a:defRPr>
            </a:lvl6pPr>
            <a:lvl7pPr marL="914400" eaLnBrk="0" fontAlgn="base" hangingPunct="0">
              <a:spcBef>
                <a:spcPct val="0"/>
              </a:spcBef>
              <a:spcAft>
                <a:spcPct val="0"/>
              </a:spcAft>
              <a:defRPr sz="2400" b="1">
                <a:solidFill>
                  <a:schemeClr val="tx2"/>
                </a:solidFill>
                <a:latin typeface="Arial" pitchFamily="34" charset="0"/>
              </a:defRPr>
            </a:lvl7pPr>
            <a:lvl8pPr marL="1371600" eaLnBrk="0" fontAlgn="base" hangingPunct="0">
              <a:spcBef>
                <a:spcPct val="0"/>
              </a:spcBef>
              <a:spcAft>
                <a:spcPct val="0"/>
              </a:spcAft>
              <a:defRPr sz="2400" b="1">
                <a:solidFill>
                  <a:schemeClr val="tx2"/>
                </a:solidFill>
                <a:latin typeface="Arial" pitchFamily="34" charset="0"/>
              </a:defRPr>
            </a:lvl8pPr>
            <a:lvl9pPr marL="1828800" eaLnBrk="0" fontAlgn="base" hangingPunct="0">
              <a:spcBef>
                <a:spcPct val="0"/>
              </a:spcBef>
              <a:spcAft>
                <a:spcPct val="0"/>
              </a:spcAft>
              <a:defRPr sz="2400" b="1">
                <a:solidFill>
                  <a:schemeClr val="tx2"/>
                </a:solidFill>
                <a:latin typeface="Arial" pitchFamily="34" charset="0"/>
              </a:defRPr>
            </a:lvl9pPr>
          </a:lstStyle>
          <a:p>
            <a:pPr>
              <a:lnSpc>
                <a:spcPct val="90000"/>
              </a:lnSpc>
            </a:pPr>
            <a:r>
              <a:rPr lang="de-DE" dirty="0">
                <a:latin typeface="Arial"/>
                <a:cs typeface="Arial"/>
              </a:rPr>
              <a:t>Learnable Nonlinear Circuitry in Printed Neuromorphic Computing System</a:t>
            </a:r>
            <a:endParaRPr lang="de-DE" dirty="0"/>
          </a:p>
          <a:p>
            <a:pPr>
              <a:lnSpc>
                <a:spcPct val="90000"/>
              </a:lnSpc>
            </a:pPr>
            <a:endParaRPr lang="de-DE" dirty="0">
              <a:latin typeface="Arial"/>
              <a:cs typeface="Arial"/>
            </a:endParaRPr>
          </a:p>
        </p:txBody>
      </p:sp>
      <p:sp>
        <p:nvSpPr>
          <p:cNvPr id="30725" name="Rectangle 3"/>
          <p:cNvSpPr>
            <a:spLocks noChangeArrowheads="1"/>
          </p:cNvSpPr>
          <p:nvPr/>
        </p:nvSpPr>
        <p:spPr bwMode="auto">
          <a:xfrm>
            <a:off x="407368" y="2420888"/>
            <a:ext cx="604867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lvl1pPr algn="ctr" eaLnBrk="0" hangingPunct="0">
              <a:spcBef>
                <a:spcPct val="20000"/>
              </a:spcBef>
              <a:defRPr sz="2000">
                <a:solidFill>
                  <a:schemeClr val="tx1"/>
                </a:solidFill>
                <a:latin typeface="Arial" pitchFamily="34" charset="0"/>
              </a:defRPr>
            </a:lvl1pPr>
            <a:lvl2pPr marL="742950" indent="-285750" algn="ctr" eaLnBrk="0" hangingPunct="0">
              <a:spcBef>
                <a:spcPct val="20000"/>
              </a:spcBef>
              <a:defRPr>
                <a:solidFill>
                  <a:schemeClr val="tx1"/>
                </a:solidFill>
                <a:latin typeface="Arial" pitchFamily="34" charset="0"/>
              </a:defRPr>
            </a:lvl2pPr>
            <a:lvl3pPr marL="1143000" indent="-228600" algn="ctr" eaLnBrk="0" hangingPunct="0">
              <a:spcBef>
                <a:spcPct val="20000"/>
              </a:spcBef>
              <a:defRPr sz="1600">
                <a:solidFill>
                  <a:schemeClr val="tx1"/>
                </a:solidFill>
                <a:latin typeface="Arial" pitchFamily="34" charset="0"/>
              </a:defRPr>
            </a:lvl3pPr>
            <a:lvl4pPr marL="1600200" indent="-228600" algn="ctr" eaLnBrk="0" hangingPunct="0">
              <a:spcBef>
                <a:spcPct val="20000"/>
              </a:spcBef>
              <a:defRPr sz="1600">
                <a:solidFill>
                  <a:schemeClr val="tx1"/>
                </a:solidFill>
                <a:latin typeface="Arial" pitchFamily="34" charset="0"/>
              </a:defRPr>
            </a:lvl4pPr>
            <a:lvl5pPr marL="2057400" indent="-228600" algn="ctr" eaLnBrk="0" hangingPunct="0">
              <a:spcBef>
                <a:spcPct val="20000"/>
              </a:spcBef>
              <a:defRPr sz="1600">
                <a:solidFill>
                  <a:schemeClr val="tx1"/>
                </a:solidFill>
                <a:latin typeface="Arial" pitchFamily="34" charset="0"/>
              </a:defRPr>
            </a:lvl5pPr>
            <a:lvl6pPr marL="2514600" indent="-228600" algn="ctr" eaLnBrk="0" fontAlgn="base" hangingPunct="0">
              <a:spcBef>
                <a:spcPct val="20000"/>
              </a:spcBef>
              <a:spcAft>
                <a:spcPct val="0"/>
              </a:spcAft>
              <a:defRPr sz="1600">
                <a:solidFill>
                  <a:schemeClr val="tx1"/>
                </a:solidFill>
                <a:latin typeface="Arial" pitchFamily="34" charset="0"/>
              </a:defRPr>
            </a:lvl6pPr>
            <a:lvl7pPr marL="2971800" indent="-228600" algn="ctr" eaLnBrk="0" fontAlgn="base" hangingPunct="0">
              <a:spcBef>
                <a:spcPct val="20000"/>
              </a:spcBef>
              <a:spcAft>
                <a:spcPct val="0"/>
              </a:spcAft>
              <a:defRPr sz="1600">
                <a:solidFill>
                  <a:schemeClr val="tx1"/>
                </a:solidFill>
                <a:latin typeface="Arial" pitchFamily="34" charset="0"/>
              </a:defRPr>
            </a:lvl7pPr>
            <a:lvl8pPr marL="3429000" indent="-228600" algn="ctr" eaLnBrk="0" fontAlgn="base" hangingPunct="0">
              <a:spcBef>
                <a:spcPct val="20000"/>
              </a:spcBef>
              <a:spcAft>
                <a:spcPct val="0"/>
              </a:spcAft>
              <a:defRPr sz="1600">
                <a:solidFill>
                  <a:schemeClr val="tx1"/>
                </a:solidFill>
                <a:latin typeface="Arial" pitchFamily="34" charset="0"/>
              </a:defRPr>
            </a:lvl8pPr>
            <a:lvl9pPr marL="3886200" indent="-228600" algn="ctr" eaLnBrk="0" fontAlgn="base" hangingPunct="0">
              <a:spcBef>
                <a:spcPct val="20000"/>
              </a:spcBef>
              <a:spcAft>
                <a:spcPct val="0"/>
              </a:spcAft>
              <a:defRPr sz="1600">
                <a:solidFill>
                  <a:schemeClr val="tx1"/>
                </a:solidFill>
                <a:latin typeface="Arial" pitchFamily="34" charset="0"/>
              </a:defRPr>
            </a:lvl9pPr>
          </a:lstStyle>
          <a:p>
            <a:pPr algn="l" eaLnBrk="1" hangingPunct="1">
              <a:spcBef>
                <a:spcPct val="0"/>
              </a:spcBef>
            </a:pPr>
            <a:r>
              <a:rPr lang="de-DE" altLang="zh-CN" b="1" dirty="0">
                <a:latin typeface="Arial"/>
                <a:cs typeface="Arial"/>
              </a:rPr>
              <a:t>Master Thesis</a:t>
            </a:r>
          </a:p>
          <a:p>
            <a:pPr algn="l" eaLnBrk="1" hangingPunct="1">
              <a:spcBef>
                <a:spcPct val="0"/>
              </a:spcBef>
            </a:pPr>
            <a:r>
              <a:rPr lang="en-US" altLang="de-DE" sz="1800" b="1" dirty="0">
                <a:solidFill>
                  <a:srgbClr val="000000"/>
                </a:solidFill>
                <a:latin typeface="Arial"/>
                <a:cs typeface="Arial"/>
              </a:rPr>
              <a:t>Zhidong Yang, Supervisor: Haibin Zhao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en-US" altLang="zh-CN" dirty="0"/>
              <a:t>Pipeline for modeling of nonlinear circuit</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For</a:t>
                </a:r>
                <a:r>
                  <a:rPr lang="zh-CN" altLang="en-US" dirty="0"/>
                  <a:t> </a:t>
                </a:r>
                <a:r>
                  <a:rPr lang="en-US" altLang="zh-CN" dirty="0"/>
                  <a:t>each</a:t>
                </a:r>
                <a:r>
                  <a:rPr lang="zh-CN" altLang="en-US" dirty="0"/>
                  <a:t> </a:t>
                </a:r>
                <a:r>
                  <a:rPr lang="en-US" altLang="zh-CN" dirty="0"/>
                  <a:t>sample</a:t>
                </a:r>
                <a:r>
                  <a:rPr lang="zh-CN" altLang="en-US" dirty="0"/>
                  <a:t> </a:t>
                </a:r>
                <a14:m>
                  <m:oMath xmlns:m="http://schemas.openxmlformats.org/officeDocument/2006/math">
                    <m:sSub>
                      <m:sSubPr>
                        <m:ctrlPr>
                          <a:rPr lang="en-US" altLang="zh-CN" b="1" i="1" dirty="0">
                            <a:latin typeface="Cambria Math" panose="02040503050406030204" pitchFamily="18" charset="0"/>
                          </a:rPr>
                        </m:ctrlPr>
                      </m:sSubPr>
                      <m:e>
                        <m:r>
                          <a:rPr lang="de-DE" altLang="zh-CN" b="1" i="1" dirty="0" smtClean="0">
                            <a:latin typeface="Cambria Math" panose="02040503050406030204" pitchFamily="18" charset="0"/>
                          </a:rPr>
                          <m:t>𝒑</m:t>
                        </m:r>
                      </m:e>
                      <m:sub>
                        <m:r>
                          <a:rPr lang="en-US" altLang="zh-CN" i="1" dirty="0">
                            <a:latin typeface="Cambria Math" panose="02040503050406030204" pitchFamily="18" charset="0"/>
                          </a:rPr>
                          <m:t>𝑖</m:t>
                        </m:r>
                      </m:sub>
                    </m:sSub>
                  </m:oMath>
                </a14:m>
                <a:r>
                  <a:rPr lang="zh-CN" altLang="en-US" dirty="0"/>
                  <a:t> </a:t>
                </a:r>
                <a:r>
                  <a:rPr lang="en-US" altLang="zh-CN" dirty="0"/>
                  <a:t>we</a:t>
                </a:r>
                <a:r>
                  <a:rPr lang="zh-CN" altLang="en-US" dirty="0"/>
                  <a:t> </a:t>
                </a:r>
                <a:r>
                  <a:rPr lang="de-DE" altLang="zh-CN" dirty="0"/>
                  <a:t>do the simulation</a:t>
                </a:r>
                <a:r>
                  <a:rPr lang="zh-CN" altLang="en-US" dirty="0"/>
                  <a:t> </a:t>
                </a:r>
                <a:r>
                  <a:rPr lang="de-DE" altLang="zh-CN" dirty="0"/>
                  <a:t>of nonlinear circuit</a:t>
                </a:r>
                <a:r>
                  <a:rPr lang="en-US" altLang="zh-CN" dirty="0"/>
                  <a:t>(</a:t>
                </a:r>
                <a:r>
                  <a:rPr lang="en-US" altLang="zh-CN" dirty="0">
                    <a:solidFill>
                      <a:srgbClr val="00B050"/>
                    </a:solidFill>
                  </a:rPr>
                  <a:t>green</a:t>
                </a:r>
                <a:r>
                  <a:rPr lang="zh-CN" altLang="en-US" dirty="0">
                    <a:solidFill>
                      <a:srgbClr val="00B050"/>
                    </a:solidFill>
                  </a:rPr>
                  <a:t> </a:t>
                </a:r>
                <a:r>
                  <a:rPr lang="en-US" altLang="zh-CN" dirty="0">
                    <a:solidFill>
                      <a:srgbClr val="00B050"/>
                    </a:solidFill>
                  </a:rPr>
                  <a:t>points</a:t>
                </a:r>
                <a:r>
                  <a:rPr lang="en-US" altLang="zh-CN" dirty="0"/>
                  <a:t>)</a:t>
                </a:r>
              </a:p>
              <a:p>
                <a:r>
                  <a:rPr lang="en-US" altLang="zh-CN" dirty="0"/>
                  <a:t>We</a:t>
                </a:r>
                <a:r>
                  <a:rPr lang="zh-CN" altLang="en-US" dirty="0"/>
                  <a:t> </a:t>
                </a:r>
                <a:r>
                  <a:rPr lang="en-US" altLang="zh-CN" dirty="0"/>
                  <a:t>fit</a:t>
                </a:r>
                <a:r>
                  <a:rPr lang="zh-CN" altLang="en-US" dirty="0"/>
                  <a:t> </a:t>
                </a:r>
                <a:r>
                  <a:rPr lang="en-US" altLang="zh-CN" dirty="0"/>
                  <a:t>the</a:t>
                </a:r>
                <a:r>
                  <a:rPr lang="zh-CN" altLang="en-US" dirty="0"/>
                  <a:t> </a:t>
                </a:r>
                <a:r>
                  <a:rPr lang="en-US" altLang="zh-CN" dirty="0"/>
                  <a:t>points</a:t>
                </a:r>
                <a:r>
                  <a:rPr lang="zh-CN" altLang="en-US" dirty="0"/>
                  <a:t> </a:t>
                </a:r>
                <a14:m>
                  <m:oMath xmlns:m="http://schemas.openxmlformats.org/officeDocument/2006/math">
                    <m:sSub>
                      <m:sSubPr>
                        <m:ctrlPr>
                          <a:rPr lang="en-US" altLang="zh-CN" b="1" i="1" dirty="0" smtClean="0">
                            <a:latin typeface="Cambria Math" panose="02040503050406030204" pitchFamily="18" charset="0"/>
                          </a:rPr>
                        </m:ctrlPr>
                      </m:sSubPr>
                      <m:e>
                        <m:d>
                          <m:dPr>
                            <m:ctrlPr>
                              <a:rPr lang="en-US" altLang="zh-CN" b="1" i="1" dirty="0" smtClean="0">
                                <a:latin typeface="Cambria Math" panose="02040503050406030204" pitchFamily="18" charset="0"/>
                              </a:rPr>
                            </m:ctrlPr>
                          </m:dPr>
                          <m:e>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𝑽</m:t>
                                </m:r>
                              </m:e>
                              <m:sub>
                                <m:r>
                                  <a:rPr lang="en-US" altLang="zh-CN" b="0" i="1" dirty="0" smtClean="0">
                                    <a:latin typeface="Cambria Math" panose="02040503050406030204" pitchFamily="18" charset="0"/>
                                  </a:rPr>
                                  <m:t>𝑖𝑛</m:t>
                                </m:r>
                              </m:sub>
                            </m:sSub>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𝑽</m:t>
                                </m:r>
                              </m:e>
                              <m:sub>
                                <m:r>
                                  <a:rPr lang="en-US" altLang="zh-CN" b="0" i="1" dirty="0" smtClean="0">
                                    <a:latin typeface="Cambria Math" panose="02040503050406030204" pitchFamily="18" charset="0"/>
                                  </a:rPr>
                                  <m:t>𝑜𝑢𝑡</m:t>
                                </m:r>
                              </m:sub>
                            </m:sSub>
                          </m:e>
                        </m:d>
                      </m:e>
                      <m:sub>
                        <m:r>
                          <a:rPr lang="en-US" altLang="zh-CN" b="0" i="1" dirty="0" smtClean="0">
                            <a:latin typeface="Cambria Math" panose="02040503050406030204" pitchFamily="18" charset="0"/>
                          </a:rPr>
                          <m:t>𝑖</m:t>
                        </m:r>
                      </m:sub>
                    </m:sSub>
                  </m:oMath>
                </a14:m>
                <a:r>
                  <a:rPr lang="zh-CN" altLang="en-US" dirty="0"/>
                  <a:t> </a:t>
                </a:r>
                <a:r>
                  <a:rPr lang="en-US" altLang="zh-CN" dirty="0"/>
                  <a:t>with</a:t>
                </a:r>
                <a:r>
                  <a:rPr lang="zh-CN" altLang="en-US" dirty="0"/>
                  <a:t> </a:t>
                </a:r>
                <a:r>
                  <a:rPr lang="en-US" altLang="zh-CN" dirty="0"/>
                  <a:t>tanh</a:t>
                </a:r>
                <a:r>
                  <a:rPr lang="zh-CN" altLang="en-US" dirty="0"/>
                  <a:t> </a:t>
                </a:r>
                <a:r>
                  <a:rPr lang="en-US" altLang="zh-CN" dirty="0"/>
                  <a:t>and</a:t>
                </a:r>
                <a:r>
                  <a:rPr lang="zh-CN" altLang="en-US" dirty="0"/>
                  <a:t> </a:t>
                </a:r>
                <a:r>
                  <a:rPr lang="en-US" dirty="0"/>
                  <a:t>auxiliary</a:t>
                </a:r>
                <a:r>
                  <a:rPr lang="zh-CN" altLang="en-US" dirty="0"/>
                  <a:t> </a:t>
                </a:r>
                <a:r>
                  <a:rPr lang="en-US" dirty="0"/>
                  <a:t>parameter </a:t>
                </a:r>
                <a14:m>
                  <m:oMath xmlns:m="http://schemas.openxmlformats.org/officeDocument/2006/math">
                    <m:sSub>
                      <m:sSubPr>
                        <m:ctrlPr>
                          <a:rPr lang="en-US" altLang="zh-CN" b="0" i="1" dirty="0" smtClean="0">
                            <a:latin typeface="Cambria Math" panose="02040503050406030204" pitchFamily="18" charset="0"/>
                          </a:rPr>
                        </m:ctrlPr>
                      </m:sSubPr>
                      <m:e>
                        <m:r>
                          <a:rPr lang="en-US" i="1" dirty="0" smtClean="0">
                            <a:latin typeface="Cambria Math" panose="02040503050406030204" pitchFamily="18" charset="0"/>
                          </a:rPr>
                          <m:t>𝜼</m:t>
                        </m:r>
                      </m:e>
                      <m:sub>
                        <m:r>
                          <a:rPr lang="en-US" altLang="zh-CN" b="0" i="1" dirty="0" smtClean="0">
                            <a:latin typeface="Cambria Math" panose="02040503050406030204" pitchFamily="18" charset="0"/>
                          </a:rPr>
                          <m:t>𝑖</m:t>
                        </m:r>
                      </m:sub>
                    </m:sSub>
                    <m:r>
                      <a:rPr lang="de-DE" altLang="zh-CN" b="0" i="0" dirty="0" smtClean="0">
                        <a:latin typeface="Cambria Math" panose="02040503050406030204" pitchFamily="18" charset="0"/>
                      </a:rPr>
                      <m:t>(</m:t>
                    </m:r>
                    <m:r>
                      <m:rPr>
                        <m:sty m:val="p"/>
                      </m:rPr>
                      <a:rPr lang="de-DE" altLang="zh-CN" b="0" i="0" dirty="0" smtClean="0">
                        <a:solidFill>
                          <a:srgbClr val="FF0000"/>
                        </a:solidFill>
                        <a:latin typeface="Cambria Math" panose="02040503050406030204" pitchFamily="18" charset="0"/>
                      </a:rPr>
                      <m:t>red</m:t>
                    </m:r>
                    <m:r>
                      <a:rPr lang="de-DE" altLang="zh-CN" b="0" i="0" dirty="0" smtClean="0">
                        <a:solidFill>
                          <a:srgbClr val="FF0000"/>
                        </a:solidFill>
                        <a:latin typeface="Cambria Math" panose="02040503050406030204" pitchFamily="18" charset="0"/>
                      </a:rPr>
                      <m:t> </m:t>
                    </m:r>
                    <m:r>
                      <m:rPr>
                        <m:sty m:val="p"/>
                      </m:rPr>
                      <a:rPr lang="de-DE" altLang="zh-CN" b="0" i="0" dirty="0" smtClean="0">
                        <a:solidFill>
                          <a:srgbClr val="FF0000"/>
                        </a:solidFill>
                        <a:latin typeface="Cambria Math" panose="02040503050406030204" pitchFamily="18" charset="0"/>
                      </a:rPr>
                      <m:t>line</m:t>
                    </m:r>
                    <m:r>
                      <a:rPr lang="de-DE" altLang="zh-CN" b="0" i="0" dirty="0" smtClean="0">
                        <a:latin typeface="Cambria Math" panose="02040503050406030204" pitchFamily="18" charset="0"/>
                      </a:rPr>
                      <m:t>)</m:t>
                    </m:r>
                  </m:oMath>
                </a14:m>
                <a:endParaRPr lang="en-US" altLang="zh-CN" dirty="0"/>
              </a:p>
              <a:p>
                <a:r>
                  <a:rPr lang="en-US" altLang="zh-CN" dirty="0"/>
                  <a:t>Train</a:t>
                </a:r>
                <a:r>
                  <a:rPr lang="zh-CN" altLang="en-US" dirty="0"/>
                  <a:t> </a:t>
                </a:r>
                <a:r>
                  <a:rPr lang="en-US" altLang="zh-CN" dirty="0"/>
                  <a:t>a</a:t>
                </a:r>
                <a:r>
                  <a:rPr lang="zh-CN" altLang="en-US" dirty="0"/>
                  <a:t> </a:t>
                </a:r>
                <a:r>
                  <a:rPr lang="en-US" altLang="zh-CN" dirty="0"/>
                  <a:t>NN</a:t>
                </a:r>
                <a:r>
                  <a:rPr lang="zh-CN" altLang="en-US" dirty="0"/>
                  <a:t> </a:t>
                </a:r>
                <a:r>
                  <a:rPr lang="en-US" altLang="zh-CN" dirty="0"/>
                  <a:t>(NN-based </a:t>
                </a:r>
                <a:r>
                  <a:rPr lang="de-DE" altLang="zh-CN" dirty="0"/>
                  <a:t>Approximator</a:t>
                </a:r>
                <a:r>
                  <a:rPr lang="en-US" altLang="zh-CN" dirty="0"/>
                  <a:t>) with</a:t>
                </a:r>
                <a:r>
                  <a:rPr lang="zh-CN" altLang="en-US" dirty="0"/>
                  <a:t> </a:t>
                </a:r>
                <a:r>
                  <a:rPr lang="en-US" altLang="zh-CN" dirty="0"/>
                  <a:t>input</a:t>
                </a:r>
                <a:r>
                  <a:rPr lang="zh-CN" altLang="en-US" dirty="0"/>
                  <a:t> </a:t>
                </a:r>
                <a14:m>
                  <m:oMath xmlns:m="http://schemas.openxmlformats.org/officeDocument/2006/math">
                    <m:r>
                      <a:rPr lang="de-DE" altLang="zh-CN" b="0" i="1" smtClean="0">
                        <a:latin typeface="Cambria Math" panose="02040503050406030204" pitchFamily="18" charset="0"/>
                      </a:rPr>
                      <m:t>𝑝</m:t>
                    </m:r>
                  </m:oMath>
                </a14:m>
                <a:r>
                  <a:rPr lang="zh-CN" altLang="en-US" dirty="0"/>
                  <a:t> </a:t>
                </a:r>
                <a:r>
                  <a:rPr lang="en-US" altLang="zh-CN" dirty="0"/>
                  <a:t>and</a:t>
                </a:r>
                <a:r>
                  <a:rPr lang="zh-CN" altLang="en-US" dirty="0"/>
                  <a:t> </a:t>
                </a:r>
                <a:r>
                  <a:rPr lang="en-US" altLang="zh-CN" dirty="0"/>
                  <a:t>output</a:t>
                </a:r>
                <a:r>
                  <a:rPr lang="zh-CN" altLang="en-US" dirty="0"/>
                  <a:t> </a:t>
                </a:r>
                <a14:m>
                  <m:oMath xmlns:m="http://schemas.openxmlformats.org/officeDocument/2006/math">
                    <m:r>
                      <a:rPr lang="en-US" i="1" dirty="0" smtClean="0">
                        <a:latin typeface="Cambria Math" panose="02040503050406030204" pitchFamily="18" charset="0"/>
                      </a:rPr>
                      <m:t>𝜼</m:t>
                    </m:r>
                  </m:oMath>
                </a14:m>
                <a:endParaRPr lang="en-US" dirty="0"/>
              </a:p>
              <a:p>
                <a:endParaRPr lang="en-US" altLang="zh-CN" dirty="0"/>
              </a:p>
              <a:p>
                <a:pPr marL="200918" lvl="1" indent="0">
                  <a:buNone/>
                </a:pPr>
                <a:endParaRPr lang="en-US" altLang="zh-CN" dirty="0"/>
              </a:p>
              <a:p>
                <a:pPr marL="377726"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sp>
        <p:nvSpPr>
          <p:cNvPr id="32" name="Inhaltsplatzhalter 31">
            <a:extLst>
              <a:ext uri="{FF2B5EF4-FFF2-40B4-BE49-F238E27FC236}">
                <a16:creationId xmlns:a16="http://schemas.microsoft.com/office/drawing/2014/main" id="{9DAB8E91-170C-1845-E413-DFAB7E9B3AD4}"/>
              </a:ext>
            </a:extLst>
          </p:cNvPr>
          <p:cNvSpPr>
            <a:spLocks noGrp="1"/>
          </p:cNvSpPr>
          <p:nvPr>
            <p:ph sz="quarter" idx="12"/>
          </p:nvPr>
        </p:nvSpPr>
        <p:spPr/>
        <p:txBody>
          <a:bodyPr/>
          <a:lstStyle/>
          <a:p>
            <a:endParaRPr lang="de-DE"/>
          </a:p>
        </p:txBody>
      </p:sp>
      <p:pic>
        <p:nvPicPr>
          <p:cNvPr id="5" name="Grafik 4">
            <a:extLst>
              <a:ext uri="{FF2B5EF4-FFF2-40B4-BE49-F238E27FC236}">
                <a16:creationId xmlns:a16="http://schemas.microsoft.com/office/drawing/2014/main" id="{8A3E639D-8E7E-C122-4F08-A6B28C2864F4}"/>
              </a:ext>
            </a:extLst>
          </p:cNvPr>
          <p:cNvPicPr>
            <a:picLocks noChangeAspect="1"/>
          </p:cNvPicPr>
          <p:nvPr/>
        </p:nvPicPr>
        <p:blipFill>
          <a:blip r:embed="rId4"/>
          <a:stretch>
            <a:fillRect/>
          </a:stretch>
        </p:blipFill>
        <p:spPr>
          <a:xfrm>
            <a:off x="1218658" y="3271454"/>
            <a:ext cx="3681412" cy="2391816"/>
          </a:xfrm>
          <a:prstGeom prst="rect">
            <a:avLst/>
          </a:prstGeom>
        </p:spPr>
      </p:pic>
      <p:pic>
        <p:nvPicPr>
          <p:cNvPr id="8" name="Grafik 7">
            <a:extLst>
              <a:ext uri="{FF2B5EF4-FFF2-40B4-BE49-F238E27FC236}">
                <a16:creationId xmlns:a16="http://schemas.microsoft.com/office/drawing/2014/main" id="{0CF8FBD9-FDC0-F64C-4AC0-30E1D8D5A5DD}"/>
              </a:ext>
            </a:extLst>
          </p:cNvPr>
          <p:cNvPicPr>
            <a:picLocks noChangeAspect="1"/>
          </p:cNvPicPr>
          <p:nvPr/>
        </p:nvPicPr>
        <p:blipFill>
          <a:blip r:embed="rId5"/>
          <a:stretch>
            <a:fillRect/>
          </a:stretch>
        </p:blipFill>
        <p:spPr>
          <a:xfrm>
            <a:off x="6705600" y="3289946"/>
            <a:ext cx="3681412" cy="2373324"/>
          </a:xfrm>
          <a:prstGeom prst="rect">
            <a:avLst/>
          </a:prstGeom>
        </p:spPr>
      </p:pic>
    </p:spTree>
    <p:extLst>
      <p:ext uri="{BB962C8B-B14F-4D97-AF65-F5344CB8AC3E}">
        <p14:creationId xmlns:p14="http://schemas.microsoft.com/office/powerpoint/2010/main" val="237354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fade">
                                      <p:cBhvr>
                                        <p:cTn id="31" dur="1000"/>
                                        <p:tgtEl>
                                          <p:spTgt spid="11">
                                            <p:txEl>
                                              <p:pRg st="2" end="2"/>
                                            </p:txEl>
                                          </p:spTgt>
                                        </p:tgtEl>
                                      </p:cBhvr>
                                    </p:animEffect>
                                    <p:anim calcmode="lin" valueType="num">
                                      <p:cBhvr>
                                        <p:cTn id="3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NN-</a:t>
            </a:r>
            <a:r>
              <a:rPr lang="de-DE" altLang="zh-CN" dirty="0" err="1"/>
              <a:t>based</a:t>
            </a:r>
            <a:r>
              <a:rPr lang="de-DE" altLang="zh-CN" dirty="0"/>
              <a:t> Approximator</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 Training</a:t>
                </a:r>
                <a:r>
                  <a:rPr lang="zh-CN" altLang="en-US" dirty="0"/>
                  <a:t> </a:t>
                </a:r>
                <a:r>
                  <a:rPr lang="en-US" altLang="zh-CN" dirty="0"/>
                  <a:t>of</a:t>
                </a:r>
                <a:r>
                  <a:rPr lang="zh-CN" altLang="en-US" dirty="0"/>
                  <a:t> </a:t>
                </a:r>
                <a:r>
                  <a:rPr lang="de-DE" altLang="zh-CN" dirty="0"/>
                  <a:t>Approximator</a:t>
                </a:r>
              </a:p>
              <a:p>
                <a:pPr lvl="1"/>
                <a:r>
                  <a:rPr lang="en-US" altLang="zh-CN" dirty="0"/>
                  <a:t> Data</a:t>
                </a:r>
                <a:r>
                  <a:rPr lang="zh-CN" altLang="en-US" dirty="0"/>
                  <a:t> </a:t>
                </a:r>
                <a:r>
                  <a:rPr lang="en-US" altLang="zh-CN" dirty="0"/>
                  <a:t>preprocessing</a:t>
                </a:r>
              </a:p>
              <a:p>
                <a:pPr lvl="2"/>
                <a:r>
                  <a:rPr lang="en-US" altLang="zh-CN" dirty="0"/>
                  <a:t> extend</a:t>
                </a:r>
                <a:r>
                  <a:rPr lang="zh-CN" altLang="en-US" dirty="0"/>
                  <a:t> </a:t>
                </a:r>
                <a:r>
                  <a:rPr lang="en-US" altLang="zh-CN" dirty="0"/>
                  <a:t>input</a:t>
                </a:r>
                <a:r>
                  <a:rPr lang="zh-CN" altLang="en-US" dirty="0"/>
                  <a:t> </a:t>
                </a:r>
                <a14:m>
                  <m:oMath xmlns:m="http://schemas.openxmlformats.org/officeDocument/2006/math">
                    <m:sSup>
                      <m:sSupPr>
                        <m:ctrlPr>
                          <a:rPr lang="en-US" altLang="zh-CN" b="1" i="1" dirty="0" smtClean="0">
                            <a:latin typeface="Cambria Math" panose="02040503050406030204" pitchFamily="18" charset="0"/>
                          </a:rPr>
                        </m:ctrlPr>
                      </m:sSupPr>
                      <m:e>
                        <m:r>
                          <a:rPr lang="de-DE" altLang="zh-CN" b="1" i="1" dirty="0" smtClean="0">
                            <a:latin typeface="Cambria Math" panose="02040503050406030204" pitchFamily="18" charset="0"/>
                          </a:rPr>
                          <m:t>𝒑</m:t>
                        </m:r>
                      </m:e>
                      <m:sup/>
                    </m:sSup>
                    <m:r>
                      <a:rPr lang="en-US" altLang="zh-CN" b="1" i="1" dirty="0" smtClean="0">
                        <a:latin typeface="Cambria Math" panose="02040503050406030204" pitchFamily="18" charset="0"/>
                      </a:rPr>
                      <m:t>↦</m:t>
                    </m:r>
                    <m:d>
                      <m:dPr>
                        <m:begChr m:val="["/>
                        <m:endChr m:val="]"/>
                        <m:ctrlPr>
                          <a:rPr lang="en-US" altLang="zh-CN" b="1" i="1" dirty="0" smtClean="0">
                            <a:latin typeface="Cambria Math" panose="02040503050406030204" pitchFamily="18" charset="0"/>
                          </a:rPr>
                        </m:ctrlPr>
                      </m:dPr>
                      <m:e>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1</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2</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3</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4</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5</m:t>
                            </m:r>
                          </m:sub>
                          <m:sup/>
                        </m:sSub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𝑊</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𝐿</m:t>
                        </m:r>
                        <m:r>
                          <a:rPr lang="en-US" altLang="zh-CN" b="1" i="1" dirty="0" smtClean="0">
                            <a:latin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𝑘</m:t>
                            </m:r>
                          </m:e>
                          <m:sub>
                            <m:r>
                              <a:rPr lang="en-US" altLang="zh-CN" b="0" i="1" dirty="0" smtClean="0">
                                <a:solidFill>
                                  <a:srgbClr val="FF0000"/>
                                </a:solidFill>
                                <a:latin typeface="Cambria Math" panose="02040503050406030204" pitchFamily="18" charset="0"/>
                              </a:rPr>
                              <m:t>1</m:t>
                            </m:r>
                          </m:sub>
                        </m:sSub>
                        <m:r>
                          <a:rPr lang="en-US" altLang="zh-CN" b="0" i="1" dirty="0" smtClean="0">
                            <a:solidFill>
                              <a:srgbClr val="FF0000"/>
                            </a:solidFill>
                            <a:latin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𝑘</m:t>
                            </m:r>
                          </m:e>
                          <m:sub>
                            <m:r>
                              <a:rPr lang="en-US" altLang="zh-CN" b="0" i="1" dirty="0" smtClean="0">
                                <a:solidFill>
                                  <a:srgbClr val="FF0000"/>
                                </a:solidFill>
                                <a:latin typeface="Cambria Math" panose="02040503050406030204" pitchFamily="18" charset="0"/>
                              </a:rPr>
                              <m:t>2</m:t>
                            </m:r>
                          </m:sub>
                        </m:sSub>
                        <m:r>
                          <a:rPr lang="en-US" altLang="zh-CN" b="0" i="1" dirty="0" smtClean="0">
                            <a:solidFill>
                              <a:srgbClr val="FF0000"/>
                            </a:solidFill>
                            <a:latin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𝑘</m:t>
                            </m:r>
                          </m:e>
                          <m:sub>
                            <m:r>
                              <a:rPr lang="en-US" altLang="zh-CN" b="0" i="1" dirty="0" smtClean="0">
                                <a:solidFill>
                                  <a:srgbClr val="FF0000"/>
                                </a:solidFill>
                                <a:latin typeface="Cambria Math" panose="02040503050406030204" pitchFamily="18" charset="0"/>
                              </a:rPr>
                              <m:t>3</m:t>
                            </m:r>
                          </m:sub>
                        </m:sSub>
                      </m:e>
                    </m:d>
                  </m:oMath>
                </a14:m>
                <a:r>
                  <a:rPr lang="en-US" altLang="zh-CN" dirty="0"/>
                  <a:t> firstly</a:t>
                </a:r>
              </a:p>
              <a:p>
                <a:pPr lvl="2"/>
                <a:r>
                  <a:rPr lang="en-US" altLang="zh-CN" dirty="0"/>
                  <a:t> normalize </a:t>
                </a:r>
                <a14:m>
                  <m:oMath xmlns:m="http://schemas.openxmlformats.org/officeDocument/2006/math">
                    <m:sSup>
                      <m:sSupPr>
                        <m:ctrlPr>
                          <a:rPr lang="en-US" altLang="zh-CN" b="1" i="1" dirty="0">
                            <a:latin typeface="Cambria Math" panose="02040503050406030204" pitchFamily="18" charset="0"/>
                          </a:rPr>
                        </m:ctrlPr>
                      </m:sSupPr>
                      <m:e>
                        <m:r>
                          <a:rPr lang="de-DE" altLang="zh-CN" b="1" i="1" dirty="0">
                            <a:latin typeface="Cambria Math" panose="02040503050406030204" pitchFamily="18" charset="0"/>
                          </a:rPr>
                          <m:t>𝒑</m:t>
                        </m:r>
                      </m:e>
                      <m:sup/>
                    </m:sSup>
                  </m:oMath>
                </a14:m>
                <a:r>
                  <a:rPr lang="en-US" altLang="zh-CN" dirty="0"/>
                  <a:t>and</a:t>
                </a:r>
                <a:r>
                  <a:rPr lang="zh-CN" altLang="en-US" dirty="0"/>
                  <a:t> </a:t>
                </a:r>
                <a14:m>
                  <m:oMath xmlns:m="http://schemas.openxmlformats.org/officeDocument/2006/math">
                    <m:r>
                      <a:rPr lang="en-US" i="1" dirty="0" smtClean="0">
                        <a:latin typeface="Cambria Math" panose="02040503050406030204" pitchFamily="18" charset="0"/>
                      </a:rPr>
                      <m:t>𝜼</m:t>
                    </m:r>
                  </m:oMath>
                </a14:m>
                <a:r>
                  <a:rPr lang="zh-CN" altLang="en-US" dirty="0"/>
                  <a:t> </a:t>
                </a:r>
                <a:r>
                  <a:rPr lang="en-US" altLang="zh-CN" dirty="0"/>
                  <a:t>to </a:t>
                </a:r>
                <a14:m>
                  <m:oMath xmlns:m="http://schemas.openxmlformats.org/officeDocument/2006/math">
                    <m:acc>
                      <m:accPr>
                        <m:chr m:val="̃"/>
                        <m:ctrlPr>
                          <a:rPr lang="en-US" altLang="zh-CN" i="1" smtClean="0">
                            <a:latin typeface="Cambria Math" panose="02040503050406030204" pitchFamily="18" charset="0"/>
                          </a:rPr>
                        </m:ctrlPr>
                      </m:accPr>
                      <m:e>
                        <m:r>
                          <a:rPr lang="de-DE" altLang="zh-CN" b="0" i="1" smtClean="0">
                            <a:latin typeface="Cambria Math" panose="02040503050406030204" pitchFamily="18" charset="0"/>
                          </a:rPr>
                          <m:t>𝑝</m:t>
                        </m:r>
                      </m:e>
                    </m:acc>
                  </m:oMath>
                </a14:m>
                <a:r>
                  <a:rPr lang="zh-CN" altLang="en-US" dirty="0"/>
                  <a:t>  </a:t>
                </a:r>
                <a:r>
                  <a:rPr lang="en-US" altLang="zh-CN" dirty="0"/>
                  <a:t>and</a:t>
                </a:r>
                <a:r>
                  <a:rPr lang="zh-CN" altLang="en-US" dirty="0"/>
                  <a:t> </a:t>
                </a:r>
                <a14:m>
                  <m:oMath xmlns:m="http://schemas.openxmlformats.org/officeDocument/2006/math">
                    <m:acc>
                      <m:accPr>
                        <m:chr m:val="̃"/>
                        <m:ctrlPr>
                          <a:rPr lang="en-US" altLang="zh-CN" b="0" i="1" dirty="0" smtClean="0">
                            <a:latin typeface="Cambria Math" panose="02040503050406030204" pitchFamily="18" charset="0"/>
                          </a:rPr>
                        </m:ctrlPr>
                      </m:accPr>
                      <m:e>
                        <m:r>
                          <a:rPr lang="en-US" i="1" dirty="0" smtClean="0">
                            <a:latin typeface="Cambria Math" panose="02040503050406030204" pitchFamily="18" charset="0"/>
                          </a:rPr>
                          <m:t>𝜼</m:t>
                        </m:r>
                      </m:e>
                    </m:acc>
                  </m:oMath>
                </a14:m>
                <a:r>
                  <a:rPr lang="zh-CN" altLang="en-US" dirty="0"/>
                  <a:t> </a:t>
                </a:r>
                <a:r>
                  <a:rPr lang="de-DE" altLang="zh-CN" dirty="0"/>
                  <a:t>secondly</a:t>
                </a:r>
                <a:endParaRPr lang="en-US" altLang="zh-CN" dirty="0"/>
              </a:p>
              <a:p>
                <a:pPr lvl="1"/>
                <a:r>
                  <a:rPr lang="en-US" altLang="zh-CN" dirty="0"/>
                  <a:t> Data</a:t>
                </a:r>
                <a:r>
                  <a:rPr lang="zh-CN" altLang="en-US" dirty="0"/>
                  <a:t> </a:t>
                </a:r>
                <a:r>
                  <a:rPr lang="en-US" altLang="zh-CN" dirty="0"/>
                  <a:t>split:</a:t>
                </a:r>
                <a:r>
                  <a:rPr lang="zh-CN" altLang="en-US" dirty="0"/>
                  <a:t> </a:t>
                </a:r>
                <a:r>
                  <a:rPr lang="en-US" altLang="zh-CN" dirty="0"/>
                  <a:t>train(70%)/valid(20%)/test(10%)</a:t>
                </a:r>
                <a:r>
                  <a:rPr lang="zh-CN" altLang="en-US" dirty="0"/>
                  <a:t> </a:t>
                </a:r>
                <a:r>
                  <a:rPr lang="en-US" altLang="zh-CN" dirty="0"/>
                  <a:t>set</a:t>
                </a:r>
              </a:p>
              <a:p>
                <a:pPr lvl="1"/>
                <a:r>
                  <a:rPr lang="en-US" altLang="zh-CN" dirty="0"/>
                  <a:t> Hyperparameter</a:t>
                </a:r>
                <a:r>
                  <a:rPr lang="zh-CN" altLang="en-US" dirty="0"/>
                  <a:t> </a:t>
                </a:r>
                <a:r>
                  <a:rPr lang="en-US" altLang="zh-CN" dirty="0"/>
                  <a:t>tuning</a:t>
                </a:r>
                <a:r>
                  <a:rPr lang="zh-CN" altLang="en-US" dirty="0"/>
                  <a:t> </a:t>
                </a:r>
                <a:r>
                  <a:rPr lang="en-US" altLang="zh-CN" dirty="0"/>
                  <a:t>regarding</a:t>
                </a:r>
                <a:r>
                  <a:rPr lang="zh-CN" altLang="en-US" dirty="0"/>
                  <a:t> </a:t>
                </a:r>
                <a:r>
                  <a:rPr lang="en-US" altLang="zh-CN" dirty="0"/>
                  <a:t>#layer,</a:t>
                </a:r>
                <a:r>
                  <a:rPr lang="zh-CN" altLang="en-US" dirty="0"/>
                  <a:t> </a:t>
                </a:r>
                <a:r>
                  <a:rPr lang="en-US" altLang="zh-CN" dirty="0"/>
                  <a:t>learning</a:t>
                </a:r>
                <a:r>
                  <a:rPr lang="zh-CN" altLang="en-US" dirty="0"/>
                  <a:t> </a:t>
                </a:r>
                <a:r>
                  <a:rPr lang="en-US" altLang="zh-CN" dirty="0"/>
                  <a:t>rate</a:t>
                </a:r>
              </a:p>
              <a:p>
                <a:r>
                  <a:rPr lang="en-US" altLang="zh-CN" dirty="0"/>
                  <a:t> resulted Approximator</a:t>
                </a:r>
              </a:p>
              <a:p>
                <a:pPr lvl="1"/>
                <a:r>
                  <a:rPr lang="en-US" altLang="zh-CN" dirty="0"/>
                  <a:t> 15</a:t>
                </a:r>
                <a:r>
                  <a:rPr lang="zh-CN" altLang="en-US" dirty="0"/>
                  <a:t> </a:t>
                </a:r>
                <a:r>
                  <a:rPr lang="en-US" altLang="zh-CN" dirty="0"/>
                  <a:t>layer</a:t>
                </a:r>
                <a:r>
                  <a:rPr lang="zh-CN" altLang="en-US" dirty="0"/>
                  <a:t> </a:t>
                </a:r>
                <a:endParaRPr lang="de-DE" altLang="zh-CN" dirty="0"/>
              </a:p>
              <a:p>
                <a:pPr lvl="1"/>
                <a:r>
                  <a:rPr lang="en-US" altLang="zh-CN" dirty="0"/>
                  <a:t>  learning</a:t>
                </a:r>
                <a:r>
                  <a:rPr lang="zh-CN" altLang="en-US" dirty="0"/>
                  <a:t> </a:t>
                </a:r>
                <a:r>
                  <a:rPr lang="en-US" altLang="zh-CN" dirty="0"/>
                  <a:t>rate</a:t>
                </a:r>
                <a:r>
                  <a:rPr lang="zh-CN" altLang="en-US" dirty="0"/>
                  <a:t> </a:t>
                </a:r>
                <a:r>
                  <a:rPr lang="en-US" altLang="zh-CN" dirty="0"/>
                  <a:t>0.01</a:t>
                </a:r>
              </a:p>
              <a:p>
                <a:r>
                  <a:rPr lang="en-US" altLang="zh-CN" dirty="0"/>
                  <a:t> Analysis</a:t>
                </a:r>
              </a:p>
              <a:p>
                <a:pPr lvl="1"/>
                <a:r>
                  <a:rPr lang="en-US" altLang="zh-CN" dirty="0"/>
                  <a:t> acceptable</a:t>
                </a:r>
                <a:r>
                  <a:rPr lang="zh-CN" altLang="en-US" dirty="0"/>
                  <a:t> </a:t>
                </a:r>
                <a:r>
                  <a:rPr lang="en-US" altLang="zh-CN" dirty="0"/>
                  <a:t>prediction</a:t>
                </a:r>
                <a:r>
                  <a:rPr lang="zh-CN" altLang="en-US" dirty="0"/>
                  <a:t> </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𝜼</m:t>
                        </m:r>
                      </m:e>
                    </m:acc>
                  </m:oMath>
                </a14:m>
                <a:r>
                  <a:rPr lang="zh-CN" altLang="en-US" b="1" dirty="0"/>
                  <a:t> </a:t>
                </a:r>
                <a:r>
                  <a:rPr lang="en-US" altLang="zh-CN" dirty="0"/>
                  <a:t>compared</a:t>
                </a:r>
                <a:r>
                  <a:rPr lang="zh-CN" altLang="en-US" dirty="0"/>
                  <a:t> </a:t>
                </a:r>
                <a:r>
                  <a:rPr lang="en-US" altLang="zh-CN" dirty="0"/>
                  <a:t>to</a:t>
                </a:r>
                <a:r>
                  <a:rPr lang="zh-CN" altLang="en-US" dirty="0"/>
                  <a:t> </a:t>
                </a:r>
                <a:r>
                  <a:rPr lang="en-US" altLang="zh-CN" dirty="0"/>
                  <a:t>true</a:t>
                </a:r>
                <a:r>
                  <a:rPr lang="zh-CN" altLang="en-US" dirty="0"/>
                  <a:t> </a:t>
                </a:r>
                <a:r>
                  <a:rPr lang="en-US" altLang="zh-CN" dirty="0"/>
                  <a:t>value</a:t>
                </a:r>
                <a:r>
                  <a:rPr lang="zh-CN" altLang="en-US" dirty="0"/>
                  <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𝜼</m:t>
                        </m:r>
                      </m:e>
                    </m:acc>
                  </m:oMath>
                </a14:m>
                <a:endParaRPr lang="en-US" dirty="0"/>
              </a:p>
              <a:p>
                <a:pPr lvl="1"/>
                <a:r>
                  <a:rPr lang="en-US" altLang="zh-CN" dirty="0"/>
                  <a:t> no</a:t>
                </a:r>
                <a:r>
                  <a:rPr lang="zh-CN" altLang="en-US" dirty="0"/>
                  <a:t> </a:t>
                </a:r>
                <a:r>
                  <a:rPr lang="en-US" altLang="zh-CN" dirty="0"/>
                  <a:t>overfitting</a:t>
                </a:r>
                <a:r>
                  <a:rPr lang="zh-CN" altLang="en-US" dirty="0"/>
                  <a:t> </a:t>
                </a:r>
                <a:r>
                  <a:rPr lang="en-US" altLang="zh-CN" dirty="0"/>
                  <a:t>problem</a:t>
                </a:r>
                <a:r>
                  <a:rPr lang="zh-CN" altLang="en-US" dirty="0"/>
                  <a:t> </a:t>
                </a:r>
                <a:r>
                  <a:rPr lang="en-US" altLang="zh-CN" dirty="0"/>
                  <a:t>during</a:t>
                </a:r>
                <a:r>
                  <a:rPr lang="zh-CN" altLang="en-US" dirty="0"/>
                  <a:t> </a:t>
                </a:r>
                <a:r>
                  <a:rPr lang="en-US" altLang="zh-CN" dirty="0"/>
                  <a:t>the</a:t>
                </a:r>
                <a:r>
                  <a:rPr lang="zh-CN" altLang="en-US" dirty="0"/>
                  <a:t> </a:t>
                </a:r>
                <a:r>
                  <a:rPr lang="en-US" altLang="zh-CN" dirty="0"/>
                  <a:t>training</a:t>
                </a:r>
                <a:endParaRPr lang="en-US" dirty="0"/>
              </a:p>
              <a:p>
                <a:pPr lvl="1"/>
                <a:endParaRPr lang="en-US" dirty="0"/>
              </a:p>
              <a:p>
                <a:pPr lvl="1"/>
                <a:endParaRPr lang="en-US" altLang="zh-CN" dirty="0"/>
              </a:p>
              <a:p>
                <a:pPr lvl="1"/>
                <a:endParaRPr lang="en-US" altLang="zh-CN" dirty="0"/>
              </a:p>
              <a:p>
                <a:pPr marL="0" indent="0">
                  <a:buNone/>
                </a:pPr>
                <a:endParaRPr lang="en-US" altLang="zh-CN" dirty="0"/>
              </a:p>
              <a:p>
                <a:pPr marL="200918" lvl="1" indent="0">
                  <a:buNone/>
                </a:pPr>
                <a:endParaRPr lang="en-US" altLang="zh-CN" dirty="0"/>
              </a:p>
              <a:p>
                <a:pPr marL="377726"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pic>
        <p:nvPicPr>
          <p:cNvPr id="23" name="Grafik 22">
            <a:extLst>
              <a:ext uri="{FF2B5EF4-FFF2-40B4-BE49-F238E27FC236}">
                <a16:creationId xmlns:a16="http://schemas.microsoft.com/office/drawing/2014/main" id="{57953C8E-09F3-B14D-E79A-D67F839B067B}"/>
              </a:ext>
            </a:extLst>
          </p:cNvPr>
          <p:cNvPicPr>
            <a:picLocks noChangeAspect="1"/>
          </p:cNvPicPr>
          <p:nvPr/>
        </p:nvPicPr>
        <p:blipFill>
          <a:blip r:embed="rId4"/>
          <a:stretch>
            <a:fillRect/>
          </a:stretch>
        </p:blipFill>
        <p:spPr>
          <a:xfrm>
            <a:off x="7631894" y="3621878"/>
            <a:ext cx="3684864" cy="2475970"/>
          </a:xfrm>
          <a:prstGeom prst="rect">
            <a:avLst/>
          </a:prstGeom>
        </p:spPr>
      </p:pic>
      <p:pic>
        <p:nvPicPr>
          <p:cNvPr id="25" name="Grafik 24">
            <a:extLst>
              <a:ext uri="{FF2B5EF4-FFF2-40B4-BE49-F238E27FC236}">
                <a16:creationId xmlns:a16="http://schemas.microsoft.com/office/drawing/2014/main" id="{874C4DC6-71AA-E814-0BFC-6492391125AE}"/>
              </a:ext>
            </a:extLst>
          </p:cNvPr>
          <p:cNvPicPr>
            <a:picLocks noChangeAspect="1"/>
          </p:cNvPicPr>
          <p:nvPr/>
        </p:nvPicPr>
        <p:blipFill>
          <a:blip r:embed="rId5"/>
          <a:stretch>
            <a:fillRect/>
          </a:stretch>
        </p:blipFill>
        <p:spPr>
          <a:xfrm>
            <a:off x="8064647" y="1161505"/>
            <a:ext cx="2819357" cy="2155242"/>
          </a:xfrm>
          <a:prstGeom prst="rect">
            <a:avLst/>
          </a:prstGeom>
        </p:spPr>
      </p:pic>
    </p:spTree>
    <p:extLst>
      <p:ext uri="{BB962C8B-B14F-4D97-AF65-F5344CB8AC3E}">
        <p14:creationId xmlns:p14="http://schemas.microsoft.com/office/powerpoint/2010/main" val="72371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1000"/>
                                        <p:tgtEl>
                                          <p:spTgt spid="11">
                                            <p:txEl>
                                              <p:pRg st="2" end="2"/>
                                            </p:txEl>
                                          </p:spTgt>
                                        </p:tgtEl>
                                      </p:cBhvr>
                                    </p:animEffect>
                                    <p:anim calcmode="lin" valueType="num">
                                      <p:cBhvr>
                                        <p:cTn id="2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fade">
                                      <p:cBhvr>
                                        <p:cTn id="33" dur="1000"/>
                                        <p:tgtEl>
                                          <p:spTgt spid="11">
                                            <p:txEl>
                                              <p:pRg st="3" end="3"/>
                                            </p:txEl>
                                          </p:spTgt>
                                        </p:tgtEl>
                                      </p:cBhvr>
                                    </p:animEffect>
                                    <p:anim calcmode="lin" valueType="num">
                                      <p:cBhvr>
                                        <p:cTn id="34"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4" end="4"/>
                                            </p:txEl>
                                          </p:spTgt>
                                        </p:tgtEl>
                                        <p:attrNameLst>
                                          <p:attrName>style.visibility</p:attrName>
                                        </p:attrNameLst>
                                      </p:cBhvr>
                                      <p:to>
                                        <p:strVal val="visible"/>
                                      </p:to>
                                    </p:set>
                                    <p:animEffect transition="in" filter="fade">
                                      <p:cBhvr>
                                        <p:cTn id="40" dur="1000"/>
                                        <p:tgtEl>
                                          <p:spTgt spid="11">
                                            <p:txEl>
                                              <p:pRg st="4" end="4"/>
                                            </p:txEl>
                                          </p:spTgt>
                                        </p:tgtEl>
                                      </p:cBhvr>
                                    </p:animEffect>
                                    <p:anim calcmode="lin" valueType="num">
                                      <p:cBhvr>
                                        <p:cTn id="41"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Effect transition="in" filter="fade">
                                      <p:cBhvr>
                                        <p:cTn id="45" dur="1000"/>
                                        <p:tgtEl>
                                          <p:spTgt spid="11">
                                            <p:txEl>
                                              <p:pRg st="5" end="5"/>
                                            </p:txEl>
                                          </p:spTgt>
                                        </p:tgtEl>
                                      </p:cBhvr>
                                    </p:animEffect>
                                    <p:anim calcmode="lin" valueType="num">
                                      <p:cBhvr>
                                        <p:cTn id="46"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animEffect transition="in" filter="fade">
                                      <p:cBhvr>
                                        <p:cTn id="52" dur="1000"/>
                                        <p:tgtEl>
                                          <p:spTgt spid="11">
                                            <p:txEl>
                                              <p:pRg st="6" end="6"/>
                                            </p:txEl>
                                          </p:spTgt>
                                        </p:tgtEl>
                                      </p:cBhvr>
                                    </p:animEffect>
                                    <p:anim calcmode="lin" valueType="num">
                                      <p:cBhvr>
                                        <p:cTn id="53"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1">
                                            <p:txEl>
                                              <p:pRg st="7" end="7"/>
                                            </p:txEl>
                                          </p:spTgt>
                                        </p:tgtEl>
                                        <p:attrNameLst>
                                          <p:attrName>style.visibility</p:attrName>
                                        </p:attrNameLst>
                                      </p:cBhvr>
                                      <p:to>
                                        <p:strVal val="visible"/>
                                      </p:to>
                                    </p:set>
                                    <p:animEffect transition="in" filter="fade">
                                      <p:cBhvr>
                                        <p:cTn id="57" dur="1000"/>
                                        <p:tgtEl>
                                          <p:spTgt spid="11">
                                            <p:txEl>
                                              <p:pRg st="7" end="7"/>
                                            </p:txEl>
                                          </p:spTgt>
                                        </p:tgtEl>
                                      </p:cBhvr>
                                    </p:animEffect>
                                    <p:anim calcmode="lin" valueType="num">
                                      <p:cBhvr>
                                        <p:cTn id="58"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1">
                                            <p:txEl>
                                              <p:pRg st="8" end="8"/>
                                            </p:txEl>
                                          </p:spTgt>
                                        </p:tgtEl>
                                        <p:attrNameLst>
                                          <p:attrName>style.visibility</p:attrName>
                                        </p:attrNameLst>
                                      </p:cBhvr>
                                      <p:to>
                                        <p:strVal val="visible"/>
                                      </p:to>
                                    </p:set>
                                    <p:animEffect transition="in" filter="fade">
                                      <p:cBhvr>
                                        <p:cTn id="62" dur="1000"/>
                                        <p:tgtEl>
                                          <p:spTgt spid="11">
                                            <p:txEl>
                                              <p:pRg st="8" end="8"/>
                                            </p:txEl>
                                          </p:spTgt>
                                        </p:tgtEl>
                                      </p:cBhvr>
                                    </p:animEffect>
                                    <p:anim calcmode="lin" valueType="num">
                                      <p:cBhvr>
                                        <p:cTn id="63"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1">
                                            <p:txEl>
                                              <p:pRg st="9" end="9"/>
                                            </p:txEl>
                                          </p:spTgt>
                                        </p:tgtEl>
                                        <p:attrNameLst>
                                          <p:attrName>style.visibility</p:attrName>
                                        </p:attrNameLst>
                                      </p:cBhvr>
                                      <p:to>
                                        <p:strVal val="visible"/>
                                      </p:to>
                                    </p:set>
                                    <p:animEffect transition="in" filter="fade">
                                      <p:cBhvr>
                                        <p:cTn id="69" dur="1000"/>
                                        <p:tgtEl>
                                          <p:spTgt spid="11">
                                            <p:txEl>
                                              <p:pRg st="9" end="9"/>
                                            </p:txEl>
                                          </p:spTgt>
                                        </p:tgtEl>
                                      </p:cBhvr>
                                    </p:animEffect>
                                    <p:anim calcmode="lin" valueType="num">
                                      <p:cBhvr>
                                        <p:cTn id="70"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xEl>
                                              <p:pRg st="10" end="10"/>
                                            </p:txEl>
                                          </p:spTgt>
                                        </p:tgtEl>
                                        <p:attrNameLst>
                                          <p:attrName>style.visibility</p:attrName>
                                        </p:attrNameLst>
                                      </p:cBhvr>
                                      <p:to>
                                        <p:strVal val="visible"/>
                                      </p:to>
                                    </p:set>
                                    <p:animEffect transition="in" filter="fade">
                                      <p:cBhvr>
                                        <p:cTn id="79" dur="1000"/>
                                        <p:tgtEl>
                                          <p:spTgt spid="11">
                                            <p:txEl>
                                              <p:pRg st="10" end="10"/>
                                            </p:txEl>
                                          </p:spTgt>
                                        </p:tgtEl>
                                      </p:cBhvr>
                                    </p:animEffect>
                                    <p:anim calcmode="lin" valueType="num">
                                      <p:cBhvr>
                                        <p:cTn id="80"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81"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1">
                                            <p:txEl>
                                              <p:pRg st="11" end="11"/>
                                            </p:txEl>
                                          </p:spTgt>
                                        </p:tgtEl>
                                        <p:attrNameLst>
                                          <p:attrName>style.visibility</p:attrName>
                                        </p:attrNameLst>
                                      </p:cBhvr>
                                      <p:to>
                                        <p:strVal val="visible"/>
                                      </p:to>
                                    </p:set>
                                    <p:animEffect transition="in" filter="fade">
                                      <p:cBhvr>
                                        <p:cTn id="86" dur="1000"/>
                                        <p:tgtEl>
                                          <p:spTgt spid="11">
                                            <p:txEl>
                                              <p:pRg st="11" end="11"/>
                                            </p:txEl>
                                          </p:spTgt>
                                        </p:tgtEl>
                                      </p:cBhvr>
                                    </p:animEffect>
                                    <p:anim calcmode="lin" valueType="num">
                                      <p:cBhvr>
                                        <p:cTn id="87"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88" dur="1000" fill="hold"/>
                                        <p:tgtEl>
                                          <p:spTgt spid="1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en-US" altLang="zh-CN" dirty="0"/>
              <a:t>Variation-aware</a:t>
            </a:r>
            <a:r>
              <a:rPr lang="zh-CN" altLang="en-US" dirty="0"/>
              <a:t> </a:t>
            </a:r>
            <a:r>
              <a:rPr lang="en-US" altLang="zh-CN" dirty="0"/>
              <a:t>Training</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Taking</a:t>
                </a:r>
                <a:r>
                  <a:rPr lang="zh-CN" altLang="en-US" dirty="0"/>
                  <a:t> </a:t>
                </a:r>
                <a:r>
                  <a:rPr lang="en-US" altLang="zh-CN" dirty="0"/>
                  <a:t>fabrication</a:t>
                </a:r>
                <a:r>
                  <a:rPr lang="zh-CN" altLang="en-US" dirty="0"/>
                  <a:t> </a:t>
                </a:r>
                <a:r>
                  <a:rPr lang="en-US" altLang="zh-CN" dirty="0"/>
                  <a:t>error/variation</a:t>
                </a:r>
                <a:r>
                  <a:rPr lang="zh-CN" altLang="en-US" dirty="0"/>
                  <a:t> </a:t>
                </a:r>
                <a:r>
                  <a:rPr lang="en-US" altLang="zh-CN" dirty="0"/>
                  <a:t>into</a:t>
                </a:r>
                <a:r>
                  <a:rPr lang="zh-CN" altLang="en-US" dirty="0"/>
                  <a:t> </a:t>
                </a:r>
                <a:r>
                  <a:rPr lang="en-US" altLang="zh-CN" dirty="0"/>
                  <a:t>account</a:t>
                </a:r>
              </a:p>
              <a:p>
                <a:endParaRPr lang="en-US" altLang="zh-CN" dirty="0"/>
              </a:p>
              <a:p>
                <a:r>
                  <a:rPr lang="en-US" altLang="zh-CN" dirty="0"/>
                  <a:t>Model</a:t>
                </a:r>
                <a:r>
                  <a:rPr lang="zh-CN" altLang="en-US" dirty="0"/>
                  <a:t> </a:t>
                </a:r>
                <a:r>
                  <a:rPr lang="en-US" altLang="zh-CN" dirty="0"/>
                  <a:t>the</a:t>
                </a:r>
                <a:r>
                  <a:rPr lang="zh-CN" altLang="en-US" dirty="0"/>
                  <a:t> </a:t>
                </a:r>
                <a:r>
                  <a:rPr lang="en-US" altLang="zh-CN" dirty="0"/>
                  <a:t>learnable</a:t>
                </a:r>
                <a:r>
                  <a:rPr lang="zh-CN" altLang="en-US" dirty="0"/>
                  <a:t> </a:t>
                </a:r>
                <a:r>
                  <a:rPr lang="en-US" altLang="zh-CN" dirty="0"/>
                  <a:t>parameter</a:t>
                </a:r>
                <a:r>
                  <a:rPr lang="zh-CN" altLang="en-US" dirty="0"/>
                  <a:t> </a:t>
                </a:r>
                <a:r>
                  <a:rPr lang="en-US" altLang="zh-CN" dirty="0"/>
                  <a:t>as</a:t>
                </a:r>
                <a:r>
                  <a:rPr lang="zh-CN" altLang="en-US" dirty="0"/>
                  <a:t> </a:t>
                </a:r>
                <a:r>
                  <a:rPr lang="en-US" altLang="zh-CN" dirty="0"/>
                  <a:t>stochastic</a:t>
                </a:r>
                <a:r>
                  <a:rPr lang="zh-CN" altLang="en-US" dirty="0"/>
                  <a:t> </a:t>
                </a:r>
                <a:r>
                  <a:rPr lang="en-US" altLang="zh-CN" dirty="0"/>
                  <a:t>variables,</a:t>
                </a:r>
                <a:r>
                  <a:rPr lang="zh-CN" altLang="en-US" dirty="0"/>
                  <a:t> </a:t>
                </a:r>
                <a:r>
                  <a:rPr lang="en-US" altLang="zh-CN" dirty="0"/>
                  <a:t>e.g.,</a:t>
                </a:r>
              </a:p>
              <a:p>
                <a:pPr lvl="1"/>
                <a14:m>
                  <m:oMath xmlns:m="http://schemas.openxmlformats.org/officeDocument/2006/math">
                    <m:r>
                      <a:rPr lang="en-US" altLang="zh-CN" b="1" i="1" smtClean="0">
                        <a:latin typeface="Cambria Math" panose="02040503050406030204" pitchFamily="18" charset="0"/>
                      </a:rPr>
                      <m:t>𝜽</m:t>
                    </m:r>
                    <m:r>
                      <a:rPr lang="en-US" altLang="zh-CN" b="1" i="1" smtClean="0">
                        <a:latin typeface="Cambria Math" panose="02040503050406030204" pitchFamily="18" charset="0"/>
                      </a:rPr>
                      <m:t>,</m:t>
                    </m:r>
                    <m:sSup>
                      <m:sSupPr>
                        <m:ctrlPr>
                          <a:rPr lang="en-US" altLang="zh-CN" b="1" i="1" dirty="0">
                            <a:latin typeface="Cambria Math" panose="02040503050406030204" pitchFamily="18" charset="0"/>
                          </a:rPr>
                        </m:ctrlPr>
                      </m:sSupPr>
                      <m:e>
                        <m:r>
                          <a:rPr lang="de-DE" altLang="zh-CN" b="1" i="1" dirty="0">
                            <a:latin typeface="Cambria Math" panose="02040503050406030204" pitchFamily="18" charset="0"/>
                          </a:rPr>
                          <m:t>𝒑</m:t>
                        </m:r>
                      </m:e>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r>
                      <a:rPr lang="en-US" altLang="zh-CN" b="1" i="1" smtClean="0">
                        <a:latin typeface="Cambria Math" panose="02040503050406030204" pitchFamily="18" charset="0"/>
                      </a:rPr>
                      <m:t>𝜽</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smtClean="0">
                            <a:latin typeface="Cambria Math" panose="02040503050406030204" pitchFamily="18" charset="0"/>
                          </a:rPr>
                          <m:t>𝒑</m:t>
                        </m:r>
                      </m:sub>
                    </m:sSub>
                    <m:sSup>
                      <m:sSupPr>
                        <m:ctrlPr>
                          <a:rPr lang="en-US" altLang="zh-CN" b="1" i="1" dirty="0">
                            <a:latin typeface="Cambria Math" panose="02040503050406030204" pitchFamily="18" charset="0"/>
                          </a:rPr>
                        </m:ctrlPr>
                      </m:sSupPr>
                      <m:e>
                        <m:r>
                          <a:rPr lang="de-DE" altLang="zh-CN" b="1" i="1" dirty="0">
                            <a:latin typeface="Cambria Math" panose="02040503050406030204" pitchFamily="18" charset="0"/>
                          </a:rPr>
                          <m:t>𝒑</m:t>
                        </m:r>
                      </m:e>
                      <m:sup/>
                    </m:sSup>
                  </m:oMath>
                </a14:m>
                <a:endParaRPr lang="en-US" altLang="zh-CN" b="1" dirty="0"/>
              </a:p>
              <a:p>
                <a:pPr lvl="1"/>
                <a:r>
                  <a:rPr lang="en-US" altLang="zh-CN" dirty="0"/>
                  <a:t>with</a:t>
                </a:r>
                <a:r>
                  <a:rPr lang="zh-CN" altLang="en-US" dirty="0"/>
                  <a:t> </a:t>
                </a:r>
                <a:r>
                  <a:rPr lang="en-US" altLang="zh-CN" dirty="0"/>
                  <a:t>each</a:t>
                </a:r>
                <a:r>
                  <a:rPr lang="zh-CN" altLang="en-US" dirty="0"/>
                  <a:t> </a:t>
                </a:r>
                <a:r>
                  <a:rPr lang="en-US" altLang="zh-CN" dirty="0"/>
                  <a:t>element</a:t>
                </a:r>
                <a:r>
                  <a:rPr lang="zh-CN" altLang="en-US" dirty="0"/>
                  <a:t> </a:t>
                </a:r>
                <a:r>
                  <a:rPr lang="en-US" altLang="zh-CN" dirty="0"/>
                  <a:t>in</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oMath>
                </a14:m>
                <a:r>
                  <a:rPr lang="zh-CN" altLang="en-US" dirty="0"/>
                  <a:t> </a:t>
                </a:r>
                <a:r>
                  <a:rPr lang="en-US" altLang="zh-CN" dirty="0"/>
                  <a:t>and</a:t>
                </a:r>
                <a:r>
                  <a:rPr lang="zh-CN" altLang="en-US"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smtClean="0">
                            <a:latin typeface="Cambria Math" panose="02040503050406030204" pitchFamily="18" charset="0"/>
                          </a:rPr>
                          <m:t>𝒑</m:t>
                        </m:r>
                      </m:sub>
                    </m:sSub>
                  </m:oMath>
                </a14:m>
                <a:r>
                  <a:rPr lang="zh-CN" altLang="en-US" dirty="0"/>
                  <a:t> </a:t>
                </a:r>
                <a:r>
                  <a:rPr lang="en-US" altLang="zh-CN" dirty="0"/>
                  <a:t>following</a:t>
                </a:r>
                <a:r>
                  <a:rPr lang="zh-CN" altLang="en-US" dirty="0"/>
                  <a:t> </a:t>
                </a:r>
                <a:r>
                  <a:rPr lang="en-US" altLang="zh-CN" dirty="0"/>
                  <a:t>a</a:t>
                </a:r>
                <a:r>
                  <a:rPr lang="zh-CN" altLang="en-US" dirty="0"/>
                  <a:t> </a:t>
                </a:r>
                <a:r>
                  <a:rPr lang="en-US" altLang="zh-CN" dirty="0"/>
                  <a:t>uniform</a:t>
                </a:r>
                <a:r>
                  <a:rPr lang="zh-CN" altLang="en-US" dirty="0"/>
                  <a:t> </a:t>
                </a:r>
                <a:r>
                  <a:rPr lang="en-US" altLang="zh-CN" dirty="0"/>
                  <a:t>distribution in this work</a:t>
                </a:r>
              </a:p>
              <a:p>
                <a:pPr marL="200918" lvl="1" indent="0">
                  <a:buNone/>
                </a:pPr>
                <a14:m>
                  <m:oMath xmlns:m="http://schemas.openxmlformats.org/officeDocument/2006/math">
                    <m:r>
                      <a:rPr lang="de-DE" altLang="zh-CN" i="1">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r>
                      <a:rPr lang="de-DE"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smtClean="0">
                                <a:latin typeface="Cambria Math" panose="02040503050406030204" pitchFamily="18" charset="0"/>
                              </a:rPr>
                              <m:t>𝒑</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𝒰</m:t>
                    </m:r>
                    <m:d>
                      <m:dPr>
                        <m:begChr m:val="["/>
                        <m:endChr m:val="]"/>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𝜀</m:t>
                        </m:r>
                        <m:r>
                          <a:rPr lang="en-US" altLang="zh-CN" b="0" i="1" smtClean="0">
                            <a:latin typeface="Cambria Math" panose="02040503050406030204" pitchFamily="18" charset="0"/>
                          </a:rPr>
                          <m:t>,1+</m:t>
                        </m:r>
                        <m:r>
                          <a:rPr lang="en-US" altLang="zh-CN" b="0" i="1" smtClean="0">
                            <a:latin typeface="Cambria Math" panose="02040503050406030204" pitchFamily="18" charset="0"/>
                          </a:rPr>
                          <m:t>𝜀</m:t>
                        </m:r>
                      </m:e>
                    </m:d>
                  </m:oMath>
                </a14:m>
                <a:r>
                  <a:rPr lang="en-US" altLang="zh-CN" dirty="0"/>
                  <a:t>,</a:t>
                </a:r>
                <a:r>
                  <a:rPr lang="zh-CN" altLang="en-US" dirty="0"/>
                  <a:t> </a:t>
                </a:r>
                <a14:m>
                  <m:oMath xmlns:m="http://schemas.openxmlformats.org/officeDocument/2006/math">
                    <m:r>
                      <a:rPr lang="en-US" altLang="zh-CN" b="0" i="1" smtClean="0">
                        <a:latin typeface="Cambria Math" panose="02040503050406030204" pitchFamily="18" charset="0"/>
                      </a:rPr>
                      <m:t>𝜀</m:t>
                    </m:r>
                  </m:oMath>
                </a14:m>
                <a:r>
                  <a:rPr lang="zh-CN" altLang="en-US" dirty="0"/>
                  <a:t> </a:t>
                </a:r>
                <a:r>
                  <a:rPr lang="en-US" altLang="zh-CN" dirty="0"/>
                  <a:t>reflects</a:t>
                </a:r>
                <a:r>
                  <a:rPr lang="zh-CN" altLang="en-US" dirty="0"/>
                  <a:t> </a:t>
                </a:r>
                <a:r>
                  <a:rPr lang="en-US" altLang="zh-CN" dirty="0"/>
                  <a:t>printing</a:t>
                </a:r>
                <a:r>
                  <a:rPr lang="zh-CN" altLang="en-US" dirty="0"/>
                  <a:t> </a:t>
                </a:r>
                <a:r>
                  <a:rPr lang="en-US" altLang="zh-CN" dirty="0"/>
                  <a:t>technology</a:t>
                </a:r>
              </a:p>
              <a:p>
                <a:pPr marL="393799" lvl="2" indent="0">
                  <a:buNone/>
                </a:pPr>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1"/>
                <a:r>
                  <a:rPr lang="en-US" dirty="0">
                    <a:cs typeface="Arial"/>
                  </a:rPr>
                  <a:t>build activation/negative weight functions </a:t>
                </a:r>
              </a:p>
              <a:p>
                <a:pPr marL="200918" lvl="1" indent="0">
                  <a:buNone/>
                </a:pPr>
                <a:r>
                  <a:rPr lang="en-US" dirty="0">
                    <a:cs typeface="Arial"/>
                  </a:rPr>
                  <a:t>   in pNNs</a:t>
                </a:r>
              </a:p>
              <a:p>
                <a:pPr lvl="1"/>
                <a:endParaRPr lang="de-DE" dirty="0">
                  <a:cs typeface="Arial"/>
                </a:endParaRPr>
              </a:p>
              <a:p>
                <a:pPr marL="393799" lvl="2" indent="0">
                  <a:buNone/>
                </a:pPr>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marL="393799" lvl="2" indent="0">
                  <a:buNone/>
                </a:pPr>
                <a:endParaRPr lang="de-DE" dirty="0">
                  <a:cs typeface="Arial"/>
                </a:endParaRPr>
              </a:p>
              <a:p>
                <a:pPr marL="393799" lvl="2" indent="0">
                  <a:buNone/>
                </a:pPr>
                <a:endParaRPr lang="de-DE" dirty="0">
                  <a:cs typeface="Arial"/>
                </a:endParaRPr>
              </a:p>
              <a:p>
                <a:pPr marL="393799"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b="-40461"/>
                </a:stretch>
              </a:blipFill>
            </p:spPr>
            <p:txBody>
              <a:bodyPr/>
              <a:lstStyle/>
              <a:p>
                <a:r>
                  <a:rPr lang="de-DE">
                    <a:noFill/>
                  </a:rPr>
                  <a:t> </a:t>
                </a:r>
              </a:p>
            </p:txBody>
          </p:sp>
        </mc:Fallback>
      </mc:AlternateContent>
    </p:spTree>
    <p:extLst>
      <p:ext uri="{BB962C8B-B14F-4D97-AF65-F5344CB8AC3E}">
        <p14:creationId xmlns:p14="http://schemas.microsoft.com/office/powerpoint/2010/main" val="39239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1000"/>
                                        <p:tgtEl>
                                          <p:spTgt spid="11">
                                            <p:txEl>
                                              <p:pRg st="2" end="2"/>
                                            </p:txEl>
                                          </p:spTgt>
                                        </p:tgtEl>
                                      </p:cBhvr>
                                    </p:animEffect>
                                    <p:anim calcmode="lin" valueType="num">
                                      <p:cBhvr>
                                        <p:cTn id="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3" end="3"/>
                                            </p:txEl>
                                          </p:spTgt>
                                        </p:tgtEl>
                                        <p:attrNameLst>
                                          <p:attrName>style.visibility</p:attrName>
                                        </p:attrNameLst>
                                      </p:cBhvr>
                                      <p:to>
                                        <p:strVal val="visible"/>
                                      </p:to>
                                    </p:set>
                                    <p:animEffect transition="in" filter="fade">
                                      <p:cBhvr>
                                        <p:cTn id="14" dur="1000"/>
                                        <p:tgtEl>
                                          <p:spTgt spid="11">
                                            <p:txEl>
                                              <p:pRg st="3" end="3"/>
                                            </p:txEl>
                                          </p:spTgt>
                                        </p:tgtEl>
                                      </p:cBhvr>
                                    </p:animEffect>
                                    <p:anim calcmode="lin" valueType="num">
                                      <p:cBhvr>
                                        <p:cTn id="15"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1000"/>
                                        <p:tgtEl>
                                          <p:spTgt spid="11">
                                            <p:txEl>
                                              <p:pRg st="4" end="4"/>
                                            </p:txEl>
                                          </p:spTgt>
                                        </p:tgtEl>
                                      </p:cBhvr>
                                    </p:animEffect>
                                    <p:anim calcmode="lin" valueType="num">
                                      <p:cBhvr>
                                        <p:cTn id="20"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1000"/>
                                        <p:tgtEl>
                                          <p:spTgt spid="11">
                                            <p:txEl>
                                              <p:pRg st="5" end="5"/>
                                            </p:txEl>
                                          </p:spTgt>
                                        </p:tgtEl>
                                      </p:cBhvr>
                                    </p:animEffect>
                                    <p:anim calcmode="lin" valueType="num">
                                      <p:cBhvr>
                                        <p:cTn id="25"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hteck 82">
            <a:extLst>
              <a:ext uri="{FF2B5EF4-FFF2-40B4-BE49-F238E27FC236}">
                <a16:creationId xmlns:a16="http://schemas.microsoft.com/office/drawing/2014/main" id="{FD7A6127-2C8E-AC10-5414-B05258BB7C9B}"/>
              </a:ext>
            </a:extLst>
          </p:cNvPr>
          <p:cNvSpPr/>
          <p:nvPr/>
        </p:nvSpPr>
        <p:spPr>
          <a:xfrm>
            <a:off x="8398919" y="1378116"/>
            <a:ext cx="2991159" cy="363300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hteck 83">
            <a:extLst>
              <a:ext uri="{FF2B5EF4-FFF2-40B4-BE49-F238E27FC236}">
                <a16:creationId xmlns:a16="http://schemas.microsoft.com/office/drawing/2014/main" id="{D02864E3-EDA1-D62F-67A5-E1ABB8719E6C}"/>
              </a:ext>
            </a:extLst>
          </p:cNvPr>
          <p:cNvSpPr/>
          <p:nvPr/>
        </p:nvSpPr>
        <p:spPr>
          <a:xfrm>
            <a:off x="9269757" y="1538946"/>
            <a:ext cx="1320795" cy="312326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de-DE" altLang="zh-CN" dirty="0"/>
              <a:t>Learning flexibility</a:t>
            </a:r>
            <a:endParaRPr lang="en-US"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9" name="内容占位符 2">
            <a:extLst>
              <a:ext uri="{FF2B5EF4-FFF2-40B4-BE49-F238E27FC236}">
                <a16:creationId xmlns:a16="http://schemas.microsoft.com/office/drawing/2014/main" id="{8411DEE7-739D-B793-317D-9D7B7CD51905}"/>
              </a:ext>
            </a:extLst>
          </p:cNvPr>
          <p:cNvSpPr txBox="1">
            <a:spLocks/>
          </p:cNvSpPr>
          <p:nvPr/>
        </p:nvSpPr>
        <p:spPr bwMode="auto">
          <a:xfrm>
            <a:off x="505869" y="1242104"/>
            <a:ext cx="7352136" cy="47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132080" indent="-132080"/>
            <a:r>
              <a:rPr lang="en-GB" sz="2000" kern="0" dirty="0">
                <a:cs typeface="Arial"/>
              </a:rPr>
              <a:t>Different </a:t>
            </a:r>
            <a:r>
              <a:rPr lang="de-DE" altLang="zh-CN" sz="2000" dirty="0"/>
              <a:t>learning flexibility </a:t>
            </a:r>
            <a:r>
              <a:rPr lang="en-GB" sz="2000" kern="0" dirty="0">
                <a:cs typeface="Arial"/>
              </a:rPr>
              <a:t>:</a:t>
            </a:r>
          </a:p>
          <a:p>
            <a:pPr marL="509806" lvl="2" indent="-132080"/>
            <a:r>
              <a:rPr lang="en-GB" sz="1400" kern="0" dirty="0">
                <a:solidFill>
                  <a:srgbClr val="7030A0"/>
                </a:solidFill>
                <a:cs typeface="Arial"/>
              </a:rPr>
              <a:t>neuron-level: each neuron has independent learnable activation function</a:t>
            </a:r>
          </a:p>
          <a:p>
            <a:pPr marL="509806" lvl="2" indent="-132080"/>
            <a:r>
              <a:rPr lang="en-GB" sz="1400" kern="0" dirty="0">
                <a:solidFill>
                  <a:srgbClr val="00B050"/>
                </a:solidFill>
                <a:cs typeface="Arial"/>
              </a:rPr>
              <a:t>layer-level: the same learnable activation function are shared by all neurons in a layer</a:t>
            </a:r>
          </a:p>
          <a:p>
            <a:pPr marL="509806" lvl="2" indent="-132080"/>
            <a:r>
              <a:rPr lang="en-GB" sz="1400" kern="0" dirty="0">
                <a:solidFill>
                  <a:srgbClr val="FF0000"/>
                </a:solidFill>
                <a:cs typeface="Arial"/>
              </a:rPr>
              <a:t>net-level: the same </a:t>
            </a:r>
            <a:r>
              <a:rPr lang="en-GB" sz="1400" kern="0" dirty="0" err="1">
                <a:solidFill>
                  <a:srgbClr val="FF0000"/>
                </a:solidFill>
                <a:cs typeface="Arial"/>
              </a:rPr>
              <a:t>leanable</a:t>
            </a:r>
            <a:r>
              <a:rPr lang="en-GB" sz="1400" kern="0" dirty="0">
                <a:solidFill>
                  <a:srgbClr val="FF0000"/>
                </a:solidFill>
                <a:cs typeface="Arial"/>
              </a:rPr>
              <a:t> activation function are shared across all neurons</a:t>
            </a:r>
          </a:p>
          <a:p>
            <a:pPr marL="332998" lvl="1" indent="-132080"/>
            <a:endParaRPr lang="en-GB" sz="1600" kern="0" dirty="0">
              <a:cs typeface="Arial"/>
            </a:endParaRPr>
          </a:p>
          <a:p>
            <a:pPr marL="132080" indent="-132080"/>
            <a:r>
              <a:rPr lang="en-GB" sz="2000" dirty="0">
                <a:cs typeface="Arial"/>
              </a:rPr>
              <a:t>Experiment for learning flexibility</a:t>
            </a:r>
          </a:p>
          <a:p>
            <a:pPr marL="332998" lvl="1" indent="-132080"/>
            <a:r>
              <a:rPr lang="en-GB" sz="1600" kern="0" dirty="0">
                <a:cs typeface="Arial"/>
              </a:rPr>
              <a:t>13 benchmark datasets</a:t>
            </a:r>
          </a:p>
          <a:p>
            <a:pPr marL="332998" lvl="1" indent="-132080"/>
            <a:r>
              <a:rPr lang="en-GB" sz="1600" kern="0" dirty="0">
                <a:cs typeface="Arial"/>
              </a:rPr>
              <a:t>Data split: train(60%)/valid(20%)/test(20%) set</a:t>
            </a:r>
          </a:p>
          <a:p>
            <a:pPr marL="332998" lvl="1" indent="-132080"/>
            <a:r>
              <a:rPr lang="en-GB" sz="1600" kern="0" dirty="0">
                <a:cs typeface="Arial"/>
              </a:rPr>
              <a:t>Data preprocessing: normalization</a:t>
            </a:r>
          </a:p>
          <a:p>
            <a:pPr marL="332998" lvl="1" indent="-132080"/>
            <a:r>
              <a:rPr lang="en-GB" sz="1600" kern="0" dirty="0">
                <a:cs typeface="Arial"/>
              </a:rPr>
              <a:t>Topology: #input – 3 – #output </a:t>
            </a:r>
          </a:p>
          <a:p>
            <a:pPr marL="332998" lvl="1" indent="-132080"/>
            <a:r>
              <a:rPr lang="en-GB" sz="1600" kern="0" dirty="0">
                <a:cs typeface="Arial"/>
              </a:rPr>
              <a:t>Seeds ∈{0, …, 9}</a:t>
            </a:r>
          </a:p>
          <a:p>
            <a:pPr marL="332998" lvl="1" indent="-132080"/>
            <a:endParaRPr lang="en-GB" sz="1600" kern="0" dirty="0">
              <a:cs typeface="Arial"/>
            </a:endParaRPr>
          </a:p>
          <a:p>
            <a:pPr marL="132080" indent="-132080"/>
            <a:endParaRPr lang="en-GB" sz="2000" kern="0" dirty="0">
              <a:cs typeface="Arial"/>
            </a:endParaRPr>
          </a:p>
          <a:p>
            <a:pPr marL="200918" lvl="1" indent="0">
              <a:buNone/>
            </a:pPr>
            <a:endParaRPr lang="en-GB" sz="1600" kern="0" dirty="0">
              <a:solidFill>
                <a:srgbClr val="FF0000"/>
              </a:solidFill>
              <a:cs typeface="Arial"/>
            </a:endParaRPr>
          </a:p>
          <a:p>
            <a:pPr marL="377726" lvl="2" indent="0">
              <a:buNone/>
            </a:pPr>
            <a:endParaRPr lang="en-GB" sz="1400" kern="0" dirty="0">
              <a:solidFill>
                <a:srgbClr val="7030A0"/>
              </a:solidFill>
              <a:cs typeface="Arial"/>
            </a:endParaRPr>
          </a:p>
          <a:p>
            <a:pPr marL="333375" lvl="1" indent="-132080">
              <a:buChar char="•"/>
            </a:pPr>
            <a:endParaRPr lang="en-GB" sz="1600" kern="0" dirty="0">
              <a:cs typeface="Arial"/>
            </a:endParaRPr>
          </a:p>
          <a:p>
            <a:pPr marL="132080" indent="-132080">
              <a:buChar char="•"/>
            </a:pPr>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0" indent="0">
              <a:buNone/>
            </a:pPr>
            <a:endParaRPr lang="en-US" kern="0" dirty="0">
              <a:cs typeface="Arial"/>
            </a:endParaRPr>
          </a:p>
          <a:p>
            <a:pPr marL="132080" indent="-132080">
              <a:buChar char="•"/>
            </a:pPr>
            <a:endParaRPr lang="en-US" kern="0" dirty="0">
              <a:cs typeface="Arial"/>
            </a:endParaRPr>
          </a:p>
          <a:p>
            <a:pPr marL="0" indent="0">
              <a:buNone/>
            </a:pPr>
            <a:endParaRPr lang="en-US" kern="0" dirty="0">
              <a:cs typeface="Arial"/>
            </a:endParaRPr>
          </a:p>
          <a:p>
            <a:pPr marL="0" indent="0">
              <a:buNone/>
            </a:pPr>
            <a:endParaRPr lang="en-GB" sz="1000" kern="0" dirty="0"/>
          </a:p>
          <a:p>
            <a:pPr marL="0" indent="0">
              <a:buNone/>
            </a:pPr>
            <a:endParaRPr lang="en-GB" sz="1000" kern="0" dirty="0"/>
          </a:p>
          <a:p>
            <a:pPr marL="0" indent="0">
              <a:buFontTx/>
              <a:buNone/>
            </a:pPr>
            <a:r>
              <a:rPr lang="en-GB" sz="1000" kern="0" dirty="0"/>
              <a:t>.</a:t>
            </a:r>
            <a:endParaRPr lang="en-US" sz="1000" kern="0" dirty="0"/>
          </a:p>
        </p:txBody>
      </p:sp>
      <p:sp>
        <p:nvSpPr>
          <p:cNvPr id="11" name="Rechteck 10">
            <a:extLst>
              <a:ext uri="{FF2B5EF4-FFF2-40B4-BE49-F238E27FC236}">
                <a16:creationId xmlns:a16="http://schemas.microsoft.com/office/drawing/2014/main" id="{642FAD8F-941C-2127-5277-C5016D2946C6}"/>
              </a:ext>
            </a:extLst>
          </p:cNvPr>
          <p:cNvSpPr/>
          <p:nvPr/>
        </p:nvSpPr>
        <p:spPr>
          <a:xfrm>
            <a:off x="8547169" y="2052177"/>
            <a:ext cx="233779" cy="213064"/>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fik 11">
            <a:extLst>
              <a:ext uri="{FF2B5EF4-FFF2-40B4-BE49-F238E27FC236}">
                <a16:creationId xmlns:a16="http://schemas.microsoft.com/office/drawing/2014/main" id="{61DD5558-789D-624C-09B3-09A04D6840F1}"/>
              </a:ext>
            </a:extLst>
          </p:cNvPr>
          <p:cNvPicPr>
            <a:picLocks noChangeAspect="1"/>
          </p:cNvPicPr>
          <p:nvPr/>
        </p:nvPicPr>
        <p:blipFill>
          <a:blip r:embed="rId7"/>
          <a:stretch>
            <a:fillRect/>
          </a:stretch>
        </p:blipFill>
        <p:spPr>
          <a:xfrm>
            <a:off x="10995146" y="3558252"/>
            <a:ext cx="256054" cy="237765"/>
          </a:xfrm>
          <a:prstGeom prst="rect">
            <a:avLst/>
          </a:prstGeom>
        </p:spPr>
      </p:pic>
      <p:pic>
        <p:nvPicPr>
          <p:cNvPr id="13" name="Grafik 12">
            <a:extLst>
              <a:ext uri="{FF2B5EF4-FFF2-40B4-BE49-F238E27FC236}">
                <a16:creationId xmlns:a16="http://schemas.microsoft.com/office/drawing/2014/main" id="{BCEF9119-4F4B-2212-4F05-D87CBC0D8A55}"/>
              </a:ext>
            </a:extLst>
          </p:cNvPr>
          <p:cNvPicPr>
            <a:picLocks noChangeAspect="1"/>
          </p:cNvPicPr>
          <p:nvPr/>
        </p:nvPicPr>
        <p:blipFill>
          <a:blip r:embed="rId7"/>
          <a:stretch>
            <a:fillRect/>
          </a:stretch>
        </p:blipFill>
        <p:spPr>
          <a:xfrm>
            <a:off x="10995146" y="2407509"/>
            <a:ext cx="256054" cy="237765"/>
          </a:xfrm>
          <a:prstGeom prst="rect">
            <a:avLst/>
          </a:prstGeom>
        </p:spPr>
      </p:pic>
      <p:pic>
        <p:nvPicPr>
          <p:cNvPr id="14" name="Grafik 13">
            <a:extLst>
              <a:ext uri="{FF2B5EF4-FFF2-40B4-BE49-F238E27FC236}">
                <a16:creationId xmlns:a16="http://schemas.microsoft.com/office/drawing/2014/main" id="{8396C44B-950B-F17C-44F7-411F87CB0669}"/>
              </a:ext>
            </a:extLst>
          </p:cNvPr>
          <p:cNvPicPr>
            <a:picLocks noChangeAspect="1"/>
          </p:cNvPicPr>
          <p:nvPr/>
        </p:nvPicPr>
        <p:blipFill>
          <a:blip r:embed="rId7"/>
          <a:stretch>
            <a:fillRect/>
          </a:stretch>
        </p:blipFill>
        <p:spPr>
          <a:xfrm>
            <a:off x="8536031" y="3899697"/>
            <a:ext cx="256054" cy="237765"/>
          </a:xfrm>
          <a:prstGeom prst="rect">
            <a:avLst/>
          </a:prstGeom>
        </p:spPr>
      </p:pic>
      <p:pic>
        <p:nvPicPr>
          <p:cNvPr id="15" name="Grafik 14">
            <a:extLst>
              <a:ext uri="{FF2B5EF4-FFF2-40B4-BE49-F238E27FC236}">
                <a16:creationId xmlns:a16="http://schemas.microsoft.com/office/drawing/2014/main" id="{5B74AA62-63B1-75E2-4C01-6DA17B5DCACF}"/>
              </a:ext>
            </a:extLst>
          </p:cNvPr>
          <p:cNvPicPr>
            <a:picLocks noChangeAspect="1"/>
          </p:cNvPicPr>
          <p:nvPr/>
        </p:nvPicPr>
        <p:blipFill>
          <a:blip r:embed="rId7"/>
          <a:stretch>
            <a:fillRect/>
          </a:stretch>
        </p:blipFill>
        <p:spPr>
          <a:xfrm>
            <a:off x="8524894" y="3023028"/>
            <a:ext cx="256054" cy="237765"/>
          </a:xfrm>
          <a:prstGeom prst="rect">
            <a:avLst/>
          </a:prstGeom>
        </p:spPr>
      </p:pic>
      <p:sp>
        <p:nvSpPr>
          <p:cNvPr id="17" name="Rechteck 16">
            <a:extLst>
              <a:ext uri="{FF2B5EF4-FFF2-40B4-BE49-F238E27FC236}">
                <a16:creationId xmlns:a16="http://schemas.microsoft.com/office/drawing/2014/main" id="{D42EEECD-C66B-0E70-809A-D94EB1A1835C}"/>
              </a:ext>
            </a:extLst>
          </p:cNvPr>
          <p:cNvSpPr/>
          <p:nvPr/>
        </p:nvSpPr>
        <p:spPr>
          <a:xfrm>
            <a:off x="9782644" y="1654133"/>
            <a:ext cx="233779" cy="213064"/>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078900ED-617C-2CAF-D083-14D5B074E976}"/>
              </a:ext>
            </a:extLst>
          </p:cNvPr>
          <p:cNvSpPr/>
          <p:nvPr/>
        </p:nvSpPr>
        <p:spPr>
          <a:xfrm>
            <a:off x="9795960" y="2419859"/>
            <a:ext cx="233779" cy="21306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5E4C3794-9295-A7F9-279E-4F4D4ABE5D11}"/>
              </a:ext>
            </a:extLst>
          </p:cNvPr>
          <p:cNvSpPr/>
          <p:nvPr/>
        </p:nvSpPr>
        <p:spPr>
          <a:xfrm>
            <a:off x="9794481" y="3345188"/>
            <a:ext cx="233779" cy="21306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19">
            <a:extLst>
              <a:ext uri="{FF2B5EF4-FFF2-40B4-BE49-F238E27FC236}">
                <a16:creationId xmlns:a16="http://schemas.microsoft.com/office/drawing/2014/main" id="{CCC5AC94-DB6A-8925-22A3-F1D4908B5730}"/>
              </a:ext>
            </a:extLst>
          </p:cNvPr>
          <p:cNvSpPr/>
          <p:nvPr/>
        </p:nvSpPr>
        <p:spPr>
          <a:xfrm>
            <a:off x="9782644" y="4332491"/>
            <a:ext cx="233779" cy="21306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Gerade Verbindung mit Pfeil 21">
            <a:extLst>
              <a:ext uri="{FF2B5EF4-FFF2-40B4-BE49-F238E27FC236}">
                <a16:creationId xmlns:a16="http://schemas.microsoft.com/office/drawing/2014/main" id="{3D83F3CB-6C34-EAE8-E1B9-63C9F7E36499}"/>
              </a:ext>
            </a:extLst>
          </p:cNvPr>
          <p:cNvCxnSpPr>
            <a:endCxn id="17" idx="1"/>
          </p:cNvCxnSpPr>
          <p:nvPr/>
        </p:nvCxnSpPr>
        <p:spPr>
          <a:xfrm flipV="1">
            <a:off x="8792085" y="1760665"/>
            <a:ext cx="990559" cy="3980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Gerade Verbindung mit Pfeil 22">
            <a:extLst>
              <a:ext uri="{FF2B5EF4-FFF2-40B4-BE49-F238E27FC236}">
                <a16:creationId xmlns:a16="http://schemas.microsoft.com/office/drawing/2014/main" id="{9C7DA140-81CB-D902-1218-CC0BBC13F39C}"/>
              </a:ext>
            </a:extLst>
          </p:cNvPr>
          <p:cNvCxnSpPr>
            <a:cxnSpLocks/>
            <a:stCxn id="15" idx="3"/>
            <a:endCxn id="17" idx="1"/>
          </p:cNvCxnSpPr>
          <p:nvPr/>
        </p:nvCxnSpPr>
        <p:spPr>
          <a:xfrm flipV="1">
            <a:off x="8780948" y="1760665"/>
            <a:ext cx="1001696" cy="138124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Gerade Verbindung mit Pfeil 25">
            <a:extLst>
              <a:ext uri="{FF2B5EF4-FFF2-40B4-BE49-F238E27FC236}">
                <a16:creationId xmlns:a16="http://schemas.microsoft.com/office/drawing/2014/main" id="{301CD07E-81D5-4717-3E3D-F43947362CB1}"/>
              </a:ext>
            </a:extLst>
          </p:cNvPr>
          <p:cNvCxnSpPr>
            <a:cxnSpLocks/>
            <a:stCxn id="14" idx="3"/>
            <a:endCxn id="17" idx="1"/>
          </p:cNvCxnSpPr>
          <p:nvPr/>
        </p:nvCxnSpPr>
        <p:spPr>
          <a:xfrm flipV="1">
            <a:off x="8792085" y="1760665"/>
            <a:ext cx="990559" cy="22579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Gerade Verbindung mit Pfeil 28">
            <a:extLst>
              <a:ext uri="{FF2B5EF4-FFF2-40B4-BE49-F238E27FC236}">
                <a16:creationId xmlns:a16="http://schemas.microsoft.com/office/drawing/2014/main" id="{19094549-C405-06E2-3F04-D0B021EA8B3C}"/>
              </a:ext>
            </a:extLst>
          </p:cNvPr>
          <p:cNvCxnSpPr>
            <a:cxnSpLocks/>
            <a:stCxn id="11" idx="3"/>
            <a:endCxn id="18" idx="1"/>
          </p:cNvCxnSpPr>
          <p:nvPr/>
        </p:nvCxnSpPr>
        <p:spPr>
          <a:xfrm>
            <a:off x="8780948" y="2158709"/>
            <a:ext cx="1015012" cy="3676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Gerade Verbindung mit Pfeil 31">
            <a:extLst>
              <a:ext uri="{FF2B5EF4-FFF2-40B4-BE49-F238E27FC236}">
                <a16:creationId xmlns:a16="http://schemas.microsoft.com/office/drawing/2014/main" id="{49042B64-2DCC-8139-8234-C13F44261642}"/>
              </a:ext>
            </a:extLst>
          </p:cNvPr>
          <p:cNvCxnSpPr>
            <a:cxnSpLocks/>
            <a:endCxn id="18" idx="1"/>
          </p:cNvCxnSpPr>
          <p:nvPr/>
        </p:nvCxnSpPr>
        <p:spPr>
          <a:xfrm flipV="1">
            <a:off x="8793174" y="2526391"/>
            <a:ext cx="1002786" cy="61946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3" name="Gerade Verbindung mit Pfeil 32">
            <a:extLst>
              <a:ext uri="{FF2B5EF4-FFF2-40B4-BE49-F238E27FC236}">
                <a16:creationId xmlns:a16="http://schemas.microsoft.com/office/drawing/2014/main" id="{8AE8C4CC-1B20-D3EA-E8A1-54DB9FCDCA54}"/>
              </a:ext>
            </a:extLst>
          </p:cNvPr>
          <p:cNvCxnSpPr>
            <a:cxnSpLocks/>
            <a:endCxn id="19" idx="1"/>
          </p:cNvCxnSpPr>
          <p:nvPr/>
        </p:nvCxnSpPr>
        <p:spPr>
          <a:xfrm>
            <a:off x="8767632" y="3159922"/>
            <a:ext cx="1026849" cy="2917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Gerade Verbindung mit Pfeil 35">
            <a:extLst>
              <a:ext uri="{FF2B5EF4-FFF2-40B4-BE49-F238E27FC236}">
                <a16:creationId xmlns:a16="http://schemas.microsoft.com/office/drawing/2014/main" id="{7B3EEB98-8452-B4E6-C7F2-A4197B0B1215}"/>
              </a:ext>
            </a:extLst>
          </p:cNvPr>
          <p:cNvCxnSpPr>
            <a:cxnSpLocks/>
            <a:stCxn id="14" idx="3"/>
            <a:endCxn id="18" idx="1"/>
          </p:cNvCxnSpPr>
          <p:nvPr/>
        </p:nvCxnSpPr>
        <p:spPr>
          <a:xfrm flipV="1">
            <a:off x="8792085" y="2526391"/>
            <a:ext cx="1003875" cy="14921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9" name="Gerade Verbindung mit Pfeil 38">
            <a:extLst>
              <a:ext uri="{FF2B5EF4-FFF2-40B4-BE49-F238E27FC236}">
                <a16:creationId xmlns:a16="http://schemas.microsoft.com/office/drawing/2014/main" id="{7B226F35-2059-3A27-689A-7713C95E2AE4}"/>
              </a:ext>
            </a:extLst>
          </p:cNvPr>
          <p:cNvCxnSpPr>
            <a:cxnSpLocks/>
          </p:cNvCxnSpPr>
          <p:nvPr/>
        </p:nvCxnSpPr>
        <p:spPr>
          <a:xfrm>
            <a:off x="8785467" y="2130409"/>
            <a:ext cx="989080" cy="12680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2" name="Gerade Verbindung mit Pfeil 41">
            <a:extLst>
              <a:ext uri="{FF2B5EF4-FFF2-40B4-BE49-F238E27FC236}">
                <a16:creationId xmlns:a16="http://schemas.microsoft.com/office/drawing/2014/main" id="{F0ECEE9A-3948-B6CC-7ED8-50C383B34F20}"/>
              </a:ext>
            </a:extLst>
          </p:cNvPr>
          <p:cNvCxnSpPr>
            <a:cxnSpLocks/>
            <a:stCxn id="14" idx="3"/>
            <a:endCxn id="19" idx="1"/>
          </p:cNvCxnSpPr>
          <p:nvPr/>
        </p:nvCxnSpPr>
        <p:spPr>
          <a:xfrm flipV="1">
            <a:off x="8792085" y="3451720"/>
            <a:ext cx="1002396" cy="56686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5" name="Gerade Verbindung mit Pfeil 44">
            <a:extLst>
              <a:ext uri="{FF2B5EF4-FFF2-40B4-BE49-F238E27FC236}">
                <a16:creationId xmlns:a16="http://schemas.microsoft.com/office/drawing/2014/main" id="{ACE93F85-20D2-CA9E-3359-42A0D830B45F}"/>
              </a:ext>
            </a:extLst>
          </p:cNvPr>
          <p:cNvCxnSpPr>
            <a:cxnSpLocks/>
            <a:stCxn id="11" idx="3"/>
            <a:endCxn id="20" idx="1"/>
          </p:cNvCxnSpPr>
          <p:nvPr/>
        </p:nvCxnSpPr>
        <p:spPr>
          <a:xfrm>
            <a:off x="8780948" y="2158709"/>
            <a:ext cx="1001696" cy="22803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Gerade Verbindung mit Pfeil 45">
            <a:extLst>
              <a:ext uri="{FF2B5EF4-FFF2-40B4-BE49-F238E27FC236}">
                <a16:creationId xmlns:a16="http://schemas.microsoft.com/office/drawing/2014/main" id="{95F7A352-5E62-266B-5B3D-5D1B4C5586B7}"/>
              </a:ext>
            </a:extLst>
          </p:cNvPr>
          <p:cNvCxnSpPr>
            <a:cxnSpLocks/>
            <a:stCxn id="15" idx="3"/>
            <a:endCxn id="20" idx="1"/>
          </p:cNvCxnSpPr>
          <p:nvPr/>
        </p:nvCxnSpPr>
        <p:spPr>
          <a:xfrm>
            <a:off x="8780948" y="3141911"/>
            <a:ext cx="1001696" cy="1297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7" name="Gerade Verbindung mit Pfeil 46">
            <a:extLst>
              <a:ext uri="{FF2B5EF4-FFF2-40B4-BE49-F238E27FC236}">
                <a16:creationId xmlns:a16="http://schemas.microsoft.com/office/drawing/2014/main" id="{D12F037E-E27E-B0F8-FDF5-8A0E85E212D4}"/>
              </a:ext>
            </a:extLst>
          </p:cNvPr>
          <p:cNvCxnSpPr>
            <a:cxnSpLocks/>
            <a:stCxn id="14" idx="3"/>
            <a:endCxn id="20" idx="1"/>
          </p:cNvCxnSpPr>
          <p:nvPr/>
        </p:nvCxnSpPr>
        <p:spPr>
          <a:xfrm>
            <a:off x="8792085" y="4018580"/>
            <a:ext cx="990559" cy="42044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4" name="Gerade Verbindung mit Pfeil 53">
            <a:extLst>
              <a:ext uri="{FF2B5EF4-FFF2-40B4-BE49-F238E27FC236}">
                <a16:creationId xmlns:a16="http://schemas.microsoft.com/office/drawing/2014/main" id="{6CE4C7AB-15A4-25DB-996D-328C02AF6CF8}"/>
              </a:ext>
            </a:extLst>
          </p:cNvPr>
          <p:cNvCxnSpPr>
            <a:cxnSpLocks/>
            <a:stCxn id="17" idx="3"/>
            <a:endCxn id="13" idx="1"/>
          </p:cNvCxnSpPr>
          <p:nvPr/>
        </p:nvCxnSpPr>
        <p:spPr>
          <a:xfrm>
            <a:off x="10016423" y="1760665"/>
            <a:ext cx="978723" cy="765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Gerade Verbindung mit Pfeil 54">
            <a:extLst>
              <a:ext uri="{FF2B5EF4-FFF2-40B4-BE49-F238E27FC236}">
                <a16:creationId xmlns:a16="http://schemas.microsoft.com/office/drawing/2014/main" id="{6A0F816E-FB6E-2B86-BDCE-E95DBC1874E5}"/>
              </a:ext>
            </a:extLst>
          </p:cNvPr>
          <p:cNvCxnSpPr>
            <a:cxnSpLocks/>
            <a:stCxn id="17" idx="3"/>
            <a:endCxn id="12" idx="1"/>
          </p:cNvCxnSpPr>
          <p:nvPr/>
        </p:nvCxnSpPr>
        <p:spPr>
          <a:xfrm>
            <a:off x="10016423" y="1760665"/>
            <a:ext cx="978723" cy="19164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0" name="Gerade Verbindung mit Pfeil 59">
            <a:extLst>
              <a:ext uri="{FF2B5EF4-FFF2-40B4-BE49-F238E27FC236}">
                <a16:creationId xmlns:a16="http://schemas.microsoft.com/office/drawing/2014/main" id="{3F0CAFEB-8904-C3DA-F73E-4AF295A77E36}"/>
              </a:ext>
            </a:extLst>
          </p:cNvPr>
          <p:cNvCxnSpPr>
            <a:cxnSpLocks/>
            <a:stCxn id="18" idx="3"/>
            <a:endCxn id="13" idx="1"/>
          </p:cNvCxnSpPr>
          <p:nvPr/>
        </p:nvCxnSpPr>
        <p:spPr>
          <a:xfrm>
            <a:off x="10029739" y="2526391"/>
            <a:ext cx="965407"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Gerade Verbindung mit Pfeil 60">
            <a:extLst>
              <a:ext uri="{FF2B5EF4-FFF2-40B4-BE49-F238E27FC236}">
                <a16:creationId xmlns:a16="http://schemas.microsoft.com/office/drawing/2014/main" id="{5A966747-77FF-475C-7002-6BEB49EDB375}"/>
              </a:ext>
            </a:extLst>
          </p:cNvPr>
          <p:cNvCxnSpPr>
            <a:cxnSpLocks/>
            <a:stCxn id="18" idx="3"/>
            <a:endCxn id="12" idx="1"/>
          </p:cNvCxnSpPr>
          <p:nvPr/>
        </p:nvCxnSpPr>
        <p:spPr>
          <a:xfrm>
            <a:off x="10029739" y="2526391"/>
            <a:ext cx="965407" cy="11507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9" name="Gerade Verbindung mit Pfeil 68">
            <a:extLst>
              <a:ext uri="{FF2B5EF4-FFF2-40B4-BE49-F238E27FC236}">
                <a16:creationId xmlns:a16="http://schemas.microsoft.com/office/drawing/2014/main" id="{F8E418C1-8FEA-72AA-FF7C-055A06F1523A}"/>
              </a:ext>
            </a:extLst>
          </p:cNvPr>
          <p:cNvCxnSpPr>
            <a:cxnSpLocks/>
            <a:endCxn id="13" idx="1"/>
          </p:cNvCxnSpPr>
          <p:nvPr/>
        </p:nvCxnSpPr>
        <p:spPr>
          <a:xfrm flipV="1">
            <a:off x="10052014" y="2526392"/>
            <a:ext cx="943132" cy="8791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Gerade Verbindung mit Pfeil 69">
            <a:extLst>
              <a:ext uri="{FF2B5EF4-FFF2-40B4-BE49-F238E27FC236}">
                <a16:creationId xmlns:a16="http://schemas.microsoft.com/office/drawing/2014/main" id="{D284A4A1-87C2-34AC-E244-9E9CF0B7C07D}"/>
              </a:ext>
            </a:extLst>
          </p:cNvPr>
          <p:cNvCxnSpPr>
            <a:cxnSpLocks/>
            <a:stCxn id="19" idx="3"/>
            <a:endCxn id="12" idx="1"/>
          </p:cNvCxnSpPr>
          <p:nvPr/>
        </p:nvCxnSpPr>
        <p:spPr>
          <a:xfrm>
            <a:off x="10028260" y="3451720"/>
            <a:ext cx="966886" cy="2254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5" name="Gerade Verbindung mit Pfeil 74">
            <a:extLst>
              <a:ext uri="{FF2B5EF4-FFF2-40B4-BE49-F238E27FC236}">
                <a16:creationId xmlns:a16="http://schemas.microsoft.com/office/drawing/2014/main" id="{31DB19DB-AAE7-253C-D7A5-2FF94EFA968D}"/>
              </a:ext>
            </a:extLst>
          </p:cNvPr>
          <p:cNvCxnSpPr>
            <a:cxnSpLocks/>
            <a:stCxn id="20" idx="3"/>
            <a:endCxn id="13" idx="1"/>
          </p:cNvCxnSpPr>
          <p:nvPr/>
        </p:nvCxnSpPr>
        <p:spPr>
          <a:xfrm flipV="1">
            <a:off x="10016423" y="2526392"/>
            <a:ext cx="978723" cy="191263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6" name="Gerade Verbindung mit Pfeil 75">
            <a:extLst>
              <a:ext uri="{FF2B5EF4-FFF2-40B4-BE49-F238E27FC236}">
                <a16:creationId xmlns:a16="http://schemas.microsoft.com/office/drawing/2014/main" id="{F57C6009-8EA9-0D26-BBBE-ACE1A2BBE1A3}"/>
              </a:ext>
            </a:extLst>
          </p:cNvPr>
          <p:cNvCxnSpPr>
            <a:cxnSpLocks/>
            <a:stCxn id="20" idx="3"/>
            <a:endCxn id="12" idx="1"/>
          </p:cNvCxnSpPr>
          <p:nvPr/>
        </p:nvCxnSpPr>
        <p:spPr>
          <a:xfrm flipV="1">
            <a:off x="10016423" y="3677135"/>
            <a:ext cx="978723" cy="76188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 name="Textfeld 4">
            <a:extLst>
              <a:ext uri="{FF2B5EF4-FFF2-40B4-BE49-F238E27FC236}">
                <a16:creationId xmlns:a16="http://schemas.microsoft.com/office/drawing/2014/main" id="{A8AA3636-DEB4-85C2-882F-2F6FFA038E03}"/>
              </a:ext>
            </a:extLst>
          </p:cNvPr>
          <p:cNvSpPr txBox="1"/>
          <p:nvPr/>
        </p:nvSpPr>
        <p:spPr>
          <a:xfrm>
            <a:off x="8418818" y="5034607"/>
            <a:ext cx="697627" cy="369332"/>
          </a:xfrm>
          <a:prstGeom prst="rect">
            <a:avLst/>
          </a:prstGeom>
          <a:noFill/>
        </p:spPr>
        <p:txBody>
          <a:bodyPr wrap="none" rtlCol="0">
            <a:spAutoFit/>
          </a:bodyPr>
          <a:lstStyle/>
          <a:p>
            <a:r>
              <a:rPr lang="en-US" dirty="0"/>
              <a:t>Input</a:t>
            </a:r>
          </a:p>
        </p:txBody>
      </p:sp>
      <p:sp>
        <p:nvSpPr>
          <p:cNvPr id="7" name="Textfeld 6">
            <a:extLst>
              <a:ext uri="{FF2B5EF4-FFF2-40B4-BE49-F238E27FC236}">
                <a16:creationId xmlns:a16="http://schemas.microsoft.com/office/drawing/2014/main" id="{8BA909D1-DB17-FE35-37FF-3FBBD0CC18D0}"/>
              </a:ext>
            </a:extLst>
          </p:cNvPr>
          <p:cNvSpPr txBox="1"/>
          <p:nvPr/>
        </p:nvSpPr>
        <p:spPr>
          <a:xfrm>
            <a:off x="10689893" y="5043178"/>
            <a:ext cx="877163" cy="369332"/>
          </a:xfrm>
          <a:prstGeom prst="rect">
            <a:avLst/>
          </a:prstGeom>
          <a:noFill/>
        </p:spPr>
        <p:txBody>
          <a:bodyPr wrap="none" rtlCol="0">
            <a:spAutoFit/>
          </a:bodyPr>
          <a:lstStyle/>
          <a:p>
            <a:r>
              <a:rPr lang="en-US" dirty="0"/>
              <a:t>Output</a:t>
            </a:r>
          </a:p>
        </p:txBody>
      </p:sp>
      <p:sp>
        <p:nvSpPr>
          <p:cNvPr id="40" name="Textfeld 39">
            <a:extLst>
              <a:ext uri="{FF2B5EF4-FFF2-40B4-BE49-F238E27FC236}">
                <a16:creationId xmlns:a16="http://schemas.microsoft.com/office/drawing/2014/main" id="{E1562477-03CD-6166-C613-8BA1C04B0367}"/>
              </a:ext>
            </a:extLst>
          </p:cNvPr>
          <p:cNvSpPr txBox="1"/>
          <p:nvPr/>
        </p:nvSpPr>
        <p:spPr>
          <a:xfrm>
            <a:off x="9226321" y="5027150"/>
            <a:ext cx="1544012" cy="369332"/>
          </a:xfrm>
          <a:prstGeom prst="rect">
            <a:avLst/>
          </a:prstGeom>
          <a:noFill/>
        </p:spPr>
        <p:txBody>
          <a:bodyPr wrap="none" rtlCol="0">
            <a:spAutoFit/>
          </a:bodyPr>
          <a:lstStyle/>
          <a:p>
            <a:r>
              <a:rPr lang="en-US" dirty="0"/>
              <a:t>Hidden layer </a:t>
            </a:r>
          </a:p>
        </p:txBody>
      </p:sp>
    </p:spTree>
    <p:extLst>
      <p:ext uri="{BB962C8B-B14F-4D97-AF65-F5344CB8AC3E}">
        <p14:creationId xmlns:p14="http://schemas.microsoft.com/office/powerpoint/2010/main" val="23314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1000"/>
                                        <p:tgtEl>
                                          <p:spTgt spid="9">
                                            <p:txEl>
                                              <p:pRg st="5" end="5"/>
                                            </p:txEl>
                                          </p:spTgt>
                                        </p:tgtEl>
                                      </p:cBhvr>
                                    </p:animEffect>
                                    <p:anim calcmode="lin" valueType="num">
                                      <p:cBhvr>
                                        <p:cTn id="2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1000"/>
                                        <p:tgtEl>
                                          <p:spTgt spid="9">
                                            <p:txEl>
                                              <p:pRg st="6" end="6"/>
                                            </p:txEl>
                                          </p:spTgt>
                                        </p:tgtEl>
                                      </p:cBhvr>
                                    </p:animEffect>
                                    <p:anim calcmode="lin" valueType="num">
                                      <p:cBhvr>
                                        <p:cTn id="36"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1000"/>
                                        <p:tgtEl>
                                          <p:spTgt spid="9">
                                            <p:txEl>
                                              <p:pRg st="7" end="7"/>
                                            </p:txEl>
                                          </p:spTgt>
                                        </p:tgtEl>
                                      </p:cBhvr>
                                    </p:animEffect>
                                    <p:anim calcmode="lin" valueType="num">
                                      <p:cBhvr>
                                        <p:cTn id="4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1000"/>
                                        <p:tgtEl>
                                          <p:spTgt spid="9">
                                            <p:txEl>
                                              <p:pRg st="8" end="8"/>
                                            </p:txEl>
                                          </p:spTgt>
                                        </p:tgtEl>
                                      </p:cBhvr>
                                    </p:animEffect>
                                    <p:anim calcmode="lin" valueType="num">
                                      <p:cBhvr>
                                        <p:cTn id="50"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9" end="9"/>
                                            </p:txEl>
                                          </p:spTgt>
                                        </p:tgtEl>
                                        <p:attrNameLst>
                                          <p:attrName>style.visibility</p:attrName>
                                        </p:attrNameLst>
                                      </p:cBhvr>
                                      <p:to>
                                        <p:strVal val="visible"/>
                                      </p:to>
                                    </p:set>
                                    <p:animEffect transition="in" filter="fade">
                                      <p:cBhvr>
                                        <p:cTn id="56" dur="1000"/>
                                        <p:tgtEl>
                                          <p:spTgt spid="9">
                                            <p:txEl>
                                              <p:pRg st="9" end="9"/>
                                            </p:txEl>
                                          </p:spTgt>
                                        </p:tgtEl>
                                      </p:cBhvr>
                                    </p:animEffect>
                                    <p:anim calcmode="lin" valueType="num">
                                      <p:cBhvr>
                                        <p:cTn id="57"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10" end="10"/>
                                            </p:txEl>
                                          </p:spTgt>
                                        </p:tgtEl>
                                        <p:attrNameLst>
                                          <p:attrName>style.visibility</p:attrName>
                                        </p:attrNameLst>
                                      </p:cBhvr>
                                      <p:to>
                                        <p:strVal val="visible"/>
                                      </p:to>
                                    </p:set>
                                    <p:animEffect transition="in" filter="fade">
                                      <p:cBhvr>
                                        <p:cTn id="63" dur="1000"/>
                                        <p:tgtEl>
                                          <p:spTgt spid="9">
                                            <p:txEl>
                                              <p:pRg st="10" end="10"/>
                                            </p:txEl>
                                          </p:spTgt>
                                        </p:tgtEl>
                                      </p:cBhvr>
                                    </p:animEffect>
                                    <p:anim calcmode="lin" valueType="num">
                                      <p:cBhvr>
                                        <p:cTn id="6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Results for learning flexibility</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12" name="内容占位符 2">
            <a:extLst>
              <a:ext uri="{FF2B5EF4-FFF2-40B4-BE49-F238E27FC236}">
                <a16:creationId xmlns:a16="http://schemas.microsoft.com/office/drawing/2014/main" id="{EC94F3D7-28A3-B4A4-4991-CE151B243AFF}"/>
              </a:ext>
            </a:extLst>
          </p:cNvPr>
          <p:cNvSpPr txBox="1">
            <a:spLocks/>
          </p:cNvSpPr>
          <p:nvPr/>
        </p:nvSpPr>
        <p:spPr bwMode="auto">
          <a:xfrm>
            <a:off x="505869" y="1258437"/>
            <a:ext cx="10786527" cy="47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0" indent="0">
              <a:buNone/>
            </a:pPr>
            <a:endParaRPr lang="en-GB" sz="1600" dirty="0"/>
          </a:p>
          <a:p>
            <a:pPr marL="132080" indent="-132080"/>
            <a:r>
              <a:rPr lang="en-US" altLang="zh-CN" sz="2000" dirty="0"/>
              <a:t> </a:t>
            </a:r>
            <a:r>
              <a:rPr lang="en-US" altLang="zh-CN" sz="1600" dirty="0">
                <a:latin typeface="Arial" panose="020B0604020202020204" pitchFamily="34" charset="0"/>
              </a:rPr>
              <a:t>T</a:t>
            </a:r>
            <a:r>
              <a:rPr lang="en-US" sz="1600" b="0" i="0" dirty="0">
                <a:effectLst/>
                <a:latin typeface="Arial" panose="020B0604020202020204" pitchFamily="34" charset="0"/>
              </a:rPr>
              <a:t>he mean and standard deviation </a:t>
            </a:r>
            <a:r>
              <a:rPr lang="en-US" sz="1600" dirty="0">
                <a:latin typeface="Arial" panose="020B0604020202020204" pitchFamily="34" charset="0"/>
              </a:rPr>
              <a:t>from valid set </a:t>
            </a:r>
            <a:r>
              <a:rPr lang="en-US" sz="1600" b="0" i="0" dirty="0">
                <a:effectLst/>
                <a:latin typeface="Arial" panose="020B0604020202020204" pitchFamily="34" charset="0"/>
              </a:rPr>
              <a:t>under different training frameworks</a:t>
            </a:r>
            <a:endParaRPr lang="en-US" altLang="zh-CN" sz="2000" dirty="0"/>
          </a:p>
          <a:p>
            <a:pPr marL="132080" indent="-132080"/>
            <a:endParaRPr lang="en-US" altLang="zh-CN" sz="2000" dirty="0"/>
          </a:p>
          <a:p>
            <a:pPr marL="132080" indent="-132080"/>
            <a:endParaRPr lang="en-US" altLang="zh-CN" sz="2000" dirty="0"/>
          </a:p>
          <a:p>
            <a:pPr marL="132080" indent="-132080"/>
            <a:endParaRPr lang="en-US" altLang="zh-CN" sz="2000" dirty="0"/>
          </a:p>
          <a:p>
            <a:pPr marL="132080" indent="-132080"/>
            <a:endParaRPr lang="en-US" altLang="zh-CN" sz="2000" dirty="0"/>
          </a:p>
          <a:p>
            <a:pPr marL="132080" indent="-132080"/>
            <a:endParaRPr lang="en-US" altLang="zh-CN" sz="2000" dirty="0"/>
          </a:p>
          <a:p>
            <a:pPr marL="0" indent="0">
              <a:buNone/>
            </a:pPr>
            <a:endParaRPr lang="en-US" altLang="zh-CN" sz="2000" dirty="0"/>
          </a:p>
          <a:p>
            <a:pPr marL="132080" indent="-132080"/>
            <a:endParaRPr lang="en-US" altLang="zh-CN" sz="2000" dirty="0"/>
          </a:p>
          <a:p>
            <a:pPr marL="132080" indent="-132080"/>
            <a:endParaRPr lang="en-US" altLang="zh-CN" sz="2000" dirty="0"/>
          </a:p>
          <a:p>
            <a:pPr marL="0" indent="0">
              <a:buNone/>
            </a:pPr>
            <a:endParaRPr lang="en-US" altLang="zh-CN" sz="2000" dirty="0"/>
          </a:p>
          <a:p>
            <a:pPr marL="332998" lvl="1" indent="-132080"/>
            <a:r>
              <a:rPr lang="en-US" sz="1400" dirty="0">
                <a:latin typeface="Arial" panose="020B0604020202020204" pitchFamily="34" charset="0"/>
              </a:rPr>
              <a:t>Despite t</a:t>
            </a:r>
            <a:r>
              <a:rPr lang="en-US" sz="1400" b="0" i="0" dirty="0">
                <a:effectLst/>
                <a:latin typeface="Arial" panose="020B0604020202020204" pitchFamily="34" charset="0"/>
              </a:rPr>
              <a:t>he higher number of learnable parameters, the pNNs with neuron-level and layer-level do not perform significantly better than the pNNs with net-level</a:t>
            </a:r>
          </a:p>
          <a:p>
            <a:pPr marL="332998" lvl="1" indent="-132080"/>
            <a:r>
              <a:rPr lang="en-US" sz="1400" dirty="0">
                <a:latin typeface="Arial" panose="020B0604020202020204" pitchFamily="34" charset="0"/>
              </a:rPr>
              <a:t>The training of pNNs with net-level </a:t>
            </a:r>
            <a:r>
              <a:rPr lang="en-US" sz="1400" b="0" i="0" dirty="0">
                <a:effectLst/>
                <a:latin typeface="Arial" panose="020B0604020202020204" pitchFamily="34" charset="0"/>
              </a:rPr>
              <a:t>is also time-saving</a:t>
            </a:r>
            <a:r>
              <a:rPr lang="de-DE" sz="1400" dirty="0">
                <a:latin typeface="Arial" panose="020B0604020202020204" pitchFamily="34" charset="0"/>
              </a:rPr>
              <a:t>.</a:t>
            </a:r>
            <a:endParaRPr lang="en-US" sz="1400" b="0" i="0" dirty="0">
              <a:effectLst/>
              <a:latin typeface="Arial" panose="020B0604020202020204" pitchFamily="34" charset="0"/>
            </a:endParaRPr>
          </a:p>
          <a:p>
            <a:pPr marL="200918" lvl="1" indent="0">
              <a:buNone/>
            </a:pPr>
            <a:endParaRPr lang="en-GB" sz="20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333375" lvl="1" indent="-132080">
              <a:buChar char="•"/>
            </a:pPr>
            <a:endParaRPr lang="en-GB" sz="1600" kern="0" dirty="0">
              <a:ea typeface="+mn-lt"/>
              <a:cs typeface="+mn-lt"/>
            </a:endParaRPr>
          </a:p>
          <a:p>
            <a:pPr marL="0" indent="0">
              <a:buNone/>
            </a:pPr>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0" indent="0">
              <a:buNone/>
            </a:pPr>
            <a:endParaRPr lang="en-US" kern="0" dirty="0">
              <a:cs typeface="Arial"/>
            </a:endParaRPr>
          </a:p>
          <a:p>
            <a:pPr marL="132080" indent="-132080">
              <a:buChar char="•"/>
            </a:pPr>
            <a:endParaRPr lang="en-US" kern="0" dirty="0">
              <a:cs typeface="Arial"/>
            </a:endParaRPr>
          </a:p>
          <a:p>
            <a:pPr marL="0" indent="0">
              <a:buNone/>
            </a:pPr>
            <a:endParaRPr lang="en-US" kern="0" dirty="0">
              <a:cs typeface="Arial"/>
            </a:endParaRPr>
          </a:p>
          <a:p>
            <a:pPr marL="0" indent="0">
              <a:buNone/>
            </a:pPr>
            <a:endParaRPr lang="en-GB" sz="1000" kern="0" dirty="0"/>
          </a:p>
          <a:p>
            <a:pPr marL="0" indent="0">
              <a:buNone/>
            </a:pPr>
            <a:endParaRPr lang="en-GB" sz="1000" kern="0" dirty="0"/>
          </a:p>
          <a:p>
            <a:pPr marL="0" indent="0">
              <a:buFontTx/>
              <a:buNone/>
            </a:pPr>
            <a:r>
              <a:rPr lang="en-GB" sz="1000" kern="0" dirty="0"/>
              <a:t>.</a:t>
            </a:r>
            <a:endParaRPr lang="en-US" sz="1000" kern="0" dirty="0"/>
          </a:p>
        </p:txBody>
      </p:sp>
      <p:pic>
        <p:nvPicPr>
          <p:cNvPr id="5" name="Grafik 4">
            <a:extLst>
              <a:ext uri="{FF2B5EF4-FFF2-40B4-BE49-F238E27FC236}">
                <a16:creationId xmlns:a16="http://schemas.microsoft.com/office/drawing/2014/main" id="{8581BD5F-DF3F-6CB6-BC5C-CD3F234C8DDC}"/>
              </a:ext>
            </a:extLst>
          </p:cNvPr>
          <p:cNvPicPr>
            <a:picLocks noChangeAspect="1"/>
          </p:cNvPicPr>
          <p:nvPr/>
        </p:nvPicPr>
        <p:blipFill>
          <a:blip r:embed="rId7"/>
          <a:stretch>
            <a:fillRect/>
          </a:stretch>
        </p:blipFill>
        <p:spPr>
          <a:xfrm>
            <a:off x="1887197" y="1914525"/>
            <a:ext cx="5743575" cy="3181350"/>
          </a:xfrm>
          <a:prstGeom prst="rect">
            <a:avLst/>
          </a:prstGeom>
        </p:spPr>
      </p:pic>
      <p:pic>
        <p:nvPicPr>
          <p:cNvPr id="7" name="Grafik 6">
            <a:extLst>
              <a:ext uri="{FF2B5EF4-FFF2-40B4-BE49-F238E27FC236}">
                <a16:creationId xmlns:a16="http://schemas.microsoft.com/office/drawing/2014/main" id="{A8A2492A-B3C5-9D59-8A1D-850823D902F7}"/>
              </a:ext>
            </a:extLst>
          </p:cNvPr>
          <p:cNvPicPr>
            <a:picLocks noChangeAspect="1"/>
          </p:cNvPicPr>
          <p:nvPr/>
        </p:nvPicPr>
        <p:blipFill>
          <a:blip r:embed="rId8"/>
          <a:stretch>
            <a:fillRect/>
          </a:stretch>
        </p:blipFill>
        <p:spPr>
          <a:xfrm>
            <a:off x="69333" y="4838700"/>
            <a:ext cx="8986283" cy="257176"/>
          </a:xfrm>
          <a:prstGeom prst="rect">
            <a:avLst/>
          </a:prstGeom>
        </p:spPr>
      </p:pic>
    </p:spTree>
    <p:extLst>
      <p:ext uri="{BB962C8B-B14F-4D97-AF65-F5344CB8AC3E}">
        <p14:creationId xmlns:p14="http://schemas.microsoft.com/office/powerpoint/2010/main" val="33921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xEl>
                                              <p:pRg st="11" end="11"/>
                                            </p:txEl>
                                          </p:spTgt>
                                        </p:tgtEl>
                                        <p:attrNameLst>
                                          <p:attrName>style.visibility</p:attrName>
                                        </p:attrNameLst>
                                      </p:cBhvr>
                                      <p:to>
                                        <p:strVal val="visible"/>
                                      </p:to>
                                    </p:set>
                                    <p:animEffect transition="in" filter="fade">
                                      <p:cBhvr>
                                        <p:cTn id="23" dur="1000"/>
                                        <p:tgtEl>
                                          <p:spTgt spid="12">
                                            <p:txEl>
                                              <p:pRg st="11" end="11"/>
                                            </p:txEl>
                                          </p:spTgt>
                                        </p:tgtEl>
                                      </p:cBhvr>
                                    </p:animEffect>
                                    <p:anim calcmode="lin" valueType="num">
                                      <p:cBhvr>
                                        <p:cTn id="24"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5"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2">
                                            <p:txEl>
                                              <p:pRg st="12" end="12"/>
                                            </p:txEl>
                                          </p:spTgt>
                                        </p:tgtEl>
                                        <p:attrNameLst>
                                          <p:attrName>style.visibility</p:attrName>
                                        </p:attrNameLst>
                                      </p:cBhvr>
                                      <p:to>
                                        <p:strVal val="visible"/>
                                      </p:to>
                                    </p:set>
                                    <p:animEffect transition="in" filter="fade">
                                      <p:cBhvr>
                                        <p:cTn id="30" dur="1000"/>
                                        <p:tgtEl>
                                          <p:spTgt spid="12">
                                            <p:txEl>
                                              <p:pRg st="12" end="12"/>
                                            </p:txEl>
                                          </p:spTgt>
                                        </p:tgtEl>
                                      </p:cBhvr>
                                    </p:animEffect>
                                    <p:anim calcmode="lin" valueType="num">
                                      <p:cBhvr>
                                        <p:cTn id="31" dur="1000" fill="hold"/>
                                        <p:tgtEl>
                                          <p:spTgt spid="12">
                                            <p:txEl>
                                              <p:pRg st="12" end="12"/>
                                            </p:txEl>
                                          </p:spTgt>
                                        </p:tgtEl>
                                        <p:attrNameLst>
                                          <p:attrName>ppt_x</p:attrName>
                                        </p:attrNameLst>
                                      </p:cBhvr>
                                      <p:tavLst>
                                        <p:tav tm="0">
                                          <p:val>
                                            <p:strVal val="#ppt_x"/>
                                          </p:val>
                                        </p:tav>
                                        <p:tav tm="100000">
                                          <p:val>
                                            <p:strVal val="#ppt_x"/>
                                          </p:val>
                                        </p:tav>
                                      </p:tavLst>
                                    </p:anim>
                                    <p:anim calcmode="lin" valueType="num">
                                      <p:cBhvr>
                                        <p:cTn id="32" dur="1000" fill="hold"/>
                                        <p:tgtEl>
                                          <p:spTgt spid="1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Experiment for learnable nonlinear circuit</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r>
              <a:rPr lang="de-DE" dirty="0">
                <a:cs typeface="Arial"/>
              </a:rPr>
              <a:t>-</a:t>
            </a:r>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12" name="内容占位符 2">
            <a:extLst>
              <a:ext uri="{FF2B5EF4-FFF2-40B4-BE49-F238E27FC236}">
                <a16:creationId xmlns:a16="http://schemas.microsoft.com/office/drawing/2014/main" id="{EC94F3D7-28A3-B4A4-4991-CE151B243AFF}"/>
              </a:ext>
            </a:extLst>
          </p:cNvPr>
          <p:cNvSpPr txBox="1">
            <a:spLocks/>
          </p:cNvSpPr>
          <p:nvPr/>
        </p:nvSpPr>
        <p:spPr bwMode="auto">
          <a:xfrm>
            <a:off x="505869" y="1258437"/>
            <a:ext cx="10786527" cy="47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0" indent="0">
              <a:buNone/>
            </a:pPr>
            <a:endParaRPr lang="en-GB" sz="1600" dirty="0"/>
          </a:p>
          <a:p>
            <a:r>
              <a:rPr lang="en-US" altLang="zh-CN" sz="2400" dirty="0"/>
              <a:t>13</a:t>
            </a:r>
            <a:r>
              <a:rPr lang="zh-CN" altLang="en-US" sz="2400" dirty="0"/>
              <a:t> </a:t>
            </a:r>
            <a:r>
              <a:rPr lang="en-US" altLang="zh-CN" sz="2400" dirty="0"/>
              <a:t>benchmark</a:t>
            </a:r>
            <a:r>
              <a:rPr lang="zh-CN" altLang="en-US" sz="2400" dirty="0"/>
              <a:t> </a:t>
            </a:r>
            <a:r>
              <a:rPr lang="en-US" altLang="zh-CN" sz="2400" dirty="0"/>
              <a:t>datasets</a:t>
            </a:r>
          </a:p>
          <a:p>
            <a:r>
              <a:rPr lang="en-US" altLang="zh-CN" dirty="0"/>
              <a:t>Data split: train(60%)/valid(20%)/test(20%) set</a:t>
            </a:r>
          </a:p>
          <a:p>
            <a:r>
              <a:rPr lang="en-US" altLang="zh-CN" dirty="0"/>
              <a:t>Data preprocessing: normalization</a:t>
            </a:r>
            <a:endParaRPr lang="en-US" altLang="zh-CN" sz="2400" dirty="0"/>
          </a:p>
          <a:p>
            <a:r>
              <a:rPr lang="en-US" altLang="zh-CN" sz="2400" dirty="0"/>
              <a:t>topology:</a:t>
            </a:r>
            <a:r>
              <a:rPr lang="zh-CN" altLang="en-US" sz="2400" dirty="0"/>
              <a:t> </a:t>
            </a:r>
            <a:r>
              <a:rPr lang="en-US" altLang="zh-CN" sz="2400" dirty="0"/>
              <a:t>#input</a:t>
            </a:r>
            <a:r>
              <a:rPr lang="zh-CN" altLang="en-US" sz="2400" dirty="0"/>
              <a:t> </a:t>
            </a:r>
            <a:r>
              <a:rPr lang="en-US" altLang="zh-CN" sz="2400" dirty="0"/>
              <a:t>–</a:t>
            </a:r>
            <a:r>
              <a:rPr lang="zh-CN" altLang="en-US" sz="2400" dirty="0"/>
              <a:t> </a:t>
            </a:r>
            <a:r>
              <a:rPr lang="en-US" altLang="zh-CN" sz="2400" dirty="0"/>
              <a:t>3</a:t>
            </a:r>
            <a:r>
              <a:rPr lang="zh-CN" altLang="en-US" sz="2400" dirty="0"/>
              <a:t> </a:t>
            </a:r>
            <a:r>
              <a:rPr lang="en-US" altLang="zh-CN" sz="2400" dirty="0"/>
              <a:t>–</a:t>
            </a:r>
            <a:r>
              <a:rPr lang="zh-CN" altLang="en-US" sz="2400" dirty="0"/>
              <a:t> </a:t>
            </a:r>
            <a:r>
              <a:rPr lang="en-US" altLang="zh-CN" sz="2400" dirty="0"/>
              <a:t>#output</a:t>
            </a:r>
            <a:r>
              <a:rPr lang="zh-CN" altLang="en-US" sz="2400" dirty="0"/>
              <a:t> </a:t>
            </a:r>
            <a:endParaRPr lang="de-DE" altLang="zh-CN" sz="2400" dirty="0"/>
          </a:p>
          <a:p>
            <a:r>
              <a:rPr lang="de-DE" altLang="zh-CN" dirty="0"/>
              <a:t>Seeds ∈{0, …, 9}</a:t>
            </a:r>
            <a:endParaRPr lang="de-DE" altLang="zh-CN" sz="2400" dirty="0"/>
          </a:p>
          <a:p>
            <a:pPr marL="132080" indent="-132080"/>
            <a:r>
              <a:rPr lang="en-US" altLang="zh-CN" dirty="0"/>
              <a:t>Assumption without variation (nominal training)</a:t>
            </a:r>
            <a:endParaRPr lang="en-US" altLang="zh-CN" sz="2400" dirty="0"/>
          </a:p>
          <a:p>
            <a:pPr marL="332998" lvl="1" indent="-132080"/>
            <a:r>
              <a:rPr lang="en-US" altLang="zh-CN" dirty="0"/>
              <a:t>nonlearnable</a:t>
            </a:r>
            <a:r>
              <a:rPr lang="zh-CN" altLang="en-US" dirty="0"/>
              <a:t> </a:t>
            </a:r>
            <a:r>
              <a:rPr lang="en-US" altLang="zh-CN" dirty="0"/>
              <a:t>nonlinear</a:t>
            </a:r>
            <a:r>
              <a:rPr lang="zh-CN" altLang="en-US" dirty="0"/>
              <a:t> </a:t>
            </a:r>
            <a:r>
              <a:rPr lang="en-US" altLang="zh-CN" dirty="0"/>
              <a:t>circuit </a:t>
            </a:r>
          </a:p>
          <a:p>
            <a:pPr marL="332998" lvl="1" indent="-132080"/>
            <a:r>
              <a:rPr lang="en-US" altLang="zh-CN" dirty="0"/>
              <a:t>learnable</a:t>
            </a:r>
            <a:r>
              <a:rPr lang="zh-CN" altLang="en-US" dirty="0"/>
              <a:t> </a:t>
            </a:r>
            <a:r>
              <a:rPr lang="de-DE" altLang="zh-CN" dirty="0"/>
              <a:t>	 </a:t>
            </a:r>
            <a:r>
              <a:rPr lang="en-US" altLang="zh-CN" dirty="0"/>
              <a:t>nonlinear</a:t>
            </a:r>
            <a:r>
              <a:rPr lang="zh-CN" altLang="en-US" dirty="0"/>
              <a:t> </a:t>
            </a:r>
            <a:r>
              <a:rPr lang="en-US" altLang="zh-CN" dirty="0"/>
              <a:t>circuit 	</a:t>
            </a:r>
          </a:p>
          <a:p>
            <a:pPr marL="332998" lvl="1" indent="-132080"/>
            <a:endParaRPr lang="en-GB" sz="2000" kern="0" dirty="0">
              <a:cs typeface="Arial"/>
            </a:endParaRPr>
          </a:p>
          <a:p>
            <a:pPr marL="0" indent="0">
              <a:buNone/>
            </a:pPr>
            <a:endParaRPr lang="en-GB" sz="20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333375" lvl="1" indent="-132080">
              <a:buChar char="•"/>
            </a:pPr>
            <a:endParaRPr lang="en-GB" sz="1600" kern="0" dirty="0">
              <a:ea typeface="+mn-lt"/>
              <a:cs typeface="+mn-lt"/>
            </a:endParaRPr>
          </a:p>
          <a:p>
            <a:pPr marL="0" indent="0">
              <a:buNone/>
            </a:pPr>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0" indent="0">
              <a:buNone/>
            </a:pPr>
            <a:endParaRPr lang="en-US" kern="0" dirty="0">
              <a:cs typeface="Arial"/>
            </a:endParaRPr>
          </a:p>
          <a:p>
            <a:pPr marL="132080" indent="-132080">
              <a:buChar char="•"/>
            </a:pPr>
            <a:endParaRPr lang="en-US" kern="0" dirty="0">
              <a:cs typeface="Arial"/>
            </a:endParaRPr>
          </a:p>
          <a:p>
            <a:pPr marL="0" indent="0">
              <a:buNone/>
            </a:pPr>
            <a:endParaRPr lang="en-US" kern="0" dirty="0">
              <a:cs typeface="Arial"/>
            </a:endParaRPr>
          </a:p>
          <a:p>
            <a:pPr marL="0" indent="0">
              <a:buNone/>
            </a:pPr>
            <a:endParaRPr lang="en-GB" sz="1000" kern="0" dirty="0"/>
          </a:p>
          <a:p>
            <a:pPr marL="0" indent="0">
              <a:buNone/>
            </a:pPr>
            <a:endParaRPr lang="en-GB" sz="1000" kern="0" dirty="0"/>
          </a:p>
          <a:p>
            <a:pPr marL="0" indent="0">
              <a:buFontTx/>
              <a:buNone/>
            </a:pPr>
            <a:r>
              <a:rPr lang="en-GB" sz="1000" kern="0" dirty="0"/>
              <a:t>.</a:t>
            </a:r>
            <a:endParaRPr lang="en-US" sz="1000" kern="0" dirty="0"/>
          </a:p>
        </p:txBody>
      </p:sp>
    </p:spTree>
    <p:extLst>
      <p:ext uri="{BB962C8B-B14F-4D97-AF65-F5344CB8AC3E}">
        <p14:creationId xmlns:p14="http://schemas.microsoft.com/office/powerpoint/2010/main" val="26531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1000"/>
                                        <p:tgtEl>
                                          <p:spTgt spid="12">
                                            <p:txEl>
                                              <p:pRg st="3" end="3"/>
                                            </p:txEl>
                                          </p:spTgt>
                                        </p:tgtEl>
                                      </p:cBhvr>
                                    </p:animEffect>
                                    <p:anim calcmode="lin" valueType="num">
                                      <p:cBhvr>
                                        <p:cTn id="18"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1000"/>
                                        <p:tgtEl>
                                          <p:spTgt spid="12">
                                            <p:txEl>
                                              <p:pRg st="4" end="4"/>
                                            </p:txEl>
                                          </p:spTgt>
                                        </p:tgtEl>
                                      </p:cBhvr>
                                    </p:animEffect>
                                    <p:anim calcmode="lin" valueType="num">
                                      <p:cBhvr>
                                        <p:cTn id="23"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1000"/>
                                        <p:tgtEl>
                                          <p:spTgt spid="12">
                                            <p:txEl>
                                              <p:pRg st="5" end="5"/>
                                            </p:txEl>
                                          </p:spTgt>
                                        </p:tgtEl>
                                      </p:cBhvr>
                                    </p:animEffect>
                                    <p:anim calcmode="lin" valueType="num">
                                      <p:cBhvr>
                                        <p:cTn id="28"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6" end="6"/>
                                            </p:txEl>
                                          </p:spTgt>
                                        </p:tgtEl>
                                        <p:attrNameLst>
                                          <p:attrName>style.visibility</p:attrName>
                                        </p:attrNameLst>
                                      </p:cBhvr>
                                      <p:to>
                                        <p:strVal val="visible"/>
                                      </p:to>
                                    </p:set>
                                    <p:animEffect transition="in" filter="fade">
                                      <p:cBhvr>
                                        <p:cTn id="34" dur="1000"/>
                                        <p:tgtEl>
                                          <p:spTgt spid="12">
                                            <p:txEl>
                                              <p:pRg st="6" end="6"/>
                                            </p:txEl>
                                          </p:spTgt>
                                        </p:tgtEl>
                                      </p:cBhvr>
                                    </p:animEffect>
                                    <p:anim calcmode="lin" valueType="num">
                                      <p:cBhvr>
                                        <p:cTn id="35"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animEffect transition="in" filter="fade">
                                      <p:cBhvr>
                                        <p:cTn id="41" dur="1000"/>
                                        <p:tgtEl>
                                          <p:spTgt spid="12">
                                            <p:txEl>
                                              <p:pRg st="7" end="7"/>
                                            </p:txEl>
                                          </p:spTgt>
                                        </p:tgtEl>
                                      </p:cBhvr>
                                    </p:animEffect>
                                    <p:anim calcmode="lin" valueType="num">
                                      <p:cBhvr>
                                        <p:cTn id="42"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xEl>
                                              <p:pRg st="8" end="8"/>
                                            </p:txEl>
                                          </p:spTgt>
                                        </p:tgtEl>
                                        <p:attrNameLst>
                                          <p:attrName>style.visibility</p:attrName>
                                        </p:attrNameLst>
                                      </p:cBhvr>
                                      <p:to>
                                        <p:strVal val="visible"/>
                                      </p:to>
                                    </p:set>
                                    <p:animEffect transition="in" filter="fade">
                                      <p:cBhvr>
                                        <p:cTn id="46" dur="1000"/>
                                        <p:tgtEl>
                                          <p:spTgt spid="12">
                                            <p:txEl>
                                              <p:pRg st="8" end="8"/>
                                            </p:txEl>
                                          </p:spTgt>
                                        </p:tgtEl>
                                      </p:cBhvr>
                                    </p:animEffect>
                                    <p:anim calcmode="lin" valueType="num">
                                      <p:cBhvr>
                                        <p:cTn id="47"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Results</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9" name="Pfeil: nach oben gekrümmt 8">
            <a:extLst>
              <a:ext uri="{FF2B5EF4-FFF2-40B4-BE49-F238E27FC236}">
                <a16:creationId xmlns:a16="http://schemas.microsoft.com/office/drawing/2014/main" id="{93E1B685-DFB9-4974-0EBA-9A02275D6CDE}"/>
              </a:ext>
            </a:extLst>
          </p:cNvPr>
          <p:cNvSpPr/>
          <p:nvPr/>
        </p:nvSpPr>
        <p:spPr>
          <a:xfrm>
            <a:off x="5761608" y="4768400"/>
            <a:ext cx="2423604" cy="8311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 name="Textfeld 9">
            <a:extLst>
              <a:ext uri="{FF2B5EF4-FFF2-40B4-BE49-F238E27FC236}">
                <a16:creationId xmlns:a16="http://schemas.microsoft.com/office/drawing/2014/main" id="{5F47E61F-4F47-6FD2-9F39-7938072FF4E6}"/>
              </a:ext>
            </a:extLst>
          </p:cNvPr>
          <p:cNvSpPr txBox="1"/>
          <p:nvPr/>
        </p:nvSpPr>
        <p:spPr>
          <a:xfrm>
            <a:off x="5643866" y="5599563"/>
            <a:ext cx="3980424" cy="369332"/>
          </a:xfrm>
          <a:prstGeom prst="rect">
            <a:avLst/>
          </a:prstGeom>
          <a:noFill/>
        </p:spPr>
        <p:txBody>
          <a:bodyPr wrap="square" rtlCol="0">
            <a:spAutoFit/>
          </a:bodyPr>
          <a:lstStyle/>
          <a:p>
            <a:r>
              <a:rPr lang="de-DE" dirty="0"/>
              <a:t>4.2% accuracy improvement</a:t>
            </a:r>
          </a:p>
        </p:txBody>
      </p:sp>
      <p:pic>
        <p:nvPicPr>
          <p:cNvPr id="5" name="Grafik 4">
            <a:extLst>
              <a:ext uri="{FF2B5EF4-FFF2-40B4-BE49-F238E27FC236}">
                <a16:creationId xmlns:a16="http://schemas.microsoft.com/office/drawing/2014/main" id="{7454F321-9437-4B3A-5B2F-841D786E06D7}"/>
              </a:ext>
            </a:extLst>
          </p:cNvPr>
          <p:cNvPicPr>
            <a:picLocks noChangeAspect="1"/>
          </p:cNvPicPr>
          <p:nvPr/>
        </p:nvPicPr>
        <p:blipFill>
          <a:blip r:embed="rId3"/>
          <a:stretch>
            <a:fillRect/>
          </a:stretch>
        </p:blipFill>
        <p:spPr>
          <a:xfrm>
            <a:off x="2464904" y="1244809"/>
            <a:ext cx="6782953" cy="3504150"/>
          </a:xfrm>
          <a:prstGeom prst="rect">
            <a:avLst/>
          </a:prstGeom>
        </p:spPr>
      </p:pic>
    </p:spTree>
    <p:extLst>
      <p:ext uri="{BB962C8B-B14F-4D97-AF65-F5344CB8AC3E}">
        <p14:creationId xmlns:p14="http://schemas.microsoft.com/office/powerpoint/2010/main" val="246062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Experiment for variation-aware training</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r>
              <a:rPr lang="de-DE" dirty="0">
                <a:cs typeface="Arial"/>
              </a:rPr>
              <a:t>-</a:t>
            </a:r>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200" b="0" i="0" u="none" strike="noStrike" kern="1200" cap="none" spc="0" normalizeH="0" baseline="0" noProof="0" err="1">
                <a:ln>
                  <a:noFill/>
                </a:ln>
                <a:solidFill>
                  <a:srgbClr val="000000">
                    <a:tint val="75000"/>
                  </a:srgbClr>
                </a:solidFill>
                <a:effectLst/>
                <a:uLnTx/>
                <a:uFillTx/>
                <a:latin typeface="Arial"/>
                <a:ea typeface="+mn-ea"/>
                <a:cs typeface="Arial"/>
              </a:rPr>
              <a:t>Zhidong</a:t>
            </a:r>
            <a:r>
              <a:rPr kumimoji="0" lang="de-DE" sz="1200" b="0" i="0" u="none" strike="noStrike" kern="1200" cap="none" spc="0" normalizeH="0" baseline="0" noProof="0">
                <a:ln>
                  <a:noFill/>
                </a:ln>
                <a:solidFill>
                  <a:srgbClr val="000000">
                    <a:tint val="75000"/>
                  </a:srgbClr>
                </a:solidFill>
                <a:effectLst/>
                <a:uLnTx/>
                <a:uFillTx/>
                <a:latin typeface="Arial"/>
                <a:ea typeface="+mn-ea"/>
                <a:cs typeface="Arial"/>
              </a:rPr>
              <a:t> Yang</a:t>
            </a:r>
            <a:endParaRPr kumimoji="0" lang="de-DE" sz="1200" b="0" i="0" u="none" strike="noStrike" kern="1200" cap="none" spc="0" normalizeH="0" baseline="0" noProof="0">
              <a:ln>
                <a:noFill/>
              </a:ln>
              <a:solidFill>
                <a:srgbClr val="000000">
                  <a:tint val="75000"/>
                </a:srgbClr>
              </a:solidFill>
              <a:effectLst/>
              <a:uLnTx/>
              <a:uFillTx/>
              <a:latin typeface="Arial" pitchFamily="34" charset="0"/>
              <a:ea typeface="+mn-ea"/>
              <a:cs typeface="+mn-cs"/>
            </a:endParaRPr>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EC94F3D7-28A3-B4A4-4991-CE151B243AFF}"/>
                  </a:ext>
                </a:extLst>
              </p:cNvPr>
              <p:cNvSpPr txBox="1">
                <a:spLocks/>
              </p:cNvSpPr>
              <p:nvPr/>
            </p:nvSpPr>
            <p:spPr bwMode="auto">
              <a:xfrm>
                <a:off x="505869" y="1258437"/>
                <a:ext cx="10786527" cy="47635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Arial"/>
                  <a:ea typeface="+mn-ea"/>
                  <a:cs typeface="+mn-cs"/>
                </a:endParaRPr>
              </a:p>
              <a:p>
                <a:pPr marL="132606" marR="0" lvl="0" indent="-132606" algn="l" defTabSz="914400" rtl="0" eaLnBrk="1" fontAlgn="base" latinLnBrk="0" hangingPunct="1">
                  <a:lnSpc>
                    <a:spcPct val="100000"/>
                  </a:lnSpc>
                  <a:spcBef>
                    <a:spcPct val="20000"/>
                  </a:spcBef>
                  <a:spcAft>
                    <a:spcPct val="0"/>
                  </a:spcAft>
                  <a:buClrTx/>
                  <a:buSzTx/>
                  <a:buFontTx/>
                  <a:buBlip>
                    <a:blip r:embed="rId3"/>
                  </a:buBlip>
                  <a:tabLst/>
                  <a:defRPr/>
                </a:pP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13</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benchmark</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datasets</a:t>
                </a:r>
              </a:p>
              <a:p>
                <a:r>
                  <a:rPr lang="en-US" altLang="zh-CN" kern="0" dirty="0">
                    <a:solidFill>
                      <a:srgbClr val="000000"/>
                    </a:solidFill>
                  </a:rPr>
                  <a:t>Data</a:t>
                </a:r>
                <a:r>
                  <a:rPr lang="zh-CN" altLang="en-US" kern="0" dirty="0">
                    <a:solidFill>
                      <a:srgbClr val="000000"/>
                    </a:solidFill>
                  </a:rPr>
                  <a:t> </a:t>
                </a:r>
                <a:r>
                  <a:rPr lang="en-US" altLang="zh-CN" kern="0" dirty="0">
                    <a:solidFill>
                      <a:srgbClr val="000000"/>
                    </a:solidFill>
                  </a:rPr>
                  <a:t>split:</a:t>
                </a:r>
                <a:r>
                  <a:rPr lang="zh-CN" altLang="en-US" kern="0" dirty="0">
                    <a:solidFill>
                      <a:srgbClr val="000000"/>
                    </a:solidFill>
                  </a:rPr>
                  <a:t> </a:t>
                </a:r>
                <a:r>
                  <a:rPr lang="en-US" altLang="zh-CN" kern="0" dirty="0">
                    <a:solidFill>
                      <a:srgbClr val="000000"/>
                    </a:solidFill>
                  </a:rPr>
                  <a:t>train(60%)/valid(20%)/test(20%)</a:t>
                </a:r>
                <a:r>
                  <a:rPr lang="zh-CN" altLang="en-US" kern="0" dirty="0">
                    <a:solidFill>
                      <a:srgbClr val="000000"/>
                    </a:solidFill>
                  </a:rPr>
                  <a:t> </a:t>
                </a:r>
                <a:r>
                  <a:rPr lang="en-US" altLang="zh-CN" kern="0" dirty="0">
                    <a:solidFill>
                      <a:srgbClr val="000000"/>
                    </a:solidFill>
                  </a:rPr>
                  <a:t>set</a:t>
                </a:r>
              </a:p>
              <a:p>
                <a:r>
                  <a:rPr lang="en-US" altLang="zh-CN" kern="0" dirty="0">
                    <a:solidFill>
                      <a:srgbClr val="000000"/>
                    </a:solidFill>
                  </a:rPr>
                  <a:t>Data</a:t>
                </a:r>
                <a:r>
                  <a:rPr lang="zh-CN" altLang="en-US" kern="0" dirty="0">
                    <a:solidFill>
                      <a:srgbClr val="000000"/>
                    </a:solidFill>
                  </a:rPr>
                  <a:t> </a:t>
                </a:r>
                <a:r>
                  <a:rPr lang="en-US" altLang="zh-CN" kern="0" dirty="0">
                    <a:solidFill>
                      <a:srgbClr val="000000"/>
                    </a:solidFill>
                  </a:rPr>
                  <a:t>preprocessing: normalization</a:t>
                </a:r>
                <a:endParaRPr kumimoji="0" lang="en-US" altLang="zh-CN" sz="2400" b="0" i="0" u="none" strike="noStrike" kern="1200" cap="none" spc="0" normalizeH="0" baseline="0" noProof="0" dirty="0">
                  <a:ln>
                    <a:noFill/>
                  </a:ln>
                  <a:solidFill>
                    <a:srgbClr val="000000"/>
                  </a:solidFill>
                  <a:effectLst/>
                  <a:uLnTx/>
                  <a:uFillTx/>
                  <a:latin typeface="Arial"/>
                  <a:ea typeface="+mn-ea"/>
                  <a:cs typeface="+mn-cs"/>
                </a:endParaRPr>
              </a:p>
              <a:p>
                <a:pPr marL="132606" marR="0" lvl="0" indent="-132606" algn="l" defTabSz="914400" rtl="0" eaLnBrk="1" fontAlgn="base" latinLnBrk="0" hangingPunct="1">
                  <a:lnSpc>
                    <a:spcPct val="100000"/>
                  </a:lnSpc>
                  <a:spcBef>
                    <a:spcPct val="20000"/>
                  </a:spcBef>
                  <a:spcAft>
                    <a:spcPct val="0"/>
                  </a:spcAft>
                  <a:buClrTx/>
                  <a:buSzTx/>
                  <a:buFontTx/>
                  <a:buBlip>
                    <a:blip r:embed="rId3"/>
                  </a:buBlip>
                  <a:tabLst/>
                  <a:defRPr/>
                </a:pP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topology:</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#input</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3</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#output</a:t>
                </a:r>
                <a:r>
                  <a:rPr kumimoji="0" lang="zh-CN" altLang="en-US" sz="2400" b="0" i="0" u="none" strike="noStrike" kern="1200" cap="none" spc="0" normalizeH="0" baseline="0" noProof="0" dirty="0">
                    <a:ln>
                      <a:noFill/>
                    </a:ln>
                    <a:solidFill>
                      <a:srgbClr val="000000"/>
                    </a:solidFill>
                    <a:effectLst/>
                    <a:uLnTx/>
                    <a:uFillTx/>
                    <a:latin typeface="Arial"/>
                    <a:ea typeface="+mn-ea"/>
                    <a:cs typeface="+mn-cs"/>
                  </a:rPr>
                  <a:t> </a:t>
                </a:r>
                <a:endParaRPr kumimoji="0" lang="de-DE" altLang="zh-CN" sz="2400" b="0" i="0" u="none" strike="noStrike" kern="1200" cap="none" spc="0" normalizeH="0" baseline="0" noProof="0" dirty="0">
                  <a:ln>
                    <a:noFill/>
                  </a:ln>
                  <a:solidFill>
                    <a:srgbClr val="000000"/>
                  </a:solidFill>
                  <a:effectLst/>
                  <a:uLnTx/>
                  <a:uFillTx/>
                  <a:latin typeface="Arial"/>
                  <a:ea typeface="+mn-ea"/>
                  <a:cs typeface="+mn-cs"/>
                </a:endParaRPr>
              </a:p>
              <a:p>
                <a:pPr>
                  <a:defRPr/>
                </a:pPr>
                <a:r>
                  <a:rPr lang="en-US" altLang="zh-CN" dirty="0"/>
                  <a:t>Seeds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de-DE" altLang="zh-CN" i="1">
                        <a:latin typeface="Cambria Math" panose="02040503050406030204" pitchFamily="18" charset="0"/>
                        <a:ea typeface="Cambria Math" panose="02040503050406030204" pitchFamily="18" charset="0"/>
                      </a:rPr>
                      <m:t>{0, …, 9}</m:t>
                    </m:r>
                  </m:oMath>
                </a14:m>
                <a:endParaRPr kumimoji="0" lang="de-DE" altLang="zh-CN" sz="2400" b="0" i="0" u="none" strike="noStrike" kern="1200" cap="none" spc="0" normalizeH="0" baseline="0" noProof="0" dirty="0">
                  <a:ln>
                    <a:noFill/>
                  </a:ln>
                  <a:solidFill>
                    <a:srgbClr val="000000"/>
                  </a:solidFill>
                  <a:effectLst/>
                  <a:uLnTx/>
                  <a:uFillTx/>
                  <a:latin typeface="Arial"/>
                  <a:ea typeface="+mn-ea"/>
                  <a:cs typeface="+mn-cs"/>
                </a:endParaRPr>
              </a:p>
              <a:p>
                <a:pPr marL="132080" lvl="0" indent="-132080">
                  <a:defRPr/>
                </a:pPr>
                <a:r>
                  <a:rPr lang="de-DE" altLang="zh-CN" dirty="0">
                    <a:solidFill>
                      <a:srgbClr val="000000"/>
                    </a:solidFill>
                    <a:latin typeface="Arial"/>
                  </a:rPr>
                  <a:t>W</a:t>
                </a:r>
                <a:r>
                  <a:rPr kumimoji="0" lang="de-DE" altLang="zh-CN" sz="2400" b="0" i="0" u="none" strike="noStrike" kern="1200" cap="none" spc="0" normalizeH="0" baseline="0" noProof="0" dirty="0" err="1">
                    <a:ln>
                      <a:noFill/>
                    </a:ln>
                    <a:solidFill>
                      <a:srgbClr val="000000"/>
                    </a:solidFill>
                    <a:effectLst/>
                    <a:uLnTx/>
                    <a:uFillTx/>
                    <a:latin typeface="Arial"/>
                    <a:ea typeface="+mn-ea"/>
                    <a:cs typeface="+mn-cs"/>
                  </a:rPr>
                  <a:t>ith</a:t>
                </a:r>
                <a:r>
                  <a:rPr kumimoji="0" lang="de-DE" altLang="zh-CN" sz="2400" b="0" i="0" u="none" strike="noStrike" kern="1200" cap="none" spc="0" normalizeH="0" baseline="0" noProof="0" dirty="0">
                    <a:ln>
                      <a:noFill/>
                    </a:ln>
                    <a:solidFill>
                      <a:srgbClr val="000000"/>
                    </a:solidFill>
                    <a:effectLst/>
                    <a:uLnTx/>
                    <a:uFillTx/>
                    <a:latin typeface="Arial"/>
                    <a:ea typeface="+mn-ea"/>
                    <a:cs typeface="+mn-cs"/>
                  </a:rPr>
                  <a:t> </a:t>
                </a:r>
                <a:r>
                  <a:rPr lang="en-US" altLang="zh-CN" dirty="0">
                    <a:solidFill>
                      <a:srgbClr val="000000"/>
                    </a:solidFill>
                  </a:rPr>
                  <a:t>learnable</a:t>
                </a:r>
                <a:r>
                  <a:rPr lang="zh-CN" altLang="en-US" dirty="0">
                    <a:solidFill>
                      <a:srgbClr val="000000"/>
                    </a:solidFill>
                  </a:rPr>
                  <a:t> </a:t>
                </a:r>
                <a:r>
                  <a:rPr lang="en-US" altLang="zh-CN" dirty="0">
                    <a:solidFill>
                      <a:srgbClr val="000000"/>
                    </a:solidFill>
                  </a:rPr>
                  <a:t>nonlinear</a:t>
                </a:r>
                <a:r>
                  <a:rPr lang="zh-CN" altLang="en-US" dirty="0">
                    <a:solidFill>
                      <a:srgbClr val="000000"/>
                    </a:solidFill>
                  </a:rPr>
                  <a:t> </a:t>
                </a:r>
                <a:r>
                  <a:rPr lang="en-US" altLang="zh-CN" dirty="0">
                    <a:solidFill>
                      <a:srgbClr val="000000"/>
                    </a:solidFill>
                  </a:rPr>
                  <a:t>circuit </a:t>
                </a:r>
                <a:endParaRPr kumimoji="0" lang="en-US" altLang="zh-CN" sz="2400" b="0" i="0" u="none" strike="noStrike" kern="1200" cap="none" spc="0" normalizeH="0" baseline="0" noProof="0" dirty="0">
                  <a:ln>
                    <a:noFill/>
                  </a:ln>
                  <a:solidFill>
                    <a:srgbClr val="000000"/>
                  </a:solidFill>
                  <a:effectLst/>
                  <a:uLnTx/>
                  <a:uFillTx/>
                  <a:latin typeface="Arial"/>
                  <a:ea typeface="+mn-ea"/>
                  <a:cs typeface="+mn-cs"/>
                </a:endParaRPr>
              </a:p>
              <a:p>
                <a:pPr marL="332998" marR="0" lvl="1" indent="-132080" algn="l" defTabSz="914400" rtl="0" eaLnBrk="1" fontAlgn="base" latinLnBrk="0" hangingPunct="1">
                  <a:lnSpc>
                    <a:spcPct val="100000"/>
                  </a:lnSpc>
                  <a:spcBef>
                    <a:spcPct val="20000"/>
                  </a:spcBef>
                  <a:spcAft>
                    <a:spcPct val="0"/>
                  </a:spcAft>
                  <a:buClrTx/>
                  <a:buSzTx/>
                  <a:buFontTx/>
                  <a:buBlip>
                    <a:blip r:embed="rId4"/>
                  </a:buBlip>
                  <a:tabLst/>
                  <a:defRPr/>
                </a:pPr>
                <a:r>
                  <a:rPr kumimoji="0" lang="en-US" altLang="zh-CN" sz="2000" b="0" i="0" u="none" strike="noStrike" kern="1200" cap="none" spc="0" normalizeH="0" baseline="0" noProof="0" dirty="0">
                    <a:ln>
                      <a:noFill/>
                    </a:ln>
                    <a:solidFill>
                      <a:srgbClr val="000000"/>
                    </a:solidFill>
                    <a:effectLst/>
                    <a:uLnTx/>
                    <a:uFillTx/>
                    <a:latin typeface="Arial"/>
                    <a:ea typeface="+mn-ea"/>
                    <a:cs typeface="+mn-cs"/>
                  </a:rPr>
                  <a:t>nominal</a:t>
                </a:r>
                <a:r>
                  <a:rPr kumimoji="0" lang="zh-CN" altLang="en-US" sz="2000" b="0" i="0" u="none" strike="noStrike" kern="1200" cap="none" spc="0" normalizeH="0" baseline="0" noProof="0" dirty="0">
                    <a:ln>
                      <a:noFill/>
                    </a:ln>
                    <a:solidFill>
                      <a:srgbClr val="000000"/>
                    </a:solidFill>
                    <a:effectLst/>
                    <a:uLnTx/>
                    <a:uFillTx/>
                    <a:latin typeface="Arial"/>
                    <a:ea typeface="+mn-ea"/>
                    <a:cs typeface="+mn-cs"/>
                  </a:rPr>
                  <a:t> </a:t>
                </a:r>
                <a:r>
                  <a:rPr kumimoji="0" lang="de-DE" altLang="zh-CN" sz="2000" b="0" i="0" u="none" strike="noStrike" kern="1200" cap="none" spc="0" normalizeH="0" baseline="0" noProof="0" dirty="0">
                    <a:ln>
                      <a:noFill/>
                    </a:ln>
                    <a:solidFill>
                      <a:srgbClr val="000000"/>
                    </a:solidFill>
                    <a:effectLst/>
                    <a:uLnTx/>
                    <a:uFillTx/>
                    <a:latin typeface="Arial"/>
                    <a:ea typeface="+mn-ea"/>
                    <a:cs typeface="+mn-cs"/>
                  </a:rPr>
                  <a:t>	</a:t>
                </a:r>
                <a:r>
                  <a:rPr kumimoji="0" lang="de-DE" altLang="zh-CN" sz="2000" b="0" i="0" u="none" strike="noStrike" kern="1200" cap="none" spc="0" normalizeH="0" noProof="0" dirty="0">
                    <a:ln>
                      <a:noFill/>
                    </a:ln>
                    <a:solidFill>
                      <a:srgbClr val="000000"/>
                    </a:solidFill>
                    <a:effectLst/>
                    <a:uLnTx/>
                    <a:uFillTx/>
                    <a:latin typeface="Arial"/>
                    <a:ea typeface="+mn-ea"/>
                    <a:cs typeface="+mn-cs"/>
                  </a:rPr>
                  <a:t>         </a:t>
                </a:r>
                <a:r>
                  <a:rPr kumimoji="0" lang="en-US" altLang="zh-CN" sz="2000" b="0" i="0" u="none" strike="noStrike" kern="1200" cap="none" spc="0" normalizeH="0" baseline="0" noProof="0" dirty="0">
                    <a:ln>
                      <a:noFill/>
                    </a:ln>
                    <a:solidFill>
                      <a:srgbClr val="000000"/>
                    </a:solidFill>
                    <a:effectLst/>
                    <a:uLnTx/>
                    <a:uFillTx/>
                    <a:latin typeface="Arial"/>
                    <a:ea typeface="+mn-ea"/>
                    <a:cs typeface="+mn-cs"/>
                  </a:rPr>
                  <a:t>training </a:t>
                </a:r>
              </a:p>
              <a:p>
                <a:pPr marL="332998" marR="0" lvl="1" indent="-132080" algn="l" defTabSz="914400" rtl="0" eaLnBrk="1" fontAlgn="base" latinLnBrk="0" hangingPunct="1">
                  <a:lnSpc>
                    <a:spcPct val="100000"/>
                  </a:lnSpc>
                  <a:spcBef>
                    <a:spcPct val="20000"/>
                  </a:spcBef>
                  <a:spcAft>
                    <a:spcPct val="0"/>
                  </a:spcAft>
                  <a:buClrTx/>
                  <a:buSzTx/>
                  <a:buFontTx/>
                  <a:buBlip>
                    <a:blip r:embed="rId4"/>
                  </a:buBlip>
                  <a:tabLst/>
                  <a:defRPr/>
                </a:pPr>
                <a:r>
                  <a:rPr kumimoji="0" lang="en-US" altLang="zh-CN" sz="2000" b="0" i="0" u="none" strike="noStrike" kern="1200" cap="none" spc="0" normalizeH="0" baseline="0" noProof="0" dirty="0">
                    <a:ln>
                      <a:noFill/>
                    </a:ln>
                    <a:solidFill>
                      <a:srgbClr val="000000"/>
                    </a:solidFill>
                    <a:effectLst/>
                    <a:uLnTx/>
                    <a:uFillTx/>
                    <a:latin typeface="Arial"/>
                    <a:ea typeface="+mn-ea"/>
                    <a:cs typeface="+mn-cs"/>
                  </a:rPr>
                  <a:t>variation-aware</a:t>
                </a:r>
                <a:r>
                  <a:rPr kumimoji="0" lang="zh-CN" altLang="en-US" sz="2000" b="0" i="0" u="none" strike="noStrike" kern="1200" cap="none" spc="0" normalizeH="0" baseline="0" noProof="0" dirty="0">
                    <a:ln>
                      <a:noFill/>
                    </a:ln>
                    <a:solidFill>
                      <a:srgbClr val="000000"/>
                    </a:solidFill>
                    <a:effectLst/>
                    <a:uLnTx/>
                    <a:uFillTx/>
                    <a:latin typeface="Arial"/>
                    <a:ea typeface="+mn-ea"/>
                    <a:cs typeface="+mn-cs"/>
                  </a:rPr>
                  <a:t> </a:t>
                </a:r>
                <a:r>
                  <a:rPr lang="de-DE" altLang="zh-CN" dirty="0">
                    <a:solidFill>
                      <a:srgbClr val="000000"/>
                    </a:solidFill>
                    <a:latin typeface="Arial"/>
                  </a:rPr>
                  <a:t>    </a:t>
                </a:r>
                <a:r>
                  <a:rPr kumimoji="0" lang="en-US" altLang="zh-CN" sz="2000" b="0" i="0" u="none" strike="noStrike" kern="1200" cap="none" spc="0" normalizeH="0" baseline="0" noProof="0" dirty="0">
                    <a:ln>
                      <a:noFill/>
                    </a:ln>
                    <a:solidFill>
                      <a:srgbClr val="000000"/>
                    </a:solidFill>
                    <a:effectLst/>
                    <a:uLnTx/>
                    <a:uFillTx/>
                    <a:latin typeface="Arial"/>
                    <a:ea typeface="+mn-ea"/>
                    <a:cs typeface="+mn-cs"/>
                  </a:rPr>
                  <a:t>training </a:t>
                </a: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r>
                  <a:rPr kumimoji="0" lang="en-GB" sz="2000" b="0" i="0" u="none" strike="noStrike" kern="0" cap="none" spc="0" normalizeH="0" baseline="0" noProof="0" dirty="0">
                    <a:ln>
                      <a:noFill/>
                    </a:ln>
                    <a:solidFill>
                      <a:srgbClr val="000000"/>
                    </a:solidFill>
                    <a:effectLst/>
                    <a:uLnTx/>
                    <a:uFillTx/>
                    <a:latin typeface="Arial"/>
                    <a:ea typeface="+mn-ea"/>
                    <a:cs typeface="Arial"/>
                  </a:rPr>
                  <a:t> </a:t>
                </a:r>
                <a:r>
                  <a:rPr kumimoji="0" lang="en-US" altLang="zh-CN" sz="2400" b="0" i="0" u="none" strike="noStrike" kern="1200" cap="none" spc="0" normalizeH="0" baseline="0" noProof="0" dirty="0">
                    <a:ln>
                      <a:noFill/>
                    </a:ln>
                    <a:solidFill>
                      <a:srgbClr val="000000"/>
                    </a:solidFill>
                    <a:effectLst/>
                    <a:uLnTx/>
                    <a:uFillTx/>
                    <a:latin typeface="Arial"/>
                    <a:ea typeface="+mn-ea"/>
                    <a:cs typeface="+mn-cs"/>
                  </a:rPr>
                  <a:t>Variation</a:t>
                </a:r>
              </a:p>
              <a:p>
                <a:pPr marL="332998" marR="0" lvl="1" indent="-132080" algn="l" defTabSz="914400" rtl="0" eaLnBrk="1" fontAlgn="base" latinLnBrk="0" hangingPunct="1">
                  <a:lnSpc>
                    <a:spcPct val="100000"/>
                  </a:lnSpc>
                  <a:spcBef>
                    <a:spcPct val="20000"/>
                  </a:spcBef>
                  <a:spcAft>
                    <a:spcPct val="0"/>
                  </a:spcAft>
                  <a:buClrTx/>
                  <a:buSzTx/>
                  <a:buFontTx/>
                  <a:buBlip>
                    <a:blip r:embed="rId4"/>
                  </a:buBlip>
                  <a:tabLst/>
                  <a:defRPr/>
                </a:pPr>
                <a:r>
                  <a:rPr kumimoji="0" lang="en-US" altLang="zh-CN" sz="1800" b="0" i="0" u="none" strike="noStrike" kern="1200" cap="none" spc="0" normalizeH="0" baseline="0" noProof="0" dirty="0">
                    <a:ln>
                      <a:noFill/>
                    </a:ln>
                    <a:solidFill>
                      <a:srgbClr val="000000"/>
                    </a:solidFill>
                    <a:effectLst/>
                    <a:uLnTx/>
                    <a:uFillTx/>
                    <a:latin typeface="Arial"/>
                    <a:ea typeface="+mn-ea"/>
                    <a:cs typeface="+mn-cs"/>
                  </a:rPr>
                  <a:t>5%</a:t>
                </a: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mn-ea"/>
                    <a:cs typeface="+mn-cs"/>
                  </a:rPr>
                  <a:t>and</a:t>
                </a: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mn-ea"/>
                    <a:cs typeface="+mn-cs"/>
                  </a:rPr>
                  <a:t>10%</a:t>
                </a:r>
                <a:r>
                  <a:rPr kumimoji="0" lang="zh-CN" altLang="en-US" sz="18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mn-ea"/>
                    <a:cs typeface="+mn-cs"/>
                  </a:rPr>
                  <a:t>in</a:t>
                </a:r>
                <a:r>
                  <a:rPr kumimoji="0" lang="de-DE" altLang="zh-CN" sz="1800" b="0" i="0" u="none" strike="noStrike" kern="1200" cap="none" spc="0" normalizeH="0" baseline="0" noProof="0" dirty="0">
                    <a:ln>
                      <a:noFill/>
                    </a:ln>
                    <a:solidFill>
                      <a:srgbClr val="000000"/>
                    </a:solidFill>
                    <a:effectLst/>
                    <a:uLnTx/>
                    <a:uFillTx/>
                    <a:latin typeface="Arial"/>
                    <a:ea typeface="+mn-ea"/>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mn-ea"/>
                    <a:cs typeface="+mn-cs"/>
                  </a:rPr>
                  <a:t>test</a:t>
                </a:r>
              </a:p>
              <a:p>
                <a:pPr marL="200918" marR="0" lvl="1"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8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Blip>
                    <a:blip r:embed="rId3"/>
                  </a:buBlip>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333375" marR="0" lvl="1" indent="-132080" algn="l" defTabSz="914400" rtl="0" eaLnBrk="1" fontAlgn="base" latinLnBrk="0" hangingPunct="1">
                  <a:lnSpc>
                    <a:spcPct val="100000"/>
                  </a:lnSpc>
                  <a:spcBef>
                    <a:spcPct val="20000"/>
                  </a:spcBef>
                  <a:spcAft>
                    <a:spcPct val="0"/>
                  </a:spcAft>
                  <a:buClrTx/>
                  <a:buSzTx/>
                  <a:buFontTx/>
                  <a:buChar char="•"/>
                  <a:tabLst/>
                  <a:defRPr/>
                </a:pPr>
                <a:endParaRPr kumimoji="0" lang="en-GB" sz="1600" b="0" i="0" u="none" strike="noStrike" kern="0" cap="none" spc="0" normalizeH="0" baseline="0" noProof="0" dirty="0">
                  <a:ln>
                    <a:noFill/>
                  </a:ln>
                  <a:solidFill>
                    <a:srgbClr val="000000"/>
                  </a:solidFill>
                  <a:effectLst/>
                  <a:uLnTx/>
                  <a:uFillTx/>
                  <a:latin typeface="Arial"/>
                  <a:ea typeface="+mn-lt"/>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Char char="•"/>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Char char="•"/>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Char char="•"/>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Char char="•"/>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Char char="•"/>
                  <a:tabLst/>
                  <a:defRPr/>
                </a:pPr>
                <a:endParaRPr kumimoji="0" lang="en-GB" sz="20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a:ea typeface="+mn-ea"/>
                  <a:cs typeface="Arial"/>
                </a:endParaRPr>
              </a:p>
              <a:p>
                <a:pPr marL="132080" marR="0" lvl="0" indent="-13208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a:ea typeface="+mn-ea"/>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a:ea typeface="+mn-ea"/>
                    <a:cs typeface="+mn-cs"/>
                  </a:rPr>
                  <a:t>.</a:t>
                </a:r>
                <a:endParaRPr kumimoji="0" lang="en-US" sz="1000" b="0" i="0" u="none" strike="noStrike" kern="0" cap="none" spc="0" normalizeH="0" baseline="0" noProof="0" dirty="0">
                  <a:ln>
                    <a:noFill/>
                  </a:ln>
                  <a:solidFill>
                    <a:srgbClr val="000000"/>
                  </a:solidFill>
                  <a:effectLst/>
                  <a:uLnTx/>
                  <a:uFillTx/>
                  <a:latin typeface="Arial"/>
                  <a:ea typeface="+mn-ea"/>
                  <a:cs typeface="+mn-cs"/>
                </a:endParaRPr>
              </a:p>
            </p:txBody>
          </p:sp>
        </mc:Choice>
        <mc:Fallback xmlns="">
          <p:sp>
            <p:nvSpPr>
              <p:cNvPr id="12" name="内容占位符 2">
                <a:extLst>
                  <a:ext uri="{FF2B5EF4-FFF2-40B4-BE49-F238E27FC236}">
                    <a16:creationId xmlns:a16="http://schemas.microsoft.com/office/drawing/2014/main" id="{EC94F3D7-28A3-B4A4-4991-CE151B243AFF}"/>
                  </a:ext>
                </a:extLst>
              </p:cNvPr>
              <p:cNvSpPr txBox="1">
                <a:spLocks noRot="1" noChangeAspect="1" noMove="1" noResize="1" noEditPoints="1" noAdjustHandles="1" noChangeArrowheads="1" noChangeShapeType="1" noTextEdit="1"/>
              </p:cNvSpPr>
              <p:nvPr/>
            </p:nvSpPr>
            <p:spPr bwMode="auto">
              <a:xfrm>
                <a:off x="505869" y="1258437"/>
                <a:ext cx="10786527" cy="4763504"/>
              </a:xfrm>
              <a:prstGeom prst="rect">
                <a:avLst/>
              </a:prstGeom>
              <a:blipFill>
                <a:blip r:embed="rId7"/>
                <a:stretch>
                  <a:fillRect l="-735" b="-2089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noFill/>
                  </a:rPr>
                  <a:t> </a:t>
                </a:r>
              </a:p>
            </p:txBody>
          </p:sp>
        </mc:Fallback>
      </mc:AlternateContent>
    </p:spTree>
    <p:extLst>
      <p:ext uri="{BB962C8B-B14F-4D97-AF65-F5344CB8AC3E}">
        <p14:creationId xmlns:p14="http://schemas.microsoft.com/office/powerpoint/2010/main" val="144438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1000"/>
                                        <p:tgtEl>
                                          <p:spTgt spid="12">
                                            <p:txEl>
                                              <p:pRg st="3" end="3"/>
                                            </p:txEl>
                                          </p:spTgt>
                                        </p:tgtEl>
                                      </p:cBhvr>
                                    </p:animEffect>
                                    <p:anim calcmode="lin" valueType="num">
                                      <p:cBhvr>
                                        <p:cTn id="18"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1000"/>
                                        <p:tgtEl>
                                          <p:spTgt spid="12">
                                            <p:txEl>
                                              <p:pRg st="4" end="4"/>
                                            </p:txEl>
                                          </p:spTgt>
                                        </p:tgtEl>
                                      </p:cBhvr>
                                    </p:animEffect>
                                    <p:anim calcmode="lin" valueType="num">
                                      <p:cBhvr>
                                        <p:cTn id="23"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1000"/>
                                        <p:tgtEl>
                                          <p:spTgt spid="12">
                                            <p:txEl>
                                              <p:pRg st="5" end="5"/>
                                            </p:txEl>
                                          </p:spTgt>
                                        </p:tgtEl>
                                      </p:cBhvr>
                                    </p:animEffect>
                                    <p:anim calcmode="lin" valueType="num">
                                      <p:cBhvr>
                                        <p:cTn id="28"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6" end="6"/>
                                            </p:txEl>
                                          </p:spTgt>
                                        </p:tgtEl>
                                        <p:attrNameLst>
                                          <p:attrName>style.visibility</p:attrName>
                                        </p:attrNameLst>
                                      </p:cBhvr>
                                      <p:to>
                                        <p:strVal val="visible"/>
                                      </p:to>
                                    </p:set>
                                    <p:animEffect transition="in" filter="fade">
                                      <p:cBhvr>
                                        <p:cTn id="34" dur="1000"/>
                                        <p:tgtEl>
                                          <p:spTgt spid="12">
                                            <p:txEl>
                                              <p:pRg st="6" end="6"/>
                                            </p:txEl>
                                          </p:spTgt>
                                        </p:tgtEl>
                                      </p:cBhvr>
                                    </p:animEffect>
                                    <p:anim calcmode="lin" valueType="num">
                                      <p:cBhvr>
                                        <p:cTn id="35"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animEffect transition="in" filter="fade">
                                      <p:cBhvr>
                                        <p:cTn id="41" dur="1000"/>
                                        <p:tgtEl>
                                          <p:spTgt spid="12">
                                            <p:txEl>
                                              <p:pRg st="7" end="7"/>
                                            </p:txEl>
                                          </p:spTgt>
                                        </p:tgtEl>
                                      </p:cBhvr>
                                    </p:animEffect>
                                    <p:anim calcmode="lin" valueType="num">
                                      <p:cBhvr>
                                        <p:cTn id="42"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xEl>
                                              <p:pRg st="8" end="8"/>
                                            </p:txEl>
                                          </p:spTgt>
                                        </p:tgtEl>
                                        <p:attrNameLst>
                                          <p:attrName>style.visibility</p:attrName>
                                        </p:attrNameLst>
                                      </p:cBhvr>
                                      <p:to>
                                        <p:strVal val="visible"/>
                                      </p:to>
                                    </p:set>
                                    <p:animEffect transition="in" filter="fade">
                                      <p:cBhvr>
                                        <p:cTn id="46" dur="1000"/>
                                        <p:tgtEl>
                                          <p:spTgt spid="12">
                                            <p:txEl>
                                              <p:pRg st="8" end="8"/>
                                            </p:txEl>
                                          </p:spTgt>
                                        </p:tgtEl>
                                      </p:cBhvr>
                                    </p:animEffect>
                                    <p:anim calcmode="lin" valueType="num">
                                      <p:cBhvr>
                                        <p:cTn id="47"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
                                            <p:txEl>
                                              <p:pRg st="9" end="9"/>
                                            </p:txEl>
                                          </p:spTgt>
                                        </p:tgtEl>
                                        <p:attrNameLst>
                                          <p:attrName>style.visibility</p:attrName>
                                        </p:attrNameLst>
                                      </p:cBhvr>
                                      <p:to>
                                        <p:strVal val="visible"/>
                                      </p:to>
                                    </p:set>
                                    <p:animEffect transition="in" filter="fade">
                                      <p:cBhvr>
                                        <p:cTn id="53" dur="1000"/>
                                        <p:tgtEl>
                                          <p:spTgt spid="12">
                                            <p:txEl>
                                              <p:pRg st="9" end="9"/>
                                            </p:txEl>
                                          </p:spTgt>
                                        </p:tgtEl>
                                      </p:cBhvr>
                                    </p:animEffect>
                                    <p:anim calcmode="lin" valueType="num">
                                      <p:cBhvr>
                                        <p:cTn id="54"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12">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
                                            <p:txEl>
                                              <p:pRg st="10" end="10"/>
                                            </p:txEl>
                                          </p:spTgt>
                                        </p:tgtEl>
                                        <p:attrNameLst>
                                          <p:attrName>style.visibility</p:attrName>
                                        </p:attrNameLst>
                                      </p:cBhvr>
                                      <p:to>
                                        <p:strVal val="visible"/>
                                      </p:to>
                                    </p:set>
                                    <p:animEffect transition="in" filter="fade">
                                      <p:cBhvr>
                                        <p:cTn id="58" dur="1000"/>
                                        <p:tgtEl>
                                          <p:spTgt spid="12">
                                            <p:txEl>
                                              <p:pRg st="10" end="10"/>
                                            </p:txEl>
                                          </p:spTgt>
                                        </p:tgtEl>
                                      </p:cBhvr>
                                    </p:animEffect>
                                    <p:anim calcmode="lin" valueType="num">
                                      <p:cBhvr>
                                        <p:cTn id="59"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Results under 5% variation in test</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12" name="内容占位符 2">
            <a:extLst>
              <a:ext uri="{FF2B5EF4-FFF2-40B4-BE49-F238E27FC236}">
                <a16:creationId xmlns:a16="http://schemas.microsoft.com/office/drawing/2014/main" id="{EC94F3D7-28A3-B4A4-4991-CE151B243AFF}"/>
              </a:ext>
            </a:extLst>
          </p:cNvPr>
          <p:cNvSpPr txBox="1">
            <a:spLocks/>
          </p:cNvSpPr>
          <p:nvPr/>
        </p:nvSpPr>
        <p:spPr bwMode="auto">
          <a:xfrm>
            <a:off x="505869" y="1242104"/>
            <a:ext cx="10786527" cy="495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0" indent="0">
              <a:buNone/>
            </a:pPr>
            <a:endParaRPr lang="en-US" altLang="zh-CN" sz="2000" dirty="0"/>
          </a:p>
          <a:p>
            <a:pPr marL="0" indent="0">
              <a:buNone/>
            </a:pPr>
            <a:endParaRPr lang="en-GB" sz="20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132080" indent="-132080"/>
            <a:r>
              <a:rPr lang="en-GB" sz="2000" kern="0" dirty="0">
                <a:cs typeface="Arial"/>
              </a:rPr>
              <a:t>Analysis: compare to nominal training,</a:t>
            </a:r>
          </a:p>
          <a:p>
            <a:pPr marL="332998" lvl="1" indent="-132080"/>
            <a:r>
              <a:rPr lang="en-GB" sz="1600" kern="0" dirty="0">
                <a:cs typeface="Arial"/>
              </a:rPr>
              <a:t> 10.7% </a:t>
            </a:r>
            <a:r>
              <a:rPr lang="de-DE" sz="1600" dirty="0"/>
              <a:t>Accuracy</a:t>
            </a:r>
            <a:r>
              <a:rPr lang="en-GB" sz="1600" kern="0" dirty="0">
                <a:cs typeface="Arial"/>
              </a:rPr>
              <a:t> and 84.8% Robustness(standard deviation) improvement</a:t>
            </a:r>
          </a:p>
          <a:p>
            <a:pPr marL="0" indent="0">
              <a:buNone/>
            </a:pPr>
            <a:endParaRPr lang="en-GB" sz="2000" kern="0" dirty="0">
              <a:cs typeface="Arial"/>
            </a:endParaRPr>
          </a:p>
          <a:p>
            <a:pPr marL="0" indent="0">
              <a:buNone/>
            </a:pPr>
            <a:endParaRPr lang="en-GB" sz="2000" kern="0" dirty="0">
              <a:cs typeface="Arial"/>
            </a:endParaRPr>
          </a:p>
          <a:p>
            <a:pPr marL="333375" lvl="1" indent="-132080">
              <a:buChar char="•"/>
            </a:pPr>
            <a:endParaRPr lang="en-GB" sz="1600" kern="0" dirty="0">
              <a:ea typeface="+mn-lt"/>
              <a:cs typeface="+mn-lt"/>
            </a:endParaRPr>
          </a:p>
          <a:p>
            <a:pPr marL="0" indent="0">
              <a:buNone/>
            </a:pPr>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0" indent="0">
              <a:buNone/>
            </a:pPr>
            <a:endParaRPr lang="en-US" kern="0" dirty="0">
              <a:cs typeface="Arial"/>
            </a:endParaRPr>
          </a:p>
          <a:p>
            <a:pPr marL="132080" indent="-132080">
              <a:buChar char="•"/>
            </a:pPr>
            <a:endParaRPr lang="en-US" kern="0" dirty="0">
              <a:cs typeface="Arial"/>
            </a:endParaRPr>
          </a:p>
          <a:p>
            <a:pPr marL="0" indent="0">
              <a:buNone/>
            </a:pPr>
            <a:endParaRPr lang="en-US" kern="0" dirty="0">
              <a:cs typeface="Arial"/>
            </a:endParaRPr>
          </a:p>
          <a:p>
            <a:pPr marL="0" indent="0">
              <a:buNone/>
            </a:pPr>
            <a:endParaRPr lang="en-GB" sz="1000" kern="0" dirty="0"/>
          </a:p>
          <a:p>
            <a:pPr marL="0" indent="0">
              <a:buNone/>
            </a:pPr>
            <a:endParaRPr lang="en-GB" sz="1000" kern="0" dirty="0"/>
          </a:p>
          <a:p>
            <a:pPr marL="0" indent="0">
              <a:buFontTx/>
              <a:buNone/>
            </a:pPr>
            <a:r>
              <a:rPr lang="en-GB" sz="1000" kern="0" dirty="0"/>
              <a:t>.</a:t>
            </a:r>
            <a:endParaRPr lang="en-US" sz="1000" kern="0" dirty="0"/>
          </a:p>
        </p:txBody>
      </p:sp>
      <p:sp>
        <p:nvSpPr>
          <p:cNvPr id="14" name="Rechteck 13">
            <a:extLst>
              <a:ext uri="{FF2B5EF4-FFF2-40B4-BE49-F238E27FC236}">
                <a16:creationId xmlns:a16="http://schemas.microsoft.com/office/drawing/2014/main" id="{E5E32EB0-1B65-A427-2680-6771448E8450}"/>
              </a:ext>
            </a:extLst>
          </p:cNvPr>
          <p:cNvSpPr/>
          <p:nvPr/>
        </p:nvSpPr>
        <p:spPr>
          <a:xfrm>
            <a:off x="1576067" y="5018907"/>
            <a:ext cx="8957540" cy="210318"/>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7F02CA09-FE72-B941-9726-148F7F0EE59A}"/>
              </a:ext>
            </a:extLst>
          </p:cNvPr>
          <p:cNvPicPr>
            <a:picLocks noChangeAspect="1"/>
          </p:cNvPicPr>
          <p:nvPr/>
        </p:nvPicPr>
        <p:blipFill>
          <a:blip r:embed="rId7"/>
          <a:stretch>
            <a:fillRect/>
          </a:stretch>
        </p:blipFill>
        <p:spPr>
          <a:xfrm>
            <a:off x="2264465" y="1318798"/>
            <a:ext cx="6079766" cy="3799854"/>
          </a:xfrm>
          <a:prstGeom prst="rect">
            <a:avLst/>
          </a:prstGeom>
        </p:spPr>
      </p:pic>
    </p:spTree>
    <p:extLst>
      <p:ext uri="{BB962C8B-B14F-4D97-AF65-F5344CB8AC3E}">
        <p14:creationId xmlns:p14="http://schemas.microsoft.com/office/powerpoint/2010/main" val="390823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6" end="16"/>
                                            </p:txEl>
                                          </p:spTgt>
                                        </p:tgtEl>
                                        <p:attrNameLst>
                                          <p:attrName>style.visibility</p:attrName>
                                        </p:attrNameLst>
                                      </p:cBhvr>
                                      <p:to>
                                        <p:strVal val="visible"/>
                                      </p:to>
                                    </p:set>
                                    <p:animEffect transition="in" filter="fade">
                                      <p:cBhvr>
                                        <p:cTn id="7" dur="1000"/>
                                        <p:tgtEl>
                                          <p:spTgt spid="12">
                                            <p:txEl>
                                              <p:pRg st="16" end="16"/>
                                            </p:txEl>
                                          </p:spTgt>
                                        </p:tgtEl>
                                      </p:cBhvr>
                                    </p:animEffect>
                                    <p:anim calcmode="lin" valueType="num">
                                      <p:cBhvr>
                                        <p:cTn id="8" dur="1000" fill="hold"/>
                                        <p:tgtEl>
                                          <p:spTgt spid="12">
                                            <p:txEl>
                                              <p:pRg st="16" end="16"/>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7" end="17"/>
                                            </p:txEl>
                                          </p:spTgt>
                                        </p:tgtEl>
                                        <p:attrNameLst>
                                          <p:attrName>style.visibility</p:attrName>
                                        </p:attrNameLst>
                                      </p:cBhvr>
                                      <p:to>
                                        <p:strVal val="visible"/>
                                      </p:to>
                                    </p:set>
                                    <p:animEffect transition="in" filter="fade">
                                      <p:cBhvr>
                                        <p:cTn id="14" dur="1000"/>
                                        <p:tgtEl>
                                          <p:spTgt spid="12">
                                            <p:txEl>
                                              <p:pRg st="17" end="17"/>
                                            </p:txEl>
                                          </p:spTgt>
                                        </p:tgtEl>
                                      </p:cBhvr>
                                    </p:animEffect>
                                    <p:anim calcmode="lin" valueType="num">
                                      <p:cBhvr>
                                        <p:cTn id="15" dur="1000" fill="hold"/>
                                        <p:tgtEl>
                                          <p:spTgt spid="12">
                                            <p:txEl>
                                              <p:pRg st="17" end="17"/>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Results under 10% variation in test</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12" name="内容占位符 2">
            <a:extLst>
              <a:ext uri="{FF2B5EF4-FFF2-40B4-BE49-F238E27FC236}">
                <a16:creationId xmlns:a16="http://schemas.microsoft.com/office/drawing/2014/main" id="{EC94F3D7-28A3-B4A4-4991-CE151B243AFF}"/>
              </a:ext>
            </a:extLst>
          </p:cNvPr>
          <p:cNvSpPr txBox="1">
            <a:spLocks/>
          </p:cNvSpPr>
          <p:nvPr/>
        </p:nvSpPr>
        <p:spPr bwMode="auto">
          <a:xfrm>
            <a:off x="505869" y="1242104"/>
            <a:ext cx="10786527" cy="495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0" indent="0">
              <a:buNone/>
            </a:pPr>
            <a:endParaRPr lang="en-US" altLang="zh-CN" sz="2000" dirty="0"/>
          </a:p>
          <a:p>
            <a:pPr marL="0" indent="0">
              <a:buNone/>
            </a:pPr>
            <a:endParaRPr lang="en-GB" sz="20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132080" indent="-132080"/>
            <a:r>
              <a:rPr lang="en-GB" sz="2000" kern="0" dirty="0">
                <a:cs typeface="Arial"/>
              </a:rPr>
              <a:t>Analysis: compare to nominal training,</a:t>
            </a:r>
          </a:p>
          <a:p>
            <a:pPr marL="332998" lvl="1" indent="-132080"/>
            <a:r>
              <a:rPr lang="en-GB" sz="1600" kern="0" dirty="0">
                <a:cs typeface="Arial"/>
              </a:rPr>
              <a:t>19.2% Accuracy and 75.5% Robustness improvement</a:t>
            </a:r>
          </a:p>
          <a:p>
            <a:pPr marL="132080" indent="-132080"/>
            <a:endParaRPr lang="en-GB" sz="2000" kern="0" dirty="0">
              <a:cs typeface="Arial"/>
            </a:endParaRPr>
          </a:p>
          <a:p>
            <a:pPr marL="0" indent="0">
              <a:buNone/>
            </a:pPr>
            <a:endParaRPr lang="en-GB" sz="2000" kern="0" dirty="0">
              <a:cs typeface="Arial"/>
            </a:endParaRPr>
          </a:p>
          <a:p>
            <a:pPr marL="333375" lvl="1" indent="-132080">
              <a:buChar char="•"/>
            </a:pPr>
            <a:endParaRPr lang="en-GB" sz="1600" kern="0" dirty="0">
              <a:ea typeface="+mn-lt"/>
              <a:cs typeface="+mn-lt"/>
            </a:endParaRPr>
          </a:p>
          <a:p>
            <a:pPr marL="0" indent="0">
              <a:buNone/>
            </a:pPr>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0" indent="0">
              <a:buNone/>
            </a:pPr>
            <a:endParaRPr lang="en-US" kern="0" dirty="0">
              <a:cs typeface="Arial"/>
            </a:endParaRPr>
          </a:p>
          <a:p>
            <a:pPr marL="132080" indent="-132080">
              <a:buChar char="•"/>
            </a:pPr>
            <a:endParaRPr lang="en-US" kern="0" dirty="0">
              <a:cs typeface="Arial"/>
            </a:endParaRPr>
          </a:p>
          <a:p>
            <a:pPr marL="0" indent="0">
              <a:buNone/>
            </a:pPr>
            <a:endParaRPr lang="en-US" kern="0" dirty="0">
              <a:cs typeface="Arial"/>
            </a:endParaRPr>
          </a:p>
          <a:p>
            <a:pPr marL="0" indent="0">
              <a:buNone/>
            </a:pPr>
            <a:endParaRPr lang="en-GB" sz="1000" kern="0" dirty="0"/>
          </a:p>
          <a:p>
            <a:pPr marL="0" indent="0">
              <a:buNone/>
            </a:pPr>
            <a:endParaRPr lang="en-GB" sz="1000" kern="0" dirty="0"/>
          </a:p>
          <a:p>
            <a:pPr marL="0" indent="0">
              <a:buFontTx/>
              <a:buNone/>
            </a:pPr>
            <a:r>
              <a:rPr lang="en-GB" sz="1000" kern="0" dirty="0"/>
              <a:t>.</a:t>
            </a:r>
            <a:endParaRPr lang="en-US" sz="1000" kern="0" dirty="0"/>
          </a:p>
        </p:txBody>
      </p:sp>
      <p:pic>
        <p:nvPicPr>
          <p:cNvPr id="5" name="Grafik 4">
            <a:extLst>
              <a:ext uri="{FF2B5EF4-FFF2-40B4-BE49-F238E27FC236}">
                <a16:creationId xmlns:a16="http://schemas.microsoft.com/office/drawing/2014/main" id="{94D9A90F-8CBE-2244-98CA-E48E42F302C0}"/>
              </a:ext>
            </a:extLst>
          </p:cNvPr>
          <p:cNvPicPr>
            <a:picLocks noChangeAspect="1"/>
          </p:cNvPicPr>
          <p:nvPr/>
        </p:nvPicPr>
        <p:blipFill>
          <a:blip r:embed="rId7"/>
          <a:stretch>
            <a:fillRect/>
          </a:stretch>
        </p:blipFill>
        <p:spPr>
          <a:xfrm>
            <a:off x="1979394" y="1348520"/>
            <a:ext cx="6268915" cy="3818740"/>
          </a:xfrm>
          <a:prstGeom prst="rect">
            <a:avLst/>
          </a:prstGeom>
        </p:spPr>
      </p:pic>
    </p:spTree>
    <p:extLst>
      <p:ext uri="{BB962C8B-B14F-4D97-AF65-F5344CB8AC3E}">
        <p14:creationId xmlns:p14="http://schemas.microsoft.com/office/powerpoint/2010/main" val="50750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6" end="16"/>
                                            </p:txEl>
                                          </p:spTgt>
                                        </p:tgtEl>
                                        <p:attrNameLst>
                                          <p:attrName>style.visibility</p:attrName>
                                        </p:attrNameLst>
                                      </p:cBhvr>
                                      <p:to>
                                        <p:strVal val="visible"/>
                                      </p:to>
                                    </p:set>
                                    <p:animEffect transition="in" filter="fade">
                                      <p:cBhvr>
                                        <p:cTn id="7" dur="1000"/>
                                        <p:tgtEl>
                                          <p:spTgt spid="12">
                                            <p:txEl>
                                              <p:pRg st="16" end="16"/>
                                            </p:txEl>
                                          </p:spTgt>
                                        </p:tgtEl>
                                      </p:cBhvr>
                                    </p:animEffect>
                                    <p:anim calcmode="lin" valueType="num">
                                      <p:cBhvr>
                                        <p:cTn id="8" dur="1000" fill="hold"/>
                                        <p:tgtEl>
                                          <p:spTgt spid="12">
                                            <p:txEl>
                                              <p:pRg st="16" end="16"/>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7" end="17"/>
                                            </p:txEl>
                                          </p:spTgt>
                                        </p:tgtEl>
                                        <p:attrNameLst>
                                          <p:attrName>style.visibility</p:attrName>
                                        </p:attrNameLst>
                                      </p:cBhvr>
                                      <p:to>
                                        <p:strVal val="visible"/>
                                      </p:to>
                                    </p:set>
                                    <p:animEffect transition="in" filter="fade">
                                      <p:cBhvr>
                                        <p:cTn id="14" dur="1000"/>
                                        <p:tgtEl>
                                          <p:spTgt spid="12">
                                            <p:txEl>
                                              <p:pRg st="17" end="17"/>
                                            </p:txEl>
                                          </p:spTgt>
                                        </p:tgtEl>
                                      </p:cBhvr>
                                    </p:animEffect>
                                    <p:anim calcmode="lin" valueType="num">
                                      <p:cBhvr>
                                        <p:cTn id="15" dur="1000" fill="hold"/>
                                        <p:tgtEl>
                                          <p:spTgt spid="12">
                                            <p:txEl>
                                              <p:pRg st="17" end="17"/>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Background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r>
              <a:rPr lang="de-DE" altLang="zh-CN" dirty="0" err="1"/>
              <a:t>Introduction</a:t>
            </a:r>
            <a:r>
              <a:rPr lang="de-DE" altLang="zh-CN" dirty="0"/>
              <a:t> of printed </a:t>
            </a:r>
            <a:r>
              <a:rPr lang="de-DE" altLang="zh-CN" dirty="0" err="1"/>
              <a:t>Neuromorphics</a:t>
            </a:r>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pPr marL="132080" indent="-132080"/>
            <a:r>
              <a:rPr lang="en-GB" dirty="0">
                <a:cs typeface="Arial"/>
              </a:rPr>
              <a:t>Neuromorphic Computing </a:t>
            </a:r>
          </a:p>
          <a:p>
            <a:pPr marL="509806" lvl="2" indent="-132080"/>
            <a:r>
              <a:rPr lang="en-US" dirty="0">
                <a:cs typeface="Arial"/>
              </a:rPr>
              <a:t>inspired by the workings of the brain, neural network</a:t>
            </a:r>
            <a:r>
              <a:rPr lang="de-DE" dirty="0">
                <a:cs typeface="Arial"/>
              </a:rPr>
              <a:t>(NN)</a:t>
            </a:r>
            <a:endParaRPr lang="en-US" dirty="0">
              <a:cs typeface="Arial"/>
            </a:endParaRPr>
          </a:p>
          <a:p>
            <a:pPr marL="509806" lvl="2" indent="-132080"/>
            <a:r>
              <a:rPr lang="en-GB" dirty="0">
                <a:cs typeface="Arial"/>
              </a:rPr>
              <a:t>simple primitive operations</a:t>
            </a:r>
            <a:r>
              <a:rPr lang="de-DE" dirty="0">
                <a:cs typeface="Arial"/>
              </a:rPr>
              <a:t>: weighted-sum &amp; activation function</a:t>
            </a:r>
            <a:endParaRPr lang="en-GB" dirty="0">
              <a:cs typeface="Arial"/>
            </a:endParaRPr>
          </a:p>
          <a:p>
            <a:pPr marL="509806" lvl="2" indent="-132080"/>
            <a:r>
              <a:rPr lang="en-GB" dirty="0">
                <a:cs typeface="Arial"/>
              </a:rPr>
              <a:t>high ability to approximate desired functionalities </a:t>
            </a:r>
            <a:endParaRPr lang="de-DE" dirty="0">
              <a:cs typeface="Arial"/>
            </a:endParaRPr>
          </a:p>
          <a:p>
            <a:pPr marL="377726" lvl="2" indent="0">
              <a:buNone/>
            </a:pPr>
            <a:endParaRPr lang="de-DE" dirty="0">
              <a:cs typeface="Arial"/>
            </a:endParaRPr>
          </a:p>
          <a:p>
            <a:pPr marL="377726" lvl="2" indent="0">
              <a:buNone/>
            </a:pPr>
            <a:endParaRPr lang="en-GB" dirty="0">
              <a:cs typeface="Arial"/>
            </a:endParaRPr>
          </a:p>
          <a:p>
            <a:pPr marL="132080" indent="-132080"/>
            <a:r>
              <a:rPr lang="en-GB" dirty="0">
                <a:cs typeface="Arial"/>
              </a:rPr>
              <a:t>Printed electronics </a:t>
            </a:r>
            <a:r>
              <a:rPr lang="de-DE" dirty="0">
                <a:cs typeface="Arial"/>
              </a:rPr>
              <a:t>(PE)</a:t>
            </a:r>
            <a:endParaRPr lang="en-GB" dirty="0">
              <a:ea typeface="+mn-lt"/>
              <a:cs typeface="+mn-lt"/>
            </a:endParaRPr>
          </a:p>
          <a:p>
            <a:pPr marL="509806" lvl="2" indent="-132080"/>
            <a:r>
              <a:rPr lang="en-GB" dirty="0">
                <a:cs typeface="Arial"/>
              </a:rPr>
              <a:t>Flexibility</a:t>
            </a:r>
            <a:r>
              <a:rPr lang="de-DE" dirty="0">
                <a:cs typeface="Arial"/>
              </a:rPr>
              <a:t>:</a:t>
            </a:r>
            <a:r>
              <a:rPr lang="en-GB" dirty="0">
                <a:cs typeface="Arial"/>
              </a:rPr>
              <a:t>High level customization due to additive manufacturing</a:t>
            </a:r>
          </a:p>
          <a:p>
            <a:pPr marL="509806" lvl="2" indent="-132080"/>
            <a:r>
              <a:rPr lang="en-GB" dirty="0">
                <a:cs typeface="Arial"/>
              </a:rPr>
              <a:t>nontoxicity, ultra low-cost…</a:t>
            </a: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p:spTree>
    <p:extLst>
      <p:ext uri="{BB962C8B-B14F-4D97-AF65-F5344CB8AC3E}">
        <p14:creationId xmlns:p14="http://schemas.microsoft.com/office/powerpoint/2010/main" val="134308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1000"/>
                                        <p:tgtEl>
                                          <p:spTgt spid="11">
                                            <p:txEl>
                                              <p:pRg st="8" end="8"/>
                                            </p:txEl>
                                          </p:spTgt>
                                        </p:tgtEl>
                                      </p:cBhvr>
                                    </p:animEffect>
                                    <p:anim calcmode="lin" valueType="num">
                                      <p:cBhvr>
                                        <p:cTn id="3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E497-879B-259C-17FA-2727E3256CE1}"/>
              </a:ext>
            </a:extLst>
          </p:cNvPr>
          <p:cNvSpPr>
            <a:spLocks noGrp="1"/>
          </p:cNvSpPr>
          <p:nvPr>
            <p:ph type="title"/>
          </p:nvPr>
        </p:nvSpPr>
        <p:spPr/>
        <p:txBody>
          <a:bodyPr/>
          <a:lstStyle/>
          <a:p>
            <a:r>
              <a:rPr lang="en-GB" sz="2400" dirty="0">
                <a:cs typeface="Arial"/>
              </a:rPr>
              <a:t>Conclusion</a:t>
            </a:r>
            <a:endParaRPr lang="en-GB" sz="2400" dirty="0"/>
          </a:p>
        </p:txBody>
      </p:sp>
      <p:sp>
        <p:nvSpPr>
          <p:cNvPr id="4" name="Content Placeholder 3">
            <a:extLst>
              <a:ext uri="{FF2B5EF4-FFF2-40B4-BE49-F238E27FC236}">
                <a16:creationId xmlns:a16="http://schemas.microsoft.com/office/drawing/2014/main" id="{281695A7-1848-346E-8812-FDE019E64C18}"/>
              </a:ext>
            </a:extLst>
          </p:cNvPr>
          <p:cNvSpPr>
            <a:spLocks noGrp="1"/>
          </p:cNvSpPr>
          <p:nvPr>
            <p:ph sz="quarter" idx="11"/>
          </p:nvPr>
        </p:nvSpPr>
        <p:spPr/>
        <p:txBody>
          <a:bodyPr/>
          <a:lstStyle/>
          <a:p>
            <a:r>
              <a:rPr lang="en-GB" dirty="0">
                <a:cs typeface="Arial"/>
              </a:rPr>
              <a:t>Learnable Nonlinear Circuitry in Printed </a:t>
            </a:r>
            <a:r>
              <a:rPr lang="en-GB" dirty="0" err="1">
                <a:cs typeface="Arial"/>
              </a:rPr>
              <a:t>Neuromorphics</a:t>
            </a:r>
            <a:endParaRPr lang="en-GB" dirty="0">
              <a:cs typeface="Arial"/>
            </a:endParaRPr>
          </a:p>
          <a:p>
            <a:r>
              <a:rPr lang="de-DE" dirty="0">
                <a:cs typeface="Arial"/>
              </a:rPr>
              <a:t>-</a:t>
            </a:r>
            <a:endParaRPr lang="en-GB" dirty="0">
              <a:cs typeface="Arial"/>
            </a:endParaRPr>
          </a:p>
        </p:txBody>
      </p:sp>
      <p:sp>
        <p:nvSpPr>
          <p:cNvPr id="6" name="Footer Placeholder 5">
            <a:extLst>
              <a:ext uri="{FF2B5EF4-FFF2-40B4-BE49-F238E27FC236}">
                <a16:creationId xmlns:a16="http://schemas.microsoft.com/office/drawing/2014/main" id="{01EDFCD8-F902-8543-424E-F1B135056E08}"/>
              </a:ext>
            </a:extLst>
          </p:cNvPr>
          <p:cNvSpPr>
            <a:spLocks noGrp="1"/>
          </p:cNvSpPr>
          <p:nvPr>
            <p:ph type="ftr" sz="quarter" idx="13"/>
          </p:nvPr>
        </p:nvSpPr>
        <p:spPr/>
        <p:txBody>
          <a:bodyPr/>
          <a:lstStyle/>
          <a:p>
            <a:pPr algn="l"/>
            <a:r>
              <a:rPr lang="de-DE" err="1">
                <a:latin typeface="Arial"/>
                <a:cs typeface="Arial"/>
              </a:rPr>
              <a:t>Zhidong</a:t>
            </a:r>
            <a:r>
              <a:rPr lang="de-DE">
                <a:latin typeface="Arial"/>
                <a:cs typeface="Arial"/>
              </a:rPr>
              <a:t> Yang</a:t>
            </a:r>
            <a:endParaRPr lang="de-DE"/>
          </a:p>
        </p:txBody>
      </p:sp>
      <p:sp>
        <p:nvSpPr>
          <p:cNvPr id="12" name="内容占位符 2">
            <a:extLst>
              <a:ext uri="{FF2B5EF4-FFF2-40B4-BE49-F238E27FC236}">
                <a16:creationId xmlns:a16="http://schemas.microsoft.com/office/drawing/2014/main" id="{EC94F3D7-28A3-B4A4-4991-CE151B243AFF}"/>
              </a:ext>
            </a:extLst>
          </p:cNvPr>
          <p:cNvSpPr txBox="1">
            <a:spLocks/>
          </p:cNvSpPr>
          <p:nvPr/>
        </p:nvSpPr>
        <p:spPr bwMode="auto">
          <a:xfrm>
            <a:off x="505869" y="1258437"/>
            <a:ext cx="10786527" cy="47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32606" indent="-132606" algn="l" rtl="0" eaLnBrk="1" fontAlgn="base" hangingPunct="1">
              <a:spcBef>
                <a:spcPct val="20000"/>
              </a:spcBef>
              <a:spcAft>
                <a:spcPct val="0"/>
              </a:spcAft>
              <a:buBlip>
                <a:blip r:embed="rId3"/>
              </a:buBlip>
              <a:defRPr sz="2400">
                <a:solidFill>
                  <a:schemeClr val="tx1"/>
                </a:solidFill>
                <a:latin typeface="+mn-lt"/>
                <a:ea typeface="+mn-ea"/>
                <a:cs typeface="+mn-cs"/>
              </a:defRPr>
            </a:lvl1pPr>
            <a:lvl2pPr marL="333524" indent="-132606" algn="l" rtl="0" eaLnBrk="1" fontAlgn="base" hangingPunct="1">
              <a:spcBef>
                <a:spcPct val="20000"/>
              </a:spcBef>
              <a:spcAft>
                <a:spcPct val="0"/>
              </a:spcAft>
              <a:buBlip>
                <a:blip r:embed="rId4"/>
              </a:buBlip>
              <a:defRPr sz="2000">
                <a:solidFill>
                  <a:schemeClr val="tx1"/>
                </a:solidFill>
                <a:latin typeface="+mn-lt"/>
              </a:defRPr>
            </a:lvl2pPr>
            <a:lvl3pPr marL="510332" indent="-116533" algn="l" rtl="0" eaLnBrk="1" fontAlgn="base" hangingPunct="1">
              <a:spcBef>
                <a:spcPct val="20000"/>
              </a:spcBef>
              <a:spcAft>
                <a:spcPct val="0"/>
              </a:spcAft>
              <a:buBlip>
                <a:blip r:embed="rId5"/>
              </a:buBlip>
              <a:defRPr sz="1800">
                <a:solidFill>
                  <a:schemeClr val="tx1"/>
                </a:solidFill>
                <a:latin typeface="+mn-lt"/>
              </a:defRPr>
            </a:lvl3pPr>
            <a:lvl4pPr marL="699195" indent="-116533" algn="l" rtl="0" eaLnBrk="1" fontAlgn="base" hangingPunct="1">
              <a:spcBef>
                <a:spcPct val="20000"/>
              </a:spcBef>
              <a:spcAft>
                <a:spcPct val="0"/>
              </a:spcAft>
              <a:buBlip>
                <a:blip r:embed="rId5"/>
              </a:buBlip>
              <a:defRPr sz="1600">
                <a:solidFill>
                  <a:schemeClr val="tx1"/>
                </a:solidFill>
                <a:latin typeface="+mn-lt"/>
              </a:defRPr>
            </a:lvl4pPr>
            <a:lvl5pPr marL="884039" indent="-116533" algn="l" rtl="0" eaLnBrk="1" fontAlgn="base" hangingPunct="1">
              <a:spcBef>
                <a:spcPct val="20000"/>
              </a:spcBef>
              <a:spcAft>
                <a:spcPct val="0"/>
              </a:spcAft>
              <a:buBlip>
                <a:blip r:embed="rId5"/>
              </a:buBlip>
              <a:defRPr sz="1600">
                <a:solidFill>
                  <a:schemeClr val="tx1"/>
                </a:solidFill>
                <a:latin typeface="+mn-lt"/>
              </a:defRPr>
            </a:lvl5pPr>
            <a:lvl6pPr marL="1060847" indent="-96441" algn="l" rtl="0" eaLnBrk="1" fontAlgn="base" hangingPunct="1">
              <a:spcBef>
                <a:spcPct val="20000"/>
              </a:spcBef>
              <a:spcAft>
                <a:spcPct val="0"/>
              </a:spcAft>
              <a:buSzPct val="60000"/>
              <a:buBlip>
                <a:blip r:embed="rId6"/>
              </a:buBlip>
              <a:defRPr sz="1600">
                <a:solidFill>
                  <a:schemeClr val="tx1"/>
                </a:solidFill>
                <a:latin typeface="+mn-lt"/>
              </a:defRPr>
            </a:lvl6pPr>
            <a:lvl7pPr marL="1253729" indent="-96441" algn="l" rtl="0" eaLnBrk="1" fontAlgn="base" hangingPunct="1">
              <a:spcBef>
                <a:spcPct val="20000"/>
              </a:spcBef>
              <a:spcAft>
                <a:spcPct val="0"/>
              </a:spcAft>
              <a:buSzPct val="60000"/>
              <a:buBlip>
                <a:blip r:embed="rId6"/>
              </a:buBlip>
              <a:defRPr sz="591">
                <a:solidFill>
                  <a:schemeClr val="tx1"/>
                </a:solidFill>
                <a:latin typeface="+mn-lt"/>
              </a:defRPr>
            </a:lvl7pPr>
            <a:lvl8pPr marL="1446610" indent="-96441" algn="l" rtl="0" eaLnBrk="1" fontAlgn="base" hangingPunct="1">
              <a:spcBef>
                <a:spcPct val="20000"/>
              </a:spcBef>
              <a:spcAft>
                <a:spcPct val="0"/>
              </a:spcAft>
              <a:buSzPct val="60000"/>
              <a:buBlip>
                <a:blip r:embed="rId6"/>
              </a:buBlip>
              <a:defRPr sz="591">
                <a:solidFill>
                  <a:schemeClr val="tx1"/>
                </a:solidFill>
                <a:latin typeface="+mn-lt"/>
              </a:defRPr>
            </a:lvl8pPr>
            <a:lvl9pPr marL="1639491" indent="-96441" algn="l" rtl="0" eaLnBrk="1" fontAlgn="base" hangingPunct="1">
              <a:spcBef>
                <a:spcPct val="20000"/>
              </a:spcBef>
              <a:spcAft>
                <a:spcPct val="0"/>
              </a:spcAft>
              <a:buSzPct val="60000"/>
              <a:buBlip>
                <a:blip r:embed="rId6"/>
              </a:buBlip>
              <a:defRPr sz="591">
                <a:solidFill>
                  <a:schemeClr val="tx1"/>
                </a:solidFill>
                <a:latin typeface="+mn-lt"/>
              </a:defRPr>
            </a:lvl9pPr>
          </a:lstStyle>
          <a:p>
            <a:pPr marL="0" indent="0">
              <a:buNone/>
            </a:pPr>
            <a:endParaRPr lang="en-GB" sz="1600" dirty="0"/>
          </a:p>
          <a:p>
            <a:r>
              <a:rPr lang="en-US" altLang="zh-CN" dirty="0"/>
              <a:t>Enable</a:t>
            </a:r>
            <a:r>
              <a:rPr lang="zh-CN" altLang="en-US" dirty="0"/>
              <a:t> </a:t>
            </a:r>
            <a:r>
              <a:rPr lang="en-US" altLang="zh-CN" dirty="0"/>
              <a:t>bespoke</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nonlinear</a:t>
            </a:r>
            <a:r>
              <a:rPr lang="zh-CN" altLang="en-US" dirty="0"/>
              <a:t> </a:t>
            </a:r>
            <a:r>
              <a:rPr lang="en-US" altLang="zh-CN" dirty="0"/>
              <a:t>circuit</a:t>
            </a:r>
            <a:r>
              <a:rPr lang="zh-CN" altLang="en-US" dirty="0"/>
              <a:t> </a:t>
            </a:r>
            <a:r>
              <a:rPr lang="en-US" altLang="zh-CN" dirty="0"/>
              <a:t>in</a:t>
            </a:r>
            <a:r>
              <a:rPr lang="zh-CN" altLang="en-US" dirty="0"/>
              <a:t> </a:t>
            </a:r>
            <a:r>
              <a:rPr lang="en-US" altLang="zh-CN" dirty="0"/>
              <a:t>printed</a:t>
            </a:r>
            <a:r>
              <a:rPr lang="zh-CN" altLang="en-US" dirty="0"/>
              <a:t> </a:t>
            </a:r>
            <a:r>
              <a:rPr lang="en-US" altLang="zh-CN" dirty="0"/>
              <a:t>neuromorphic</a:t>
            </a:r>
            <a:r>
              <a:rPr lang="zh-CN" altLang="en-US" dirty="0"/>
              <a:t> </a:t>
            </a:r>
            <a:r>
              <a:rPr lang="en-US" altLang="zh-CN" dirty="0"/>
              <a:t>circuits</a:t>
            </a:r>
            <a:r>
              <a:rPr lang="zh-CN" altLang="en-US" dirty="0"/>
              <a:t> </a:t>
            </a:r>
            <a:r>
              <a:rPr lang="en-US" altLang="zh-CN" dirty="0"/>
              <a:t>for</a:t>
            </a:r>
            <a:r>
              <a:rPr lang="zh-CN" altLang="en-US" dirty="0"/>
              <a:t> </a:t>
            </a:r>
            <a:r>
              <a:rPr lang="en-US" altLang="zh-CN" dirty="0"/>
              <a:t>individual</a:t>
            </a:r>
            <a:r>
              <a:rPr lang="zh-CN" altLang="en-US" dirty="0"/>
              <a:t> </a:t>
            </a:r>
            <a:r>
              <a:rPr lang="en-US" altLang="zh-CN" dirty="0"/>
              <a:t>tasks</a:t>
            </a:r>
          </a:p>
          <a:p>
            <a:pPr lvl="1"/>
            <a:r>
              <a:rPr lang="en-US" altLang="zh-CN" dirty="0"/>
              <a:t>Build</a:t>
            </a:r>
            <a:r>
              <a:rPr lang="zh-CN" altLang="en-US" dirty="0"/>
              <a:t> </a:t>
            </a:r>
            <a:r>
              <a:rPr lang="en-US" altLang="zh-CN" dirty="0"/>
              <a:t>model(NN-based Approximator)</a:t>
            </a:r>
            <a:r>
              <a:rPr lang="zh-CN" altLang="en-US" dirty="0"/>
              <a:t> </a:t>
            </a:r>
            <a:r>
              <a:rPr lang="de-DE" altLang="zh-CN" dirty="0"/>
              <a:t>for learnable</a:t>
            </a:r>
            <a:r>
              <a:rPr lang="zh-CN" altLang="en-US" dirty="0"/>
              <a:t> </a:t>
            </a:r>
            <a:r>
              <a:rPr lang="en-US" altLang="zh-CN" dirty="0"/>
              <a:t>nonlinear</a:t>
            </a:r>
            <a:r>
              <a:rPr lang="zh-CN" altLang="en-US" dirty="0"/>
              <a:t> </a:t>
            </a:r>
            <a:r>
              <a:rPr lang="en-US" altLang="zh-CN" dirty="0"/>
              <a:t>circuit</a:t>
            </a:r>
          </a:p>
          <a:p>
            <a:pPr lvl="1"/>
            <a:r>
              <a:rPr lang="en-US" altLang="zh-CN" dirty="0"/>
              <a:t>Integrate</a:t>
            </a:r>
            <a:r>
              <a:rPr lang="zh-CN" altLang="en-US" dirty="0"/>
              <a:t> </a:t>
            </a:r>
            <a:r>
              <a:rPr lang="de-DE" altLang="zh-CN" dirty="0"/>
              <a:t>this Approximator</a:t>
            </a:r>
            <a:r>
              <a:rPr lang="zh-CN" altLang="en-US" dirty="0"/>
              <a:t> </a:t>
            </a:r>
            <a:r>
              <a:rPr lang="en-US" altLang="zh-CN" dirty="0"/>
              <a:t>into</a:t>
            </a:r>
            <a:r>
              <a:rPr lang="zh-CN" altLang="en-US" dirty="0"/>
              <a:t> </a:t>
            </a:r>
            <a:r>
              <a:rPr lang="en-US" altLang="zh-CN" dirty="0"/>
              <a:t>pNNs</a:t>
            </a:r>
            <a:r>
              <a:rPr lang="zh-CN" altLang="en-US" dirty="0"/>
              <a:t> </a:t>
            </a:r>
            <a:r>
              <a:rPr lang="de-DE" altLang="zh-CN" dirty="0"/>
              <a:t>for learnable activation function</a:t>
            </a:r>
            <a:endParaRPr lang="en-US" altLang="zh-CN" dirty="0"/>
          </a:p>
          <a:p>
            <a:pPr lvl="1"/>
            <a:r>
              <a:rPr lang="en-US" altLang="zh-CN" dirty="0"/>
              <a:t>The training for pNNs: considering variation-aware training and learning flexibility</a:t>
            </a:r>
          </a:p>
          <a:p>
            <a:r>
              <a:rPr lang="en-US" altLang="zh-CN" dirty="0"/>
              <a:t>Conduct</a:t>
            </a:r>
            <a:r>
              <a:rPr lang="zh-CN" altLang="en-US" dirty="0"/>
              <a:t> </a:t>
            </a:r>
            <a:r>
              <a:rPr lang="en-US" altLang="zh-CN" dirty="0"/>
              <a:t>experiments</a:t>
            </a:r>
            <a:r>
              <a:rPr lang="zh-CN" altLang="en-US" dirty="0"/>
              <a:t> </a:t>
            </a:r>
            <a:r>
              <a:rPr lang="en-US" altLang="zh-CN" dirty="0"/>
              <a:t>and</a:t>
            </a:r>
            <a:r>
              <a:rPr lang="zh-CN" altLang="en-US" dirty="0"/>
              <a:t> </a:t>
            </a:r>
            <a:r>
              <a:rPr lang="en-US" altLang="zh-CN" dirty="0"/>
              <a:t>investigate</a:t>
            </a:r>
          </a:p>
          <a:p>
            <a:pPr lvl="1"/>
            <a:r>
              <a:rPr lang="en-US" altLang="zh-CN" dirty="0">
                <a:solidFill>
                  <a:schemeClr val="accent1"/>
                </a:solidFill>
              </a:rPr>
              <a:t>the</a:t>
            </a:r>
            <a:r>
              <a:rPr lang="zh-CN" altLang="en-US" dirty="0">
                <a:solidFill>
                  <a:schemeClr val="accent1"/>
                </a:solidFill>
              </a:rPr>
              <a:t> </a:t>
            </a:r>
            <a:r>
              <a:rPr lang="en-US" altLang="zh-CN" dirty="0">
                <a:solidFill>
                  <a:schemeClr val="accent1"/>
                </a:solidFill>
              </a:rPr>
              <a:t>effectiveness</a:t>
            </a:r>
            <a:r>
              <a:rPr lang="zh-CN" altLang="en-US" dirty="0">
                <a:solidFill>
                  <a:schemeClr val="accent1"/>
                </a:solidFill>
              </a:rPr>
              <a:t> </a:t>
            </a:r>
            <a:r>
              <a:rPr lang="en-US" altLang="zh-CN" dirty="0">
                <a:solidFill>
                  <a:schemeClr val="accent1"/>
                </a:solidFill>
              </a:rPr>
              <a:t>of</a:t>
            </a:r>
            <a:r>
              <a:rPr lang="zh-CN" altLang="en-US" dirty="0">
                <a:solidFill>
                  <a:schemeClr val="accent1"/>
                </a:solidFill>
              </a:rPr>
              <a:t> </a:t>
            </a:r>
            <a:r>
              <a:rPr lang="de-DE" altLang="zh-CN" dirty="0">
                <a:solidFill>
                  <a:schemeClr val="accent1"/>
                </a:solidFill>
              </a:rPr>
              <a:t>learnable nonlinear circuit without variation</a:t>
            </a:r>
          </a:p>
          <a:p>
            <a:pPr lvl="1"/>
            <a:r>
              <a:rPr lang="en-US" altLang="zh-CN" dirty="0">
                <a:solidFill>
                  <a:srgbClr val="FF0000"/>
                </a:solidFill>
              </a:rPr>
              <a:t>the</a:t>
            </a:r>
            <a:r>
              <a:rPr lang="zh-CN" altLang="en-US" dirty="0">
                <a:solidFill>
                  <a:srgbClr val="FF0000"/>
                </a:solidFill>
              </a:rPr>
              <a:t> </a:t>
            </a:r>
            <a:r>
              <a:rPr lang="en-US" altLang="zh-CN" dirty="0">
                <a:solidFill>
                  <a:srgbClr val="FF0000"/>
                </a:solidFill>
              </a:rPr>
              <a:t>effectiveness</a:t>
            </a:r>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variation-aware</a:t>
            </a:r>
            <a:r>
              <a:rPr lang="zh-CN" altLang="en-US" dirty="0">
                <a:solidFill>
                  <a:srgbClr val="FF0000"/>
                </a:solidFill>
              </a:rPr>
              <a:t> </a:t>
            </a:r>
            <a:r>
              <a:rPr lang="en-US" altLang="zh-CN" dirty="0">
                <a:solidFill>
                  <a:srgbClr val="FF0000"/>
                </a:solidFill>
              </a:rPr>
              <a:t>training with </a:t>
            </a:r>
            <a:r>
              <a:rPr lang="de-DE" altLang="zh-CN" dirty="0">
                <a:solidFill>
                  <a:srgbClr val="FF0000"/>
                </a:solidFill>
              </a:rPr>
              <a:t>learnable nonlinear circuit  </a:t>
            </a:r>
            <a:r>
              <a:rPr lang="zh-CN" altLang="en-US" dirty="0">
                <a:solidFill>
                  <a:srgbClr val="FF0000"/>
                </a:solidFill>
              </a:rPr>
              <a:t> </a:t>
            </a:r>
            <a:endParaRPr lang="en-US" altLang="zh-CN" dirty="0">
              <a:solidFill>
                <a:srgbClr val="FF0000"/>
              </a:solidFill>
            </a:endParaRPr>
          </a:p>
          <a:p>
            <a:r>
              <a:rPr lang="en-US" altLang="zh-CN" dirty="0"/>
              <a:t>Result</a:t>
            </a:r>
          </a:p>
          <a:p>
            <a:pPr lvl="1"/>
            <a:r>
              <a:rPr lang="en-US" altLang="zh-CN" dirty="0">
                <a:solidFill>
                  <a:schemeClr val="accent1"/>
                </a:solidFill>
              </a:rPr>
              <a:t>4.2% accuracy improvement</a:t>
            </a:r>
          </a:p>
          <a:p>
            <a:pPr lvl="1"/>
            <a:r>
              <a:rPr lang="en-US" altLang="zh-CN" dirty="0">
                <a:solidFill>
                  <a:srgbClr val="FF0000"/>
                </a:solidFill>
              </a:rPr>
              <a:t>10%</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20%</a:t>
            </a:r>
            <a:r>
              <a:rPr lang="zh-CN" altLang="en-US" dirty="0">
                <a:solidFill>
                  <a:srgbClr val="FF0000"/>
                </a:solidFill>
              </a:rPr>
              <a:t> </a:t>
            </a:r>
            <a:r>
              <a:rPr lang="en-US" altLang="zh-CN" dirty="0">
                <a:solidFill>
                  <a:srgbClr val="FF0000"/>
                </a:solidFill>
              </a:rPr>
              <a:t>accuracy</a:t>
            </a:r>
            <a:r>
              <a:rPr lang="zh-CN" altLang="en-US" dirty="0">
                <a:solidFill>
                  <a:srgbClr val="FF0000"/>
                </a:solidFill>
              </a:rPr>
              <a:t> </a:t>
            </a:r>
            <a:r>
              <a:rPr lang="en-US" altLang="zh-CN" dirty="0">
                <a:solidFill>
                  <a:srgbClr val="FF0000"/>
                </a:solidFill>
              </a:rPr>
              <a:t>improvement</a:t>
            </a:r>
            <a:r>
              <a:rPr lang="zh-CN" altLang="en-US" dirty="0">
                <a:solidFill>
                  <a:srgbClr val="FF0000"/>
                </a:solidFill>
              </a:rPr>
              <a:t> </a:t>
            </a:r>
            <a:r>
              <a:rPr lang="en-US" altLang="zh-CN" dirty="0">
                <a:solidFill>
                  <a:srgbClr val="FF0000"/>
                </a:solidFill>
              </a:rPr>
              <a:t>&amp;</a:t>
            </a:r>
            <a:r>
              <a:rPr lang="zh-CN" altLang="en-US" dirty="0">
                <a:solidFill>
                  <a:srgbClr val="FF0000"/>
                </a:solidFill>
              </a:rPr>
              <a:t> </a:t>
            </a:r>
            <a:r>
              <a:rPr lang="en-US" altLang="zh-CN" dirty="0">
                <a:solidFill>
                  <a:srgbClr val="FF0000"/>
                </a:solidFill>
              </a:rPr>
              <a:t>75%</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85%</a:t>
            </a:r>
            <a:r>
              <a:rPr lang="zh-CN" altLang="en-US" dirty="0">
                <a:solidFill>
                  <a:srgbClr val="FF0000"/>
                </a:solidFill>
              </a:rPr>
              <a:t> </a:t>
            </a:r>
            <a:r>
              <a:rPr lang="en-US" altLang="zh-CN" dirty="0">
                <a:solidFill>
                  <a:srgbClr val="FF0000"/>
                </a:solidFill>
              </a:rPr>
              <a:t>robustness</a:t>
            </a:r>
            <a:r>
              <a:rPr lang="zh-CN" altLang="en-US" dirty="0">
                <a:solidFill>
                  <a:srgbClr val="FF0000"/>
                </a:solidFill>
              </a:rPr>
              <a:t> </a:t>
            </a:r>
            <a:r>
              <a:rPr lang="en-US" altLang="zh-CN" dirty="0">
                <a:solidFill>
                  <a:srgbClr val="FF0000"/>
                </a:solidFill>
              </a:rPr>
              <a:t>improvement</a:t>
            </a:r>
          </a:p>
          <a:p>
            <a:pPr lvl="1"/>
            <a:endParaRPr lang="en-US" altLang="zh-CN" dirty="0">
              <a:solidFill>
                <a:schemeClr val="accent1"/>
              </a:solidFill>
            </a:endParaRPr>
          </a:p>
          <a:p>
            <a:endParaRPr lang="de-DE" altLang="zh-CN" dirty="0"/>
          </a:p>
          <a:p>
            <a:pPr marL="200918" lvl="1" indent="0">
              <a:buNone/>
            </a:pPr>
            <a:endParaRPr lang="en-GB" sz="20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132080" indent="-132080"/>
            <a:endParaRPr lang="en-GB" sz="800" kern="0" dirty="0">
              <a:cs typeface="Arial"/>
            </a:endParaRPr>
          </a:p>
          <a:p>
            <a:pPr marL="0" indent="0">
              <a:buNone/>
            </a:pPr>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132080" indent="-132080"/>
            <a:endParaRPr lang="en-GB" sz="2000" kern="0" dirty="0">
              <a:cs typeface="Arial"/>
            </a:endParaRPr>
          </a:p>
          <a:p>
            <a:pPr marL="132080" indent="-132080"/>
            <a:endParaRPr lang="en-GB" sz="2000" kern="0" dirty="0">
              <a:cs typeface="Arial"/>
            </a:endParaRPr>
          </a:p>
          <a:p>
            <a:pPr marL="0" indent="0">
              <a:buNone/>
            </a:pPr>
            <a:endParaRPr lang="en-GB" sz="2000" kern="0" dirty="0">
              <a:cs typeface="Arial"/>
            </a:endParaRPr>
          </a:p>
          <a:p>
            <a:pPr marL="333375" lvl="1" indent="-132080">
              <a:buChar char="•"/>
            </a:pPr>
            <a:endParaRPr lang="en-GB" sz="1600" kern="0" dirty="0">
              <a:ea typeface="+mn-lt"/>
              <a:cs typeface="+mn-lt"/>
            </a:endParaRPr>
          </a:p>
          <a:p>
            <a:pPr marL="0" indent="0">
              <a:buNone/>
            </a:pPr>
            <a:endParaRPr lang="en-GB" sz="2000" kern="0" dirty="0">
              <a:cs typeface="Arial"/>
            </a:endParaRPr>
          </a:p>
          <a:p>
            <a:pPr marL="0" indent="0">
              <a:buNone/>
            </a:pPr>
            <a:endParaRPr lang="en-GB" sz="2000" kern="0" dirty="0">
              <a:cs typeface="Arial"/>
            </a:endParaRPr>
          </a:p>
          <a:p>
            <a:pPr marL="0" indent="0">
              <a:buNone/>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132080" indent="-132080">
              <a:buChar char="•"/>
            </a:pPr>
            <a:endParaRPr lang="en-GB" sz="2000" kern="0" dirty="0">
              <a:cs typeface="Arial"/>
            </a:endParaRPr>
          </a:p>
          <a:p>
            <a:pPr marL="0" indent="0">
              <a:buNone/>
            </a:pPr>
            <a:endParaRPr lang="en-US" kern="0" dirty="0">
              <a:cs typeface="Arial"/>
            </a:endParaRPr>
          </a:p>
          <a:p>
            <a:pPr marL="132080" indent="-132080">
              <a:buChar char="•"/>
            </a:pPr>
            <a:endParaRPr lang="en-US" kern="0" dirty="0">
              <a:cs typeface="Arial"/>
            </a:endParaRPr>
          </a:p>
          <a:p>
            <a:pPr marL="0" indent="0">
              <a:buNone/>
            </a:pPr>
            <a:endParaRPr lang="en-US" kern="0" dirty="0">
              <a:cs typeface="Arial"/>
            </a:endParaRPr>
          </a:p>
          <a:p>
            <a:pPr marL="0" indent="0">
              <a:buNone/>
            </a:pPr>
            <a:endParaRPr lang="en-GB" sz="1000" kern="0" dirty="0"/>
          </a:p>
          <a:p>
            <a:pPr marL="0" indent="0">
              <a:buNone/>
            </a:pPr>
            <a:endParaRPr lang="en-GB" sz="1000" kern="0" dirty="0"/>
          </a:p>
          <a:p>
            <a:pPr marL="0" indent="0">
              <a:buFontTx/>
              <a:buNone/>
            </a:pPr>
            <a:r>
              <a:rPr lang="en-GB" sz="1000" kern="0" dirty="0"/>
              <a:t>.</a:t>
            </a:r>
            <a:endParaRPr lang="en-US" sz="1000" kern="0" dirty="0"/>
          </a:p>
        </p:txBody>
      </p:sp>
    </p:spTree>
    <p:extLst>
      <p:ext uri="{BB962C8B-B14F-4D97-AF65-F5344CB8AC3E}">
        <p14:creationId xmlns:p14="http://schemas.microsoft.com/office/powerpoint/2010/main" val="366793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anim calcmode="lin" valueType="num">
                                      <p:cBhvr>
                                        <p:cTn id="36"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2">
                                            <p:txEl>
                                              <p:pRg st="8" end="8"/>
                                            </p:txEl>
                                          </p:spTgt>
                                        </p:tgtEl>
                                        <p:attrNameLst>
                                          <p:attrName>style.visibility</p:attrName>
                                        </p:attrNameLst>
                                      </p:cBhvr>
                                      <p:to>
                                        <p:strVal val="visible"/>
                                      </p:to>
                                    </p:set>
                                    <p:animEffect transition="in" filter="fade">
                                      <p:cBhvr>
                                        <p:cTn id="40" dur="1000"/>
                                        <p:tgtEl>
                                          <p:spTgt spid="12">
                                            <p:txEl>
                                              <p:pRg st="8" end="8"/>
                                            </p:txEl>
                                          </p:spTgt>
                                        </p:tgtEl>
                                      </p:cBhvr>
                                    </p:animEffect>
                                    <p:anim calcmode="lin" valueType="num">
                                      <p:cBhvr>
                                        <p:cTn id="4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xEl>
                                              <p:pRg st="6" end="6"/>
                                            </p:txEl>
                                          </p:spTgt>
                                        </p:tgtEl>
                                        <p:attrNameLst>
                                          <p:attrName>style.visibility</p:attrName>
                                        </p:attrNameLst>
                                      </p:cBhvr>
                                      <p:to>
                                        <p:strVal val="visible"/>
                                      </p:to>
                                    </p:set>
                                    <p:animEffect transition="in" filter="fade">
                                      <p:cBhvr>
                                        <p:cTn id="47" dur="1000"/>
                                        <p:tgtEl>
                                          <p:spTgt spid="12">
                                            <p:txEl>
                                              <p:pRg st="6" end="6"/>
                                            </p:txEl>
                                          </p:spTgt>
                                        </p:tgtEl>
                                      </p:cBhvr>
                                    </p:animEffect>
                                    <p:anim calcmode="lin" valueType="num">
                                      <p:cBhvr>
                                        <p:cTn id="48"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
                                            <p:txEl>
                                              <p:pRg st="9" end="9"/>
                                            </p:txEl>
                                          </p:spTgt>
                                        </p:tgtEl>
                                        <p:attrNameLst>
                                          <p:attrName>style.visibility</p:attrName>
                                        </p:attrNameLst>
                                      </p:cBhvr>
                                      <p:to>
                                        <p:strVal val="visible"/>
                                      </p:to>
                                    </p:set>
                                    <p:animEffect transition="in" filter="fade">
                                      <p:cBhvr>
                                        <p:cTn id="52" dur="1000"/>
                                        <p:tgtEl>
                                          <p:spTgt spid="12">
                                            <p:txEl>
                                              <p:pRg st="9" end="9"/>
                                            </p:txEl>
                                          </p:spTgt>
                                        </p:tgtEl>
                                      </p:cBhvr>
                                    </p:animEffect>
                                    <p:anim calcmode="lin" valueType="num">
                                      <p:cBhvr>
                                        <p:cTn id="53"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animEffect transition="in" filter="fade">
                                      <p:cBhvr>
                                        <p:cTn id="59" dur="1000"/>
                                        <p:tgtEl>
                                          <p:spTgt spid="12">
                                            <p:txEl>
                                              <p:pRg st="7" end="7"/>
                                            </p:txEl>
                                          </p:spTgt>
                                        </p:tgtEl>
                                      </p:cBhvr>
                                    </p:animEffect>
                                    <p:anim calcmode="lin" valueType="num">
                                      <p:cBhvr>
                                        <p:cTn id="6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2">
                                            <p:txEl>
                                              <p:pRg st="10" end="10"/>
                                            </p:txEl>
                                          </p:spTgt>
                                        </p:tgtEl>
                                        <p:attrNameLst>
                                          <p:attrName>style.visibility</p:attrName>
                                        </p:attrNameLst>
                                      </p:cBhvr>
                                      <p:to>
                                        <p:strVal val="visible"/>
                                      </p:to>
                                    </p:set>
                                    <p:animEffect transition="in" filter="fade">
                                      <p:cBhvr>
                                        <p:cTn id="64" dur="1000"/>
                                        <p:tgtEl>
                                          <p:spTgt spid="12">
                                            <p:txEl>
                                              <p:pRg st="10" end="10"/>
                                            </p:txEl>
                                          </p:spTgt>
                                        </p:tgtEl>
                                      </p:cBhvr>
                                    </p:animEffect>
                                    <p:anim calcmode="lin" valueType="num">
                                      <p:cBhvr>
                                        <p:cTn id="65"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CB0792D-542B-7CD0-6304-9773A5A10EAA}"/>
              </a:ext>
            </a:extLst>
          </p:cNvPr>
          <p:cNvSpPr>
            <a:spLocks noGrp="1"/>
          </p:cNvSpPr>
          <p:nvPr>
            <p:ph sz="quarter" idx="11"/>
          </p:nvPr>
        </p:nvSpPr>
        <p:spPr/>
        <p:txBody>
          <a:bodyPr/>
          <a:lstStyle/>
          <a:p>
            <a:r>
              <a:rPr lang="de-DE" dirty="0"/>
              <a:t>Learnable Nonlinear Circuitry in Printed </a:t>
            </a:r>
            <a:r>
              <a:rPr lang="de-DE" dirty="0" err="1"/>
              <a:t>Neuromorphics</a:t>
            </a:r>
            <a:endParaRPr lang="en-US" dirty="0" err="1"/>
          </a:p>
        </p:txBody>
      </p:sp>
      <p:sp>
        <p:nvSpPr>
          <p:cNvPr id="5" name="内容占位符 4">
            <a:extLst>
              <a:ext uri="{FF2B5EF4-FFF2-40B4-BE49-F238E27FC236}">
                <a16:creationId xmlns:a16="http://schemas.microsoft.com/office/drawing/2014/main" id="{B2D14735-F425-D39B-63C1-B0E105DD47AB}"/>
              </a:ext>
            </a:extLst>
          </p:cNvPr>
          <p:cNvSpPr>
            <a:spLocks noGrp="1"/>
          </p:cNvSpPr>
          <p:nvPr>
            <p:ph sz="quarter" idx="12"/>
          </p:nvPr>
        </p:nvSpPr>
        <p:spPr/>
        <p:txBody>
          <a:bodyPr/>
          <a:lstStyle/>
          <a:p>
            <a:endParaRPr lang="en-US"/>
          </a:p>
        </p:txBody>
      </p:sp>
      <p:sp>
        <p:nvSpPr>
          <p:cNvPr id="6" name="页脚占位符 5">
            <a:extLst>
              <a:ext uri="{FF2B5EF4-FFF2-40B4-BE49-F238E27FC236}">
                <a16:creationId xmlns:a16="http://schemas.microsoft.com/office/drawing/2014/main" id="{E6ABD4BF-EB4C-E11D-F670-9A9E8CBBDE34}"/>
              </a:ext>
            </a:extLst>
          </p:cNvPr>
          <p:cNvSpPr>
            <a:spLocks noGrp="1"/>
          </p:cNvSpPr>
          <p:nvPr>
            <p:ph type="ftr" sz="quarter" idx="13"/>
          </p:nvPr>
        </p:nvSpPr>
        <p:spPr/>
        <p:txBody>
          <a:bodyPr/>
          <a:lstStyle/>
          <a:p>
            <a:pPr algn="l"/>
            <a:r>
              <a:rPr lang="de-DE" altLang="zh-CN" dirty="0" err="1">
                <a:latin typeface="Arial"/>
                <a:cs typeface="Arial"/>
              </a:rPr>
              <a:t>Zhidong</a:t>
            </a:r>
            <a:r>
              <a:rPr lang="de-DE" altLang="zh-CN" dirty="0">
                <a:latin typeface="Arial"/>
                <a:cs typeface="Arial"/>
              </a:rPr>
              <a:t> Yang</a:t>
            </a:r>
            <a:endParaRPr lang="de-DE" altLang="zh-CN" dirty="0"/>
          </a:p>
        </p:txBody>
      </p:sp>
      <p:sp>
        <p:nvSpPr>
          <p:cNvPr id="7" name="文本框 6">
            <a:extLst>
              <a:ext uri="{FF2B5EF4-FFF2-40B4-BE49-F238E27FC236}">
                <a16:creationId xmlns:a16="http://schemas.microsoft.com/office/drawing/2014/main" id="{38DFB4C3-0831-1D63-FDED-60C18F028A76}"/>
              </a:ext>
            </a:extLst>
          </p:cNvPr>
          <p:cNvSpPr txBox="1"/>
          <p:nvPr/>
        </p:nvSpPr>
        <p:spPr>
          <a:xfrm>
            <a:off x="4006899" y="2921168"/>
            <a:ext cx="3990195" cy="1015663"/>
          </a:xfrm>
          <a:prstGeom prst="rect">
            <a:avLst/>
          </a:prstGeom>
          <a:noFill/>
        </p:spPr>
        <p:txBody>
          <a:bodyPr wrap="none" rtlCol="0">
            <a:spAutoFit/>
          </a:bodyPr>
          <a:lstStyle/>
          <a:p>
            <a:r>
              <a:rPr lang="en-US" sz="6000"/>
              <a:t>Thank you!</a:t>
            </a:r>
          </a:p>
        </p:txBody>
      </p:sp>
    </p:spTree>
    <p:extLst>
      <p:ext uri="{BB962C8B-B14F-4D97-AF65-F5344CB8AC3E}">
        <p14:creationId xmlns:p14="http://schemas.microsoft.com/office/powerpoint/2010/main" val="6160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en-US" altLang="zh-CN" dirty="0"/>
              <a:t>Variation-aware</a:t>
            </a:r>
            <a:r>
              <a:rPr lang="zh-CN" altLang="en-US" dirty="0"/>
              <a:t> </a:t>
            </a:r>
            <a:r>
              <a:rPr lang="en-US" altLang="zh-CN" dirty="0"/>
              <a:t>Training</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Taking</a:t>
                </a:r>
                <a:r>
                  <a:rPr lang="zh-CN" altLang="en-US" dirty="0"/>
                  <a:t> </a:t>
                </a:r>
                <a:r>
                  <a:rPr lang="en-US" altLang="zh-CN" dirty="0"/>
                  <a:t>fabrication</a:t>
                </a:r>
                <a:r>
                  <a:rPr lang="zh-CN" altLang="en-US" dirty="0"/>
                  <a:t> </a:t>
                </a:r>
                <a:r>
                  <a:rPr lang="en-US" altLang="zh-CN" dirty="0"/>
                  <a:t>error/variation</a:t>
                </a:r>
                <a:r>
                  <a:rPr lang="zh-CN" altLang="en-US" dirty="0"/>
                  <a:t> </a:t>
                </a:r>
                <a:r>
                  <a:rPr lang="en-US" altLang="zh-CN" dirty="0"/>
                  <a:t>into</a:t>
                </a:r>
                <a:r>
                  <a:rPr lang="zh-CN" altLang="en-US" dirty="0"/>
                  <a:t> </a:t>
                </a:r>
                <a:r>
                  <a:rPr lang="en-US" altLang="zh-CN" dirty="0"/>
                  <a:t>account</a:t>
                </a:r>
              </a:p>
              <a:p>
                <a:endParaRPr lang="en-US" altLang="zh-CN" dirty="0"/>
              </a:p>
              <a:p>
                <a:r>
                  <a:rPr lang="en-US" altLang="zh-CN" dirty="0"/>
                  <a:t>Model</a:t>
                </a:r>
                <a:r>
                  <a:rPr lang="zh-CN" altLang="en-US" dirty="0"/>
                  <a:t> </a:t>
                </a:r>
                <a:r>
                  <a:rPr lang="en-US" altLang="zh-CN" dirty="0"/>
                  <a:t>the</a:t>
                </a:r>
                <a:r>
                  <a:rPr lang="zh-CN" altLang="en-US" dirty="0"/>
                  <a:t> </a:t>
                </a:r>
                <a:r>
                  <a:rPr lang="en-US" altLang="zh-CN" dirty="0"/>
                  <a:t>learnable</a:t>
                </a:r>
                <a:r>
                  <a:rPr lang="zh-CN" altLang="en-US" dirty="0"/>
                  <a:t> </a:t>
                </a:r>
                <a:r>
                  <a:rPr lang="en-US" altLang="zh-CN" dirty="0"/>
                  <a:t>parameter</a:t>
                </a:r>
                <a:r>
                  <a:rPr lang="zh-CN" altLang="en-US" dirty="0"/>
                  <a:t> </a:t>
                </a:r>
                <a:r>
                  <a:rPr lang="en-US" altLang="zh-CN" dirty="0"/>
                  <a:t>as</a:t>
                </a:r>
                <a:r>
                  <a:rPr lang="zh-CN" altLang="en-US" dirty="0"/>
                  <a:t> </a:t>
                </a:r>
                <a:r>
                  <a:rPr lang="en-US" altLang="zh-CN" dirty="0"/>
                  <a:t>stochastic</a:t>
                </a:r>
                <a:r>
                  <a:rPr lang="zh-CN" altLang="en-US" dirty="0"/>
                  <a:t> </a:t>
                </a:r>
                <a:r>
                  <a:rPr lang="en-US" altLang="zh-CN" dirty="0"/>
                  <a:t>variables,</a:t>
                </a:r>
                <a:r>
                  <a:rPr lang="zh-CN" altLang="en-US" dirty="0"/>
                  <a:t> </a:t>
                </a:r>
                <a:r>
                  <a:rPr lang="en-US" altLang="zh-CN" dirty="0"/>
                  <a:t>e.g.,</a:t>
                </a:r>
              </a:p>
              <a:p>
                <a:pPr lvl="1"/>
                <a14:m>
                  <m:oMath xmlns:m="http://schemas.openxmlformats.org/officeDocument/2006/math">
                    <m:r>
                      <a:rPr lang="en-US" altLang="zh-CN" b="1" i="1" smtClean="0">
                        <a:latin typeface="Cambria Math" panose="02040503050406030204" pitchFamily="18" charset="0"/>
                      </a:rPr>
                      <m:t>𝜽</m:t>
                    </m:r>
                    <m:r>
                      <a:rPr lang="en-US" altLang="zh-CN" b="1" i="1" smtClean="0">
                        <a:latin typeface="Cambria Math" panose="02040503050406030204" pitchFamily="18" charset="0"/>
                      </a:rPr>
                      <m:t>,</m:t>
                    </m:r>
                    <m:sSup>
                      <m:sSupPr>
                        <m:ctrlPr>
                          <a:rPr lang="en-US" altLang="zh-CN" b="1" i="1" dirty="0">
                            <a:latin typeface="Cambria Math" panose="02040503050406030204" pitchFamily="18" charset="0"/>
                          </a:rPr>
                        </m:ctrlPr>
                      </m:sSupPr>
                      <m:e>
                        <m:r>
                          <a:rPr lang="de-DE" altLang="zh-CN" b="1" i="1" dirty="0">
                            <a:latin typeface="Cambria Math" panose="02040503050406030204" pitchFamily="18" charset="0"/>
                          </a:rPr>
                          <m:t>𝒑</m:t>
                        </m:r>
                      </m:e>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r>
                      <a:rPr lang="en-US" altLang="zh-CN" b="1" i="1" smtClean="0">
                        <a:latin typeface="Cambria Math" panose="02040503050406030204" pitchFamily="18" charset="0"/>
                      </a:rPr>
                      <m:t>𝜽</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smtClean="0">
                            <a:latin typeface="Cambria Math" panose="02040503050406030204" pitchFamily="18" charset="0"/>
                          </a:rPr>
                          <m:t>𝒑</m:t>
                        </m:r>
                      </m:sub>
                    </m:sSub>
                    <m:sSup>
                      <m:sSupPr>
                        <m:ctrlPr>
                          <a:rPr lang="en-US" altLang="zh-CN" b="1" i="1" dirty="0">
                            <a:latin typeface="Cambria Math" panose="02040503050406030204" pitchFamily="18" charset="0"/>
                          </a:rPr>
                        </m:ctrlPr>
                      </m:sSupPr>
                      <m:e>
                        <m:r>
                          <a:rPr lang="de-DE" altLang="zh-CN" b="1" i="1" dirty="0">
                            <a:latin typeface="Cambria Math" panose="02040503050406030204" pitchFamily="18" charset="0"/>
                          </a:rPr>
                          <m:t>𝒑</m:t>
                        </m:r>
                      </m:e>
                      <m:sup/>
                    </m:sSup>
                  </m:oMath>
                </a14:m>
                <a:endParaRPr lang="en-US" altLang="zh-CN" b="1" dirty="0"/>
              </a:p>
              <a:p>
                <a:pPr lvl="1"/>
                <a:r>
                  <a:rPr lang="en-US" altLang="zh-CN" dirty="0"/>
                  <a:t>with</a:t>
                </a:r>
                <a:r>
                  <a:rPr lang="zh-CN" altLang="en-US" dirty="0"/>
                  <a:t> </a:t>
                </a:r>
                <a:r>
                  <a:rPr lang="en-US" altLang="zh-CN" dirty="0"/>
                  <a:t>each</a:t>
                </a:r>
                <a:r>
                  <a:rPr lang="zh-CN" altLang="en-US" dirty="0"/>
                  <a:t> </a:t>
                </a:r>
                <a:r>
                  <a:rPr lang="en-US" altLang="zh-CN" dirty="0"/>
                  <a:t>element</a:t>
                </a:r>
                <a:r>
                  <a:rPr lang="zh-CN" altLang="en-US" dirty="0"/>
                  <a:t> </a:t>
                </a:r>
                <a:r>
                  <a:rPr lang="en-US" altLang="zh-CN" dirty="0"/>
                  <a:t>in</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oMath>
                </a14:m>
                <a:r>
                  <a:rPr lang="zh-CN" altLang="en-US" dirty="0"/>
                  <a:t> </a:t>
                </a:r>
                <a:r>
                  <a:rPr lang="en-US" altLang="zh-CN" dirty="0"/>
                  <a:t>and</a:t>
                </a:r>
                <a:r>
                  <a:rPr lang="zh-CN" altLang="en-US"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smtClean="0">
                            <a:latin typeface="Cambria Math" panose="02040503050406030204" pitchFamily="18" charset="0"/>
                          </a:rPr>
                          <m:t>𝒑</m:t>
                        </m:r>
                      </m:sub>
                    </m:sSub>
                  </m:oMath>
                </a14:m>
                <a:r>
                  <a:rPr lang="zh-CN" altLang="en-US" dirty="0"/>
                  <a:t> </a:t>
                </a:r>
                <a:r>
                  <a:rPr lang="en-US" altLang="zh-CN" dirty="0"/>
                  <a:t>following</a:t>
                </a:r>
                <a:r>
                  <a:rPr lang="zh-CN" altLang="en-US" dirty="0"/>
                  <a:t> </a:t>
                </a:r>
                <a:r>
                  <a:rPr lang="en-US" altLang="zh-CN" dirty="0"/>
                  <a:t>a</a:t>
                </a:r>
                <a:r>
                  <a:rPr lang="zh-CN" altLang="en-US" dirty="0"/>
                  <a:t> </a:t>
                </a:r>
                <a:r>
                  <a:rPr lang="en-US" altLang="zh-CN" dirty="0"/>
                  <a:t>uniform</a:t>
                </a:r>
                <a:r>
                  <a:rPr lang="zh-CN" altLang="en-US" dirty="0"/>
                  <a:t> </a:t>
                </a:r>
                <a:r>
                  <a:rPr lang="en-US" altLang="zh-CN" dirty="0"/>
                  <a:t>distribution in this work</a:t>
                </a:r>
              </a:p>
              <a:p>
                <a:pPr marL="200918" lvl="1" indent="0">
                  <a:buNone/>
                </a:pPr>
                <a14:m>
                  <m:oMath xmlns:m="http://schemas.openxmlformats.org/officeDocument/2006/math">
                    <m:r>
                      <a:rPr lang="de-DE" altLang="zh-CN" i="1">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r>
                      <a:rPr lang="de-DE"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smtClean="0">
                                <a:latin typeface="Cambria Math" panose="02040503050406030204" pitchFamily="18" charset="0"/>
                              </a:rPr>
                              <m:t>𝒑</m:t>
                            </m:r>
                          </m:sub>
                        </m:sSub>
                      </m:e>
                    </m:d>
                    <m:r>
                      <a:rPr lang="en-US" altLang="zh-CN" b="1" i="1" smtClean="0">
                        <a:latin typeface="Cambria Math" panose="02040503050406030204" pitchFamily="18" charset="0"/>
                      </a:rPr>
                      <m:t>=</m:t>
                    </m:r>
                    <m:r>
                      <a:rPr lang="en-US" altLang="zh-CN" b="1" i="1" smtClean="0">
                        <a:latin typeface="Cambria Math" panose="02040503050406030204" pitchFamily="18" charset="0"/>
                      </a:rPr>
                      <m:t>𝒰</m:t>
                    </m:r>
                    <m:d>
                      <m:dPr>
                        <m:begChr m:val="["/>
                        <m:endChr m:val="]"/>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𝜀</m:t>
                        </m:r>
                        <m:r>
                          <a:rPr lang="en-US" altLang="zh-CN" b="0" i="1" smtClean="0">
                            <a:latin typeface="Cambria Math" panose="02040503050406030204" pitchFamily="18" charset="0"/>
                          </a:rPr>
                          <m:t>,1+</m:t>
                        </m:r>
                        <m:r>
                          <a:rPr lang="en-US" altLang="zh-CN" b="0" i="1" smtClean="0">
                            <a:latin typeface="Cambria Math" panose="02040503050406030204" pitchFamily="18" charset="0"/>
                          </a:rPr>
                          <m:t>𝜀</m:t>
                        </m:r>
                      </m:e>
                    </m:d>
                  </m:oMath>
                </a14:m>
                <a:r>
                  <a:rPr lang="en-US" altLang="zh-CN" dirty="0"/>
                  <a:t>,</a:t>
                </a:r>
                <a:r>
                  <a:rPr lang="zh-CN" altLang="en-US" dirty="0"/>
                  <a:t> </a:t>
                </a:r>
                <a14:m>
                  <m:oMath xmlns:m="http://schemas.openxmlformats.org/officeDocument/2006/math">
                    <m:r>
                      <a:rPr lang="en-US" altLang="zh-CN" b="0" i="1" smtClean="0">
                        <a:latin typeface="Cambria Math" panose="02040503050406030204" pitchFamily="18" charset="0"/>
                      </a:rPr>
                      <m:t>𝜀</m:t>
                    </m:r>
                  </m:oMath>
                </a14:m>
                <a:r>
                  <a:rPr lang="zh-CN" altLang="en-US" dirty="0"/>
                  <a:t> </a:t>
                </a:r>
                <a:r>
                  <a:rPr lang="en-US" altLang="zh-CN" dirty="0"/>
                  <a:t>reflects</a:t>
                </a:r>
                <a:r>
                  <a:rPr lang="zh-CN" altLang="en-US" dirty="0"/>
                  <a:t> </a:t>
                </a:r>
                <a:r>
                  <a:rPr lang="en-US" altLang="zh-CN" dirty="0"/>
                  <a:t>printing</a:t>
                </a:r>
                <a:r>
                  <a:rPr lang="zh-CN" altLang="en-US" dirty="0"/>
                  <a:t> </a:t>
                </a:r>
                <a:r>
                  <a:rPr lang="en-US" altLang="zh-CN" dirty="0"/>
                  <a:t>technology</a:t>
                </a:r>
              </a:p>
              <a:p>
                <a:pPr marL="200918" lvl="1" indent="0">
                  <a:buNone/>
                </a:pPr>
                <a:endParaRPr lang="en-US" altLang="zh-CN" dirty="0"/>
              </a:p>
              <a:p>
                <a:r>
                  <a:rPr lang="en-US" altLang="zh-CN" dirty="0"/>
                  <a:t>The</a:t>
                </a:r>
                <a:r>
                  <a:rPr lang="zh-CN" altLang="en-US" dirty="0"/>
                  <a:t> </a:t>
                </a:r>
                <a:r>
                  <a:rPr lang="en-US" altLang="zh-CN" dirty="0"/>
                  <a:t>expected</a:t>
                </a:r>
                <a:r>
                  <a:rPr lang="zh-CN" altLang="en-US" dirty="0"/>
                  <a:t> </a:t>
                </a:r>
                <a:r>
                  <a:rPr lang="en-US" altLang="zh-CN" dirty="0"/>
                  <a:t>loss</a:t>
                </a:r>
                <a:r>
                  <a:rPr lang="zh-CN" altLang="en-US" dirty="0"/>
                  <a:t> </a:t>
                </a:r>
                <a:r>
                  <a:rPr lang="en-US" altLang="zh-CN" dirty="0"/>
                  <a:t>as</a:t>
                </a:r>
                <a:r>
                  <a:rPr lang="zh-CN" altLang="en-US" dirty="0"/>
                  <a:t> </a:t>
                </a:r>
                <a:r>
                  <a:rPr lang="en-US" altLang="zh-CN" dirty="0"/>
                  <a:t>objective</a:t>
                </a:r>
                <a:endParaRPr lang="en-US" dirty="0"/>
              </a:p>
              <a:p>
                <a:pPr lvl="1"/>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𝜽</m:t>
                        </m:r>
                        <m:r>
                          <a:rPr lang="en-US" altLang="zh-CN" b="1" i="1" smtClean="0">
                            <a:latin typeface="Cambria Math" panose="02040503050406030204" pitchFamily="18" charset="0"/>
                          </a:rPr>
                          <m:t>,</m:t>
                        </m:r>
                        <m:r>
                          <a:rPr lang="de-DE" altLang="zh-CN" b="1" i="1" dirty="0">
                            <a:latin typeface="Cambria Math" panose="02040503050406030204" pitchFamily="18" charset="0"/>
                          </a:rPr>
                          <m:t>𝒑</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𝔼</m:t>
                    </m:r>
                    <m:d>
                      <m:dPr>
                        <m:begChr m:val="{"/>
                        <m:endChr m:val="}"/>
                        <m:ctrlPr>
                          <a:rPr lang="de-DE" altLang="zh-CN" b="0" i="1" smtClean="0">
                            <a:latin typeface="Cambria Math" panose="02040503050406030204" pitchFamily="18" charset="0"/>
                          </a:rPr>
                        </m:ctrlPr>
                      </m:dPr>
                      <m:e>
                        <m:r>
                          <a:rPr lang="de-DE" altLang="zh-CN" i="1">
                            <a:latin typeface="Cambria Math" panose="02040503050406030204" pitchFamily="18" charset="0"/>
                          </a:rPr>
                          <m:t>𝐿</m:t>
                        </m:r>
                        <m:r>
                          <a:rPr lang="de-DE" altLang="zh-CN" i="1">
                            <a:latin typeface="Cambria Math" panose="02040503050406030204" pitchFamily="18" charset="0"/>
                          </a:rPr>
                          <m:t>(</m:t>
                        </m:r>
                        <m:r>
                          <a:rPr lang="zh-CN" altLang="de-DE" i="1">
                            <a:latin typeface="Cambria Math" panose="02040503050406030204" pitchFamily="18" charset="0"/>
                          </a:rPr>
                          <m:t>𝜃</m:t>
                        </m:r>
                        <m:r>
                          <a:rPr lang="de-DE" altLang="zh-CN" i="1">
                            <a:latin typeface="Cambria Math" panose="02040503050406030204" pitchFamily="18" charset="0"/>
                          </a:rPr>
                          <m:t>,</m:t>
                        </m:r>
                        <m:r>
                          <a:rPr lang="zh-CN" altLang="de-DE" i="1">
                            <a:latin typeface="Cambria Math" panose="02040503050406030204" pitchFamily="18" charset="0"/>
                          </a:rPr>
                          <m:t>𝑝</m:t>
                        </m:r>
                        <m:r>
                          <a:rPr lang="de-DE" altLang="zh-CN" i="1">
                            <a:latin typeface="Cambria Math" panose="02040503050406030204" pitchFamily="18" charset="0"/>
                          </a:rPr>
                          <m:t>)</m:t>
                        </m:r>
                      </m:e>
                    </m:d>
                    <m:r>
                      <a:rPr lang="de-DE" altLang="zh-CN" b="0" i="1" smtClean="0">
                        <a:latin typeface="Cambria Math" panose="02040503050406030204" pitchFamily="18" charset="0"/>
                      </a:rPr>
                      <m:t>= </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r>
                          <a:rPr lang="en-US" altLang="zh-CN" b="1" i="1" smtClean="0">
                            <a:latin typeface="Cambria Math" panose="02040503050406030204" pitchFamily="18" charset="0"/>
                          </a:rPr>
                          <m:t>𝜽</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dirty="0">
                                <a:latin typeface="Cambria Math" panose="02040503050406030204" pitchFamily="18" charset="0"/>
                              </a:rPr>
                              <m:t>𝒑</m:t>
                            </m:r>
                          </m:sub>
                        </m:sSub>
                        <m:r>
                          <a:rPr lang="de-DE" altLang="zh-CN" b="1" i="1" dirty="0">
                            <a:latin typeface="Cambria Math" panose="02040503050406030204" pitchFamily="18" charset="0"/>
                          </a:rPr>
                          <m:t>𝒑</m:t>
                        </m:r>
                      </m:e>
                    </m:d>
                    <m:r>
                      <a:rPr lang="de-DE" altLang="zh-CN" b="0" i="1" dirty="0"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e>
                    </m:d>
                    <m:r>
                      <a:rPr lang="de-DE"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dirty="0">
                                <a:latin typeface="Cambria Math" panose="02040503050406030204" pitchFamily="18" charset="0"/>
                              </a:rPr>
                              <m:t>𝒑</m:t>
                            </m:r>
                          </m:sub>
                        </m:sSub>
                      </m:e>
                    </m:d>
                    <m:r>
                      <m:rPr>
                        <m:sty m:val="p"/>
                      </m:rPr>
                      <a:rPr lang="en-US" altLang="zh-CN" b="0" i="0" smtClean="0">
                        <a:latin typeface="Cambria Math" panose="02040503050406030204" pitchFamily="18" charset="0"/>
                      </a:rPr>
                      <m:t>d</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𝜃</m:t>
                        </m:r>
                      </m:sub>
                    </m:sSub>
                    <m:r>
                      <m:rPr>
                        <m:sty m:val="p"/>
                      </m:rPr>
                      <a:rPr lang="en-US" altLang="zh-CN" b="0" i="0" smtClean="0">
                        <a:latin typeface="Cambria Math" panose="02040503050406030204" pitchFamily="18" charset="0"/>
                      </a:rPr>
                      <m:t>d</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de-DE" altLang="zh-CN" b="1" i="1" dirty="0">
                            <a:latin typeface="Cambria Math" panose="02040503050406030204" pitchFamily="18" charset="0"/>
                          </a:rPr>
                          <m:t>𝒑</m:t>
                        </m:r>
                      </m:sub>
                    </m:sSub>
                  </m:oMath>
                </a14:m>
                <a:endParaRPr lang="de-DE" dirty="0">
                  <a:cs typeface="Arial"/>
                </a:endParaRPr>
              </a:p>
              <a:p>
                <a:pPr lvl="1"/>
                <a:r>
                  <a:rPr lang="de-DE" dirty="0">
                    <a:cs typeface="Arial"/>
                  </a:rPr>
                  <a:t>Monte-Carlo approximation</a:t>
                </a: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1"/>
                <a:r>
                  <a:rPr lang="en-US" dirty="0">
                    <a:cs typeface="Arial"/>
                  </a:rPr>
                  <a:t>build activation/negative weight functions </a:t>
                </a:r>
              </a:p>
              <a:p>
                <a:pPr marL="200918" lvl="1" indent="0">
                  <a:buNone/>
                </a:pPr>
                <a:r>
                  <a:rPr lang="en-US" dirty="0">
                    <a:cs typeface="Arial"/>
                  </a:rPr>
                  <a:t>   in pNNs</a:t>
                </a:r>
              </a:p>
              <a:p>
                <a:pPr lvl="1"/>
                <a:endParaRPr lang="de-DE" dirty="0">
                  <a:cs typeface="Arial"/>
                </a:endParaRPr>
              </a:p>
              <a:p>
                <a:pPr marL="393799" lvl="2" indent="0">
                  <a:buNone/>
                </a:pPr>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marL="393799" lvl="2" indent="0">
                  <a:buNone/>
                </a:pPr>
                <a:endParaRPr lang="de-DE" dirty="0">
                  <a:cs typeface="Arial"/>
                </a:endParaRPr>
              </a:p>
              <a:p>
                <a:pPr marL="393799" lvl="2" indent="0">
                  <a:buNone/>
                </a:pPr>
                <a:endParaRPr lang="de-DE" dirty="0">
                  <a:cs typeface="Arial"/>
                </a:endParaRPr>
              </a:p>
              <a:p>
                <a:pPr marL="393799"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b="-74008"/>
                </a:stretch>
              </a:blipFill>
            </p:spPr>
            <p:txBody>
              <a:bodyPr/>
              <a:lstStyle/>
              <a:p>
                <a:r>
                  <a:rPr lang="de-DE">
                    <a:noFill/>
                  </a:rPr>
                  <a:t> </a:t>
                </a:r>
              </a:p>
            </p:txBody>
          </p:sp>
        </mc:Fallback>
      </mc:AlternateContent>
    </p:spTree>
    <p:extLst>
      <p:ext uri="{BB962C8B-B14F-4D97-AF65-F5344CB8AC3E}">
        <p14:creationId xmlns:p14="http://schemas.microsoft.com/office/powerpoint/2010/main" val="300066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1000"/>
                                        <p:tgtEl>
                                          <p:spTgt spid="11">
                                            <p:txEl>
                                              <p:pRg st="2" end="2"/>
                                            </p:txEl>
                                          </p:spTgt>
                                        </p:tgtEl>
                                      </p:cBhvr>
                                    </p:animEffect>
                                    <p:anim calcmode="lin" valueType="num">
                                      <p:cBhvr>
                                        <p:cTn id="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3" end="3"/>
                                            </p:txEl>
                                          </p:spTgt>
                                        </p:tgtEl>
                                        <p:attrNameLst>
                                          <p:attrName>style.visibility</p:attrName>
                                        </p:attrNameLst>
                                      </p:cBhvr>
                                      <p:to>
                                        <p:strVal val="visible"/>
                                      </p:to>
                                    </p:set>
                                    <p:animEffect transition="in" filter="fade">
                                      <p:cBhvr>
                                        <p:cTn id="14" dur="1000"/>
                                        <p:tgtEl>
                                          <p:spTgt spid="11">
                                            <p:txEl>
                                              <p:pRg st="3" end="3"/>
                                            </p:txEl>
                                          </p:spTgt>
                                        </p:tgtEl>
                                      </p:cBhvr>
                                    </p:animEffect>
                                    <p:anim calcmode="lin" valueType="num">
                                      <p:cBhvr>
                                        <p:cTn id="15"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1000"/>
                                        <p:tgtEl>
                                          <p:spTgt spid="11">
                                            <p:txEl>
                                              <p:pRg st="4" end="4"/>
                                            </p:txEl>
                                          </p:spTgt>
                                        </p:tgtEl>
                                      </p:cBhvr>
                                    </p:animEffect>
                                    <p:anim calcmode="lin" valueType="num">
                                      <p:cBhvr>
                                        <p:cTn id="20"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1000"/>
                                        <p:tgtEl>
                                          <p:spTgt spid="11">
                                            <p:txEl>
                                              <p:pRg st="5" end="5"/>
                                            </p:txEl>
                                          </p:spTgt>
                                        </p:tgtEl>
                                      </p:cBhvr>
                                    </p:animEffect>
                                    <p:anim calcmode="lin" valueType="num">
                                      <p:cBhvr>
                                        <p:cTn id="25"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Effect transition="in" filter="fade">
                                      <p:cBhvr>
                                        <p:cTn id="31" dur="1000"/>
                                        <p:tgtEl>
                                          <p:spTgt spid="11">
                                            <p:txEl>
                                              <p:pRg st="7" end="7"/>
                                            </p:txEl>
                                          </p:spTgt>
                                        </p:tgtEl>
                                      </p:cBhvr>
                                    </p:animEffect>
                                    <p:anim calcmode="lin" valueType="num">
                                      <p:cBhvr>
                                        <p:cTn id="32"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xEl>
                                              <p:pRg st="8" end="8"/>
                                            </p:txEl>
                                          </p:spTgt>
                                        </p:tgtEl>
                                        <p:attrNameLst>
                                          <p:attrName>style.visibility</p:attrName>
                                        </p:attrNameLst>
                                      </p:cBhvr>
                                      <p:to>
                                        <p:strVal val="visible"/>
                                      </p:to>
                                    </p:set>
                                    <p:animEffect transition="in" filter="fade">
                                      <p:cBhvr>
                                        <p:cTn id="36" dur="1000"/>
                                        <p:tgtEl>
                                          <p:spTgt spid="11">
                                            <p:txEl>
                                              <p:pRg st="8" end="8"/>
                                            </p:txEl>
                                          </p:spTgt>
                                        </p:tgtEl>
                                      </p:cBhvr>
                                    </p:animEffect>
                                    <p:anim calcmode="lin" valueType="num">
                                      <p:cBhvr>
                                        <p:cTn id="37"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Effect transition="in" filter="fade">
                                      <p:cBhvr>
                                        <p:cTn id="43" dur="1000"/>
                                        <p:tgtEl>
                                          <p:spTgt spid="11">
                                            <p:txEl>
                                              <p:pRg st="9" end="9"/>
                                            </p:txEl>
                                          </p:spTgt>
                                        </p:tgtEl>
                                      </p:cBhvr>
                                    </p:animEffect>
                                    <p:anim calcmode="lin" valueType="num">
                                      <p:cBhvr>
                                        <p:cTn id="44"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Background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r>
              <a:rPr lang="de-DE" altLang="zh-CN" dirty="0"/>
              <a:t>Hardware primitive</a:t>
            </a:r>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Negative</a:t>
                </a:r>
                <a:r>
                  <a:rPr lang="zh-CN" altLang="en-US" dirty="0"/>
                  <a:t> </a:t>
                </a:r>
                <a:r>
                  <a:rPr lang="en-US" altLang="zh-CN" dirty="0"/>
                  <a:t>Weight</a:t>
                </a:r>
                <a:r>
                  <a:rPr lang="zh-CN" altLang="en-US" dirty="0"/>
                  <a:t> </a:t>
                </a:r>
                <a:r>
                  <a:rPr lang="en-US" altLang="zh-CN" dirty="0"/>
                  <a:t>Circuit</a:t>
                </a:r>
              </a:p>
              <a:p>
                <a:pPr lvl="1"/>
                <a:r>
                  <a:rPr lang="en-US" altLang="zh-CN" dirty="0"/>
                  <a:t>recall:</a:t>
                </a:r>
                <a:r>
                  <a:rPr lang="zh-CN" altLang="en-US" dirty="0"/>
                  <a:t> </a:t>
                </a:r>
                <a:r>
                  <a:rPr lang="en-US" altLang="zh-CN" dirty="0"/>
                  <a:t>weighted-sum</a:t>
                </a:r>
                <a:r>
                  <a:rPr lang="zh-CN" altLang="en-US" dirty="0"/>
                  <a:t> </a:t>
                </a:r>
                <a:r>
                  <a:rPr lang="en-US" altLang="zh-CN" dirty="0"/>
                  <a:t>in</a:t>
                </a:r>
                <a:r>
                  <a:rPr lang="zh-CN" altLang="en-US" dirty="0"/>
                  <a:t> </a:t>
                </a:r>
                <a:r>
                  <a:rPr lang="en-US" altLang="zh-CN" dirty="0"/>
                  <a:t>crossbar</a:t>
                </a:r>
              </a:p>
              <a:p>
                <a:pPr marL="509806" lvl="2" indent="-132080"/>
                <a14:m>
                  <m:oMath xmlns:m="http://schemas.openxmlformats.org/officeDocument/2006/math">
                    <m:f>
                      <m:fPr>
                        <m:ctrlPr>
                          <a:rPr lang="en-US" altLang="zh-CN" sz="1800" b="0" i="1" smtClean="0">
                            <a:latin typeface="Cambria Math" panose="02040503050406030204" pitchFamily="18" charset="0"/>
                          </a:rPr>
                        </m:ctrlPr>
                      </m:fPr>
                      <m:num>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𝑖</m:t>
                            </m:r>
                          </m:sub>
                          <m:sup/>
                        </m:sSubSup>
                      </m:num>
                      <m:den>
                        <m:r>
                          <a:rPr lang="en-US" altLang="zh-CN" sz="1800" b="0" i="1" smtClean="0">
                            <a:latin typeface="Cambria Math" panose="02040503050406030204" pitchFamily="18" charset="0"/>
                          </a:rPr>
                          <m:t>𝐺</m:t>
                        </m:r>
                      </m:den>
                    </m:f>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𝑖</m:t>
                        </m:r>
                      </m:sub>
                    </m:sSub>
                  </m:oMath>
                </a14:m>
                <a:endParaRPr lang="de-DE" altLang="zh-CN" sz="1800" b="0" dirty="0"/>
              </a:p>
              <a:p>
                <a:pPr marL="377726" lvl="2" indent="0">
                  <a:buNone/>
                </a:pPr>
                <a:endParaRPr lang="de-DE" altLang="zh-CN" sz="1800" b="0" dirty="0"/>
              </a:p>
              <a:p>
                <a:pPr lvl="1"/>
                <a:r>
                  <a:rPr lang="en-US" altLang="zh-CN" dirty="0"/>
                  <a:t>problem:</a:t>
                </a:r>
                <a:r>
                  <a:rPr lang="zh-CN" altLang="en-US" dirty="0"/>
                  <a:t> </a:t>
                </a:r>
                <a:r>
                  <a:rPr lang="en-US" altLang="zh-CN" dirty="0"/>
                  <a:t>weight</a:t>
                </a:r>
                <a:r>
                  <a:rPr lang="zh-CN" altLang="en-US" dirty="0"/>
                  <a:t> </a:t>
                </a:r>
                <a:r>
                  <a:rPr lang="en-US" altLang="zh-CN" dirty="0"/>
                  <a:t>(conductance)</a:t>
                </a:r>
                <a:r>
                  <a:rPr lang="zh-CN" altLang="en-US" dirty="0"/>
                  <a:t> </a:t>
                </a:r>
                <a:r>
                  <a:rPr lang="en-US" altLang="zh-CN" dirty="0"/>
                  <a:t>is</a:t>
                </a:r>
                <a:r>
                  <a:rPr lang="zh-CN" altLang="en-US" dirty="0"/>
                  <a:t> </a:t>
                </a:r>
                <a:r>
                  <a:rPr lang="en-US" altLang="zh-CN" dirty="0"/>
                  <a:t>only</a:t>
                </a:r>
                <a:r>
                  <a:rPr lang="zh-CN" altLang="en-US" dirty="0"/>
                  <a:t> </a:t>
                </a:r>
                <a:r>
                  <a:rPr lang="en-US" altLang="zh-CN" dirty="0"/>
                  <a:t>positive</a:t>
                </a:r>
              </a:p>
              <a:p>
                <a:pPr marL="200918" lvl="1" indent="0">
                  <a:buNone/>
                </a:pPr>
                <a:endParaRPr lang="en-US" altLang="zh-CN" dirty="0"/>
              </a:p>
              <a:p>
                <a:pPr lvl="1"/>
                <a:r>
                  <a:rPr lang="en-US" altLang="zh-CN" dirty="0"/>
                  <a:t>solution:</a:t>
                </a:r>
                <a:r>
                  <a:rPr lang="zh-CN" altLang="en-US" dirty="0"/>
                  <a:t> </a:t>
                </a:r>
                <a:r>
                  <a:rPr lang="en-US" altLang="zh-CN" dirty="0"/>
                  <a:t>invert</a:t>
                </a:r>
                <a:r>
                  <a:rPr lang="zh-CN" altLang="en-US"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𝑖</m:t>
                        </m:r>
                      </m:sub>
                    </m:sSub>
                  </m:oMath>
                </a14:m>
                <a:r>
                  <a:rPr lang="zh-CN" altLang="en-US" dirty="0"/>
                  <a:t> </a:t>
                </a:r>
                <a:r>
                  <a:rPr lang="en-US" altLang="zh-CN" dirty="0"/>
                  <a:t>and</a:t>
                </a:r>
                <a:r>
                  <a:rPr lang="zh-CN" altLang="en-US" dirty="0"/>
                  <a:t> </a:t>
                </a:r>
                <a:r>
                  <a:rPr lang="en-US" altLang="zh-CN" dirty="0"/>
                  <a:t>still</a:t>
                </a:r>
                <a:r>
                  <a:rPr lang="zh-CN" altLang="en-US" dirty="0"/>
                  <a:t> </a:t>
                </a:r>
                <a:r>
                  <a:rPr lang="en-US" altLang="zh-CN" dirty="0"/>
                  <a:t>use</a:t>
                </a:r>
                <a:r>
                  <a:rPr lang="zh-CN" altLang="en-US" dirty="0"/>
                  <a:t> </a:t>
                </a:r>
                <a:r>
                  <a:rPr lang="en-US" altLang="zh-CN" dirty="0"/>
                  <a:t>positive</a:t>
                </a:r>
                <a:r>
                  <a:rPr lang="zh-CN" altLang="en-US" dirty="0"/>
                  <a:t> </a:t>
                </a:r>
                <a:r>
                  <a:rPr lang="en-US" altLang="zh-CN" dirty="0"/>
                  <a:t>conductance</a:t>
                </a:r>
              </a:p>
              <a:p>
                <a:pPr lvl="2"/>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inv</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e>
                    </m:d>
                  </m:oMath>
                </a14:m>
                <a:endParaRPr lang="en-US" altLang="zh-CN" dirty="0"/>
              </a:p>
              <a:p>
                <a:pPr lvl="2"/>
                <a:r>
                  <a:rPr lang="en-US" altLang="zh-CN" dirty="0"/>
                  <a:t>Where </a:t>
                </a:r>
                <a14:m>
                  <m:oMath xmlns:m="http://schemas.openxmlformats.org/officeDocument/2006/math">
                    <m:r>
                      <m:rPr>
                        <m:sty m:val="p"/>
                      </m:rPr>
                      <a:rPr lang="en-US" altLang="zh-CN" sz="1800" b="0" i="0" smtClean="0">
                        <a:latin typeface="Cambria Math" panose="02040503050406030204" pitchFamily="18" charset="0"/>
                      </a:rPr>
                      <m:t>inv</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𝑖𝑛</m:t>
                            </m:r>
                          </m:sub>
                        </m:sSub>
                      </m:e>
                    </m:d>
                    <m:r>
                      <a:rPr lang="en-US" altLang="zh-CN" sz="1800" b="0" i="1" smtClean="0">
                        <a:latin typeface="Cambria Math" panose="02040503050406030204" pitchFamily="18" charset="0"/>
                      </a:rPr>
                      <m:t>=</m:t>
                    </m:r>
                    <m:r>
                      <a:rPr lang="de-DE"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tanh</m:t>
                            </m:r>
                          </m:fName>
                          <m:e>
                            <m:d>
                              <m:dPr>
                                <m:ctrlPr>
                                  <a:rPr lang="en-US" altLang="zh-CN" sz="1800" b="0" i="1" smtClean="0">
                                    <a:latin typeface="Cambria Math" panose="02040503050406030204" pitchFamily="18" charset="0"/>
                                  </a:rPr>
                                </m:ctrlPr>
                              </m:dPr>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𝑖𝑛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3</m:t>
                                        </m:r>
                                      </m:sub>
                                    </m:sSub>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4</m:t>
                                    </m:r>
                                  </m:sub>
                                </m:sSub>
                              </m:e>
                            </m:d>
                          </m:e>
                        </m:func>
                      </m:e>
                    </m:d>
                  </m:oMath>
                </a14:m>
                <a:endParaRPr lang="en-US" sz="1800" dirty="0"/>
              </a:p>
              <a:p>
                <a:pPr marL="393799" lvl="2" indent="0">
                  <a:buNone/>
                </a:pPr>
                <a:endParaRPr lang="en-US" altLang="zh-CN" dirty="0"/>
              </a:p>
              <a:p>
                <a:pPr lvl="1"/>
                <a:endParaRPr lang="en-US" altLang="zh-CN" dirty="0"/>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grpSp>
        <p:nvGrpSpPr>
          <p:cNvPr id="3" name="Group 21">
            <a:extLst>
              <a:ext uri="{FF2B5EF4-FFF2-40B4-BE49-F238E27FC236}">
                <a16:creationId xmlns:a16="http://schemas.microsoft.com/office/drawing/2014/main" id="{0A52A55B-689B-76C4-E674-B6B6D001920E}"/>
              </a:ext>
            </a:extLst>
          </p:cNvPr>
          <p:cNvGrpSpPr>
            <a:grpSpLocks noChangeAspect="1"/>
          </p:cNvGrpSpPr>
          <p:nvPr/>
        </p:nvGrpSpPr>
        <p:grpSpPr>
          <a:xfrm>
            <a:off x="7670472" y="1140979"/>
            <a:ext cx="3794294" cy="2894040"/>
            <a:chOff x="4868883" y="1656643"/>
            <a:chExt cx="4427517" cy="3377025"/>
          </a:xfrm>
        </p:grpSpPr>
        <p:sp>
          <p:nvSpPr>
            <p:cNvPr id="7" name="Rounded Rectangle 22">
              <a:extLst>
                <a:ext uri="{FF2B5EF4-FFF2-40B4-BE49-F238E27FC236}">
                  <a16:creationId xmlns:a16="http://schemas.microsoft.com/office/drawing/2014/main" id="{DD2FE879-404B-E98A-2D05-AC288EF5A44A}"/>
                </a:ext>
              </a:extLst>
            </p:cNvPr>
            <p:cNvSpPr/>
            <p:nvPr/>
          </p:nvSpPr>
          <p:spPr>
            <a:xfrm>
              <a:off x="5297256" y="2009233"/>
              <a:ext cx="3999144" cy="3024435"/>
            </a:xfrm>
            <a:prstGeom prst="roundRect">
              <a:avLst>
                <a:gd name="adj" fmla="val 6495"/>
              </a:avLst>
            </a:prstGeom>
            <a:solidFill>
              <a:srgbClr val="507D9A">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507D9A"/>
                </a:solidFill>
                <a:latin typeface="Calibri" panose="020F0502020204030204" pitchFamily="34" charset="0"/>
                <a:cs typeface="Calibri" panose="020F0502020204030204" pitchFamily="34" charset="0"/>
              </a:endParaRPr>
            </a:p>
          </p:txBody>
        </p:sp>
        <p:pic>
          <p:nvPicPr>
            <p:cNvPr id="16" name="Picture 23">
              <a:extLst>
                <a:ext uri="{FF2B5EF4-FFF2-40B4-BE49-F238E27FC236}">
                  <a16:creationId xmlns:a16="http://schemas.microsoft.com/office/drawing/2014/main" id="{E4A5D779-90E9-9079-81A0-F974068E0A62}"/>
                </a:ext>
              </a:extLst>
            </p:cNvPr>
            <p:cNvPicPr>
              <a:picLocks noChangeAspect="1"/>
            </p:cNvPicPr>
            <p:nvPr/>
          </p:nvPicPr>
          <p:blipFill rotWithShape="1">
            <a:blip r:embed="rId4">
              <a:extLst>
                <a:ext uri="{28A0092B-C50C-407E-A947-70E740481C1C}">
                  <a14:useLocalDpi xmlns:a14="http://schemas.microsoft.com/office/drawing/2010/main" val="0"/>
                </a:ext>
              </a:extLst>
            </a:blip>
            <a:srcRect l="45285"/>
            <a:stretch/>
          </p:blipFill>
          <p:spPr>
            <a:xfrm>
              <a:off x="4868883" y="1709587"/>
              <a:ext cx="4427517" cy="3324081"/>
            </a:xfrm>
            <a:prstGeom prst="rect">
              <a:avLst/>
            </a:prstGeom>
          </p:spPr>
        </p:pic>
        <mc:AlternateContent xmlns:mc="http://schemas.openxmlformats.org/markup-compatibility/2006" xmlns:a14="http://schemas.microsoft.com/office/drawing/2010/main">
          <mc:Choice Requires="a14">
            <p:sp>
              <p:nvSpPr>
                <p:cNvPr id="17" name="TextBox 24">
                  <a:extLst>
                    <a:ext uri="{FF2B5EF4-FFF2-40B4-BE49-F238E27FC236}">
                      <a16:creationId xmlns:a16="http://schemas.microsoft.com/office/drawing/2014/main" id="{8A151202-9E6B-9291-2849-28C5AF7B2332}"/>
                    </a:ext>
                  </a:extLst>
                </p:cNvPr>
                <p:cNvSpPr txBox="1"/>
                <p:nvPr/>
              </p:nvSpPr>
              <p:spPr>
                <a:xfrm>
                  <a:off x="4969805" y="3401955"/>
                  <a:ext cx="311256"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𝑖</m:t>
                            </m:r>
                          </m:sub>
                        </m:sSub>
                      </m:oMath>
                    </m:oMathPara>
                  </a14:m>
                  <a:endParaRPr lang="en-US" sz="2000" dirty="0">
                    <a:latin typeface="Calibri" panose="020F0502020204030204" pitchFamily="34" charset="0"/>
                    <a:cs typeface="Calibri" panose="020F0502020204030204" pitchFamily="34" charset="0"/>
                  </a:endParaRPr>
                </a:p>
              </p:txBody>
            </p:sp>
          </mc:Choice>
          <mc:Fallback xmlns="">
            <p:sp>
              <p:nvSpPr>
                <p:cNvPr id="25" name="TextBox 24">
                  <a:extLst>
                    <a:ext uri="{FF2B5EF4-FFF2-40B4-BE49-F238E27FC236}">
                      <a16:creationId xmlns:a16="http://schemas.microsoft.com/office/drawing/2014/main" id="{979E7CC5-4583-8103-BEC4-4B9FA91EF883}"/>
                    </a:ext>
                  </a:extLst>
                </p:cNvPr>
                <p:cNvSpPr txBox="1">
                  <a:spLocks noRot="1" noChangeAspect="1" noMove="1" noResize="1" noEditPoints="1" noAdjustHandles="1" noChangeArrowheads="1" noChangeShapeType="1" noTextEdit="1"/>
                </p:cNvSpPr>
                <p:nvPr/>
              </p:nvSpPr>
              <p:spPr>
                <a:xfrm>
                  <a:off x="4969805" y="3401955"/>
                  <a:ext cx="311256" cy="359142"/>
                </a:xfrm>
                <a:prstGeom prst="rect">
                  <a:avLst/>
                </a:prstGeom>
                <a:blipFill>
                  <a:blip r:embed="rId5"/>
                  <a:stretch>
                    <a:fillRect l="-22727" r="-4545"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25">
                  <a:extLst>
                    <a:ext uri="{FF2B5EF4-FFF2-40B4-BE49-F238E27FC236}">
                      <a16:creationId xmlns:a16="http://schemas.microsoft.com/office/drawing/2014/main" id="{B7A0C8D3-671A-8E00-7840-21395E635DB1}"/>
                    </a:ext>
                  </a:extLst>
                </p:cNvPr>
                <p:cNvSpPr txBox="1"/>
                <p:nvPr/>
              </p:nvSpPr>
              <p:spPr>
                <a:xfrm>
                  <a:off x="7042243" y="4448875"/>
                  <a:ext cx="538711"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VSS</m:t>
                        </m:r>
                      </m:oMath>
                    </m:oMathPara>
                  </a14:m>
                  <a:endParaRPr lang="en-US" sz="2000" dirty="0">
                    <a:latin typeface="Calibri" panose="020F0502020204030204" pitchFamily="34" charset="0"/>
                    <a:cs typeface="Calibri" panose="020F0502020204030204" pitchFamily="34" charset="0"/>
                  </a:endParaRPr>
                </a:p>
              </p:txBody>
            </p:sp>
          </mc:Choice>
          <mc:Fallback xmlns="">
            <p:sp>
              <p:nvSpPr>
                <p:cNvPr id="26" name="TextBox 25">
                  <a:extLst>
                    <a:ext uri="{FF2B5EF4-FFF2-40B4-BE49-F238E27FC236}">
                      <a16:creationId xmlns:a16="http://schemas.microsoft.com/office/drawing/2014/main" id="{E948A350-4EAF-4508-D61F-48723DEA14B3}"/>
                    </a:ext>
                  </a:extLst>
                </p:cNvPr>
                <p:cNvSpPr txBox="1">
                  <a:spLocks noRot="1" noChangeAspect="1" noMove="1" noResize="1" noEditPoints="1" noAdjustHandles="1" noChangeArrowheads="1" noChangeShapeType="1" noTextEdit="1"/>
                </p:cNvSpPr>
                <p:nvPr/>
              </p:nvSpPr>
              <p:spPr>
                <a:xfrm>
                  <a:off x="7042243" y="4448875"/>
                  <a:ext cx="538711" cy="359142"/>
                </a:xfrm>
                <a:prstGeom prst="rect">
                  <a:avLst/>
                </a:prstGeom>
                <a:blipFill>
                  <a:blip r:embed="rId6"/>
                  <a:stretch>
                    <a:fillRect l="-10811" r="-10811"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6">
                  <a:extLst>
                    <a:ext uri="{FF2B5EF4-FFF2-40B4-BE49-F238E27FC236}">
                      <a16:creationId xmlns:a16="http://schemas.microsoft.com/office/drawing/2014/main" id="{B285F5D2-28D7-9868-4DD8-C978D91BAFCD}"/>
                    </a:ext>
                  </a:extLst>
                </p:cNvPr>
                <p:cNvSpPr txBox="1"/>
                <p:nvPr/>
              </p:nvSpPr>
              <p:spPr>
                <a:xfrm>
                  <a:off x="6833380" y="1656643"/>
                  <a:ext cx="954343"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inv</m:t>
                        </m:r>
                        <m:d>
                          <m:dPr>
                            <m:ctrlPr>
                              <a:rPr lang="en-US" altLang="zh-CN" sz="2000" b="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b="0" i="1" smtClean="0">
                                    <a:latin typeface="Cambria Math" panose="02040503050406030204" pitchFamily="18" charset="0"/>
                                  </a:rPr>
                                  <m:t>𝑖</m:t>
                                </m:r>
                              </m:sub>
                            </m:sSub>
                          </m:e>
                        </m:d>
                      </m:oMath>
                    </m:oMathPara>
                  </a14:m>
                  <a:endParaRPr lang="en-US" sz="2000" dirty="0">
                    <a:latin typeface="Calibri" panose="020F0502020204030204" pitchFamily="34" charset="0"/>
                    <a:cs typeface="Calibri" panose="020F0502020204030204" pitchFamily="34" charset="0"/>
                  </a:endParaRPr>
                </a:p>
              </p:txBody>
            </p:sp>
          </mc:Choice>
          <mc:Fallback xmlns="">
            <p:sp>
              <p:nvSpPr>
                <p:cNvPr id="27" name="TextBox 26">
                  <a:extLst>
                    <a:ext uri="{FF2B5EF4-FFF2-40B4-BE49-F238E27FC236}">
                      <a16:creationId xmlns:a16="http://schemas.microsoft.com/office/drawing/2014/main" id="{A3295D58-B517-B37C-A327-69D6B491FDDC}"/>
                    </a:ext>
                  </a:extLst>
                </p:cNvPr>
                <p:cNvSpPr txBox="1">
                  <a:spLocks noRot="1" noChangeAspect="1" noMove="1" noResize="1" noEditPoints="1" noAdjustHandles="1" noChangeArrowheads="1" noChangeShapeType="1" noTextEdit="1"/>
                </p:cNvSpPr>
                <p:nvPr/>
              </p:nvSpPr>
              <p:spPr>
                <a:xfrm>
                  <a:off x="6833380" y="1656643"/>
                  <a:ext cx="954343" cy="359142"/>
                </a:xfrm>
                <a:prstGeom prst="rect">
                  <a:avLst/>
                </a:prstGeom>
                <a:blipFill>
                  <a:blip r:embed="rId7"/>
                  <a:stretch>
                    <a:fillRect l="-6154"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27">
                  <a:extLst>
                    <a:ext uri="{FF2B5EF4-FFF2-40B4-BE49-F238E27FC236}">
                      <a16:creationId xmlns:a16="http://schemas.microsoft.com/office/drawing/2014/main" id="{47F3EA5E-D9DC-EDA8-9EB0-70B57BA45272}"/>
                    </a:ext>
                  </a:extLst>
                </p:cNvPr>
                <p:cNvSpPr txBox="1"/>
                <p:nvPr/>
              </p:nvSpPr>
              <p:spPr>
                <a:xfrm>
                  <a:off x="8376952" y="3109525"/>
                  <a:ext cx="645332"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VDD</m:t>
                        </m:r>
                      </m:oMath>
                    </m:oMathPara>
                  </a14:m>
                  <a:endParaRPr lang="en-US" sz="2000" dirty="0">
                    <a:latin typeface="Calibri" panose="020F0502020204030204" pitchFamily="34" charset="0"/>
                    <a:cs typeface="Calibri" panose="020F0502020204030204" pitchFamily="34" charset="0"/>
                  </a:endParaRPr>
                </a:p>
              </p:txBody>
            </p:sp>
          </mc:Choice>
          <mc:Fallback xmlns="">
            <p:sp>
              <p:nvSpPr>
                <p:cNvPr id="28" name="TextBox 27">
                  <a:extLst>
                    <a:ext uri="{FF2B5EF4-FFF2-40B4-BE49-F238E27FC236}">
                      <a16:creationId xmlns:a16="http://schemas.microsoft.com/office/drawing/2014/main" id="{B60F25A8-9E08-7BB1-95BA-DB2A38F326B4}"/>
                    </a:ext>
                  </a:extLst>
                </p:cNvPr>
                <p:cNvSpPr txBox="1">
                  <a:spLocks noRot="1" noChangeAspect="1" noMove="1" noResize="1" noEditPoints="1" noAdjustHandles="1" noChangeArrowheads="1" noChangeShapeType="1" noTextEdit="1"/>
                </p:cNvSpPr>
                <p:nvPr/>
              </p:nvSpPr>
              <p:spPr>
                <a:xfrm>
                  <a:off x="8376952" y="3109525"/>
                  <a:ext cx="645332" cy="359142"/>
                </a:xfrm>
                <a:prstGeom prst="rect">
                  <a:avLst/>
                </a:prstGeom>
                <a:blipFill>
                  <a:blip r:embed="rId8"/>
                  <a:stretch>
                    <a:fillRect l="-11364" r="-11364"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8">
                  <a:extLst>
                    <a:ext uri="{FF2B5EF4-FFF2-40B4-BE49-F238E27FC236}">
                      <a16:creationId xmlns:a16="http://schemas.microsoft.com/office/drawing/2014/main" id="{B349F4E7-AB61-188A-664A-86DB9FA173D1}"/>
                    </a:ext>
                  </a:extLst>
                </p:cNvPr>
                <p:cNvSpPr txBox="1"/>
                <p:nvPr/>
              </p:nvSpPr>
              <p:spPr>
                <a:xfrm>
                  <a:off x="8326687" y="3804834"/>
                  <a:ext cx="385703"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1</m:t>
                            </m:r>
                          </m:sub>
                        </m:sSub>
                      </m:oMath>
                    </m:oMathPara>
                  </a14:m>
                  <a:endParaRPr lang="en-US" sz="2000" dirty="0">
                    <a:latin typeface="Calibri" panose="020F0502020204030204" pitchFamily="34" charset="0"/>
                    <a:cs typeface="Calibri" panose="020F0502020204030204" pitchFamily="34" charset="0"/>
                  </a:endParaRPr>
                </a:p>
              </p:txBody>
            </p:sp>
          </mc:Choice>
          <mc:Fallback xmlns="">
            <p:sp>
              <p:nvSpPr>
                <p:cNvPr id="29" name="TextBox 28">
                  <a:extLst>
                    <a:ext uri="{FF2B5EF4-FFF2-40B4-BE49-F238E27FC236}">
                      <a16:creationId xmlns:a16="http://schemas.microsoft.com/office/drawing/2014/main" id="{3895ADD8-C890-C377-2502-68C9AD365DB6}"/>
                    </a:ext>
                  </a:extLst>
                </p:cNvPr>
                <p:cNvSpPr txBox="1">
                  <a:spLocks noRot="1" noChangeAspect="1" noMove="1" noResize="1" noEditPoints="1" noAdjustHandles="1" noChangeArrowheads="1" noChangeShapeType="1" noTextEdit="1"/>
                </p:cNvSpPr>
                <p:nvPr/>
              </p:nvSpPr>
              <p:spPr>
                <a:xfrm>
                  <a:off x="8326687" y="3804834"/>
                  <a:ext cx="385703" cy="359142"/>
                </a:xfrm>
                <a:prstGeom prst="rect">
                  <a:avLst/>
                </a:prstGeom>
                <a:blipFill>
                  <a:blip r:embed="rId9"/>
                  <a:stretch>
                    <a:fillRect l="-14286" r="-3571"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9">
                  <a:extLst>
                    <a:ext uri="{FF2B5EF4-FFF2-40B4-BE49-F238E27FC236}">
                      <a16:creationId xmlns:a16="http://schemas.microsoft.com/office/drawing/2014/main" id="{44E48C87-B578-1868-5883-1717D3DC9D57}"/>
                    </a:ext>
                  </a:extLst>
                </p:cNvPr>
                <p:cNvSpPr txBox="1"/>
                <p:nvPr/>
              </p:nvSpPr>
              <p:spPr>
                <a:xfrm>
                  <a:off x="7989378" y="4174360"/>
                  <a:ext cx="392660"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2</m:t>
                            </m:r>
                          </m:sub>
                        </m:sSub>
                      </m:oMath>
                    </m:oMathPara>
                  </a14:m>
                  <a:endParaRPr lang="en-US" sz="2000" dirty="0">
                    <a:latin typeface="Calibri" panose="020F0502020204030204" pitchFamily="34" charset="0"/>
                    <a:cs typeface="Calibri" panose="020F0502020204030204" pitchFamily="34" charset="0"/>
                  </a:endParaRPr>
                </a:p>
              </p:txBody>
            </p:sp>
          </mc:Choice>
          <mc:Fallback xmlns="">
            <p:sp>
              <p:nvSpPr>
                <p:cNvPr id="30" name="TextBox 29">
                  <a:extLst>
                    <a:ext uri="{FF2B5EF4-FFF2-40B4-BE49-F238E27FC236}">
                      <a16:creationId xmlns:a16="http://schemas.microsoft.com/office/drawing/2014/main" id="{EB9630C3-851E-A587-D39C-35127995B8D5}"/>
                    </a:ext>
                  </a:extLst>
                </p:cNvPr>
                <p:cNvSpPr txBox="1">
                  <a:spLocks noRot="1" noChangeAspect="1" noMove="1" noResize="1" noEditPoints="1" noAdjustHandles="1" noChangeArrowheads="1" noChangeShapeType="1" noTextEdit="1"/>
                </p:cNvSpPr>
                <p:nvPr/>
              </p:nvSpPr>
              <p:spPr>
                <a:xfrm>
                  <a:off x="7989378" y="4174360"/>
                  <a:ext cx="392660" cy="359142"/>
                </a:xfrm>
                <a:prstGeom prst="rect">
                  <a:avLst/>
                </a:prstGeom>
                <a:blipFill>
                  <a:blip r:embed="rId10"/>
                  <a:stretch>
                    <a:fillRect l="-18519" r="-7407"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30">
                  <a:extLst>
                    <a:ext uri="{FF2B5EF4-FFF2-40B4-BE49-F238E27FC236}">
                      <a16:creationId xmlns:a16="http://schemas.microsoft.com/office/drawing/2014/main" id="{703A4EF2-1938-7AA3-791E-82A7E573E436}"/>
                    </a:ext>
                  </a:extLst>
                </p:cNvPr>
                <p:cNvSpPr txBox="1"/>
                <p:nvPr/>
              </p:nvSpPr>
              <p:spPr>
                <a:xfrm>
                  <a:off x="6190645" y="4172553"/>
                  <a:ext cx="392660"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3</m:t>
                            </m:r>
                          </m:sub>
                        </m:sSub>
                      </m:oMath>
                    </m:oMathPara>
                  </a14:m>
                  <a:endParaRPr lang="en-US" sz="2000" dirty="0">
                    <a:latin typeface="Calibri" panose="020F0502020204030204" pitchFamily="34" charset="0"/>
                    <a:cs typeface="Calibri" panose="020F0502020204030204" pitchFamily="34" charset="0"/>
                  </a:endParaRPr>
                </a:p>
              </p:txBody>
            </p:sp>
          </mc:Choice>
          <mc:Fallback xmlns="">
            <p:sp>
              <p:nvSpPr>
                <p:cNvPr id="31" name="TextBox 30">
                  <a:extLst>
                    <a:ext uri="{FF2B5EF4-FFF2-40B4-BE49-F238E27FC236}">
                      <a16:creationId xmlns:a16="http://schemas.microsoft.com/office/drawing/2014/main" id="{2A3A7699-71DF-5C9A-DE66-6EE3685C0CA3}"/>
                    </a:ext>
                  </a:extLst>
                </p:cNvPr>
                <p:cNvSpPr txBox="1">
                  <a:spLocks noRot="1" noChangeAspect="1" noMove="1" noResize="1" noEditPoints="1" noAdjustHandles="1" noChangeArrowheads="1" noChangeShapeType="1" noTextEdit="1"/>
                </p:cNvSpPr>
                <p:nvPr/>
              </p:nvSpPr>
              <p:spPr>
                <a:xfrm>
                  <a:off x="6190645" y="4172553"/>
                  <a:ext cx="392660" cy="359142"/>
                </a:xfrm>
                <a:prstGeom prst="rect">
                  <a:avLst/>
                </a:prstGeom>
                <a:blipFill>
                  <a:blip r:embed="rId11"/>
                  <a:stretch>
                    <a:fillRect l="-14286" r="-3571"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31">
                  <a:extLst>
                    <a:ext uri="{FF2B5EF4-FFF2-40B4-BE49-F238E27FC236}">
                      <a16:creationId xmlns:a16="http://schemas.microsoft.com/office/drawing/2014/main" id="{4FB75FE8-03A9-D35E-A423-B59CB6E35151}"/>
                    </a:ext>
                  </a:extLst>
                </p:cNvPr>
                <p:cNvSpPr txBox="1"/>
                <p:nvPr/>
              </p:nvSpPr>
              <p:spPr>
                <a:xfrm>
                  <a:off x="8328231" y="2379048"/>
                  <a:ext cx="392660"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5</m:t>
                            </m:r>
                          </m:sub>
                        </m:sSub>
                      </m:oMath>
                    </m:oMathPara>
                  </a14:m>
                  <a:endParaRPr lang="en-US" sz="2000" dirty="0">
                    <a:latin typeface="Calibri" panose="020F0502020204030204" pitchFamily="34" charset="0"/>
                    <a:cs typeface="Calibri" panose="020F0502020204030204" pitchFamily="34" charset="0"/>
                  </a:endParaRPr>
                </a:p>
              </p:txBody>
            </p:sp>
          </mc:Choice>
          <mc:Fallback xmlns="">
            <p:sp>
              <p:nvSpPr>
                <p:cNvPr id="32" name="TextBox 31">
                  <a:extLst>
                    <a:ext uri="{FF2B5EF4-FFF2-40B4-BE49-F238E27FC236}">
                      <a16:creationId xmlns:a16="http://schemas.microsoft.com/office/drawing/2014/main" id="{F78E41B4-C261-6271-5327-3861CA84965A}"/>
                    </a:ext>
                  </a:extLst>
                </p:cNvPr>
                <p:cNvSpPr txBox="1">
                  <a:spLocks noRot="1" noChangeAspect="1" noMove="1" noResize="1" noEditPoints="1" noAdjustHandles="1" noChangeArrowheads="1" noChangeShapeType="1" noTextEdit="1"/>
                </p:cNvSpPr>
                <p:nvPr/>
              </p:nvSpPr>
              <p:spPr>
                <a:xfrm>
                  <a:off x="8328231" y="2379048"/>
                  <a:ext cx="392660" cy="359142"/>
                </a:xfrm>
                <a:prstGeom prst="rect">
                  <a:avLst/>
                </a:prstGeom>
                <a:blipFill>
                  <a:blip r:embed="rId12"/>
                  <a:stretch>
                    <a:fillRect l="-18519" r="-740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32">
                  <a:extLst>
                    <a:ext uri="{FF2B5EF4-FFF2-40B4-BE49-F238E27FC236}">
                      <a16:creationId xmlns:a16="http://schemas.microsoft.com/office/drawing/2014/main" id="{71B49E91-06D2-18DD-F4FA-78F9E57AFCD3}"/>
                    </a:ext>
                  </a:extLst>
                </p:cNvPr>
                <p:cNvSpPr txBox="1"/>
                <p:nvPr/>
              </p:nvSpPr>
              <p:spPr>
                <a:xfrm>
                  <a:off x="5687341" y="3438154"/>
                  <a:ext cx="392660"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4</m:t>
                            </m:r>
                          </m:sub>
                        </m:sSub>
                      </m:oMath>
                    </m:oMathPara>
                  </a14:m>
                  <a:endParaRPr lang="en-US" sz="2000" dirty="0">
                    <a:latin typeface="Calibri" panose="020F0502020204030204" pitchFamily="34" charset="0"/>
                    <a:cs typeface="Calibri" panose="020F0502020204030204" pitchFamily="34" charset="0"/>
                  </a:endParaRPr>
                </a:p>
              </p:txBody>
            </p:sp>
          </mc:Choice>
          <mc:Fallback xmlns="">
            <p:sp>
              <p:nvSpPr>
                <p:cNvPr id="33" name="TextBox 32">
                  <a:extLst>
                    <a:ext uri="{FF2B5EF4-FFF2-40B4-BE49-F238E27FC236}">
                      <a16:creationId xmlns:a16="http://schemas.microsoft.com/office/drawing/2014/main" id="{39A2E233-25AE-21E9-7B2B-FAFDE9E1BDBF}"/>
                    </a:ext>
                  </a:extLst>
                </p:cNvPr>
                <p:cNvSpPr txBox="1">
                  <a:spLocks noRot="1" noChangeAspect="1" noMove="1" noResize="1" noEditPoints="1" noAdjustHandles="1" noChangeArrowheads="1" noChangeShapeType="1" noTextEdit="1"/>
                </p:cNvSpPr>
                <p:nvPr/>
              </p:nvSpPr>
              <p:spPr>
                <a:xfrm>
                  <a:off x="5687341" y="3438154"/>
                  <a:ext cx="392660" cy="359142"/>
                </a:xfrm>
                <a:prstGeom prst="rect">
                  <a:avLst/>
                </a:prstGeom>
                <a:blipFill>
                  <a:blip r:embed="rId13"/>
                  <a:stretch>
                    <a:fillRect l="-14286" r="-714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33">
                  <a:extLst>
                    <a:ext uri="{FF2B5EF4-FFF2-40B4-BE49-F238E27FC236}">
                      <a16:creationId xmlns:a16="http://schemas.microsoft.com/office/drawing/2014/main" id="{163F0DF4-6262-279C-CAD2-607496F9EBC0}"/>
                    </a:ext>
                  </a:extLst>
                </p:cNvPr>
                <p:cNvSpPr txBox="1"/>
                <p:nvPr/>
              </p:nvSpPr>
              <p:spPr>
                <a:xfrm>
                  <a:off x="7207348" y="2901636"/>
                  <a:ext cx="251623" cy="35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oMath>
                    </m:oMathPara>
                  </a14:m>
                  <a:endParaRPr lang="en-US" sz="2000" dirty="0">
                    <a:latin typeface="Calibri" panose="020F0502020204030204" pitchFamily="34" charset="0"/>
                    <a:cs typeface="Calibri" panose="020F0502020204030204" pitchFamily="34" charset="0"/>
                  </a:endParaRPr>
                </a:p>
              </p:txBody>
            </p:sp>
          </mc:Choice>
          <mc:Fallback xmlns="">
            <p:sp>
              <p:nvSpPr>
                <p:cNvPr id="34" name="TextBox 33">
                  <a:extLst>
                    <a:ext uri="{FF2B5EF4-FFF2-40B4-BE49-F238E27FC236}">
                      <a16:creationId xmlns:a16="http://schemas.microsoft.com/office/drawing/2014/main" id="{CB63A791-221A-4170-C45D-BF3AB68ABDE9}"/>
                    </a:ext>
                  </a:extLst>
                </p:cNvPr>
                <p:cNvSpPr txBox="1">
                  <a:spLocks noRot="1" noChangeAspect="1" noMove="1" noResize="1" noEditPoints="1" noAdjustHandles="1" noChangeArrowheads="1" noChangeShapeType="1" noTextEdit="1"/>
                </p:cNvSpPr>
                <p:nvPr/>
              </p:nvSpPr>
              <p:spPr>
                <a:xfrm>
                  <a:off x="7207348" y="2901636"/>
                  <a:ext cx="251623" cy="359142"/>
                </a:xfrm>
                <a:prstGeom prst="rect">
                  <a:avLst/>
                </a:prstGeom>
                <a:blipFill>
                  <a:blip r:embed="rId14"/>
                  <a:stretch>
                    <a:fillRect l="-22222" r="-22222" b="-4000"/>
                  </a:stretch>
                </a:blipFill>
              </p:spPr>
              <p:txBody>
                <a:bodyPr/>
                <a:lstStyle/>
                <a:p>
                  <a:r>
                    <a:rPr lang="en-US">
                      <a:noFill/>
                    </a:rPr>
                    <a:t> </a:t>
                  </a:r>
                </a:p>
              </p:txBody>
            </p:sp>
          </mc:Fallback>
        </mc:AlternateContent>
      </p:grpSp>
      <p:pic>
        <p:nvPicPr>
          <p:cNvPr id="28" name="Grafik 27">
            <a:extLst>
              <a:ext uri="{FF2B5EF4-FFF2-40B4-BE49-F238E27FC236}">
                <a16:creationId xmlns:a16="http://schemas.microsoft.com/office/drawing/2014/main" id="{194A307A-C12E-F677-411E-7F8D7A955146}"/>
              </a:ext>
            </a:extLst>
          </p:cNvPr>
          <p:cNvPicPr>
            <a:picLocks noChangeAspect="1"/>
          </p:cNvPicPr>
          <p:nvPr/>
        </p:nvPicPr>
        <p:blipFill>
          <a:blip r:embed="rId15"/>
          <a:stretch>
            <a:fillRect/>
          </a:stretch>
        </p:blipFill>
        <p:spPr>
          <a:xfrm>
            <a:off x="8022642" y="4225256"/>
            <a:ext cx="3303695" cy="2122036"/>
          </a:xfrm>
          <a:prstGeom prst="rect">
            <a:avLst/>
          </a:prstGeom>
        </p:spPr>
      </p:pic>
    </p:spTree>
    <p:extLst>
      <p:ext uri="{BB962C8B-B14F-4D97-AF65-F5344CB8AC3E}">
        <p14:creationId xmlns:p14="http://schemas.microsoft.com/office/powerpoint/2010/main" val="254805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1000"/>
                                        <p:tgtEl>
                                          <p:spTgt spid="11">
                                            <p:txEl>
                                              <p:pRg st="6" end="6"/>
                                            </p:txEl>
                                          </p:spTgt>
                                        </p:tgtEl>
                                      </p:cBhvr>
                                    </p:animEffect>
                                    <p:anim calcmode="lin" valueType="num">
                                      <p:cBhvr>
                                        <p:cTn id="36"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1000"/>
                                        <p:tgtEl>
                                          <p:spTgt spid="11">
                                            <p:txEl>
                                              <p:pRg st="7" end="7"/>
                                            </p:txEl>
                                          </p:spTgt>
                                        </p:tgtEl>
                                      </p:cBhvr>
                                    </p:animEffect>
                                    <p:anim calcmode="lin" valueType="num">
                                      <p:cBhvr>
                                        <p:cTn id="43"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Effect transition="in" filter="fade">
                                      <p:cBhvr>
                                        <p:cTn id="49" dur="1000"/>
                                        <p:tgtEl>
                                          <p:spTgt spid="11">
                                            <p:txEl>
                                              <p:pRg st="8" end="8"/>
                                            </p:txEl>
                                          </p:spTgt>
                                        </p:tgtEl>
                                      </p:cBhvr>
                                    </p:animEffect>
                                    <p:anim calcmode="lin" valueType="num">
                                      <p:cBhvr>
                                        <p:cTn id="50"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fade">
                                      <p:cBhvr>
                                        <p:cTn id="56" dur="1000"/>
                                        <p:tgtEl>
                                          <p:spTgt spid="11">
                                            <p:txEl>
                                              <p:pRg st="15" end="15"/>
                                            </p:txEl>
                                          </p:spTgt>
                                        </p:tgtEl>
                                      </p:cBhvr>
                                    </p:animEffect>
                                    <p:anim calcmode="lin" valueType="num">
                                      <p:cBhvr>
                                        <p:cTn id="57" dur="1000" fill="hold"/>
                                        <p:tgtEl>
                                          <p:spTgt spid="11">
                                            <p:txEl>
                                              <p:pRg st="15" end="15"/>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15" end="1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Integration of Approximator </a:t>
            </a:r>
            <a:r>
              <a:rPr lang="de-DE" altLang="zh-CN" dirty="0" err="1"/>
              <a:t>to</a:t>
            </a:r>
            <a:r>
              <a:rPr lang="de-DE" altLang="zh-CN" dirty="0"/>
              <a:t> pNNs</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pPr lvl="1"/>
                <a:r>
                  <a:rPr lang="en-US" altLang="zh-CN" dirty="0"/>
                  <a:t>Learnable</a:t>
                </a:r>
                <a:r>
                  <a:rPr lang="zh-CN" altLang="en-US" dirty="0"/>
                  <a:t> </a:t>
                </a:r>
                <a:r>
                  <a:rPr lang="en-US" altLang="zh-CN" dirty="0"/>
                  <a:t>parameters</a:t>
                </a:r>
                <a:r>
                  <a:rPr lang="zh-CN" altLang="en-US" dirty="0"/>
                  <a:t> </a:t>
                </a:r>
                <a:r>
                  <a:rPr lang="en-US" altLang="zh-CN" dirty="0"/>
                  <a:t>for</a:t>
                </a:r>
                <a:r>
                  <a:rPr lang="zh-CN" altLang="en-US" dirty="0"/>
                  <a:t> </a:t>
                </a:r>
                <a:r>
                  <a:rPr lang="en-US" altLang="zh-CN" dirty="0"/>
                  <a:t>nonlinear</a:t>
                </a:r>
                <a:r>
                  <a:rPr lang="zh-CN" altLang="en-US" dirty="0"/>
                  <a:t> </a:t>
                </a:r>
                <a:r>
                  <a:rPr lang="en-US" altLang="zh-CN" dirty="0"/>
                  <a:t>circuits</a:t>
                </a:r>
              </a:p>
              <a:p>
                <a:pPr lvl="2"/>
                <a:r>
                  <a:rPr lang="en-US" dirty="0">
                    <a:cs typeface="Arial"/>
                  </a:rPr>
                  <a:t>Inequalities: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up/>
                    </m:sSubSup>
                    <m:r>
                      <a:rPr lang="en-US" altLang="zh-CN" b="0" i="1" smtClean="0">
                        <a:latin typeface="Cambria Math" panose="02040503050406030204" pitchFamily="18" charset="0"/>
                      </a:rPr>
                      <m:t>&gt;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up/>
                    </m:sSubSup>
                  </m:oMath>
                </a14:m>
                <a:r>
                  <a:rPr lang="en-US" dirty="0">
                    <a:cs typeface="Arial"/>
                  </a:rPr>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de-DE" altLang="zh-CN" b="0" i="1" smtClean="0">
                            <a:latin typeface="Cambria Math" panose="02040503050406030204" pitchFamily="18" charset="0"/>
                          </a:rPr>
                          <m:t>3</m:t>
                        </m:r>
                      </m:sub>
                      <m:sup/>
                    </m:sSubSup>
                    <m:r>
                      <a:rPr lang="en-US" altLang="zh-CN" i="1">
                        <a:latin typeface="Cambria Math" panose="02040503050406030204" pitchFamily="18" charset="0"/>
                      </a:rPr>
                      <m:t>&gt;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de-DE" altLang="zh-CN" b="0" i="1" smtClean="0">
                            <a:latin typeface="Cambria Math" panose="02040503050406030204" pitchFamily="18" charset="0"/>
                          </a:rPr>
                          <m:t>4</m:t>
                        </m:r>
                      </m:sub>
                      <m:sup/>
                    </m:sSubSup>
                  </m:oMath>
                </a14:m>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1"/>
                <a:r>
                  <a:rPr lang="en-US" dirty="0">
                    <a:cs typeface="Arial"/>
                  </a:rPr>
                  <a:t>build activation/negative weight functions </a:t>
                </a:r>
              </a:p>
              <a:p>
                <a:pPr marL="200918" lvl="1" indent="0">
                  <a:buNone/>
                </a:pPr>
                <a:r>
                  <a:rPr lang="en-US" dirty="0">
                    <a:cs typeface="Arial"/>
                  </a:rPr>
                  <a:t>   in pNNs</a:t>
                </a:r>
              </a:p>
              <a:p>
                <a:pPr lvl="1"/>
                <a:endParaRPr lang="de-DE" dirty="0">
                  <a:cs typeface="Arial"/>
                </a:endParaRPr>
              </a:p>
              <a:p>
                <a:pPr marL="393799" lvl="2" indent="0">
                  <a:buNone/>
                </a:pPr>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lvl="2"/>
                <a:endParaRPr lang="de-DE" dirty="0">
                  <a:cs typeface="Arial"/>
                </a:endParaRPr>
              </a:p>
              <a:p>
                <a:pPr marL="393799" lvl="2" indent="0">
                  <a:buNone/>
                </a:pPr>
                <a:endParaRPr lang="de-DE" dirty="0">
                  <a:cs typeface="Arial"/>
                </a:endParaRPr>
              </a:p>
              <a:p>
                <a:pPr marL="393799" lvl="2" indent="0">
                  <a:buNone/>
                </a:pPr>
                <a:endParaRPr lang="de-DE" dirty="0">
                  <a:cs typeface="Arial"/>
                </a:endParaRPr>
              </a:p>
              <a:p>
                <a:pPr marL="393799"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t="-1536" b="-1921"/>
                </a:stretch>
              </a:blipFill>
            </p:spPr>
            <p:txBody>
              <a:bodyPr/>
              <a:lstStyle/>
              <a:p>
                <a:r>
                  <a:rPr lang="de-DE">
                    <a:noFill/>
                  </a:rPr>
                  <a:t> </a:t>
                </a:r>
              </a:p>
            </p:txBody>
          </p:sp>
        </mc:Fallback>
      </mc:AlternateContent>
      <p:pic>
        <p:nvPicPr>
          <p:cNvPr id="41" name="Grafik 40">
            <a:extLst>
              <a:ext uri="{FF2B5EF4-FFF2-40B4-BE49-F238E27FC236}">
                <a16:creationId xmlns:a16="http://schemas.microsoft.com/office/drawing/2014/main" id="{9FA62E88-4F01-8663-D573-890659473B0D}"/>
              </a:ext>
            </a:extLst>
          </p:cNvPr>
          <p:cNvPicPr>
            <a:picLocks noChangeAspect="1"/>
          </p:cNvPicPr>
          <p:nvPr/>
        </p:nvPicPr>
        <p:blipFill>
          <a:blip r:embed="rId4"/>
          <a:stretch>
            <a:fillRect/>
          </a:stretch>
        </p:blipFill>
        <p:spPr>
          <a:xfrm>
            <a:off x="6001997" y="1242104"/>
            <a:ext cx="5457997" cy="4824919"/>
          </a:xfrm>
          <a:prstGeom prst="rect">
            <a:avLst/>
          </a:prstGeom>
        </p:spPr>
      </p:pic>
    </p:spTree>
    <p:extLst>
      <p:ext uri="{BB962C8B-B14F-4D97-AF65-F5344CB8AC3E}">
        <p14:creationId xmlns:p14="http://schemas.microsoft.com/office/powerpoint/2010/main" val="69429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hteck 22">
            <a:extLst>
              <a:ext uri="{FF2B5EF4-FFF2-40B4-BE49-F238E27FC236}">
                <a16:creationId xmlns:a16="http://schemas.microsoft.com/office/drawing/2014/main" id="{9FA3A536-9EE9-1C35-AB6A-B4CACCB0EBC6}"/>
              </a:ext>
            </a:extLst>
          </p:cNvPr>
          <p:cNvSpPr/>
          <p:nvPr/>
        </p:nvSpPr>
        <p:spPr>
          <a:xfrm>
            <a:off x="9223514" y="1361661"/>
            <a:ext cx="916578" cy="189031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62E58841-7B02-6147-DA48-E06D74DA98FE}"/>
              </a:ext>
            </a:extLst>
          </p:cNvPr>
          <p:cNvSpPr/>
          <p:nvPr/>
        </p:nvSpPr>
        <p:spPr>
          <a:xfrm>
            <a:off x="6045723" y="1272708"/>
            <a:ext cx="3095345" cy="4911276"/>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Background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r>
              <a:rPr lang="de-DE" altLang="zh-CN" dirty="0" err="1"/>
              <a:t>weigthed-sum</a:t>
            </a:r>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a:xfrm>
                <a:off x="474656" y="1346594"/>
                <a:ext cx="11142133" cy="4763504"/>
              </a:xfrm>
            </p:spPr>
            <p:txBody>
              <a:bodyPr/>
              <a:lstStyle/>
              <a:p>
                <a:pPr marL="132080" indent="-132080"/>
                <a:r>
                  <a:rPr lang="en-GB" dirty="0">
                    <a:cs typeface="Arial"/>
                  </a:rPr>
                  <a:t>Crossbar work as weighted-sum</a:t>
                </a:r>
              </a:p>
              <a:p>
                <a:pPr marL="509806" lvl="2" indent="-132080"/>
                <a:r>
                  <a:rPr lang="en-GB" dirty="0">
                    <a:cs typeface="Arial"/>
                  </a:rPr>
                  <a:t>weighted-sum: </a:t>
                </a:r>
                <a14:m>
                  <m:oMath xmlns:m="http://schemas.openxmlformats.org/officeDocument/2006/math">
                    <m:r>
                      <a:rPr lang="de-DE" altLang="zh-CN" b="0" i="1" smtClean="0">
                        <a:latin typeface="Cambria Math" panose="02040503050406030204" pitchFamily="18" charset="0"/>
                      </a:rPr>
                      <m:t>𝑧</m:t>
                    </m:r>
                    <m:r>
                      <a:rPr lang="de-DE" altLang="zh-CN">
                        <a:latin typeface="Cambria Math" panose="02040503050406030204" pitchFamily="18" charset="0"/>
                      </a:rPr>
                      <m:t> </m:t>
                    </m:r>
                    <m:r>
                      <a:rPr lang="de-DE" altLang="zh-CN" b="0" i="1" smtClean="0">
                        <a:latin typeface="Cambria Math" panose="02040503050406030204" pitchFamily="18" charset="0"/>
                      </a:rPr>
                      <m:t>      </m:t>
                    </m:r>
                    <m:r>
                      <a:rPr lang="en-US" altLang="zh-CN" i="1">
                        <a:latin typeface="Cambria Math" panose="02040503050406030204" pitchFamily="18" charset="0"/>
                      </a:rPr>
                      <m:t>=</m:t>
                    </m:r>
                    <m:r>
                      <a:rPr lang="de-DE" altLang="zh-CN" b="0" i="1" smtClean="0">
                        <a:latin typeface="Cambria Math" panose="02040503050406030204" pitchFamily="18" charset="0"/>
                      </a:rPr>
                      <m:t> </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de-DE" altLang="zh-CN" b="0" i="1" smtClean="0">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de-DE" altLang="zh-CN" b="0" i="1" smtClean="0">
                                <a:latin typeface="Cambria Math" panose="02040503050406030204" pitchFamily="18" charset="0"/>
                              </a:rPr>
                              <m:t>𝑥</m:t>
                            </m:r>
                          </m:e>
                          <m:sub>
                            <m:r>
                              <a:rPr lang="en-US" altLang="zh-CN" i="1">
                                <a:latin typeface="Cambria Math" panose="02040503050406030204" pitchFamily="18" charset="0"/>
                              </a:rPr>
                              <m:t>𝑖</m:t>
                            </m:r>
                          </m:sub>
                        </m:sSub>
                      </m:e>
                    </m:nary>
                  </m:oMath>
                </a14:m>
                <a:endParaRPr lang="en-GB" dirty="0">
                  <a:cs typeface="Arial"/>
                </a:endParaRPr>
              </a:p>
              <a:p>
                <a:pPr marL="509806" lvl="2" indent="-132080"/>
                <a:r>
                  <a:rPr lang="en-GB" dirty="0">
                    <a:cs typeface="Arial"/>
                  </a:rPr>
                  <a:t>crossbar	  : </a:t>
                </a:r>
                <a14:m>
                  <m:oMath xmlns:m="http://schemas.openxmlformats.org/officeDocument/2006/math">
                    <m:sSub>
                      <m:sSubPr>
                        <m:ctrlPr>
                          <a:rPr lang="de-DE" altLang="zh-CN" b="0" i="1" smtClean="0">
                            <a:latin typeface="Cambria Math" panose="02040503050406030204" pitchFamily="18" charset="0"/>
                          </a:rPr>
                        </m:ctrlPr>
                      </m:sSubPr>
                      <m:e>
                        <m:r>
                          <a:rPr lang="de-DE" altLang="zh-CN" b="0" i="1" smtClean="0">
                            <a:latin typeface="Cambria Math" panose="02040503050406030204" pitchFamily="18" charset="0"/>
                          </a:rPr>
                          <m:t>𝑉</m:t>
                        </m:r>
                      </m:e>
                      <m:sub>
                        <m:r>
                          <a:rPr lang="de-DE" altLang="zh-CN" b="0" i="1" smtClean="0">
                            <a:latin typeface="Cambria Math" panose="02040503050406030204" pitchFamily="18" charset="0"/>
                          </a:rPr>
                          <m:t>𝑜𝑢𝑡</m:t>
                        </m:r>
                      </m:sub>
                    </m:sSub>
                    <m:r>
                      <a:rPr lang="de-DE" altLang="zh-CN" b="0" i="0" smtClean="0">
                        <a:latin typeface="Cambria Math" panose="02040503050406030204" pitchFamily="18" charset="0"/>
                      </a:rPr>
                      <m:t> </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up/>
                            </m:sSubSup>
                          </m:num>
                          <m:den>
                            <m:r>
                              <a:rPr lang="en-US" altLang="zh-CN" b="0" i="1" smtClean="0">
                                <a:latin typeface="Cambria Math" panose="02040503050406030204" pitchFamily="18" charset="0"/>
                              </a:rPr>
                              <m:t>𝐺</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e>
                    </m:nary>
                  </m:oMath>
                </a14:m>
                <a:endParaRPr lang="de-DE" dirty="0">
                  <a:cs typeface="Arial"/>
                </a:endParaRPr>
              </a:p>
              <a:p>
                <a:pPr marL="509806" lvl="2" indent="-132080"/>
                <a:r>
                  <a:rPr lang="en-US" altLang="zh-CN" dirty="0"/>
                  <a:t>where</a:t>
                </a:r>
                <a:r>
                  <a:rPr lang="zh-CN" altLang="en-US"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up/>
                        </m:sSubSup>
                      </m:den>
                    </m:f>
                  </m:oMath>
                </a14:m>
                <a:r>
                  <a:rPr lang="en-US" altLang="zh-CN" dirty="0"/>
                  <a:t>,</a:t>
                </a:r>
                <a:r>
                  <a:rPr lang="zh-CN" altLang="en-US" dirty="0"/>
                  <a:t> </a:t>
                </a:r>
                <a:r>
                  <a:rPr lang="en-US" altLang="zh-CN" dirty="0"/>
                  <a:t>and</a:t>
                </a:r>
                <a:r>
                  <a:rPr lang="zh-CN" altLang="en-US" dirty="0"/>
                  <a:t>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up/>
                        </m:sSubSup>
                      </m:e>
                    </m:nary>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𝑏</m:t>
                        </m:r>
                      </m:sub>
                      <m:sup/>
                    </m:sSubSup>
                  </m:oMath>
                </a14:m>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xfrm>
                <a:off x="474656" y="1346594"/>
                <a:ext cx="11142133" cy="4763504"/>
              </a:xfrm>
              <a:blipFill>
                <a:blip r:embed="rId3"/>
                <a:stretch>
                  <a:fillRect l="-55" t="-1921"/>
                </a:stretch>
              </a:blipFill>
            </p:spPr>
            <p:txBody>
              <a:bodyPr/>
              <a:lstStyle/>
              <a:p>
                <a:r>
                  <a:rPr lang="de-DE">
                    <a:noFill/>
                  </a:rPr>
                  <a:t> </a:t>
                </a:r>
              </a:p>
            </p:txBody>
          </p:sp>
        </mc:Fallback>
      </mc:AlternateContent>
      <p:pic>
        <p:nvPicPr>
          <p:cNvPr id="7" name="Grafik 6">
            <a:extLst>
              <a:ext uri="{FF2B5EF4-FFF2-40B4-BE49-F238E27FC236}">
                <a16:creationId xmlns:a16="http://schemas.microsoft.com/office/drawing/2014/main" id="{0B3BF5D7-53B5-D749-81AB-9F4F1175158B}"/>
              </a:ext>
            </a:extLst>
          </p:cNvPr>
          <p:cNvPicPr>
            <a:picLocks noChangeAspect="1"/>
          </p:cNvPicPr>
          <p:nvPr/>
        </p:nvPicPr>
        <p:blipFill>
          <a:blip r:embed="rId4"/>
          <a:stretch>
            <a:fillRect/>
          </a:stretch>
        </p:blipFill>
        <p:spPr>
          <a:xfrm>
            <a:off x="6294601" y="1726284"/>
            <a:ext cx="4448175" cy="1143000"/>
          </a:xfrm>
          <a:prstGeom prst="rect">
            <a:avLst/>
          </a:prstGeom>
        </p:spPr>
      </p:pic>
      <p:pic>
        <p:nvPicPr>
          <p:cNvPr id="13" name="Grafik 12">
            <a:extLst>
              <a:ext uri="{FF2B5EF4-FFF2-40B4-BE49-F238E27FC236}">
                <a16:creationId xmlns:a16="http://schemas.microsoft.com/office/drawing/2014/main" id="{D7F2A839-C5B3-AFBF-FA35-D7F63D1EF9FE}"/>
              </a:ext>
            </a:extLst>
          </p:cNvPr>
          <p:cNvPicPr>
            <a:picLocks noChangeAspect="1"/>
          </p:cNvPicPr>
          <p:nvPr/>
        </p:nvPicPr>
        <p:blipFill>
          <a:blip r:embed="rId5"/>
          <a:stretch>
            <a:fillRect/>
          </a:stretch>
        </p:blipFill>
        <p:spPr>
          <a:xfrm>
            <a:off x="6360589" y="3101543"/>
            <a:ext cx="2559237" cy="2506605"/>
          </a:xfrm>
          <a:prstGeom prst="rect">
            <a:avLst/>
          </a:prstGeom>
        </p:spPr>
      </p:pic>
      <p:sp>
        <p:nvSpPr>
          <p:cNvPr id="15" name="Textfeld 14">
            <a:extLst>
              <a:ext uri="{FF2B5EF4-FFF2-40B4-BE49-F238E27FC236}">
                <a16:creationId xmlns:a16="http://schemas.microsoft.com/office/drawing/2014/main" id="{71B22AF4-F437-AF2E-9849-54BF1E21ED63}"/>
              </a:ext>
            </a:extLst>
          </p:cNvPr>
          <p:cNvSpPr txBox="1"/>
          <p:nvPr/>
        </p:nvSpPr>
        <p:spPr>
          <a:xfrm>
            <a:off x="6069341" y="5655741"/>
            <a:ext cx="3009755" cy="369332"/>
          </a:xfrm>
          <a:prstGeom prst="rect">
            <a:avLst/>
          </a:prstGeom>
          <a:noFill/>
        </p:spPr>
        <p:txBody>
          <a:bodyPr wrap="square" rtlCol="0">
            <a:spAutoFit/>
          </a:bodyPr>
          <a:lstStyle/>
          <a:p>
            <a:r>
              <a:rPr lang="en-US" dirty="0"/>
              <a:t>crossbar for weighted-sum</a:t>
            </a:r>
          </a:p>
        </p:txBody>
      </p:sp>
      <p:cxnSp>
        <p:nvCxnSpPr>
          <p:cNvPr id="20" name="Gerader Verbinder 19">
            <a:extLst>
              <a:ext uri="{FF2B5EF4-FFF2-40B4-BE49-F238E27FC236}">
                <a16:creationId xmlns:a16="http://schemas.microsoft.com/office/drawing/2014/main" id="{0CFB76CC-1BB8-37EF-BCB3-85994E56FC99}"/>
              </a:ext>
            </a:extLst>
          </p:cNvPr>
          <p:cNvCxnSpPr>
            <a:cxnSpLocks/>
          </p:cNvCxnSpPr>
          <p:nvPr/>
        </p:nvCxnSpPr>
        <p:spPr>
          <a:xfrm flipV="1">
            <a:off x="9141068" y="1691738"/>
            <a:ext cx="0" cy="1224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F5AC9C82-FEC5-F553-A336-B49CB6055EBB}"/>
              </a:ext>
            </a:extLst>
          </p:cNvPr>
          <p:cNvCxnSpPr>
            <a:cxnSpLocks/>
          </p:cNvCxnSpPr>
          <p:nvPr/>
        </p:nvCxnSpPr>
        <p:spPr>
          <a:xfrm flipV="1">
            <a:off x="9234692" y="1691738"/>
            <a:ext cx="0" cy="12240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BAA3A0A-1D7B-562A-1A06-171FB04F25C5}"/>
              </a:ext>
            </a:extLst>
          </p:cNvPr>
          <p:cNvCxnSpPr>
            <a:cxnSpLocks/>
          </p:cNvCxnSpPr>
          <p:nvPr/>
        </p:nvCxnSpPr>
        <p:spPr>
          <a:xfrm flipV="1">
            <a:off x="10140091" y="1691738"/>
            <a:ext cx="0" cy="12240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9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fade">
                                      <p:cBhvr>
                                        <p:cTn id="36" dur="1000"/>
                                        <p:tgtEl>
                                          <p:spTgt spid="11">
                                            <p:txEl>
                                              <p:pRg st="2" end="2"/>
                                            </p:txEl>
                                          </p:spTgt>
                                        </p:tgtEl>
                                      </p:cBhvr>
                                    </p:animEffect>
                                    <p:anim calcmode="lin" valueType="num">
                                      <p:cBhvr>
                                        <p:cTn id="3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animEffect transition="in" filter="fade">
                                      <p:cBhvr>
                                        <p:cTn id="41" dur="1000"/>
                                        <p:tgtEl>
                                          <p:spTgt spid="11">
                                            <p:txEl>
                                              <p:pRg st="3" end="3"/>
                                            </p:txEl>
                                          </p:spTgt>
                                        </p:tgtEl>
                                      </p:cBhvr>
                                    </p:animEffect>
                                    <p:anim calcmode="lin" valueType="num">
                                      <p:cBhvr>
                                        <p:cTn id="4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Background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r>
              <a:rPr lang="de-DE" altLang="zh-CN" dirty="0"/>
              <a:t>Activation function</a:t>
            </a:r>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de-DE" altLang="zh-CN" dirty="0"/>
                  <a:t>Nonlinear </a:t>
                </a:r>
                <a:r>
                  <a:rPr lang="en-US" altLang="zh-CN" dirty="0"/>
                  <a:t>Circuit as </a:t>
                </a:r>
                <a:r>
                  <a:rPr lang="de-DE" altLang="zh-CN" dirty="0"/>
                  <a:t>activation function</a:t>
                </a:r>
                <a:endParaRPr lang="en-US" altLang="zh-CN" dirty="0"/>
              </a:p>
              <a:p>
                <a:pPr marL="509806" lvl="2" indent="-132080"/>
                <a:r>
                  <a:rPr lang="de-DE" dirty="0">
                    <a:cs typeface="Arial"/>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𝑜</m:t>
                        </m:r>
                        <m:r>
                          <a:rPr lang="de-DE" altLang="zh-CN" sz="1800" b="0" i="1" smtClean="0">
                            <a:latin typeface="Cambria Math" panose="02040503050406030204" pitchFamily="18" charset="0"/>
                          </a:rPr>
                          <m:t>𝑢𝑡</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ptanh</m:t>
                        </m:r>
                      </m:e>
                      <m:sub>
                        <m:r>
                          <a:rPr lang="en-US" altLang="zh-CN" sz="1800" b="1" i="1" smtClean="0">
                            <a:latin typeface="Cambria Math" panose="02040503050406030204" pitchFamily="18" charset="0"/>
                          </a:rPr>
                          <m:t>𝜼</m:t>
                        </m:r>
                      </m:sub>
                    </m:sSub>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𝑧</m:t>
                            </m:r>
                          </m:sub>
                        </m:sSub>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tanh</m:t>
                        </m:r>
                      </m:fName>
                      <m:e>
                        <m:d>
                          <m:dPr>
                            <m:ctrlPr>
                              <a:rPr lang="en-US" altLang="zh-CN" sz="1800" b="0" i="1" smtClean="0">
                                <a:latin typeface="Cambria Math" panose="02040503050406030204" pitchFamily="18" charset="0"/>
                              </a:rPr>
                            </m:ctrlPr>
                          </m:dPr>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𝑖</m:t>
                                    </m:r>
                                    <m:r>
                                      <a:rPr lang="de-DE"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3</m:t>
                                    </m:r>
                                  </m:sub>
                                </m:sSub>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4</m:t>
                                </m:r>
                              </m:sub>
                            </m:sSub>
                          </m:e>
                        </m:d>
                      </m:e>
                    </m:func>
                  </m:oMath>
                </a14:m>
                <a:endParaRPr lang="de-DE" altLang="zh-CN" sz="1800" b="0" dirty="0"/>
              </a:p>
              <a:p>
                <a:pPr marL="509806" lvl="2" indent="-132080"/>
                <a:r>
                  <a:rPr lang="en-US" altLang="zh-CN" dirty="0"/>
                  <a:t>where</a:t>
                </a:r>
                <a:r>
                  <a:rPr lang="zh-CN" altLang="en-US" dirty="0"/>
                  <a:t> </a:t>
                </a:r>
                <a14:m>
                  <m:oMath xmlns:m="http://schemas.openxmlformats.org/officeDocument/2006/math">
                    <m:r>
                      <a:rPr lang="en-US" altLang="zh-CN" b="1" i="1" smtClean="0">
                        <a:latin typeface="Cambria Math" panose="02040503050406030204" pitchFamily="18" charset="0"/>
                      </a:rPr>
                      <m:t>𝜼</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1</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2</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3</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4</m:t>
                            </m:r>
                          </m:sub>
                        </m:sSub>
                      </m:e>
                    </m:d>
                  </m:oMath>
                </a14:m>
                <a:r>
                  <a:rPr lang="zh-CN" altLang="en-US" b="1" dirty="0"/>
                  <a:t> </a:t>
                </a:r>
                <a:r>
                  <a:rPr lang="en-US" altLang="zh-CN" dirty="0"/>
                  <a:t>is</a:t>
                </a:r>
                <a:r>
                  <a:rPr lang="zh-CN" altLang="en-US" dirty="0"/>
                  <a:t> </a:t>
                </a:r>
                <a:r>
                  <a:rPr lang="en-US" altLang="zh-CN" dirty="0"/>
                  <a:t>the</a:t>
                </a:r>
                <a:r>
                  <a:rPr lang="zh-CN" altLang="en-US" dirty="0"/>
                  <a:t> </a:t>
                </a:r>
                <a:r>
                  <a:rPr lang="en-GB" dirty="0"/>
                  <a:t>auxiliary parameter, which </a:t>
                </a:r>
              </a:p>
              <a:p>
                <a:pPr marL="377726" lvl="2" indent="0">
                  <a:buNone/>
                </a:pPr>
                <a:r>
                  <a:rPr lang="en-GB" dirty="0"/>
                  <a:t>	describe the form of this characteristic curve.</a:t>
                </a:r>
                <a:endParaRPr lang="en-US" sz="1600" dirty="0"/>
              </a:p>
              <a:p>
                <a:pPr marL="509806" lvl="2" indent="-132080"/>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pic>
        <p:nvPicPr>
          <p:cNvPr id="8" name="Grafik 7">
            <a:extLst>
              <a:ext uri="{FF2B5EF4-FFF2-40B4-BE49-F238E27FC236}">
                <a16:creationId xmlns:a16="http://schemas.microsoft.com/office/drawing/2014/main" id="{5CE3A23F-E258-465D-41E2-5C5DD341FD7B}"/>
              </a:ext>
            </a:extLst>
          </p:cNvPr>
          <p:cNvPicPr>
            <a:picLocks noChangeAspect="1"/>
          </p:cNvPicPr>
          <p:nvPr/>
        </p:nvPicPr>
        <p:blipFill>
          <a:blip r:embed="rId4"/>
          <a:stretch>
            <a:fillRect/>
          </a:stretch>
        </p:blipFill>
        <p:spPr>
          <a:xfrm>
            <a:off x="6374537" y="3429000"/>
            <a:ext cx="4048764" cy="2575105"/>
          </a:xfrm>
          <a:prstGeom prst="rect">
            <a:avLst/>
          </a:prstGeom>
        </p:spPr>
      </p:pic>
      <p:pic>
        <p:nvPicPr>
          <p:cNvPr id="7" name="Grafik 6">
            <a:extLst>
              <a:ext uri="{FF2B5EF4-FFF2-40B4-BE49-F238E27FC236}">
                <a16:creationId xmlns:a16="http://schemas.microsoft.com/office/drawing/2014/main" id="{1C95E6F7-2B9F-2014-D674-E811F8E16F63}"/>
              </a:ext>
            </a:extLst>
          </p:cNvPr>
          <p:cNvPicPr>
            <a:picLocks noChangeAspect="1"/>
          </p:cNvPicPr>
          <p:nvPr/>
        </p:nvPicPr>
        <p:blipFill>
          <a:blip r:embed="rId5"/>
          <a:stretch>
            <a:fillRect/>
          </a:stretch>
        </p:blipFill>
        <p:spPr>
          <a:xfrm>
            <a:off x="1031906" y="2922105"/>
            <a:ext cx="3823528" cy="2960411"/>
          </a:xfrm>
          <a:prstGeom prst="rect">
            <a:avLst/>
          </a:prstGeom>
        </p:spPr>
      </p:pic>
    </p:spTree>
    <p:extLst>
      <p:ext uri="{BB962C8B-B14F-4D97-AF65-F5344CB8AC3E}">
        <p14:creationId xmlns:p14="http://schemas.microsoft.com/office/powerpoint/2010/main" val="33202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Effect transition="in" filter="fade">
                                      <p:cBhvr>
                                        <p:cTn id="33" dur="1000"/>
                                        <p:tgtEl>
                                          <p:spTgt spid="11">
                                            <p:txEl>
                                              <p:pRg st="2" end="2"/>
                                            </p:txEl>
                                          </p:spTgt>
                                        </p:tgtEl>
                                      </p:cBhvr>
                                    </p:animEffect>
                                    <p:anim calcmode="lin" valueType="num">
                                      <p:cBhvr>
                                        <p:cTn id="34"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1000"/>
                                        <p:tgtEl>
                                          <p:spTgt spid="11">
                                            <p:txEl>
                                              <p:pRg st="3" end="3"/>
                                            </p:txEl>
                                          </p:spTgt>
                                        </p:tgtEl>
                                      </p:cBhvr>
                                    </p:animEffect>
                                    <p:anim calcmode="lin" valueType="num">
                                      <p:cBhvr>
                                        <p:cTn id="3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Background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r>
              <a:rPr lang="en-US" altLang="zh-CN" dirty="0"/>
              <a:t>Printed</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(pNN)</a:t>
            </a:r>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pPr marL="132080" indent="-132080"/>
                <a:r>
                  <a:rPr lang="en-US" altLang="zh-CN" dirty="0"/>
                  <a:t>Printed</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(pNN)</a:t>
                </a:r>
              </a:p>
              <a:p>
                <a:pPr lvl="1"/>
                <a:r>
                  <a:rPr lang="en-US" altLang="zh-CN" dirty="0"/>
                  <a:t>ML-based</a:t>
                </a:r>
                <a:r>
                  <a:rPr lang="zh-CN" altLang="en-US" dirty="0"/>
                  <a:t> </a:t>
                </a:r>
                <a:r>
                  <a:rPr lang="en-US" altLang="zh-CN" dirty="0"/>
                  <a:t>model</a:t>
                </a:r>
                <a:r>
                  <a:rPr lang="zh-CN" altLang="en-US" dirty="0"/>
                  <a:t> </a:t>
                </a:r>
                <a:r>
                  <a:rPr lang="en-US" altLang="zh-CN" dirty="0"/>
                  <a:t>for</a:t>
                </a:r>
                <a:r>
                  <a:rPr lang="zh-CN" altLang="en-US" dirty="0"/>
                  <a:t> </a:t>
                </a:r>
                <a:r>
                  <a:rPr lang="en-US" altLang="zh-CN" dirty="0"/>
                  <a:t>design</a:t>
                </a:r>
                <a:r>
                  <a:rPr lang="zh-CN" altLang="en-US" dirty="0"/>
                  <a:t> </a:t>
                </a:r>
                <a:r>
                  <a:rPr lang="en-US" altLang="zh-CN" dirty="0"/>
                  <a:t>of</a:t>
                </a:r>
                <a:r>
                  <a:rPr lang="zh-CN" altLang="en-US" dirty="0"/>
                  <a:t> </a:t>
                </a:r>
                <a:r>
                  <a:rPr lang="en-US" altLang="zh-CN" dirty="0"/>
                  <a:t>printed</a:t>
                </a:r>
                <a:r>
                  <a:rPr lang="zh-CN" altLang="en-US" dirty="0"/>
                  <a:t> </a:t>
                </a:r>
                <a:r>
                  <a:rPr lang="en-US" altLang="zh-CN" dirty="0"/>
                  <a:t>neuromorphic</a:t>
                </a:r>
                <a:r>
                  <a:rPr lang="zh-CN" altLang="en-US" dirty="0"/>
                  <a:t> </a:t>
                </a:r>
                <a:r>
                  <a:rPr lang="en-US" altLang="zh-CN" dirty="0"/>
                  <a:t>circuits</a:t>
                </a:r>
              </a:p>
              <a:p>
                <a:pPr marL="200918" lvl="1" indent="0">
                  <a:buNone/>
                </a:pPr>
                <a:endParaRPr lang="en-US" altLang="zh-CN" dirty="0"/>
              </a:p>
              <a:p>
                <a:pPr lvl="1"/>
                <a:r>
                  <a:rPr lang="en-US" altLang="zh-CN" dirty="0"/>
                  <a:t>Learnable</a:t>
                </a:r>
                <a:r>
                  <a:rPr lang="zh-CN" altLang="en-US" dirty="0"/>
                  <a:t> </a:t>
                </a:r>
                <a:r>
                  <a:rPr lang="en-US" altLang="zh-CN" dirty="0"/>
                  <a:t>parameter</a:t>
                </a:r>
                <a:r>
                  <a:rPr lang="zh-CN" altLang="en-US" dirty="0"/>
                  <a:t> </a:t>
                </a:r>
                <a:r>
                  <a:rPr lang="en-US" altLang="zh-CN" dirty="0"/>
                  <a:t>in</a:t>
                </a:r>
                <a:r>
                  <a:rPr lang="zh-CN" altLang="en-US" dirty="0"/>
                  <a:t> </a:t>
                </a:r>
                <a:r>
                  <a:rPr lang="en-US" altLang="zh-CN" dirty="0"/>
                  <a:t>pNN</a:t>
                </a:r>
              </a:p>
              <a:p>
                <a:pPr marL="509806" lvl="2" indent="-132080"/>
                <a14:m>
                  <m:oMath xmlns:m="http://schemas.openxmlformats.org/officeDocument/2006/math">
                    <m:r>
                      <a:rPr lang="en-US" altLang="zh-CN" b="1" i="1" smtClean="0">
                        <a:latin typeface="Cambria Math" panose="02040503050406030204" pitchFamily="18" charset="0"/>
                      </a:rPr>
                      <m:t>𝜽</m:t>
                    </m:r>
                    <m:r>
                      <a:rPr lang="en-US" altLang="zh-CN" b="1" i="1" smtClean="0">
                        <a:latin typeface="Cambria Math" panose="02040503050406030204" pitchFamily="18" charset="0"/>
                      </a:rPr>
                      <m:t>↦</m:t>
                    </m:r>
                    <m:r>
                      <a:rPr lang="en-US" altLang="zh-CN" b="1" i="1" smtClean="0">
                        <a:latin typeface="Cambria Math" panose="02040503050406030204" pitchFamily="18" charset="0"/>
                      </a:rPr>
                      <m:t>𝒈</m:t>
                    </m:r>
                  </m:oMath>
                </a14:m>
                <a:endParaRPr lang="de-DE" dirty="0">
                  <a:cs typeface="Arial"/>
                </a:endParaRPr>
              </a:p>
              <a:p>
                <a:pPr marL="377726" lvl="2" indent="0">
                  <a:buNone/>
                </a:pPr>
                <a:endParaRPr lang="en-GB" dirty="0">
                  <a:cs typeface="Arial"/>
                </a:endParaRPr>
              </a:p>
              <a:p>
                <a:pPr lvl="1"/>
                <a:r>
                  <a:rPr lang="en-US" altLang="zh-CN" dirty="0"/>
                  <a:t>Training</a:t>
                </a:r>
                <a:r>
                  <a:rPr lang="zh-CN" altLang="en-US" dirty="0"/>
                  <a:t> </a:t>
                </a:r>
                <a:r>
                  <a:rPr lang="en-US" altLang="zh-CN" dirty="0"/>
                  <a:t>a</a:t>
                </a:r>
                <a:r>
                  <a:rPr lang="zh-CN" altLang="en-US" dirty="0"/>
                  <a:t> </a:t>
                </a:r>
                <a:r>
                  <a:rPr lang="en-US" altLang="zh-CN" dirty="0"/>
                  <a:t>pNN</a:t>
                </a:r>
                <a:r>
                  <a:rPr lang="zh-CN" altLang="en-US" dirty="0"/>
                  <a:t> </a:t>
                </a:r>
                <a:r>
                  <a:rPr lang="en-US" altLang="zh-CN" dirty="0"/>
                  <a:t>w.r.t.</a:t>
                </a:r>
                <a:r>
                  <a:rPr lang="zh-CN" altLang="en-US" dirty="0"/>
                  <a:t> </a:t>
                </a:r>
                <a14:m>
                  <m:oMath xmlns:m="http://schemas.openxmlformats.org/officeDocument/2006/math">
                    <m:r>
                      <a:rPr lang="en-US" altLang="zh-CN" b="1" i="1" smtClean="0">
                        <a:latin typeface="Cambria Math" panose="02040503050406030204" pitchFamily="18" charset="0"/>
                      </a:rPr>
                      <m:t>𝜽</m:t>
                    </m:r>
                  </m:oMath>
                </a14:m>
                <a:r>
                  <a:rPr lang="zh-CN" altLang="en-US" dirty="0"/>
                  <a:t> </a:t>
                </a:r>
                <a:r>
                  <a:rPr lang="en-US" altLang="zh-CN" dirty="0"/>
                  <a:t>is</a:t>
                </a:r>
                <a:r>
                  <a:rPr lang="zh-CN" altLang="en-US" dirty="0"/>
                  <a:t> </a:t>
                </a:r>
                <a:r>
                  <a:rPr lang="en-US" altLang="zh-CN" dirty="0"/>
                  <a:t>designing</a:t>
                </a:r>
                <a:r>
                  <a:rPr lang="zh-CN" altLang="en-US" dirty="0"/>
                  <a:t> </a:t>
                </a:r>
                <a:r>
                  <a:rPr lang="en-US" altLang="zh-CN" dirty="0"/>
                  <a:t>a</a:t>
                </a:r>
                <a:r>
                  <a:rPr lang="zh-CN" altLang="en-US" dirty="0"/>
                  <a:t> </a:t>
                </a:r>
                <a:r>
                  <a:rPr lang="en-US" altLang="zh-CN" dirty="0"/>
                  <a:t>printed</a:t>
                </a:r>
                <a:r>
                  <a:rPr lang="zh-CN" altLang="en-US" dirty="0"/>
                  <a:t> </a:t>
                </a:r>
                <a:r>
                  <a:rPr lang="en-US" altLang="zh-CN" dirty="0"/>
                  <a:t>neuromorphic</a:t>
                </a:r>
                <a:r>
                  <a:rPr lang="zh-CN" altLang="en-US" dirty="0"/>
                  <a:t> </a:t>
                </a:r>
                <a:r>
                  <a:rPr lang="en-US" altLang="zh-CN" dirty="0"/>
                  <a:t>circuit</a:t>
                </a:r>
                <a:endParaRPr lang="en-US" dirty="0"/>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spTree>
    <p:extLst>
      <p:ext uri="{BB962C8B-B14F-4D97-AF65-F5344CB8AC3E}">
        <p14:creationId xmlns:p14="http://schemas.microsoft.com/office/powerpoint/2010/main" val="364667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1000"/>
                                        <p:tgtEl>
                                          <p:spTgt spid="11">
                                            <p:txEl>
                                              <p:pRg st="3" end="3"/>
                                            </p:txEl>
                                          </p:spTgt>
                                        </p:tgtEl>
                                      </p:cBhvr>
                                    </p:animEffect>
                                    <p:anim calcmode="lin" valueType="num">
                                      <p:cBhvr>
                                        <p:cTn id="20"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1000"/>
                                        <p:tgtEl>
                                          <p:spTgt spid="11">
                                            <p:txEl>
                                              <p:pRg st="4" end="4"/>
                                            </p:txEl>
                                          </p:spTgt>
                                        </p:tgtEl>
                                      </p:cBhvr>
                                    </p:animEffect>
                                    <p:anim calcmode="lin" valueType="num">
                                      <p:cBhvr>
                                        <p:cTn id="25"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1000"/>
                                        <p:tgtEl>
                                          <p:spTgt spid="11">
                                            <p:txEl>
                                              <p:pRg st="6" end="6"/>
                                            </p:txEl>
                                          </p:spTgt>
                                        </p:tgtEl>
                                      </p:cBhvr>
                                    </p:animEffect>
                                    <p:anim calcmode="lin" valueType="num">
                                      <p:cBhvr>
                                        <p:cTn id="32"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a:t>Motivation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r>
              <a:rPr lang="de-DE" altLang="zh-CN" dirty="0" err="1"/>
              <a:t>Realted</a:t>
            </a:r>
            <a:r>
              <a:rPr lang="de-DE" altLang="zh-CN" dirty="0"/>
              <a:t> </a:t>
            </a:r>
            <a:r>
              <a:rPr lang="de-DE" altLang="zh-CN" dirty="0" err="1"/>
              <a:t>work</a:t>
            </a:r>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Previous</a:t>
                </a:r>
                <a:r>
                  <a:rPr lang="zh-CN" altLang="en-US" dirty="0"/>
                  <a:t> </a:t>
                </a:r>
                <a:r>
                  <a:rPr lang="en-US" altLang="zh-CN" dirty="0"/>
                  <a:t>works</a:t>
                </a:r>
              </a:p>
              <a:p>
                <a:pPr lvl="1"/>
                <a:r>
                  <a:rPr lang="en-US" altLang="zh-CN" dirty="0"/>
                  <a:t>only</a:t>
                </a:r>
                <a:r>
                  <a:rPr lang="zh-CN" altLang="en-US" dirty="0"/>
                  <a:t> </a:t>
                </a:r>
                <a14:m>
                  <m:oMath xmlns:m="http://schemas.openxmlformats.org/officeDocument/2006/math">
                    <m:r>
                      <a:rPr lang="en-US" altLang="zh-CN" b="1" i="1">
                        <a:latin typeface="Cambria Math" panose="02040503050406030204" pitchFamily="18" charset="0"/>
                      </a:rPr>
                      <m:t>𝒈</m:t>
                    </m:r>
                  </m:oMath>
                </a14:m>
                <a:r>
                  <a:rPr lang="zh-CN" altLang="en-US" dirty="0"/>
                  <a:t> </a:t>
                </a:r>
                <a:r>
                  <a:rPr lang="en-US" altLang="zh-CN" dirty="0"/>
                  <a:t>in</a:t>
                </a:r>
                <a:r>
                  <a:rPr lang="zh-CN" altLang="en-US" dirty="0"/>
                  <a:t> </a:t>
                </a:r>
                <a:r>
                  <a:rPr lang="en-US" altLang="zh-CN" dirty="0"/>
                  <a:t>crossbar (weight in NN) </a:t>
                </a:r>
                <a:r>
                  <a:rPr lang="zh-CN" altLang="en-US" dirty="0"/>
                  <a:t> </a:t>
                </a:r>
                <a:r>
                  <a:rPr lang="en-US" altLang="zh-CN" dirty="0"/>
                  <a:t>are</a:t>
                </a:r>
                <a:r>
                  <a:rPr lang="zh-CN" altLang="en-US" dirty="0"/>
                  <a:t> </a:t>
                </a:r>
                <a:r>
                  <a:rPr lang="en-US" altLang="zh-CN" dirty="0"/>
                  <a:t>learnable</a:t>
                </a:r>
              </a:p>
              <a:p>
                <a:pPr lvl="1"/>
                <a:r>
                  <a:rPr lang="en-US" altLang="zh-CN" dirty="0">
                    <a:solidFill>
                      <a:srgbClr val="FF0000"/>
                    </a:solidFill>
                  </a:rPr>
                  <a:t>nonlinear</a:t>
                </a:r>
                <a:r>
                  <a:rPr lang="zh-CN" altLang="en-US" dirty="0">
                    <a:solidFill>
                      <a:srgbClr val="FF0000"/>
                    </a:solidFill>
                  </a:rPr>
                  <a:t> </a:t>
                </a:r>
                <a:r>
                  <a:rPr lang="en-US" altLang="zh-CN" dirty="0">
                    <a:solidFill>
                      <a:srgbClr val="FF0000"/>
                    </a:solidFill>
                  </a:rPr>
                  <a:t>circuit(</a:t>
                </a:r>
                <a:r>
                  <a:rPr lang="de-DE" altLang="zh-CN" dirty="0">
                    <a:solidFill>
                      <a:srgbClr val="FF0000"/>
                    </a:solidFill>
                  </a:rPr>
                  <a:t>activation function in NN</a:t>
                </a:r>
                <a:r>
                  <a:rPr lang="en-US" altLang="zh-CN" dirty="0">
                    <a:solidFill>
                      <a:srgbClr val="FF0000"/>
                    </a:solidFill>
                  </a:rPr>
                  <a:t>) </a:t>
                </a:r>
                <a:r>
                  <a:rPr lang="en-US" altLang="zh-CN" dirty="0"/>
                  <a:t>are</a:t>
                </a:r>
                <a:r>
                  <a:rPr lang="zh-CN" altLang="en-US" dirty="0"/>
                  <a:t> </a:t>
                </a:r>
                <a:r>
                  <a:rPr lang="en-US" altLang="zh-CN" dirty="0"/>
                  <a:t>always</a:t>
                </a:r>
                <a:r>
                  <a:rPr lang="zh-CN" altLang="en-US" dirty="0"/>
                  <a:t> </a:t>
                </a:r>
                <a:r>
                  <a:rPr lang="en-US" altLang="zh-CN" dirty="0"/>
                  <a:t>predefined</a:t>
                </a:r>
              </a:p>
              <a:p>
                <a:pPr lvl="1"/>
                <a:r>
                  <a:rPr lang="en-US" altLang="zh-CN" dirty="0"/>
                  <a:t>high</a:t>
                </a:r>
                <a:r>
                  <a:rPr lang="zh-CN" altLang="en-US" dirty="0"/>
                  <a:t> </a:t>
                </a:r>
                <a:r>
                  <a:rPr lang="en-US" altLang="zh-CN" dirty="0"/>
                  <a:t>customization</a:t>
                </a:r>
                <a:r>
                  <a:rPr lang="zh-CN" altLang="en-US" dirty="0"/>
                  <a:t> </a:t>
                </a:r>
                <a:r>
                  <a:rPr lang="en-US" altLang="zh-CN" dirty="0"/>
                  <a:t>provided</a:t>
                </a:r>
                <a:r>
                  <a:rPr lang="zh-CN" altLang="en-US" dirty="0"/>
                  <a:t> </a:t>
                </a:r>
                <a:r>
                  <a:rPr lang="en-US" altLang="zh-CN" dirty="0"/>
                  <a:t>by</a:t>
                </a:r>
                <a:r>
                  <a:rPr lang="zh-CN" altLang="en-US" dirty="0"/>
                  <a:t> </a:t>
                </a:r>
                <a:r>
                  <a:rPr lang="en-US" altLang="zh-CN" dirty="0"/>
                  <a:t>PE</a:t>
                </a:r>
                <a:r>
                  <a:rPr lang="zh-CN" altLang="en-US" dirty="0"/>
                  <a:t> </a:t>
                </a:r>
                <a:r>
                  <a:rPr lang="en-US" altLang="zh-CN" dirty="0"/>
                  <a:t>is</a:t>
                </a:r>
                <a:r>
                  <a:rPr lang="zh-CN" altLang="en-US" dirty="0"/>
                  <a:t> </a:t>
                </a:r>
                <a:r>
                  <a:rPr lang="en-US" altLang="zh-CN" dirty="0"/>
                  <a:t>not</a:t>
                </a:r>
                <a:r>
                  <a:rPr lang="zh-CN" altLang="en-US" dirty="0"/>
                  <a:t> </a:t>
                </a:r>
                <a:r>
                  <a:rPr lang="en-US" altLang="zh-CN" dirty="0"/>
                  <a:t>leveraged</a:t>
                </a:r>
                <a:endParaRPr lang="en-US" dirty="0"/>
              </a:p>
              <a:p>
                <a:pPr lvl="1"/>
                <a:endParaRPr lang="en-US" altLang="zh-CN" dirty="0"/>
              </a:p>
              <a:p>
                <a:pPr marL="377726" lvl="2" indent="0">
                  <a:buNone/>
                </a:pPr>
                <a:endParaRPr lang="de-DE" dirty="0">
                  <a:cs typeface="Arial"/>
                </a:endParaRPr>
              </a:p>
              <a:p>
                <a:pPr marL="377726" lvl="2" indent="0">
                  <a:buNone/>
                </a:pPr>
                <a:endParaRPr lang="en-GB" dirty="0">
                  <a:cs typeface="Arial"/>
                </a:endParaRPr>
              </a:p>
              <a:p>
                <a:r>
                  <a:rPr lang="en-US" altLang="zh-CN" dirty="0"/>
                  <a:t>This</a:t>
                </a:r>
                <a:r>
                  <a:rPr lang="zh-CN" altLang="en-US" dirty="0"/>
                  <a:t> </a:t>
                </a:r>
                <a:r>
                  <a:rPr lang="en-US" altLang="zh-CN" dirty="0"/>
                  <a:t>work</a:t>
                </a:r>
              </a:p>
              <a:p>
                <a:pPr lvl="1"/>
                <a:r>
                  <a:rPr lang="en-US" altLang="zh-CN" dirty="0">
                    <a:solidFill>
                      <a:srgbClr val="FF0000"/>
                    </a:solidFill>
                  </a:rPr>
                  <a:t>make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nonlinear</a:t>
                </a:r>
                <a:r>
                  <a:rPr lang="zh-CN" altLang="en-US" dirty="0">
                    <a:solidFill>
                      <a:srgbClr val="FF0000"/>
                    </a:solidFill>
                  </a:rPr>
                  <a:t> </a:t>
                </a:r>
                <a:r>
                  <a:rPr lang="en-US" altLang="zh-CN" dirty="0">
                    <a:solidFill>
                      <a:srgbClr val="FF0000"/>
                    </a:solidFill>
                  </a:rPr>
                  <a:t>circuit</a:t>
                </a:r>
                <a:r>
                  <a:rPr lang="zh-CN" altLang="en-US" dirty="0">
                    <a:solidFill>
                      <a:srgbClr val="FF0000"/>
                    </a:solidFill>
                  </a:rPr>
                  <a:t> </a:t>
                </a:r>
                <a:r>
                  <a:rPr lang="en-US" altLang="zh-CN" dirty="0">
                    <a:solidFill>
                      <a:srgbClr val="FF0000"/>
                    </a:solidFill>
                  </a:rPr>
                  <a:t>learnable (learnable activation function)</a:t>
                </a:r>
              </a:p>
              <a:p>
                <a:pPr lvl="2"/>
                <a:r>
                  <a:rPr lang="en-US" altLang="zh-CN" dirty="0">
                    <a:solidFill>
                      <a:srgbClr val="FF0000"/>
                    </a:solidFill>
                  </a:rPr>
                  <a:t> the components (include </a:t>
                </a:r>
                <a14:m>
                  <m:oMath xmlns:m="http://schemas.openxmlformats.org/officeDocument/2006/math">
                    <m:r>
                      <a:rPr lang="en-US" altLang="zh-CN" b="1" i="1" smtClean="0">
                        <a:solidFill>
                          <a:srgbClr val="FF0000"/>
                        </a:solidFill>
                        <a:latin typeface="Cambria Math" panose="02040503050406030204" pitchFamily="18" charset="0"/>
                      </a:rPr>
                      <m:t>𝒈</m:t>
                    </m:r>
                    <m:r>
                      <a:rPr lang="de-DE" altLang="zh-CN" b="1" i="1" smtClean="0">
                        <a:solidFill>
                          <a:srgbClr val="FF0000"/>
                        </a:solidFill>
                        <a:latin typeface="Cambria Math" panose="02040503050406030204" pitchFamily="18" charset="0"/>
                      </a:rPr>
                      <m:t>)</m:t>
                    </m:r>
                  </m:oMath>
                </a14:m>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nonlinear circuit are also learnable </a:t>
                </a:r>
              </a:p>
              <a:p>
                <a:pPr lvl="1"/>
                <a:r>
                  <a:rPr lang="en-US" altLang="zh-CN" dirty="0"/>
                  <a:t>the training</a:t>
                </a:r>
                <a:r>
                  <a:rPr lang="zh-CN" altLang="en-US" dirty="0"/>
                  <a:t> </a:t>
                </a:r>
                <a:r>
                  <a:rPr lang="de-DE" altLang="zh-CN" dirty="0"/>
                  <a:t>of pNNs </a:t>
                </a:r>
                <a:r>
                  <a:rPr lang="en-US" altLang="zh-CN" dirty="0"/>
                  <a:t>for</a:t>
                </a:r>
                <a:r>
                  <a:rPr lang="zh-CN" altLang="en-US" dirty="0"/>
                  <a:t> </a:t>
                </a:r>
                <a:r>
                  <a:rPr lang="de-DE" altLang="zh-CN" dirty="0"/>
                  <a:t>learnable </a:t>
                </a:r>
                <a:r>
                  <a:rPr lang="en-US" altLang="zh-CN" dirty="0"/>
                  <a:t>nonlinear</a:t>
                </a:r>
                <a:r>
                  <a:rPr lang="zh-CN" altLang="en-US" dirty="0"/>
                  <a:t> </a:t>
                </a:r>
                <a:r>
                  <a:rPr lang="en-US" altLang="zh-CN" dirty="0"/>
                  <a:t>circuit</a:t>
                </a:r>
                <a:endParaRPr lang="en-US" dirty="0"/>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spTree>
    <p:extLst>
      <p:ext uri="{BB962C8B-B14F-4D97-AF65-F5344CB8AC3E}">
        <p14:creationId xmlns:p14="http://schemas.microsoft.com/office/powerpoint/2010/main" val="38569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1000"/>
                                        <p:tgtEl>
                                          <p:spTgt spid="11">
                                            <p:txEl>
                                              <p:pRg st="8" end="8"/>
                                            </p:txEl>
                                          </p:spTgt>
                                        </p:tgtEl>
                                      </p:cBhvr>
                                    </p:animEffect>
                                    <p:anim calcmode="lin" valueType="num">
                                      <p:cBhvr>
                                        <p:cTn id="3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9" end="9"/>
                                            </p:txEl>
                                          </p:spTgt>
                                        </p:tgtEl>
                                        <p:attrNameLst>
                                          <p:attrName>style.visibility</p:attrName>
                                        </p:attrNameLst>
                                      </p:cBhvr>
                                      <p:to>
                                        <p:strVal val="visible"/>
                                      </p:to>
                                    </p:set>
                                    <p:animEffect transition="in" filter="fade">
                                      <p:cBhvr>
                                        <p:cTn id="40" dur="1000"/>
                                        <p:tgtEl>
                                          <p:spTgt spid="11">
                                            <p:txEl>
                                              <p:pRg st="9" end="9"/>
                                            </p:txEl>
                                          </p:spTgt>
                                        </p:tgtEl>
                                      </p:cBhvr>
                                    </p:animEffect>
                                    <p:anim calcmode="lin" valueType="num">
                                      <p:cBhvr>
                                        <p:cTn id="4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anim calcmode="lin" valueType="num">
                                      <p:cBhvr additive="base">
                                        <p:cTn id="4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de-DE" altLang="zh-CN" dirty="0" err="1"/>
              <a:t>Methodology</a:t>
            </a:r>
            <a:r>
              <a:rPr lang="de-DE" altLang="zh-CN" dirty="0"/>
              <a:t> </a:t>
            </a:r>
            <a:endParaRPr lang="en-US"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Differentiable</a:t>
            </a:r>
            <a:r>
              <a:rPr lang="zh-CN" altLang="en-US" dirty="0"/>
              <a:t> </a:t>
            </a:r>
            <a:r>
              <a:rPr lang="en-US" altLang="zh-CN" dirty="0"/>
              <a:t>model for</a:t>
            </a:r>
            <a:r>
              <a:rPr lang="zh-CN" altLang="en-US" dirty="0"/>
              <a:t> </a:t>
            </a:r>
            <a:r>
              <a:rPr lang="en-US" altLang="zh-CN" dirty="0"/>
              <a:t>learnable nonlinear</a:t>
            </a:r>
            <a:r>
              <a:rPr lang="zh-CN" altLang="en-US" dirty="0"/>
              <a:t> </a:t>
            </a:r>
            <a:r>
              <a:rPr lang="en-US" altLang="zh-CN" dirty="0"/>
              <a:t>circuit</a:t>
            </a:r>
          </a:p>
          <a:p>
            <a:pPr lvl="1"/>
            <a:r>
              <a:rPr lang="en-US" altLang="zh-CN" dirty="0"/>
              <a:t>NN-based Approximator</a:t>
            </a:r>
          </a:p>
          <a:p>
            <a:pPr lvl="1"/>
            <a:endParaRPr lang="en-US" altLang="zh-CN" dirty="0"/>
          </a:p>
          <a:p>
            <a:r>
              <a:rPr lang="en-US" altLang="zh-CN" dirty="0"/>
              <a:t>Integrate</a:t>
            </a:r>
            <a:r>
              <a:rPr lang="zh-CN" altLang="en-US" dirty="0"/>
              <a:t> </a:t>
            </a:r>
            <a:r>
              <a:rPr lang="de-DE" altLang="zh-CN" dirty="0">
                <a:solidFill>
                  <a:srgbClr val="FF0000"/>
                </a:solidFill>
              </a:rPr>
              <a:t>NN-</a:t>
            </a:r>
            <a:r>
              <a:rPr lang="de-DE" altLang="zh-CN" dirty="0" err="1">
                <a:solidFill>
                  <a:srgbClr val="FF0000"/>
                </a:solidFill>
              </a:rPr>
              <a:t>based</a:t>
            </a:r>
            <a:r>
              <a:rPr lang="de-DE" altLang="zh-CN" dirty="0">
                <a:solidFill>
                  <a:srgbClr val="FF0000"/>
                </a:solidFill>
              </a:rPr>
              <a:t> Approximator</a:t>
            </a:r>
            <a:r>
              <a:rPr lang="de-DE" altLang="zh-CN" dirty="0"/>
              <a:t> in</a:t>
            </a:r>
            <a:r>
              <a:rPr lang="en-US" altLang="zh-CN" dirty="0"/>
              <a:t>to</a:t>
            </a:r>
            <a:r>
              <a:rPr lang="zh-CN" altLang="en-US" dirty="0"/>
              <a:t> </a:t>
            </a:r>
            <a:r>
              <a:rPr lang="en-US" altLang="zh-CN" dirty="0"/>
              <a:t>pNNs</a:t>
            </a:r>
            <a:r>
              <a:rPr lang="zh-CN" altLang="en-US" dirty="0"/>
              <a:t> </a:t>
            </a:r>
            <a:r>
              <a:rPr lang="en-US" altLang="zh-CN" dirty="0">
                <a:solidFill>
                  <a:srgbClr val="FF0000"/>
                </a:solidFill>
              </a:rPr>
              <a:t>for learnable activation function</a:t>
            </a:r>
          </a:p>
          <a:p>
            <a:endParaRPr lang="en-US" altLang="zh-CN" dirty="0"/>
          </a:p>
          <a:p>
            <a:r>
              <a:rPr lang="en-US" altLang="zh-CN" dirty="0"/>
              <a:t>The</a:t>
            </a:r>
            <a:r>
              <a:rPr lang="zh-CN" altLang="en-US" dirty="0"/>
              <a:t> </a:t>
            </a:r>
            <a:r>
              <a:rPr lang="en-US" altLang="zh-CN" dirty="0"/>
              <a:t>training</a:t>
            </a:r>
            <a:r>
              <a:rPr lang="zh-CN" altLang="en-US" dirty="0"/>
              <a:t> </a:t>
            </a:r>
            <a:r>
              <a:rPr lang="en-US" altLang="zh-CN" dirty="0"/>
              <a:t>for</a:t>
            </a:r>
            <a:r>
              <a:rPr lang="zh-CN" altLang="en-US" dirty="0"/>
              <a:t> </a:t>
            </a:r>
            <a:r>
              <a:rPr lang="en-US" altLang="zh-CN" dirty="0"/>
              <a:t>pNNs</a:t>
            </a:r>
            <a:endParaRPr lang="de-DE" altLang="zh-CN" dirty="0"/>
          </a:p>
          <a:p>
            <a:pPr lvl="1"/>
            <a:r>
              <a:rPr lang="de-DE" altLang="zh-CN" dirty="0"/>
              <a:t>considering variation-aware training and learning flexibility</a:t>
            </a:r>
            <a:endParaRPr lang="en-US" dirty="0"/>
          </a:p>
          <a:p>
            <a:endParaRPr lang="en-US" altLang="zh-CN" dirty="0"/>
          </a:p>
          <a:p>
            <a:pPr marL="200918" lvl="1" indent="0">
              <a:buNone/>
            </a:pPr>
            <a:endParaRPr lang="en-US" altLang="zh-CN" dirty="0"/>
          </a:p>
          <a:p>
            <a:pPr marL="377726"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p:spTree>
    <p:extLst>
      <p:ext uri="{BB962C8B-B14F-4D97-AF65-F5344CB8AC3E}">
        <p14:creationId xmlns:p14="http://schemas.microsoft.com/office/powerpoint/2010/main" val="243498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1000"/>
                                        <p:tgtEl>
                                          <p:spTgt spid="11">
                                            <p:txEl>
                                              <p:pRg st="3" end="3"/>
                                            </p:txEl>
                                          </p:spTgt>
                                        </p:tgtEl>
                                      </p:cBhvr>
                                    </p:animEffect>
                                    <p:anim calcmode="lin" valueType="num">
                                      <p:cBhvr>
                                        <p:cTn id="20"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1000"/>
                                        <p:tgtEl>
                                          <p:spTgt spid="11">
                                            <p:txEl>
                                              <p:pRg st="5" end="5"/>
                                            </p:txEl>
                                          </p:spTgt>
                                        </p:tgtEl>
                                      </p:cBhvr>
                                    </p:animEffect>
                                    <p:anim calcmode="lin" valueType="num">
                                      <p:cBhvr>
                                        <p:cTn id="2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Effect transition="in" filter="fade">
                                      <p:cBhvr>
                                        <p:cTn id="33" dur="1000"/>
                                        <p:tgtEl>
                                          <p:spTgt spid="11">
                                            <p:txEl>
                                              <p:pRg st="6" end="6"/>
                                            </p:txEl>
                                          </p:spTgt>
                                        </p:tgtEl>
                                      </p:cBhvr>
                                    </p:animEffect>
                                    <p:anim calcmode="lin" valueType="num">
                                      <p:cBhvr>
                                        <p:cTn id="3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en-US" altLang="zh-CN" sz="2800" dirty="0"/>
              <a:t>Differentiable</a:t>
            </a:r>
            <a:r>
              <a:rPr lang="zh-CN" altLang="en-US" sz="2800" dirty="0"/>
              <a:t> </a:t>
            </a:r>
            <a:r>
              <a:rPr lang="en-US" altLang="zh-CN" sz="2800" dirty="0"/>
              <a:t>model for</a:t>
            </a:r>
            <a:r>
              <a:rPr lang="zh-CN" altLang="en-US" sz="2800" dirty="0"/>
              <a:t> </a:t>
            </a:r>
            <a:r>
              <a:rPr lang="en-US" altLang="zh-CN" sz="2800" dirty="0"/>
              <a:t>learnable nonlinear</a:t>
            </a:r>
            <a:r>
              <a:rPr lang="zh-CN" altLang="en-US" sz="2800" dirty="0"/>
              <a:t> </a:t>
            </a:r>
            <a:r>
              <a:rPr lang="en-US" altLang="zh-CN" sz="2800" dirty="0"/>
              <a:t>circuit</a:t>
            </a:r>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Parameters</a:t>
                </a:r>
                <a:endParaRPr lang="en-US" dirty="0"/>
              </a:p>
              <a:p>
                <a:pPr lvl="1"/>
                <a:r>
                  <a:rPr lang="en-US" altLang="zh-CN" dirty="0"/>
                  <a:t>Learnable: physical</a:t>
                </a:r>
                <a:r>
                  <a:rPr lang="zh-CN" altLang="en-US" dirty="0"/>
                  <a:t> </a:t>
                </a:r>
                <a:r>
                  <a:rPr lang="en-US" altLang="zh-CN" dirty="0"/>
                  <a:t>quantities</a:t>
                </a:r>
                <a14:m>
                  <m:oMath xmlns:m="http://schemas.openxmlformats.org/officeDocument/2006/math">
                    <m:sSub>
                      <m:sSubPr>
                        <m:ctrlPr>
                          <a:rPr lang="en-US" altLang="zh-CN" b="1" i="1" dirty="0">
                            <a:latin typeface="Cambria Math" panose="02040503050406030204" pitchFamily="18" charset="0"/>
                          </a:rPr>
                        </m:ctrlPr>
                      </m:sSubPr>
                      <m:e>
                        <m:r>
                          <a:rPr lang="de-DE" altLang="zh-CN" b="1" i="1" dirty="0" smtClean="0">
                            <a:latin typeface="Cambria Math" panose="02040503050406030204" pitchFamily="18" charset="0"/>
                          </a:rPr>
                          <m:t> </m:t>
                        </m:r>
                        <m:r>
                          <a:rPr lang="de-DE" altLang="zh-CN" b="1" i="1" dirty="0">
                            <a:latin typeface="Cambria Math" panose="02040503050406030204" pitchFamily="18" charset="0"/>
                          </a:rPr>
                          <m:t>𝒑</m:t>
                        </m:r>
                      </m:e>
                      <m:sub/>
                    </m:sSub>
                    <m:r>
                      <a:rPr lang="en-US"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1</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2</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3</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4</m:t>
                            </m:r>
                          </m:sub>
                          <m:sup/>
                        </m:sSubSup>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5</m:t>
                            </m:r>
                          </m:sub>
                          <m:sup/>
                        </m:sSub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𝑊</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𝐿</m:t>
                        </m:r>
                      </m:e>
                    </m:d>
                  </m:oMath>
                </a14:m>
                <a:endParaRPr lang="en-US" altLang="zh-CN" dirty="0"/>
              </a:p>
              <a:p>
                <a:pPr lvl="1"/>
                <a:r>
                  <a:rPr lang="en-US" dirty="0"/>
                  <a:t>Activation function: auxiliary</a:t>
                </a:r>
                <a:r>
                  <a:rPr lang="zh-CN" altLang="en-US" dirty="0"/>
                  <a:t> </a:t>
                </a:r>
                <a:r>
                  <a:rPr lang="en-US" dirty="0"/>
                  <a:t>parameter </a:t>
                </a:r>
                <a14:m>
                  <m:oMath xmlns:m="http://schemas.openxmlformats.org/officeDocument/2006/math">
                    <m:r>
                      <a:rPr lang="en-US" i="1" dirty="0">
                        <a:latin typeface="Cambria Math" panose="02040503050406030204" pitchFamily="18" charset="0"/>
                      </a:rPr>
                      <m:t>𝜼</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𝜂</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𝜂</m:t>
                        </m:r>
                      </m:e>
                      <m:sub>
                        <m:r>
                          <a:rPr lang="en-US" i="1" dirty="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𝜂</m:t>
                        </m:r>
                      </m:e>
                      <m:sub>
                        <m:r>
                          <a:rPr lang="en-US" i="1" dirty="0">
                            <a:latin typeface="Cambria Math" panose="02040503050406030204" pitchFamily="18" charset="0"/>
                          </a:rPr>
                          <m:t>4</m:t>
                        </m:r>
                      </m:sub>
                    </m:sSub>
                    <m:r>
                      <a:rPr lang="en-US" i="1" dirty="0">
                        <a:latin typeface="Cambria Math" panose="02040503050406030204" pitchFamily="18" charset="0"/>
                      </a:rPr>
                      <m:t>]</m:t>
                    </m:r>
                  </m:oMath>
                </a14:m>
                <a:endParaRPr lang="en-US" altLang="zh-CN" dirty="0"/>
              </a:p>
              <a:p>
                <a:r>
                  <a:rPr lang="en-US" altLang="zh-CN" dirty="0"/>
                  <a:t>Differentiable</a:t>
                </a:r>
                <a:r>
                  <a:rPr lang="zh-CN" altLang="en-US" dirty="0"/>
                  <a:t> </a:t>
                </a:r>
                <a:r>
                  <a:rPr lang="en-US" altLang="zh-CN" dirty="0"/>
                  <a:t>map</a:t>
                </a:r>
                <a:r>
                  <a:rPr lang="zh-CN" altLang="en-US" dirty="0"/>
                  <a:t> </a:t>
                </a:r>
                <a:r>
                  <a:rPr lang="en-US" altLang="zh-CN" dirty="0"/>
                  <a:t>from</a:t>
                </a:r>
                <a14:m>
                  <m:oMath xmlns:m="http://schemas.openxmlformats.org/officeDocument/2006/math">
                    <m:sSub>
                      <m:sSubPr>
                        <m:ctrlPr>
                          <a:rPr lang="en-US" altLang="zh-CN" b="1" i="1" dirty="0">
                            <a:latin typeface="Cambria Math" panose="02040503050406030204" pitchFamily="18" charset="0"/>
                          </a:rPr>
                        </m:ctrlPr>
                      </m:sSubPr>
                      <m:e>
                        <m:r>
                          <a:rPr lang="de-DE" altLang="zh-CN" b="1" i="1" dirty="0" smtClean="0">
                            <a:latin typeface="Cambria Math" panose="02040503050406030204" pitchFamily="18" charset="0"/>
                          </a:rPr>
                          <m:t> </m:t>
                        </m:r>
                        <m:r>
                          <a:rPr lang="de-DE" altLang="zh-CN" b="1" i="1" dirty="0">
                            <a:latin typeface="Cambria Math" panose="02040503050406030204" pitchFamily="18" charset="0"/>
                          </a:rPr>
                          <m:t>𝒑</m:t>
                        </m:r>
                      </m:e>
                      <m:sub/>
                    </m:sSub>
                  </m:oMath>
                </a14:m>
                <a:r>
                  <a:rPr lang="en-US" altLang="zh-CN" dirty="0"/>
                  <a:t>to</a:t>
                </a:r>
                <a:r>
                  <a:rPr lang="en-US" dirty="0"/>
                  <a:t> </a:t>
                </a:r>
                <a14:m>
                  <m:oMath xmlns:m="http://schemas.openxmlformats.org/officeDocument/2006/math">
                    <m:r>
                      <a:rPr lang="en-US" i="1" dirty="0" smtClean="0">
                        <a:latin typeface="Cambria Math" panose="02040503050406030204" pitchFamily="18" charset="0"/>
                      </a:rPr>
                      <m:t>𝜼</m:t>
                    </m:r>
                  </m:oMath>
                </a14:m>
                <a:r>
                  <a:rPr lang="zh-CN" altLang="en-US" dirty="0"/>
                  <a:t> </a:t>
                </a:r>
                <a:r>
                  <a:rPr lang="en-US" altLang="zh-CN" dirty="0"/>
                  <a:t>by</a:t>
                </a:r>
                <a:r>
                  <a:rPr lang="zh-CN" altLang="en-US" dirty="0"/>
                  <a:t> </a:t>
                </a:r>
                <a:r>
                  <a:rPr lang="en-US" altLang="zh-CN" dirty="0"/>
                  <a:t>NN</a:t>
                </a:r>
              </a:p>
              <a:p>
                <a:pPr marL="200918" lvl="1" indent="0">
                  <a:buNone/>
                </a:pPr>
                <a:endParaRPr lang="en-US" altLang="zh-CN" dirty="0"/>
              </a:p>
              <a:p>
                <a:pPr marL="377726"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mc:Choice>
        <mc:Fallback xmlns="">
          <p:sp>
            <p:nvSpPr>
              <p:cNvPr id="11" name="Content Placeholder 10">
                <a:extLst>
                  <a:ext uri="{FF2B5EF4-FFF2-40B4-BE49-F238E27FC236}">
                    <a16:creationId xmlns:a16="http://schemas.microsoft.com/office/drawing/2014/main" id="{71345EBD-C86F-F592-0EE8-4920DDF33353}"/>
                  </a:ext>
                </a:extLst>
              </p:cNvPr>
              <p:cNvSpPr>
                <a:spLocks noGrp="1" noRot="1" noChangeAspect="1" noMove="1" noResize="1" noEditPoints="1" noAdjustHandles="1" noChangeArrowheads="1" noChangeShapeType="1" noTextEdit="1"/>
              </p:cNvSpPr>
              <p:nvPr>
                <p:ph idx="1"/>
              </p:nvPr>
            </p:nvSpPr>
            <p:spPr>
              <a:blipFill>
                <a:blip r:embed="rId3"/>
                <a:stretch>
                  <a:fillRect l="-55" t="-1793"/>
                </a:stretch>
              </a:blipFill>
            </p:spPr>
            <p:txBody>
              <a:bodyPr/>
              <a:lstStyle/>
              <a:p>
                <a:r>
                  <a:rPr lang="de-DE">
                    <a:noFill/>
                  </a:rPr>
                  <a:t> </a:t>
                </a:r>
              </a:p>
            </p:txBody>
          </p:sp>
        </mc:Fallback>
      </mc:AlternateContent>
      <p:pic>
        <p:nvPicPr>
          <p:cNvPr id="9" name="Grafik 8">
            <a:extLst>
              <a:ext uri="{FF2B5EF4-FFF2-40B4-BE49-F238E27FC236}">
                <a16:creationId xmlns:a16="http://schemas.microsoft.com/office/drawing/2014/main" id="{C07FC56C-74FF-FF55-F080-C3B6CB7ADA6C}"/>
              </a:ext>
            </a:extLst>
          </p:cNvPr>
          <p:cNvPicPr>
            <a:picLocks noChangeAspect="1"/>
          </p:cNvPicPr>
          <p:nvPr/>
        </p:nvPicPr>
        <p:blipFill>
          <a:blip r:embed="rId4"/>
          <a:stretch>
            <a:fillRect/>
          </a:stretch>
        </p:blipFill>
        <p:spPr>
          <a:xfrm>
            <a:off x="1096324" y="3075038"/>
            <a:ext cx="3432653" cy="2660717"/>
          </a:xfrm>
          <a:prstGeom prst="rect">
            <a:avLst/>
          </a:prstGeom>
        </p:spPr>
      </p:pic>
      <p:pic>
        <p:nvPicPr>
          <p:cNvPr id="10" name="Grafik 9">
            <a:extLst>
              <a:ext uri="{FF2B5EF4-FFF2-40B4-BE49-F238E27FC236}">
                <a16:creationId xmlns:a16="http://schemas.microsoft.com/office/drawing/2014/main" id="{813A8D30-B31E-C812-BF8D-FBE00460DABA}"/>
              </a:ext>
            </a:extLst>
          </p:cNvPr>
          <p:cNvPicPr>
            <a:picLocks noChangeAspect="1"/>
          </p:cNvPicPr>
          <p:nvPr/>
        </p:nvPicPr>
        <p:blipFill>
          <a:blip r:embed="rId5"/>
          <a:stretch>
            <a:fillRect/>
          </a:stretch>
        </p:blipFill>
        <p:spPr>
          <a:xfrm>
            <a:off x="6167989" y="3260122"/>
            <a:ext cx="3655087" cy="2322962"/>
          </a:xfrm>
          <a:prstGeom prst="rect">
            <a:avLst/>
          </a:prstGeom>
        </p:spPr>
      </p:pic>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54C46206-6213-9026-CD28-DE6DEF036C4D}"/>
                  </a:ext>
                </a:extLst>
              </p:cNvPr>
              <p:cNvSpPr txBox="1"/>
              <p:nvPr/>
            </p:nvSpPr>
            <p:spPr>
              <a:xfrm>
                <a:off x="5734051" y="5528679"/>
                <a:ext cx="5172074" cy="4141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𝑜</m:t>
                          </m:r>
                          <m:r>
                            <a:rPr lang="de-DE" altLang="zh-CN" sz="1800" b="0" i="1" smtClean="0">
                              <a:latin typeface="Cambria Math" panose="02040503050406030204" pitchFamily="18" charset="0"/>
                            </a:rPr>
                            <m:t>𝑢𝑡</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tanh</m:t>
                          </m:r>
                        </m:fName>
                        <m:e>
                          <m:d>
                            <m:dPr>
                              <m:ctrlPr>
                                <a:rPr lang="en-US" altLang="zh-CN" sz="1800" b="0" i="1" smtClean="0">
                                  <a:latin typeface="Cambria Math" panose="02040503050406030204" pitchFamily="18" charset="0"/>
                                </a:rPr>
                              </m:ctrlPr>
                            </m:dPr>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𝑉</m:t>
                                      </m:r>
                                    </m:e>
                                    <m:sub>
                                      <m:r>
                                        <a:rPr lang="en-US" altLang="zh-CN" sz="1800" b="0" i="1" smtClean="0">
                                          <a:latin typeface="Cambria Math" panose="02040503050406030204" pitchFamily="18" charset="0"/>
                                        </a:rPr>
                                        <m:t>𝑖</m:t>
                                      </m:r>
                                      <m:r>
                                        <a:rPr lang="de-DE"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3</m:t>
                                      </m:r>
                                    </m:sub>
                                  </m:sSub>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𝜂</m:t>
                                  </m:r>
                                </m:e>
                                <m:sub>
                                  <m:r>
                                    <a:rPr lang="en-US" altLang="zh-CN" sz="1800" b="0" i="1" smtClean="0">
                                      <a:latin typeface="Cambria Math" panose="02040503050406030204" pitchFamily="18" charset="0"/>
                                    </a:rPr>
                                    <m:t>4</m:t>
                                  </m:r>
                                </m:sub>
                              </m:sSub>
                            </m:e>
                          </m:d>
                        </m:e>
                      </m:func>
                    </m:oMath>
                  </m:oMathPara>
                </a14:m>
                <a:endParaRPr lang="de-DE" dirty="0"/>
              </a:p>
            </p:txBody>
          </p:sp>
        </mc:Choice>
        <mc:Fallback xmlns="">
          <p:sp>
            <p:nvSpPr>
              <p:cNvPr id="13" name="Textfeld 12">
                <a:extLst>
                  <a:ext uri="{FF2B5EF4-FFF2-40B4-BE49-F238E27FC236}">
                    <a16:creationId xmlns:a16="http://schemas.microsoft.com/office/drawing/2014/main" id="{54C46206-6213-9026-CD28-DE6DEF036C4D}"/>
                  </a:ext>
                </a:extLst>
              </p:cNvPr>
              <p:cNvSpPr txBox="1">
                <a:spLocks noRot="1" noChangeAspect="1" noMove="1" noResize="1" noEditPoints="1" noAdjustHandles="1" noChangeArrowheads="1" noChangeShapeType="1" noTextEdit="1"/>
              </p:cNvSpPr>
              <p:nvPr/>
            </p:nvSpPr>
            <p:spPr>
              <a:xfrm>
                <a:off x="5734051" y="5528679"/>
                <a:ext cx="5172074" cy="414152"/>
              </a:xfrm>
              <a:prstGeom prst="rect">
                <a:avLst/>
              </a:prstGeom>
              <a:blipFill>
                <a:blip r:embed="rId6"/>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0114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fade">
                                      <p:cBhvr>
                                        <p:cTn id="40" dur="1000"/>
                                        <p:tgtEl>
                                          <p:spTgt spid="11">
                                            <p:txEl>
                                              <p:pRg st="2" end="2"/>
                                            </p:txEl>
                                          </p:spTgt>
                                        </p:tgtEl>
                                      </p:cBhvr>
                                    </p:animEffect>
                                    <p:anim calcmode="lin" valueType="num">
                                      <p:cBhvr>
                                        <p:cTn id="4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fade">
                                      <p:cBhvr>
                                        <p:cTn id="47" dur="1000"/>
                                        <p:tgtEl>
                                          <p:spTgt spid="11">
                                            <p:txEl>
                                              <p:pRg st="3" end="3"/>
                                            </p:txEl>
                                          </p:spTgt>
                                        </p:tgtEl>
                                      </p:cBhvr>
                                    </p:animEffect>
                                    <p:anim calcmode="lin" valueType="num">
                                      <p:cBhvr>
                                        <p:cTn id="4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F965E-2DB6-5E73-D343-49D82711F8E4}"/>
              </a:ext>
            </a:extLst>
          </p:cNvPr>
          <p:cNvSpPr>
            <a:spLocks noGrp="1"/>
          </p:cNvSpPr>
          <p:nvPr>
            <p:ph type="title"/>
          </p:nvPr>
        </p:nvSpPr>
        <p:spPr/>
        <p:txBody>
          <a:bodyPr/>
          <a:lstStyle/>
          <a:p>
            <a:r>
              <a:rPr lang="en-US" dirty="0"/>
              <a:t>Pipeline for modeling of nonlinear circuit</a:t>
            </a:r>
            <a:endParaRPr lang="de-DE" dirty="0"/>
          </a:p>
        </p:txBody>
      </p:sp>
      <p:sp>
        <p:nvSpPr>
          <p:cNvPr id="4" name="内容占位符 3">
            <a:extLst>
              <a:ext uri="{FF2B5EF4-FFF2-40B4-BE49-F238E27FC236}">
                <a16:creationId xmlns:a16="http://schemas.microsoft.com/office/drawing/2014/main" id="{15CCE2E8-CF72-5960-6F42-9C333087F83F}"/>
              </a:ext>
            </a:extLst>
          </p:cNvPr>
          <p:cNvSpPr>
            <a:spLocks noGrp="1"/>
          </p:cNvSpPr>
          <p:nvPr>
            <p:ph sz="quarter" idx="11"/>
          </p:nvPr>
        </p:nvSpPr>
        <p:spPr/>
        <p:txBody>
          <a:bodyPr/>
          <a:lstStyle/>
          <a:p>
            <a:r>
              <a:rPr lang="de-DE" dirty="0"/>
              <a:t>Learnable Nonlinear Circuitry in Printed </a:t>
            </a:r>
            <a:r>
              <a:rPr lang="de-DE" dirty="0" err="1"/>
              <a:t>Neuromorphics</a:t>
            </a:r>
            <a:r>
              <a:rPr lang="de-DE" dirty="0"/>
              <a:t> </a:t>
            </a:r>
            <a:endParaRPr lang="en-US" dirty="0"/>
          </a:p>
          <a:p>
            <a:endParaRPr lang="en-US" dirty="0"/>
          </a:p>
        </p:txBody>
      </p:sp>
      <p:sp>
        <p:nvSpPr>
          <p:cNvPr id="5" name="内容占位符 4">
            <a:extLst>
              <a:ext uri="{FF2B5EF4-FFF2-40B4-BE49-F238E27FC236}">
                <a16:creationId xmlns:a16="http://schemas.microsoft.com/office/drawing/2014/main" id="{0D21D6BC-1B25-BF68-0644-860B78E3FFEF}"/>
              </a:ext>
            </a:extLst>
          </p:cNvPr>
          <p:cNvSpPr>
            <a:spLocks noGrp="1"/>
          </p:cNvSpPr>
          <p:nvPr>
            <p:ph sz="quarter" idx="12"/>
          </p:nvPr>
        </p:nvSpPr>
        <p:spPr/>
        <p:txBody>
          <a:bodyPr/>
          <a:lstStyle/>
          <a:p>
            <a:endParaRPr lang="de-DE" altLang="zh-CN" dirty="0"/>
          </a:p>
        </p:txBody>
      </p:sp>
      <p:sp>
        <p:nvSpPr>
          <p:cNvPr id="6" name="页脚占位符 5">
            <a:extLst>
              <a:ext uri="{FF2B5EF4-FFF2-40B4-BE49-F238E27FC236}">
                <a16:creationId xmlns:a16="http://schemas.microsoft.com/office/drawing/2014/main" id="{8D36DC73-59DE-AC95-0104-563A97C20EF0}"/>
              </a:ext>
            </a:extLst>
          </p:cNvPr>
          <p:cNvSpPr>
            <a:spLocks noGrp="1"/>
          </p:cNvSpPr>
          <p:nvPr>
            <p:ph type="ftr" sz="quarter" idx="13"/>
          </p:nvPr>
        </p:nvSpPr>
        <p:spPr/>
        <p:txBody>
          <a:bodyPr/>
          <a:lstStyle/>
          <a:p>
            <a:pPr algn="l"/>
            <a:r>
              <a:rPr lang="de-DE" altLang="zh-CN" dirty="0" err="1">
                <a:latin typeface="Arial"/>
                <a:cs typeface="Arial"/>
              </a:rPr>
              <a:t>ZhidongYang</a:t>
            </a:r>
            <a:endParaRPr lang="en-US" altLang="zh-CN" dirty="0" err="1">
              <a:cs typeface="Arial"/>
            </a:endParaRPr>
          </a:p>
        </p:txBody>
      </p:sp>
      <p:sp>
        <p:nvSpPr>
          <p:cNvPr id="11" name="Content Placeholder 10">
            <a:extLst>
              <a:ext uri="{FF2B5EF4-FFF2-40B4-BE49-F238E27FC236}">
                <a16:creationId xmlns:a16="http://schemas.microsoft.com/office/drawing/2014/main" id="{71345EBD-C86F-F592-0EE8-4920DDF33353}"/>
              </a:ext>
            </a:extLst>
          </p:cNvPr>
          <p:cNvSpPr>
            <a:spLocks noGrp="1"/>
          </p:cNvSpPr>
          <p:nvPr>
            <p:ph idx="1"/>
          </p:nvPr>
        </p:nvSpPr>
        <p:spPr/>
        <p:txBody>
          <a:bodyPr/>
          <a:lstStyle/>
          <a:p>
            <a:r>
              <a:rPr lang="en-US" altLang="zh-CN" dirty="0"/>
              <a:t>Design</a:t>
            </a:r>
            <a:r>
              <a:rPr lang="zh-CN" altLang="en-US" dirty="0"/>
              <a:t> </a:t>
            </a:r>
            <a:r>
              <a:rPr lang="en-US" altLang="zh-CN" dirty="0"/>
              <a:t>space</a:t>
            </a:r>
            <a:r>
              <a:rPr lang="zh-CN" altLang="en-US" dirty="0"/>
              <a:t> </a:t>
            </a:r>
            <a:r>
              <a:rPr lang="en-US" altLang="zh-CN" dirty="0"/>
              <a:t>&amp;</a:t>
            </a:r>
            <a:r>
              <a:rPr lang="zh-CN" altLang="en-US" dirty="0"/>
              <a:t> </a:t>
            </a:r>
            <a:r>
              <a:rPr lang="en-US" altLang="zh-CN" dirty="0"/>
              <a:t>constraints</a:t>
            </a:r>
          </a:p>
          <a:p>
            <a:r>
              <a:rPr lang="en-US" altLang="zh-CN" dirty="0"/>
              <a:t>Draw 10000 set</a:t>
            </a:r>
            <a:r>
              <a:rPr lang="de-DE" altLang="zh-CN" dirty="0"/>
              <a:t>s of </a:t>
            </a:r>
            <a:r>
              <a:rPr lang="en-US" altLang="zh-CN" dirty="0"/>
              <a:t> physical quantities with Quasi Monte-Carlo sampling</a:t>
            </a:r>
          </a:p>
          <a:p>
            <a:endParaRPr lang="en-US" altLang="zh-CN" dirty="0"/>
          </a:p>
          <a:p>
            <a:endParaRPr lang="en-US" altLang="zh-CN" dirty="0"/>
          </a:p>
          <a:p>
            <a:endParaRPr lang="en-US" altLang="zh-CN" dirty="0"/>
          </a:p>
          <a:p>
            <a:endParaRPr lang="en-US" altLang="zh-CN" dirty="0"/>
          </a:p>
          <a:p>
            <a:endParaRPr lang="en-US" altLang="zh-CN" dirty="0"/>
          </a:p>
          <a:p>
            <a:pPr marL="200918" lvl="1" indent="0">
              <a:buNone/>
            </a:pPr>
            <a:endParaRPr lang="en-US" altLang="zh-CN" dirty="0"/>
          </a:p>
          <a:p>
            <a:pPr marL="377726" lvl="2" indent="0">
              <a:buNone/>
            </a:pPr>
            <a:endParaRPr lang="de-DE" dirty="0">
              <a:cs typeface="Arial"/>
            </a:endParaRPr>
          </a:p>
          <a:p>
            <a:pPr marL="377726" lvl="2"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0" indent="0">
              <a:buNone/>
            </a:pPr>
            <a:endParaRPr lang="en-GB" dirty="0">
              <a:cs typeface="Arial"/>
            </a:endParaRPr>
          </a:p>
          <a:p>
            <a:pPr marL="132080" indent="-132080">
              <a:buChar char="•"/>
            </a:pPr>
            <a:endParaRPr lang="en-GB" dirty="0">
              <a:cs typeface="Arial"/>
            </a:endParaRPr>
          </a:p>
          <a:p>
            <a:pPr marL="0" indent="0">
              <a:buNone/>
            </a:pPr>
            <a:r>
              <a:rPr lang="en-GB" dirty="0">
                <a:cs typeface="Arial"/>
              </a:rPr>
              <a:t>   </a:t>
            </a:r>
          </a:p>
          <a:p>
            <a:pPr marL="0" indent="0">
              <a:buNone/>
            </a:pPr>
            <a:endParaRPr lang="en-GB" dirty="0">
              <a:cs typeface="Arial"/>
            </a:endParaRPr>
          </a:p>
        </p:txBody>
      </p:sp>
      <p:sp>
        <p:nvSpPr>
          <p:cNvPr id="22" name="Textfeld 21">
            <a:extLst>
              <a:ext uri="{FF2B5EF4-FFF2-40B4-BE49-F238E27FC236}">
                <a16:creationId xmlns:a16="http://schemas.microsoft.com/office/drawing/2014/main" id="{7A3A723D-8744-3140-264B-310B3834D888}"/>
              </a:ext>
            </a:extLst>
          </p:cNvPr>
          <p:cNvSpPr txBox="1"/>
          <p:nvPr/>
        </p:nvSpPr>
        <p:spPr>
          <a:xfrm>
            <a:off x="2039597" y="5804469"/>
            <a:ext cx="4406386" cy="369332"/>
          </a:xfrm>
          <a:prstGeom prst="rect">
            <a:avLst/>
          </a:prstGeom>
          <a:noFill/>
        </p:spPr>
        <p:txBody>
          <a:bodyPr wrap="square" rtlCol="0">
            <a:spAutoFit/>
          </a:bodyPr>
          <a:lstStyle/>
          <a:p>
            <a:r>
              <a:rPr lang="en-US" dirty="0"/>
              <a:t>Pipeline for modeling of nonlinear circuit</a:t>
            </a:r>
            <a:endParaRPr lang="de-DE" dirty="0"/>
          </a:p>
        </p:txBody>
      </p:sp>
      <p:pic>
        <p:nvPicPr>
          <p:cNvPr id="7" name="Grafik 6">
            <a:extLst>
              <a:ext uri="{FF2B5EF4-FFF2-40B4-BE49-F238E27FC236}">
                <a16:creationId xmlns:a16="http://schemas.microsoft.com/office/drawing/2014/main" id="{B2F1A8D5-B4A2-414E-FF72-5CE83D9001EB}"/>
              </a:ext>
            </a:extLst>
          </p:cNvPr>
          <p:cNvPicPr>
            <a:picLocks noChangeAspect="1"/>
          </p:cNvPicPr>
          <p:nvPr/>
        </p:nvPicPr>
        <p:blipFill>
          <a:blip r:embed="rId3"/>
          <a:stretch>
            <a:fillRect/>
          </a:stretch>
        </p:blipFill>
        <p:spPr>
          <a:xfrm>
            <a:off x="876299" y="3842473"/>
            <a:ext cx="6902213" cy="1980006"/>
          </a:xfrm>
          <a:prstGeom prst="rect">
            <a:avLst/>
          </a:prstGeom>
        </p:spPr>
      </p:pic>
      <p:pic>
        <p:nvPicPr>
          <p:cNvPr id="3" name="Grafik 2">
            <a:extLst>
              <a:ext uri="{FF2B5EF4-FFF2-40B4-BE49-F238E27FC236}">
                <a16:creationId xmlns:a16="http://schemas.microsoft.com/office/drawing/2014/main" id="{96835DBF-82FD-35D8-C535-622B5902B18D}"/>
              </a:ext>
            </a:extLst>
          </p:cNvPr>
          <p:cNvPicPr>
            <a:picLocks noChangeAspect="1"/>
          </p:cNvPicPr>
          <p:nvPr/>
        </p:nvPicPr>
        <p:blipFill>
          <a:blip r:embed="rId4"/>
          <a:stretch>
            <a:fillRect/>
          </a:stretch>
        </p:blipFill>
        <p:spPr>
          <a:xfrm>
            <a:off x="689038" y="2195031"/>
            <a:ext cx="9032798" cy="1480786"/>
          </a:xfrm>
          <a:prstGeom prst="rect">
            <a:avLst/>
          </a:prstGeom>
        </p:spPr>
      </p:pic>
    </p:spTree>
    <p:extLst>
      <p:ext uri="{BB962C8B-B14F-4D97-AF65-F5344CB8AC3E}">
        <p14:creationId xmlns:p14="http://schemas.microsoft.com/office/powerpoint/2010/main" val="25530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1000"/>
                                        <p:tgtEl>
                                          <p:spTgt spid="11">
                                            <p:txEl>
                                              <p:pRg st="0" end="0"/>
                                            </p:txEl>
                                          </p:spTgt>
                                        </p:tgtEl>
                                      </p:cBhvr>
                                    </p:animEffect>
                                    <p:anim calcmode="lin" valueType="num">
                                      <p:cBhvr>
                                        <p:cTn id="2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fade">
                                      <p:cBhvr>
                                        <p:cTn id="31" dur="1000"/>
                                        <p:tgtEl>
                                          <p:spTgt spid="11">
                                            <p:txEl>
                                              <p:pRg st="1" end="1"/>
                                            </p:txEl>
                                          </p:spTgt>
                                        </p:tgtEl>
                                      </p:cBhvr>
                                    </p:animEffect>
                                    <p:anim calcmode="lin" valueType="num">
                                      <p:cBhvr>
                                        <p:cTn id="3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KIT-PPT_Master_en_2016">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KIT-PPT_Master_en_2016</Template>
  <TotalTime>0</TotalTime>
  <Words>1849</Words>
  <Application>Microsoft Office PowerPoint</Application>
  <PresentationFormat>Breitbild</PresentationFormat>
  <Paragraphs>724</Paragraphs>
  <Slides>24</Slides>
  <Notes>24</Notes>
  <HiddenSlides>3</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Cambria Math</vt:lpstr>
      <vt:lpstr>Courier New</vt:lpstr>
      <vt:lpstr>Times New Roman</vt:lpstr>
      <vt:lpstr>KIT-PPT_Master_en_2016</vt:lpstr>
      <vt:lpstr>PowerPoint-Präsentation</vt:lpstr>
      <vt:lpstr>Background </vt:lpstr>
      <vt:lpstr>Background </vt:lpstr>
      <vt:lpstr>Background </vt:lpstr>
      <vt:lpstr>Background </vt:lpstr>
      <vt:lpstr>Motivation </vt:lpstr>
      <vt:lpstr>Methodology </vt:lpstr>
      <vt:lpstr>Differentiable model for learnable nonlinear circuit</vt:lpstr>
      <vt:lpstr>Pipeline for modeling of nonlinear circuit</vt:lpstr>
      <vt:lpstr>Pipeline for modeling of nonlinear circuit</vt:lpstr>
      <vt:lpstr>NN-based Approximator</vt:lpstr>
      <vt:lpstr>Variation-aware Training</vt:lpstr>
      <vt:lpstr>Learning flexibility</vt:lpstr>
      <vt:lpstr>Results for learning flexibility</vt:lpstr>
      <vt:lpstr>Experiment for learnable nonlinear circuit</vt:lpstr>
      <vt:lpstr>Results</vt:lpstr>
      <vt:lpstr>Experiment for variation-aware training</vt:lpstr>
      <vt:lpstr>Results under 5% variation in test</vt:lpstr>
      <vt:lpstr>Results under 10% variation in test</vt:lpstr>
      <vt:lpstr>Conclusion</vt:lpstr>
      <vt:lpstr>PowerPoint-Präsentation</vt:lpstr>
      <vt:lpstr>Variation-aware Training</vt:lpstr>
      <vt:lpstr>Background </vt:lpstr>
      <vt:lpstr>Integration of Approximator to pNNs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Anja Bachmann</dc:creator>
  <cp:lastModifiedBy>uhzpt</cp:lastModifiedBy>
  <cp:revision>670</cp:revision>
  <dcterms:created xsi:type="dcterms:W3CDTF">2015-12-01T10:08:17Z</dcterms:created>
  <dcterms:modified xsi:type="dcterms:W3CDTF">2022-12-19T10:01:12Z</dcterms:modified>
</cp:coreProperties>
</file>