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9" r:id="rId4"/>
    <p:sldId id="266" r:id="rId5"/>
    <p:sldId id="270" r:id="rId6"/>
    <p:sldId id="271" r:id="rId7"/>
    <p:sldId id="278" r:id="rId8"/>
    <p:sldId id="277" r:id="rId9"/>
    <p:sldId id="275" r:id="rId10"/>
    <p:sldId id="279" r:id="rId11"/>
    <p:sldId id="276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1212" autoAdjust="0"/>
  </p:normalViewPr>
  <p:slideViewPr>
    <p:cSldViewPr>
      <p:cViewPr varScale="1">
        <p:scale>
          <a:sx n="89" d="100"/>
          <a:sy n="89" d="100"/>
        </p:scale>
        <p:origin x="10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电子产品, 电路&#10;&#10;描述已自动生成">
            <a:extLst>
              <a:ext uri="{FF2B5EF4-FFF2-40B4-BE49-F238E27FC236}">
                <a16:creationId xmlns:a16="http://schemas.microsoft.com/office/drawing/2014/main" id="{56E2DF2D-EF39-497C-848A-0921E58154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055" t="9091" r="50273"/>
          <a:stretch/>
        </p:blipFill>
        <p:spPr>
          <a:xfrm>
            <a:off x="107504" y="541003"/>
            <a:ext cx="8938071" cy="6300406"/>
          </a:xfrm>
          <a:prstGeom prst="rect">
            <a:avLst/>
          </a:prstGeom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47122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1"/>
          <p:cNvSpPr txBox="1">
            <a:spLocks noChangeArrowheads="1"/>
          </p:cNvSpPr>
          <p:nvPr userDrawn="1"/>
        </p:nvSpPr>
        <p:spPr bwMode="auto">
          <a:xfrm>
            <a:off x="323528" y="3366198"/>
            <a:ext cx="856929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de-DE" sz="1000" noProof="0" dirty="0">
                <a:solidFill>
                  <a:schemeClr val="bg1"/>
                </a:solidFill>
              </a:rPr>
              <a:t>Department of I</a:t>
            </a:r>
            <a:r>
              <a:rPr lang="en-GB" altLang="de-DE" sz="1000" i="0" noProof="0" dirty="0">
                <a:solidFill>
                  <a:schemeClr val="bg1"/>
                </a:solidFill>
              </a:rPr>
              <a:t>nformatics</a:t>
            </a:r>
            <a:r>
              <a:rPr lang="en-GB" altLang="de-DE" sz="1000" baseline="0" noProof="0" dirty="0">
                <a:solidFill>
                  <a:schemeClr val="bg1"/>
                </a:solidFill>
              </a:rPr>
              <a:t> – Institute for </a:t>
            </a:r>
            <a:r>
              <a:rPr lang="en-GB" altLang="de-DE" sz="1000" baseline="0" noProof="0" dirty="0" err="1">
                <a:solidFill>
                  <a:schemeClr val="bg1"/>
                </a:solidFill>
              </a:rPr>
              <a:t>Anthropomatics</a:t>
            </a:r>
            <a:r>
              <a:rPr lang="en-GB" altLang="de-DE" sz="1000" baseline="0" noProof="0" dirty="0">
                <a:solidFill>
                  <a:schemeClr val="bg1"/>
                </a:solidFill>
              </a:rPr>
              <a:t> and Robotics - Intelligent Process Control and Robotics (IAR-IPR)</a:t>
            </a:r>
            <a:r>
              <a:rPr lang="de-DE" altLang="de-DE" sz="1000" baseline="0" dirty="0">
                <a:solidFill>
                  <a:schemeClr val="bg1"/>
                </a:solidFill>
              </a:rPr>
              <a:t> , Prof. Dr.-Ing. Torsten Kröger</a:t>
            </a:r>
            <a:endParaRPr lang="de-DE" altLang="de-DE" sz="1000" dirty="0">
              <a:solidFill>
                <a:schemeClr val="bg1"/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50" y="333375"/>
            <a:ext cx="1453177" cy="4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704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abrunden 7" title="Bitte Eingeben"/>
          <p:cNvSpPr/>
          <p:nvPr userDrawn="1"/>
        </p:nvSpPr>
        <p:spPr>
          <a:xfrm>
            <a:off x="0" y="83344"/>
            <a:ext cx="7302500" cy="28473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0" bIns="0" rtlCol="0" anchor="ctr"/>
          <a:lstStyle/>
          <a:p>
            <a:pPr>
              <a:spcBef>
                <a:spcPts val="100"/>
              </a:spcBef>
            </a:pP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/>
              <a:t>Hexing Yang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90525" y="115888"/>
            <a:ext cx="6773863" cy="217487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Folienthema durch klicken hinzufügen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 hasCustomPrompt="1"/>
          </p:nvPr>
        </p:nvSpPr>
        <p:spPr>
          <a:xfrm>
            <a:off x="390525" y="895350"/>
            <a:ext cx="6911975" cy="2301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Folientitel durch klicken hinzufügen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96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 dirty="0"/>
              <a:t>Prof. Max Mustermann - Präsentationstitel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 hasCustomPrompt="1"/>
          </p:nvPr>
        </p:nvSpPr>
        <p:spPr>
          <a:xfrm>
            <a:off x="390525" y="895350"/>
            <a:ext cx="6911975" cy="2301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Folientitel durch klicken hinzufügen</a:t>
            </a:r>
          </a:p>
          <a:p>
            <a:pPr lvl="0"/>
            <a:endParaRPr lang="de-DE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D33802-FD94-4D47-9592-41459BC9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53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abrunden 8" title="Bitte Eingeben"/>
          <p:cNvSpPr/>
          <p:nvPr userDrawn="1"/>
        </p:nvSpPr>
        <p:spPr>
          <a:xfrm>
            <a:off x="0" y="83344"/>
            <a:ext cx="7302500" cy="28473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0" bIns="0" rtlCol="0" anchor="ctr"/>
          <a:lstStyle/>
          <a:p>
            <a:pPr>
              <a:spcBef>
                <a:spcPts val="100"/>
              </a:spcBef>
            </a:pP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90525" y="115888"/>
            <a:ext cx="6773863" cy="217487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Folienthema durch klicken hinzufügen</a:t>
            </a:r>
          </a:p>
        </p:txBody>
      </p:sp>
      <p:sp>
        <p:nvSpPr>
          <p:cNvPr id="7" name="Inhaltsplatzhalter 15"/>
          <p:cNvSpPr>
            <a:spLocks noGrp="1"/>
          </p:cNvSpPr>
          <p:nvPr>
            <p:ph sz="quarter" idx="12" hasCustomPrompt="1"/>
          </p:nvPr>
        </p:nvSpPr>
        <p:spPr>
          <a:xfrm>
            <a:off x="390525" y="895350"/>
            <a:ext cx="6911975" cy="2301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Folientitel durch klicken hinzufügen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44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de-DE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7" name="Inhaltsplatzhalter 15"/>
          <p:cNvSpPr>
            <a:spLocks noGrp="1"/>
          </p:cNvSpPr>
          <p:nvPr>
            <p:ph sz="quarter" idx="12" hasCustomPrompt="1"/>
          </p:nvPr>
        </p:nvSpPr>
        <p:spPr>
          <a:xfrm>
            <a:off x="390525" y="895350"/>
            <a:ext cx="6911975" cy="2301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Folientitel durch klicken hinzufügen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7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abrunden 6" title="Bitte Eingeben"/>
          <p:cNvSpPr/>
          <p:nvPr userDrawn="1"/>
        </p:nvSpPr>
        <p:spPr>
          <a:xfrm>
            <a:off x="0" y="83344"/>
            <a:ext cx="7302500" cy="28473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0" bIns="0" rtlCol="0" anchor="ctr"/>
          <a:lstStyle/>
          <a:p>
            <a:pPr>
              <a:spcBef>
                <a:spcPts val="100"/>
              </a:spcBef>
            </a:pP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90525" y="115888"/>
            <a:ext cx="6773863" cy="217487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Folienthema durch klicken hinzufügen</a:t>
            </a:r>
          </a:p>
        </p:txBody>
      </p:sp>
      <p:sp>
        <p:nvSpPr>
          <p:cNvPr id="5" name="Inhaltsplatzhalter 15"/>
          <p:cNvSpPr>
            <a:spLocks noGrp="1"/>
          </p:cNvSpPr>
          <p:nvPr>
            <p:ph sz="quarter" idx="12" hasCustomPrompt="1"/>
          </p:nvPr>
        </p:nvSpPr>
        <p:spPr>
          <a:xfrm>
            <a:off x="390525" y="895350"/>
            <a:ext cx="6911975" cy="2301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Folientitel durch klicken hinzufügen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20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Inhaltsplatzhalter 15"/>
          <p:cNvSpPr>
            <a:spLocks noGrp="1"/>
          </p:cNvSpPr>
          <p:nvPr>
            <p:ph sz="quarter" idx="12" hasCustomPrompt="1"/>
          </p:nvPr>
        </p:nvSpPr>
        <p:spPr>
          <a:xfrm>
            <a:off x="390525" y="895350"/>
            <a:ext cx="6911975" cy="230188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Folientitel durch klicken hinzufügen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25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4" name="Eine Ecke des Rechtecks abrunden 3" title="Bitte Eingeben"/>
          <p:cNvSpPr/>
          <p:nvPr userDrawn="1"/>
        </p:nvSpPr>
        <p:spPr>
          <a:xfrm>
            <a:off x="0" y="83344"/>
            <a:ext cx="7302500" cy="28473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0" bIns="0" rtlCol="0" anchor="ctr"/>
          <a:lstStyle/>
          <a:p>
            <a:pPr>
              <a:spcBef>
                <a:spcPts val="100"/>
              </a:spcBef>
            </a:pP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90525" y="115888"/>
            <a:ext cx="6773863" cy="217487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Folienthema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911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80639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02721D-4FB2-44E6-8ECB-01285A512724}" type="datetime1">
              <a:rPr lang="de-DE" altLang="de-DE" sz="900" smtClean="0"/>
              <a:pPr eaLnBrk="1" hangingPunct="1">
                <a:defRPr/>
              </a:pPr>
              <a:t>15.02.2022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510244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 dirty="0"/>
              <a:t>Prof. Max Mustermann – </a:t>
            </a:r>
            <a:r>
              <a:rPr lang="de-DE" altLang="de-DE" dirty="0" err="1"/>
              <a:t>Presentation</a:t>
            </a:r>
            <a:r>
              <a:rPr lang="de-DE" altLang="de-DE" dirty="0"/>
              <a:t> Title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36" y="6424662"/>
            <a:ext cx="1327112" cy="3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5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4" r:id="rId3"/>
    <p:sldLayoutId id="2147483711" r:id="rId4"/>
    <p:sldLayoutId id="2147483718" r:id="rId5"/>
    <p:sldLayoutId id="2147483712" r:id="rId6"/>
    <p:sldLayoutId id="2147483716" r:id="rId7"/>
    <p:sldLayoutId id="2147483713" r:id="rId8"/>
    <p:sldLayoutId id="214748371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>
                <a:solidFill>
                  <a:schemeClr val="tx2"/>
                </a:solidFill>
              </a:rPr>
              <a:t>Ethernet interface for CTPS </a:t>
            </a:r>
            <a:br>
              <a:rPr lang="de-DE" altLang="de-DE" sz="2600" b="1" dirty="0">
                <a:solidFill>
                  <a:schemeClr val="tx2"/>
                </a:solidFill>
              </a:rPr>
            </a:br>
            <a:r>
              <a:rPr lang="de-DE" altLang="de-DE" sz="2000" b="1" dirty="0">
                <a:solidFill>
                  <a:schemeClr val="tx2"/>
                </a:solidFill>
              </a:rPr>
              <a:t>using ESP32-WROOM-32</a:t>
            </a: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Hexing yang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rgbClr val="000000"/>
                </a:solidFill>
              </a:rPr>
              <a:t>09.10.2019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5FFF68-689A-423E-9111-9ECA40A1B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Hexing Yang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Mechatronik und informationstechnik(Master)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0583B22-5A47-42AA-8673-519CD41B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altLang="zh-CN" dirty="0" smtClean="0"/>
              <a:t>Why TCP oder UDP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9CD700-5F7A-400F-8741-CD4CC9D0C1EF}"/>
              </a:ext>
            </a:extLst>
          </p:cNvPr>
          <p:cNvGrpSpPr/>
          <p:nvPr/>
        </p:nvGrpSpPr>
        <p:grpSpPr>
          <a:xfrm>
            <a:off x="6521623" y="3503648"/>
            <a:ext cx="2370557" cy="2600590"/>
            <a:chOff x="6520063" y="3006324"/>
            <a:chExt cx="2327564" cy="345938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B500056-D28E-4172-92BC-AF78116717E5}"/>
                </a:ext>
              </a:extLst>
            </p:cNvPr>
            <p:cNvSpPr txBox="1"/>
            <p:nvPr/>
          </p:nvSpPr>
          <p:spPr>
            <a:xfrm>
              <a:off x="6520063" y="5542380"/>
              <a:ext cx="2327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Open Systems Interconnection model (OSI model)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A30349-9DFB-41AB-9A4D-36A295D15167}"/>
                </a:ext>
              </a:extLst>
            </p:cNvPr>
            <p:cNvSpPr/>
            <p:nvPr/>
          </p:nvSpPr>
          <p:spPr>
            <a:xfrm>
              <a:off x="6833290" y="5119704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Physical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layer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82EDCB-7134-49A6-87B5-FBD8D3DA8139}"/>
                </a:ext>
              </a:extLst>
            </p:cNvPr>
            <p:cNvSpPr/>
            <p:nvPr/>
          </p:nvSpPr>
          <p:spPr>
            <a:xfrm>
              <a:off x="6833290" y="4697028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link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layer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0C3CE92-14C7-43AD-B13B-FC4A652AB35A}"/>
                </a:ext>
              </a:extLst>
            </p:cNvPr>
            <p:cNvSpPr/>
            <p:nvPr/>
          </p:nvSpPr>
          <p:spPr>
            <a:xfrm>
              <a:off x="6833290" y="4274352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layer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0070D4-B890-4003-AE8A-0BD380B1B5C5}"/>
                </a:ext>
              </a:extLst>
            </p:cNvPr>
            <p:cNvSpPr/>
            <p:nvPr/>
          </p:nvSpPr>
          <p:spPr>
            <a:xfrm>
              <a:off x="6833290" y="3851676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Transport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layer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5089A8A-0DDF-4AA5-9EB2-7C9D854E392C}"/>
                </a:ext>
              </a:extLst>
            </p:cNvPr>
            <p:cNvSpPr/>
            <p:nvPr/>
          </p:nvSpPr>
          <p:spPr>
            <a:xfrm>
              <a:off x="6833290" y="3429000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…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B958DC0-4BD0-45C9-82CC-2F7D6AF1EA04}"/>
                </a:ext>
              </a:extLst>
            </p:cNvPr>
            <p:cNvSpPr/>
            <p:nvPr/>
          </p:nvSpPr>
          <p:spPr>
            <a:xfrm>
              <a:off x="6833290" y="3006324"/>
              <a:ext cx="1701110" cy="4226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layer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70D68F2-AA1F-426A-90C7-A11C3AA0398E}"/>
              </a:ext>
            </a:extLst>
          </p:cNvPr>
          <p:cNvSpPr txBox="1"/>
          <p:nvPr/>
        </p:nvSpPr>
        <p:spPr>
          <a:xfrm>
            <a:off x="3270365" y="1008094"/>
            <a:ext cx="3063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need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Devs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B3149D0-B604-42E9-8D1C-BF91D914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40" y="4735574"/>
            <a:ext cx="5769251" cy="125919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A9AD404-1D5C-4C39-9C6A-FB28EC7D5EAC}"/>
              </a:ext>
            </a:extLst>
          </p:cNvPr>
          <p:cNvSpPr txBox="1"/>
          <p:nvPr/>
        </p:nvSpPr>
        <p:spPr>
          <a:xfrm>
            <a:off x="464325" y="430886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frame header: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9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731DB1-21B1-46E5-AF38-9931FC8B07C4}"/>
              </a:ext>
            </a:extLst>
          </p:cNvPr>
          <p:cNvSpPr/>
          <p:nvPr/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de-DE" altLang="de-DE" sz="2400" b="1" dirty="0">
                <a:solidFill>
                  <a:schemeClr val="tx2"/>
                </a:solidFill>
              </a:rPr>
              <a:t>Ethernet interface for CTPS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F6B773E-128A-4300-BEF4-BA1F361047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1701800" y="6445250"/>
            <a:ext cx="5102448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 dirty="0"/>
              <a:t>Hexing Yang</a:t>
            </a:r>
          </a:p>
          <a:p>
            <a:pPr>
              <a:spcAft>
                <a:spcPts val="600"/>
              </a:spcAft>
              <a:defRPr/>
            </a:pPr>
            <a:r>
              <a:rPr lang="de-DE" altLang="de-DE" dirty="0"/>
              <a:t>Mechatronik und informationstechnik(Master)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5EAE8-CC9E-4B1F-A4E7-68446223353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0525" y="895350"/>
            <a:ext cx="6911975" cy="230188"/>
          </a:xfrm>
        </p:spPr>
        <p:txBody>
          <a:bodyPr/>
          <a:lstStyle/>
          <a:p>
            <a:r>
              <a:rPr lang="en-US" dirty="0"/>
              <a:t>using ESP32-WROOM-32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1A4D08-FC32-4BCA-924F-6EC0E7DA7602}"/>
              </a:ext>
            </a:extLst>
          </p:cNvPr>
          <p:cNvSpPr/>
          <p:nvPr/>
        </p:nvSpPr>
        <p:spPr>
          <a:xfrm>
            <a:off x="1036420" y="2967335"/>
            <a:ext cx="7071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 for attention!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98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图片包含 屏幕截图&#10;&#10;描述已自动生成">
            <a:extLst>
              <a:ext uri="{FF2B5EF4-FFF2-40B4-BE49-F238E27FC236}">
                <a16:creationId xmlns:a16="http://schemas.microsoft.com/office/drawing/2014/main" id="{4D274E45-AAB1-49AD-8161-32FEEA973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72" y="1198563"/>
            <a:ext cx="7661481" cy="4894262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auto">
          <a:xfrm>
            <a:off x="1701800" y="6445250"/>
            <a:ext cx="5102448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 dirty="0"/>
              <a:t>Hexing Yang</a:t>
            </a:r>
          </a:p>
          <a:p>
            <a:pPr>
              <a:spcAft>
                <a:spcPts val="600"/>
              </a:spcAft>
              <a:defRPr/>
            </a:pPr>
            <a:r>
              <a:rPr lang="de-DE" altLang="de-DE" dirty="0"/>
              <a:t>Mechatronik und informationstechnik(Master)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normAutofit/>
          </a:bodyPr>
          <a:lstStyle/>
          <a:p>
            <a:r>
              <a:rPr lang="de-DE" dirty="0"/>
              <a:t>ESP32 –EROOM-32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sz="quarter" idx="12"/>
          </p:nvPr>
        </p:nvSpPr>
        <p:spPr bwMode="auto">
          <a:xfrm>
            <a:off x="390525" y="895350"/>
            <a:ext cx="69119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/>
              <a:t>Ethernet interface for CTPS </a:t>
            </a:r>
          </a:p>
        </p:txBody>
      </p:sp>
    </p:spTree>
    <p:extLst>
      <p:ext uri="{BB962C8B-B14F-4D97-AF65-F5344CB8AC3E}">
        <p14:creationId xmlns:p14="http://schemas.microsoft.com/office/powerpoint/2010/main" val="258945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auto">
          <a:xfrm>
            <a:off x="1701800" y="6445250"/>
            <a:ext cx="5102448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 dirty="0"/>
              <a:t>Hexing Yang</a:t>
            </a:r>
          </a:p>
          <a:p>
            <a:pPr>
              <a:spcAft>
                <a:spcPts val="600"/>
              </a:spcAft>
              <a:defRPr/>
            </a:pPr>
            <a:r>
              <a:rPr lang="de-DE" altLang="de-DE" dirty="0"/>
              <a:t>Mechatronik und informationstechnik(Master)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normAutofit/>
          </a:bodyPr>
          <a:lstStyle/>
          <a:p>
            <a:r>
              <a:rPr lang="de-DE" altLang="zh-CN" dirty="0"/>
              <a:t>Development FrameWork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sz="quarter" idx="12"/>
          </p:nvPr>
        </p:nvSpPr>
        <p:spPr bwMode="auto">
          <a:xfrm>
            <a:off x="390525" y="895350"/>
            <a:ext cx="69119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ESP-32-WROOM-32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E27C047-3782-4A32-BA06-66260DDC958D}"/>
              </a:ext>
            </a:extLst>
          </p:cNvPr>
          <p:cNvSpPr txBox="1">
            <a:spLocks/>
          </p:cNvSpPr>
          <p:nvPr/>
        </p:nvSpPr>
        <p:spPr bwMode="auto">
          <a:xfrm>
            <a:off x="3777456" y="2037892"/>
            <a:ext cx="3744417" cy="163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/>
              <a:t>ESP-IDF</a:t>
            </a:r>
          </a:p>
          <a:p>
            <a:pPr marL="0" indent="0">
              <a:buFontTx/>
              <a:buNone/>
            </a:pPr>
            <a:r>
              <a:rPr lang="en-US" altLang="zh-CN" kern="0"/>
              <a:t>IoT Integrated Development Framework, provides toolchain, API, and workflows to develop applications for ESP32.</a:t>
            </a:r>
            <a:endParaRPr lang="en-US" altLang="zh-CN" kern="0" dirty="0"/>
          </a:p>
        </p:txBody>
      </p:sp>
      <p:pic>
        <p:nvPicPr>
          <p:cNvPr id="8" name="图片 7" descr="图片包含 建筑物&#10;&#10;描述已自动生成">
            <a:extLst>
              <a:ext uri="{FF2B5EF4-FFF2-40B4-BE49-F238E27FC236}">
                <a16:creationId xmlns:a16="http://schemas.microsoft.com/office/drawing/2014/main" id="{5244C238-B875-4DCC-858A-352596FF0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648" y="2037892"/>
            <a:ext cx="1070030" cy="11652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E6BD5CF-4380-426E-AF5A-FA28EF6EB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648" y="3934260"/>
            <a:ext cx="1136708" cy="1136708"/>
          </a:xfrm>
          <a:prstGeom prst="rect">
            <a:avLst/>
          </a:prstGeom>
        </p:spPr>
      </p:pic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0F62FEF8-AAFE-4530-927E-E8BE30A8839B}"/>
              </a:ext>
            </a:extLst>
          </p:cNvPr>
          <p:cNvSpPr txBox="1">
            <a:spLocks/>
          </p:cNvSpPr>
          <p:nvPr/>
        </p:nvSpPr>
        <p:spPr bwMode="auto">
          <a:xfrm>
            <a:off x="3777455" y="3934260"/>
            <a:ext cx="3744417" cy="163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altLang="zh-CN" kern="0" dirty="0">
                <a:solidFill>
                  <a:srgbClr val="000000"/>
                </a:solidFill>
              </a:rPr>
              <a:t>ESP32 for Arduino</a:t>
            </a:r>
          </a:p>
          <a:p>
            <a:pPr marL="0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8638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355976" y="1161501"/>
            <a:ext cx="3994976" cy="4894262"/>
          </a:xfrm>
        </p:spPr>
        <p:txBody>
          <a:bodyPr/>
          <a:lstStyle/>
          <a:p>
            <a:r>
              <a:rPr lang="en-US" dirty="0"/>
              <a:t>Framework based on Free RTOS</a:t>
            </a:r>
          </a:p>
          <a:p>
            <a:endParaRPr lang="en-US" dirty="0"/>
          </a:p>
          <a:p>
            <a:r>
              <a:rPr lang="en-US" dirty="0"/>
              <a:t>Toolchain to compile code for ESP32</a:t>
            </a:r>
          </a:p>
          <a:p>
            <a:endParaRPr lang="en-US" dirty="0"/>
          </a:p>
          <a:p>
            <a:r>
              <a:rPr lang="en-US" dirty="0"/>
              <a:t>Build tools to build a full Application for ESP32</a:t>
            </a:r>
          </a:p>
          <a:p>
            <a:endParaRPr lang="en-US" dirty="0"/>
          </a:p>
          <a:p>
            <a:r>
              <a:rPr lang="en-US" dirty="0"/>
              <a:t>ESP-IDF that essentially contains API (software libraries and source code) for ESP32 and scripts to operate the Toolchain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DE" altLang="de-DE" dirty="0"/>
              <a:t>Hexing Yang</a:t>
            </a:r>
          </a:p>
          <a:p>
            <a:pPr>
              <a:spcAft>
                <a:spcPts val="600"/>
              </a:spcAft>
              <a:defRPr/>
            </a:pPr>
            <a:r>
              <a:rPr lang="de-DE" altLang="de-DE" dirty="0"/>
              <a:t>Mechatronik und informationstechnik(Master)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dirty="0"/>
              <a:t>ESP-IDF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ESP-32 Development Framework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8C7173-2ED1-4E11-AD36-60E0ED9A4500}"/>
              </a:ext>
            </a:extLst>
          </p:cNvPr>
          <p:cNvGrpSpPr/>
          <p:nvPr/>
        </p:nvGrpSpPr>
        <p:grpSpPr>
          <a:xfrm>
            <a:off x="251520" y="1146261"/>
            <a:ext cx="3778952" cy="5066810"/>
            <a:chOff x="4662928" y="301919"/>
            <a:chExt cx="4197091" cy="5627450"/>
          </a:xfrm>
        </p:grpSpPr>
        <p:pic>
          <p:nvPicPr>
            <p:cNvPr id="6" name="图片 5" descr="图片包含 文字&#10;&#10;描述已自动生成">
              <a:extLst>
                <a:ext uri="{FF2B5EF4-FFF2-40B4-BE49-F238E27FC236}">
                  <a16:creationId xmlns:a16="http://schemas.microsoft.com/office/drawing/2014/main" id="{963951FB-CC1D-4428-A8AB-DA1C68D7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2928" y="301919"/>
              <a:ext cx="4197091" cy="312708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8A25F8E-1993-470E-81EE-25C49B5BB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4119" y="3472348"/>
              <a:ext cx="4115899" cy="1036568"/>
            </a:xfrm>
            <a:prstGeom prst="rect">
              <a:avLst/>
            </a:prstGeom>
          </p:spPr>
        </p:pic>
        <p:pic>
          <p:nvPicPr>
            <p:cNvPr id="8" name="图片 7" descr="图片包含 建筑物&#10;&#10;描述已自动生成">
              <a:extLst>
                <a:ext uri="{FF2B5EF4-FFF2-40B4-BE49-F238E27FC236}">
                  <a16:creationId xmlns:a16="http://schemas.microsoft.com/office/drawing/2014/main" id="{90F90791-C27A-4679-9A34-8572983C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895" y="4692536"/>
              <a:ext cx="1236833" cy="1236833"/>
            </a:xfrm>
            <a:prstGeom prst="rect">
              <a:avLst/>
            </a:prstGeom>
          </p:spPr>
        </p:pic>
        <p:pic>
          <p:nvPicPr>
            <p:cNvPr id="9" name="图片 8" descr="图片包含 玩具&#10;&#10;描述已自动生成">
              <a:extLst>
                <a:ext uri="{FF2B5EF4-FFF2-40B4-BE49-F238E27FC236}">
                  <a16:creationId xmlns:a16="http://schemas.microsoft.com/office/drawing/2014/main" id="{B6820E32-C25F-4E97-B795-039A45F81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6081" y="4692536"/>
              <a:ext cx="1236833" cy="123683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86251A8-139E-45CC-ADA2-6B77063B4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15267" y="4692536"/>
              <a:ext cx="1236833" cy="1236833"/>
            </a:xfrm>
            <a:prstGeom prst="rect">
              <a:avLst/>
            </a:prstGeom>
          </p:spPr>
        </p:pic>
      </p:grpSp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428A35E9-AC29-492A-B612-A3937B7EF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10566" y="4127131"/>
            <a:ext cx="1182866" cy="66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87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7FABC-B18B-4270-B5E7-B6C9BF53D0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1701800" y="6445250"/>
            <a:ext cx="5102448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 dirty="0"/>
              <a:t>Hexing Yang</a:t>
            </a:r>
          </a:p>
          <a:p>
            <a:pPr>
              <a:spcAft>
                <a:spcPts val="600"/>
              </a:spcAft>
              <a:defRPr/>
            </a:pPr>
            <a:r>
              <a:rPr lang="de-DE" altLang="de-DE" dirty="0"/>
              <a:t>Mechatronik und informationstechnik(Master)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5BEA903-8568-4625-8D0B-DD1B2F76DE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normAutofit/>
          </a:bodyPr>
          <a:lstStyle/>
          <a:p>
            <a:r>
              <a:rPr lang="en-US" altLang="zh-CN" dirty="0"/>
              <a:t>HTTP Server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6B663C-83F0-483C-818D-F497CF0BFD03}"/>
              </a:ext>
            </a:extLst>
          </p:cNvPr>
          <p:cNvSpPr txBox="1"/>
          <p:nvPr/>
        </p:nvSpPr>
        <p:spPr>
          <a:xfrm>
            <a:off x="2853234" y="84661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192.168.0.70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EA80A38-36A1-4869-8335-26F5B2E678FA}"/>
              </a:ext>
            </a:extLst>
          </p:cNvPr>
          <p:cNvCxnSpPr>
            <a:cxnSpLocks/>
          </p:cNvCxnSpPr>
          <p:nvPr/>
        </p:nvCxnSpPr>
        <p:spPr>
          <a:xfrm flipH="1">
            <a:off x="2630942" y="1092784"/>
            <a:ext cx="284874" cy="11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67586"/>
            <a:ext cx="8619473" cy="42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1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A8690B-9781-4289-853E-775B1C4945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DE" altLang="de-DE" dirty="0"/>
              <a:t>Hexing Yang</a:t>
            </a:r>
          </a:p>
          <a:p>
            <a:pPr>
              <a:spcAft>
                <a:spcPts val="600"/>
              </a:spcAft>
              <a:defRPr/>
            </a:pPr>
            <a:r>
              <a:rPr lang="de-DE" altLang="de-DE" dirty="0"/>
              <a:t>Mechatronik und informationstechnik(Master)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91BAF8E-DDD2-4460-AE1B-9C95CEE8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 altLang="zh-CN" dirty="0"/>
              <a:t>File directory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024DB-95E3-4B47-8CA1-A97F4A0A95B6}"/>
              </a:ext>
            </a:extLst>
          </p:cNvPr>
          <p:cNvSpPr/>
          <p:nvPr/>
        </p:nvSpPr>
        <p:spPr>
          <a:xfrm>
            <a:off x="4088302" y="2626833"/>
            <a:ext cx="3542269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initialize the i2c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configure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processing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DEE1F8-5159-42E1-A2C6-02C01630447B}"/>
              </a:ext>
            </a:extLst>
          </p:cNvPr>
          <p:cNvSpPr/>
          <p:nvPr/>
        </p:nvSpPr>
        <p:spPr>
          <a:xfrm>
            <a:off x="4088302" y="3725754"/>
            <a:ext cx="3542269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webpage source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9526D2-F2D8-4D07-AB88-5BC32C81DD53}"/>
              </a:ext>
            </a:extLst>
          </p:cNvPr>
          <p:cNvSpPr/>
          <p:nvPr/>
        </p:nvSpPr>
        <p:spPr>
          <a:xfrm>
            <a:off x="4088301" y="4273667"/>
            <a:ext cx="3542269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http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persistent connection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2744EC-B135-4950-A3DF-AEC03BE34517}"/>
              </a:ext>
            </a:extLst>
          </p:cNvPr>
          <p:cNvSpPr/>
          <p:nvPr/>
        </p:nvSpPr>
        <p:spPr>
          <a:xfrm>
            <a:off x="4088300" y="1659594"/>
            <a:ext cx="3542271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Create TCP </a:t>
            </a:r>
            <a:r>
              <a:rPr lang="en-US" altLang="zh-CN" dirty="0" err="1" smtClean="0"/>
              <a:t>oder</a:t>
            </a:r>
            <a:r>
              <a:rPr lang="en-US" altLang="zh-CN" dirty="0" smtClean="0"/>
              <a:t> UDP server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6B9F4E-10CB-4056-BD24-5A79BEF077E9}"/>
              </a:ext>
            </a:extLst>
          </p:cNvPr>
          <p:cNvSpPr/>
          <p:nvPr/>
        </p:nvSpPr>
        <p:spPr>
          <a:xfrm>
            <a:off x="4088300" y="5098579"/>
            <a:ext cx="3542269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create </a:t>
            </a:r>
            <a:r>
              <a:rPr lang="en-US" altLang="zh-CN" dirty="0" smtClean="0"/>
              <a:t>working threads ,connection way and TCP </a:t>
            </a:r>
            <a:r>
              <a:rPr lang="en-US" altLang="zh-CN" dirty="0" err="1" smtClean="0"/>
              <a:t>oder</a:t>
            </a:r>
            <a:r>
              <a:rPr lang="en-US" altLang="zh-CN" dirty="0" smtClean="0"/>
              <a:t> UDP client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F4C1DB-F564-4669-B752-9FBE05941A6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843808" y="1844260"/>
            <a:ext cx="1244492" cy="129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3260952-4421-4A72-BAD5-B1328C6B691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99327" y="3088498"/>
            <a:ext cx="1088975" cy="100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F9D53A-A786-4B8E-9BC6-2014113016B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999327" y="3910420"/>
            <a:ext cx="1088975" cy="49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FEA0C0-43FC-471F-A9F5-8CF787449F8E}"/>
              </a:ext>
            </a:extLst>
          </p:cNvPr>
          <p:cNvCxnSpPr>
            <a:endCxn id="12" idx="1"/>
          </p:cNvCxnSpPr>
          <p:nvPr/>
        </p:nvCxnSpPr>
        <p:spPr>
          <a:xfrm flipV="1">
            <a:off x="2999308" y="4596833"/>
            <a:ext cx="1088993" cy="16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A822280-11F5-4349-8639-8148D7DB6C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298287" y="5388149"/>
            <a:ext cx="1790013" cy="17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9B26588D-7825-4003-A051-534D677E6FF6}"/>
              </a:ext>
            </a:extLst>
          </p:cNvPr>
          <p:cNvSpPr txBox="1">
            <a:spLocks/>
          </p:cNvSpPr>
          <p:nvPr/>
        </p:nvSpPr>
        <p:spPr>
          <a:xfrm>
            <a:off x="1318131" y="1433953"/>
            <a:ext cx="2533789" cy="451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Ethernet interface for CTPS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CMakeLists.txt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Makefile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sdkconfig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readme.md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Python script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├─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components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├─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sensor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   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├─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server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 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└─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websocket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│ 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└─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main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49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3" y="1198563"/>
            <a:ext cx="8029979" cy="48942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Prof. Max Mustermann - Präsentationstitel</a:t>
            </a:r>
            <a:endParaRPr lang="de-DE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7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13" y="1198563"/>
            <a:ext cx="4960600" cy="489426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smtClean="0"/>
              <a:t>Prof. Max Mustermann - Präsentationstitel</a:t>
            </a:r>
            <a:endParaRPr lang="de-DE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73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5FFF68-689A-423E-9111-9ECA40A1B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de-DE" altLang="de-DE" dirty="0"/>
              <a:t>Hexing Yang</a:t>
            </a:r>
          </a:p>
          <a:p>
            <a:pPr>
              <a:spcAft>
                <a:spcPts val="600"/>
              </a:spcAft>
              <a:defRPr/>
            </a:pPr>
            <a:r>
              <a:rPr lang="de-DE" altLang="de-DE" dirty="0"/>
              <a:t>Mechatronik und informationstechnik(Master)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0583B22-5A47-42AA-8673-519CD41B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./components/</a:t>
            </a:r>
            <a:r>
              <a:rPr lang="en-US" altLang="zh-CN" dirty="0" err="1">
                <a:cs typeface="Arial" panose="020B0604020202020204" pitchFamily="34" charset="0"/>
              </a:rPr>
              <a:t>websocket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FC48A6-C76B-4864-A36A-1AD7F27E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94" y="2864306"/>
            <a:ext cx="3375383" cy="17040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291B57-32CD-4FC7-BE77-ACC7B84A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0" y="946244"/>
            <a:ext cx="2730740" cy="234563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09CD700-5F7A-400F-8741-CD4CC9D0C1EF}"/>
              </a:ext>
            </a:extLst>
          </p:cNvPr>
          <p:cNvGrpSpPr/>
          <p:nvPr/>
        </p:nvGrpSpPr>
        <p:grpSpPr>
          <a:xfrm>
            <a:off x="6521623" y="3503648"/>
            <a:ext cx="2370557" cy="2600590"/>
            <a:chOff x="6520063" y="3006324"/>
            <a:chExt cx="2327564" cy="345938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B500056-D28E-4172-92BC-AF78116717E5}"/>
                </a:ext>
              </a:extLst>
            </p:cNvPr>
            <p:cNvSpPr txBox="1"/>
            <p:nvPr/>
          </p:nvSpPr>
          <p:spPr>
            <a:xfrm>
              <a:off x="6520063" y="5542380"/>
              <a:ext cx="2327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Open Systems Interconnection model (OSI model)</a:t>
              </a:r>
              <a:endParaRPr lang="zh-CN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A30349-9DFB-41AB-9A4D-36A295D15167}"/>
                </a:ext>
              </a:extLst>
            </p:cNvPr>
            <p:cNvSpPr/>
            <p:nvPr/>
          </p:nvSpPr>
          <p:spPr>
            <a:xfrm>
              <a:off x="6833290" y="5119704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Physical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layer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A82EDCB-7134-49A6-87B5-FBD8D3DA8139}"/>
                </a:ext>
              </a:extLst>
            </p:cNvPr>
            <p:cNvSpPr/>
            <p:nvPr/>
          </p:nvSpPr>
          <p:spPr>
            <a:xfrm>
              <a:off x="6833290" y="4697028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Data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link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layer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0C3CE92-14C7-43AD-B13B-FC4A652AB35A}"/>
                </a:ext>
              </a:extLst>
            </p:cNvPr>
            <p:cNvSpPr/>
            <p:nvPr/>
          </p:nvSpPr>
          <p:spPr>
            <a:xfrm>
              <a:off x="6833290" y="4274352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Network</a:t>
              </a:r>
              <a:r>
                <a:rPr lang="en-US" altLang="zh-CN" sz="1600" dirty="0">
                  <a:solidFill>
                    <a:schemeClr val="tx1"/>
                  </a:solidFill>
                </a:rPr>
                <a:t> layer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0070D4-B890-4003-AE8A-0BD380B1B5C5}"/>
                </a:ext>
              </a:extLst>
            </p:cNvPr>
            <p:cNvSpPr/>
            <p:nvPr/>
          </p:nvSpPr>
          <p:spPr>
            <a:xfrm>
              <a:off x="6833290" y="3851676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Transport</a:t>
              </a:r>
              <a:r>
                <a:rPr lang="en-US" altLang="zh-CN" sz="1600" dirty="0">
                  <a:solidFill>
                    <a:schemeClr val="tx1"/>
                  </a:solidFill>
                </a:rPr>
                <a:t> layer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5089A8A-0DDF-4AA5-9EB2-7C9D854E392C}"/>
                </a:ext>
              </a:extLst>
            </p:cNvPr>
            <p:cNvSpPr/>
            <p:nvPr/>
          </p:nvSpPr>
          <p:spPr>
            <a:xfrm>
              <a:off x="6833290" y="3429000"/>
              <a:ext cx="1701110" cy="422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B958DC0-4BD0-45C9-82CC-2F7D6AF1EA04}"/>
                </a:ext>
              </a:extLst>
            </p:cNvPr>
            <p:cNvSpPr/>
            <p:nvPr/>
          </p:nvSpPr>
          <p:spPr>
            <a:xfrm>
              <a:off x="6833290" y="3006324"/>
              <a:ext cx="1701110" cy="42267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</a:rPr>
                <a:t>Application layer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70D68F2-AA1F-426A-90C7-A11C3AA0398E}"/>
              </a:ext>
            </a:extLst>
          </p:cNvPr>
          <p:cNvSpPr txBox="1"/>
          <p:nvPr/>
        </p:nvSpPr>
        <p:spPr>
          <a:xfrm>
            <a:off x="3347864" y="1007324"/>
            <a:ext cx="3589444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Full-duplex, unlike HTTP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Light communications protocol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Supported by most browsers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B3149D0-B604-42E9-8D1C-BF91D9148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40" y="4735574"/>
            <a:ext cx="5769251" cy="125919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A9AD404-1D5C-4C39-9C6A-FB28EC7D5EAC}"/>
              </a:ext>
            </a:extLst>
          </p:cNvPr>
          <p:cNvSpPr txBox="1"/>
          <p:nvPr/>
        </p:nvSpPr>
        <p:spPr>
          <a:xfrm>
            <a:off x="464325" y="430886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Data frame header: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353691"/>
      </p:ext>
    </p:extLst>
  </p:cSld>
  <p:clrMapOvr>
    <a:masterClrMapping/>
  </p:clrMapOvr>
</p:sld>
</file>

<file path=ppt/theme/theme1.xml><?xml version="1.0" encoding="utf-8"?>
<a:theme xmlns:a="http://schemas.openxmlformats.org/drawingml/2006/main" name="1_KIT-IPR_Folienmaster_EN_2018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_en" id="{A4598FB6-9DA2-4939-96C5-70782BE2BF4D}" vid="{B665C510-2CED-4626-B7DD-4672C1EA0894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幼圆</vt:lpstr>
      <vt:lpstr>Arial</vt:lpstr>
      <vt:lpstr>Century Gothic</vt:lpstr>
      <vt:lpstr>Wingdings 3</vt:lpstr>
      <vt:lpstr>1_KIT-IPR_Folienmaster_EN_2018</vt:lpstr>
      <vt:lpstr>PowerPoint Presentation</vt:lpstr>
      <vt:lpstr>ESP32 –EROOM-32</vt:lpstr>
      <vt:lpstr>Development FrameWork</vt:lpstr>
      <vt:lpstr>ESP-IDF</vt:lpstr>
      <vt:lpstr>HTTP Server</vt:lpstr>
      <vt:lpstr>File directory</vt:lpstr>
      <vt:lpstr>monitor</vt:lpstr>
      <vt:lpstr>Python server</vt:lpstr>
      <vt:lpstr>./components/websocket</vt:lpstr>
      <vt:lpstr>Why TCP oder UDP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yanghexing</dc:creator>
  <cp:lastModifiedBy>Zhidong Yang</cp:lastModifiedBy>
  <cp:revision>10</cp:revision>
  <dcterms:created xsi:type="dcterms:W3CDTF">2019-09-23T19:11:55Z</dcterms:created>
  <dcterms:modified xsi:type="dcterms:W3CDTF">2022-02-15T14:23:06Z</dcterms:modified>
</cp:coreProperties>
</file>