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D1FB5-1336-4D3F-BD57-F4908BCDCF31}" v="263" dt="2022-04-06T05:44:33.239"/>
    <p1510:client id="{66B17F82-A277-4637-8B6B-35ACCFA2CCCA}" v="59" dt="2022-03-29T13:14:58.611"/>
    <p1510:client id="{A61B9581-3CA7-423C-A105-75F8E3399881}" v="452" dt="2022-04-05T10:35:47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9"/>
          <p:cNvPicPr/>
          <p:nvPr/>
        </p:nvPicPr>
        <p:blipFill>
          <a:blip r:embed="rId14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16" name="CustomShape 1" hidden="1"/>
          <p:cNvSpPr/>
          <p:nvPr/>
        </p:nvSpPr>
        <p:spPr>
          <a:xfrm>
            <a:off x="250920" y="6445080"/>
            <a:ext cx="324360" cy="21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51"/>
              </a:spcBef>
            </a:pPr>
            <a:fld id="{C7A1A4C2-B4A9-431F-AB84-51C9A88055CB}" type="slidenum">
              <a:rPr lang="de-DE" sz="900" b="1" strike="noStrike" spc="-1">
                <a:solidFill>
                  <a:srgbClr val="000000"/>
                </a:solidFill>
                <a:latin typeface="Arial"/>
                <a:ea typeface="DejaVu Sans"/>
              </a:rPr>
              <a:t>‹#›</a:t>
            </a:fld>
            <a:endParaRPr lang="de-DE" sz="900" b="0" strike="noStrike" spc="-1">
              <a:latin typeface="Arial"/>
            </a:endParaRPr>
          </a:p>
        </p:txBody>
      </p:sp>
      <p:pic>
        <p:nvPicPr>
          <p:cNvPr id="2" name="Picture 13"/>
          <p:cNvPicPr/>
          <p:nvPr/>
        </p:nvPicPr>
        <p:blipFill>
          <a:blip r:embed="rId15"/>
          <a:stretch/>
        </p:blipFill>
        <p:spPr>
          <a:xfrm>
            <a:off x="7667640" y="333360"/>
            <a:ext cx="1075320" cy="495720"/>
          </a:xfrm>
          <a:prstGeom prst="rect">
            <a:avLst/>
          </a:prstGeom>
          <a:ln>
            <a:noFill/>
          </a:ln>
        </p:spPr>
      </p:pic>
      <p:sp>
        <p:nvSpPr>
          <p:cNvPr id="3" name="CustomShape 2" hidden="1"/>
          <p:cNvSpPr/>
          <p:nvPr/>
        </p:nvSpPr>
        <p:spPr>
          <a:xfrm>
            <a:off x="612720" y="6445080"/>
            <a:ext cx="86256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E6DC3B1B-9FD4-4A87-9187-9C40DDB6BD08}" type="datetime1">
              <a:rPr lang="de-DE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05.04.2022</a:t>
            </a:fld>
            <a:endParaRPr lang="de-DE" sz="900" b="0" strike="noStrike" spc="-1">
              <a:latin typeface="Arial"/>
            </a:endParaRPr>
          </a:p>
        </p:txBody>
      </p:sp>
      <p:pic>
        <p:nvPicPr>
          <p:cNvPr id="4" name="Grafik 1"/>
          <p:cNvPicPr/>
          <p:nvPr/>
        </p:nvPicPr>
        <p:blipFill>
          <a:blip r:embed="rId16"/>
          <a:stretch/>
        </p:blipFill>
        <p:spPr>
          <a:xfrm>
            <a:off x="7277400" y="6424560"/>
            <a:ext cx="1325880" cy="378000"/>
          </a:xfrm>
          <a:prstGeom prst="rect">
            <a:avLst/>
          </a:prstGeom>
          <a:ln>
            <a:noFill/>
          </a:ln>
        </p:spPr>
      </p:pic>
      <p:pic>
        <p:nvPicPr>
          <p:cNvPr id="5" name="图片 12"/>
          <p:cNvPicPr/>
          <p:nvPr/>
        </p:nvPicPr>
        <p:blipFill>
          <a:blip r:embed="rId17"/>
          <a:srcRect l="8055" t="9094" r="50283"/>
          <a:stretch/>
        </p:blipFill>
        <p:spPr>
          <a:xfrm>
            <a:off x="107640" y="541080"/>
            <a:ext cx="8937000" cy="6299280"/>
          </a:xfrm>
          <a:prstGeom prst="rect">
            <a:avLst/>
          </a:prstGeom>
          <a:ln>
            <a:noFill/>
          </a:ln>
        </p:spPr>
      </p:pic>
      <p:pic>
        <p:nvPicPr>
          <p:cNvPr id="6" name="Picture 9"/>
          <p:cNvPicPr/>
          <p:nvPr/>
        </p:nvPicPr>
        <p:blipFill>
          <a:blip r:embed="rId18"/>
          <a:stretch/>
        </p:blipFill>
        <p:spPr>
          <a:xfrm>
            <a:off x="0" y="-3240"/>
            <a:ext cx="9142920" cy="6869520"/>
          </a:xfrm>
          <a:prstGeom prst="rect">
            <a:avLst/>
          </a:prstGeom>
          <a:ln>
            <a:noFill/>
          </a:ln>
        </p:spPr>
      </p:pic>
      <p:sp>
        <p:nvSpPr>
          <p:cNvPr id="7" name="CustomShape 3"/>
          <p:cNvSpPr/>
          <p:nvPr/>
        </p:nvSpPr>
        <p:spPr>
          <a:xfrm>
            <a:off x="396720" y="6546960"/>
            <a:ext cx="3669120" cy="121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KIT – Die Forschungsuniversität in der Helmholtz-Gemeinschaft</a:t>
            </a:r>
            <a:endParaRPr lang="de-DE" sz="800" b="0" strike="noStrike" spc="-1">
              <a:latin typeface="Arial"/>
            </a:endParaRPr>
          </a:p>
        </p:txBody>
      </p:sp>
      <p:sp>
        <p:nvSpPr>
          <p:cNvPr id="8" name="CustomShape 4"/>
          <p:cNvSpPr/>
          <p:nvPr/>
        </p:nvSpPr>
        <p:spPr>
          <a:xfrm>
            <a:off x="7318440" y="6497640"/>
            <a:ext cx="172620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e-DE" sz="1600" b="1" strike="noStrike" spc="-1">
                <a:solidFill>
                  <a:srgbClr val="FFFFFF"/>
                </a:solidFill>
                <a:latin typeface="Arial"/>
                <a:ea typeface="DejaVu Sans"/>
              </a:rPr>
              <a:t>www.kit.edu</a:t>
            </a:r>
            <a:endParaRPr lang="de-DE" sz="1600" b="0" strike="noStrike" spc="-1">
              <a:latin typeface="Arial"/>
            </a:endParaRPr>
          </a:p>
        </p:txBody>
      </p:sp>
      <p:pic>
        <p:nvPicPr>
          <p:cNvPr id="9" name="Picture 11"/>
          <p:cNvPicPr/>
          <p:nvPr/>
        </p:nvPicPr>
        <p:blipFill>
          <a:blip r:embed="rId19"/>
          <a:stretch/>
        </p:blipFill>
        <p:spPr>
          <a:xfrm>
            <a:off x="395280" y="333360"/>
            <a:ext cx="1618200" cy="746640"/>
          </a:xfrm>
          <a:prstGeom prst="rect">
            <a:avLst/>
          </a:prstGeom>
          <a:ln>
            <a:noFill/>
          </a:ln>
        </p:spPr>
      </p:pic>
      <p:pic>
        <p:nvPicPr>
          <p:cNvPr id="10" name="Grafik 17"/>
          <p:cNvPicPr/>
          <p:nvPr/>
        </p:nvPicPr>
        <p:blipFill>
          <a:blip r:embed="rId20"/>
          <a:stretch/>
        </p:blipFill>
        <p:spPr>
          <a:xfrm>
            <a:off x="7224840" y="6381720"/>
            <a:ext cx="468720" cy="467280"/>
          </a:xfrm>
          <a:prstGeom prst="rect">
            <a:avLst/>
          </a:prstGeom>
          <a:ln>
            <a:noFill/>
          </a:ln>
        </p:spPr>
      </p:pic>
      <p:sp>
        <p:nvSpPr>
          <p:cNvPr id="11" name="CustomShape 5"/>
          <p:cNvSpPr/>
          <p:nvPr/>
        </p:nvSpPr>
        <p:spPr>
          <a:xfrm>
            <a:off x="323640" y="3366360"/>
            <a:ext cx="8568360" cy="15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Department of Informatics – Institute for Anthropomatics and Robotics - Intelligent Process Control and Robotics (IAR-IPR) , Prof. Dr.-Ing. Torsten Kröger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12" name="Grafik 13"/>
          <p:cNvPicPr/>
          <p:nvPr/>
        </p:nvPicPr>
        <p:blipFill>
          <a:blip r:embed="rId21"/>
          <a:stretch/>
        </p:blipFill>
        <p:spPr>
          <a:xfrm>
            <a:off x="7439760" y="333360"/>
            <a:ext cx="1452240" cy="414000"/>
          </a:xfrm>
          <a:prstGeom prst="rect">
            <a:avLst/>
          </a:prstGeom>
          <a:ln>
            <a:noFill/>
          </a:ln>
        </p:spPr>
      </p:pic>
      <p:sp>
        <p:nvSpPr>
          <p:cNvPr id="13" name="PlaceHolder 6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de-DE" sz="18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4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9"/>
          <p:cNvPicPr/>
          <p:nvPr/>
        </p:nvPicPr>
        <p:blipFill>
          <a:blip r:embed="rId14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52" name="CustomShape 1"/>
          <p:cNvSpPr/>
          <p:nvPr/>
        </p:nvSpPr>
        <p:spPr>
          <a:xfrm>
            <a:off x="250920" y="6445080"/>
            <a:ext cx="324360" cy="21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51"/>
              </a:spcBef>
            </a:pPr>
            <a:fld id="{1F449313-D1B6-4518-B04B-706C5A5D8A3A}" type="slidenum">
              <a:rPr lang="de-DE" sz="900" b="1" strike="noStrike" spc="-1">
                <a:solidFill>
                  <a:srgbClr val="000000"/>
                </a:solidFill>
                <a:latin typeface="Arial"/>
                <a:ea typeface="DejaVu Sans"/>
              </a:rPr>
              <a:t>‹#›</a:t>
            </a:fld>
            <a:endParaRPr lang="de-DE" sz="900" b="0" strike="noStrike" spc="-1">
              <a:latin typeface="Arial"/>
            </a:endParaRPr>
          </a:p>
        </p:txBody>
      </p:sp>
      <p:pic>
        <p:nvPicPr>
          <p:cNvPr id="53" name="Picture 13"/>
          <p:cNvPicPr/>
          <p:nvPr/>
        </p:nvPicPr>
        <p:blipFill>
          <a:blip r:embed="rId15"/>
          <a:stretch/>
        </p:blipFill>
        <p:spPr>
          <a:xfrm>
            <a:off x="7667640" y="333360"/>
            <a:ext cx="1075320" cy="495720"/>
          </a:xfrm>
          <a:prstGeom prst="rect">
            <a:avLst/>
          </a:prstGeom>
          <a:ln>
            <a:noFill/>
          </a:ln>
        </p:spPr>
      </p:pic>
      <p:sp>
        <p:nvSpPr>
          <p:cNvPr id="54" name="CustomShape 2"/>
          <p:cNvSpPr/>
          <p:nvPr/>
        </p:nvSpPr>
        <p:spPr>
          <a:xfrm>
            <a:off x="612720" y="6445080"/>
            <a:ext cx="86256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1ED54CCA-C024-4D3C-91B4-8EBB54751C8D}" type="datetime1">
              <a:rPr lang="de-DE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05.04.2022</a:t>
            </a:fld>
            <a:endParaRPr lang="de-DE" sz="900" b="0" strike="noStrike" spc="-1">
              <a:latin typeface="Arial"/>
            </a:endParaRPr>
          </a:p>
        </p:txBody>
      </p:sp>
      <p:pic>
        <p:nvPicPr>
          <p:cNvPr id="55" name="Grafik 1"/>
          <p:cNvPicPr/>
          <p:nvPr/>
        </p:nvPicPr>
        <p:blipFill>
          <a:blip r:embed="rId16"/>
          <a:stretch/>
        </p:blipFill>
        <p:spPr>
          <a:xfrm>
            <a:off x="7277400" y="6424560"/>
            <a:ext cx="1325880" cy="378000"/>
          </a:xfrm>
          <a:prstGeom prst="rect">
            <a:avLst/>
          </a:prstGeom>
          <a:ln>
            <a:noFill/>
          </a:ln>
        </p:spPr>
      </p:pic>
      <p:sp>
        <p:nvSpPr>
          <p:cNvPr id="5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"/>
          <p:cNvPicPr/>
          <p:nvPr/>
        </p:nvPicPr>
        <p:blipFill>
          <a:blip r:embed="rId14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250920" y="6445080"/>
            <a:ext cx="324360" cy="21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51"/>
              </a:spcBef>
            </a:pPr>
            <a:fld id="{485FA4A0-A51C-4E2E-933D-681E0E443C2D}" type="slidenum">
              <a:rPr lang="de-DE" sz="900" b="1" strike="noStrike" spc="-1">
                <a:solidFill>
                  <a:srgbClr val="000000"/>
                </a:solidFill>
                <a:latin typeface="Arial"/>
                <a:ea typeface="DejaVu Sans"/>
              </a:rPr>
              <a:t>‹#›</a:t>
            </a:fld>
            <a:endParaRPr lang="de-DE" sz="900" b="0" strike="noStrike" spc="-1">
              <a:latin typeface="Arial"/>
            </a:endParaRPr>
          </a:p>
        </p:txBody>
      </p:sp>
      <p:pic>
        <p:nvPicPr>
          <p:cNvPr id="96" name="Picture 13"/>
          <p:cNvPicPr/>
          <p:nvPr/>
        </p:nvPicPr>
        <p:blipFill>
          <a:blip r:embed="rId15"/>
          <a:stretch/>
        </p:blipFill>
        <p:spPr>
          <a:xfrm>
            <a:off x="7667640" y="333360"/>
            <a:ext cx="1075320" cy="495720"/>
          </a:xfrm>
          <a:prstGeom prst="rect">
            <a:avLst/>
          </a:prstGeom>
          <a:ln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612720" y="6445080"/>
            <a:ext cx="86256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8BCF9318-6EBF-45E4-A848-743C0213511E}" type="datetime1">
              <a:rPr lang="de-DE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05.04.2022</a:t>
            </a:fld>
            <a:endParaRPr lang="de-DE" sz="900" b="0" strike="noStrike" spc="-1">
              <a:latin typeface="Arial"/>
            </a:endParaRPr>
          </a:p>
        </p:txBody>
      </p:sp>
      <p:pic>
        <p:nvPicPr>
          <p:cNvPr id="98" name="Grafik 1"/>
          <p:cNvPicPr/>
          <p:nvPr/>
        </p:nvPicPr>
        <p:blipFill>
          <a:blip r:embed="rId16"/>
          <a:stretch/>
        </p:blipFill>
        <p:spPr>
          <a:xfrm>
            <a:off x="7277400" y="6424560"/>
            <a:ext cx="1325880" cy="378000"/>
          </a:xfrm>
          <a:prstGeom prst="rect">
            <a:avLst/>
          </a:prstGeom>
          <a:ln>
            <a:noFill/>
          </a:ln>
        </p:spPr>
      </p:pic>
      <p:sp>
        <p:nvSpPr>
          <p:cNvPr id="99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95280" y="1413000"/>
            <a:ext cx="8388720" cy="7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Ethernet and Wifi interface for CTPS </a:t>
            </a:r>
            <a:r>
              <a:rPr lang="de-DE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using ESP32-WROOM-32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96720" y="2349360"/>
            <a:ext cx="8369640" cy="61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Zhidong yang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14.04.2022</a:t>
            </a:r>
            <a:endParaRPr lang="de-DE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Table 1"/>
          <p:cNvGraphicFramePr/>
          <p:nvPr/>
        </p:nvGraphicFramePr>
        <p:xfrm>
          <a:off x="1835640" y="2927520"/>
          <a:ext cx="7056720" cy="640080"/>
        </p:xfrm>
        <a:graphic>
          <a:graphicData uri="http://schemas.openxmlformats.org/drawingml/2006/table">
            <a:tbl>
              <a:tblPr/>
              <a:tblGrid>
                <a:gridCol w="235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IPv4 header(20 bytes)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Tcp header (20)</a:t>
                      </a:r>
                      <a:endParaRPr lang="de-DE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Udp header (8)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Nettodata:address+sensor data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3" name="CustomShape 2"/>
          <p:cNvSpPr/>
          <p:nvPr/>
        </p:nvSpPr>
        <p:spPr>
          <a:xfrm>
            <a:off x="1701720" y="6445080"/>
            <a:ext cx="510120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de-DE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Zhidong Yang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de-DE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Mechatronik und informationstechnik(Master)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390600" y="333360"/>
            <a:ext cx="6910920" cy="5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r>
              <a:rPr lang="de-DE" sz="2400" spc="-1" dirty="0">
                <a:latin typeface="Arial"/>
                <a:cs typeface="Arial"/>
              </a:rPr>
              <a:t>Data </a:t>
            </a:r>
            <a:r>
              <a:rPr lang="de-DE" sz="2400" spc="-1" dirty="0" err="1">
                <a:latin typeface="Arial"/>
                <a:cs typeface="Arial"/>
              </a:rPr>
              <a:t>Throughput</a:t>
            </a:r>
            <a:r>
              <a:rPr lang="de-DE" sz="2400" spc="-1" dirty="0">
                <a:latin typeface="Arial"/>
                <a:cs typeface="Arial"/>
              </a:rPr>
              <a:t> </a:t>
            </a:r>
            <a:r>
              <a:rPr lang="de-DE" sz="2400" spc="-1" dirty="0" err="1">
                <a:latin typeface="Arial"/>
                <a:cs typeface="Arial"/>
              </a:rPr>
              <a:t>of</a:t>
            </a:r>
            <a:r>
              <a:rPr lang="de-DE" sz="2400" spc="-1" dirty="0">
                <a:latin typeface="Arial"/>
                <a:cs typeface="Arial"/>
              </a:rPr>
              <a:t> TCP and UDP</a:t>
            </a:r>
            <a:endParaRPr lang="en-US" dirty="0"/>
          </a:p>
        </p:txBody>
      </p:sp>
      <p:sp>
        <p:nvSpPr>
          <p:cNvPr id="216" name="CustomShape 4"/>
          <p:cNvSpPr/>
          <p:nvPr/>
        </p:nvSpPr>
        <p:spPr>
          <a:xfrm>
            <a:off x="719640" y="3935989"/>
            <a:ext cx="6579278" cy="20298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Throughput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air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 lab) : UDP 30 Mbit/s , TCP 20 Mbit/s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TCP: Data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length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26+40 + 122 (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nettodata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)= 188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bytes</a:t>
            </a:r>
            <a:endParaRPr lang="de-DE" sz="1800" b="0" strike="noStrike" spc="-1" dirty="0" err="1">
              <a:latin typeface="Arial"/>
            </a:endParaRPr>
          </a:p>
          <a:p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        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nettodata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speed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122/188 *20*10^6/8= 1.62 *10^6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bytes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/s</a:t>
            </a:r>
            <a:endParaRPr lang="de-DE" sz="1800" b="0" strike="noStrike" spc="-1" dirty="0">
              <a:latin typeface="Arial"/>
            </a:endParaRPr>
          </a:p>
          <a:p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        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ideal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situation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simultaneously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number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sensor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de-DE" sz="1800" b="0" strike="noStrike" spc="-1" dirty="0">
              <a:latin typeface="Arial"/>
            </a:endParaRPr>
          </a:p>
          <a:p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         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1.62 *10^6 / 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2564 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= 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631 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UDP: 2.60 *10^6 / 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2564 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= 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1014 </a:t>
            </a:r>
            <a:endParaRPr lang="de-DE" sz="1800" b="0" strike="noStrike" spc="-1" dirty="0">
              <a:latin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0789C83-94A7-AFA7-D69A-C757A0E0F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396511"/>
              </p:ext>
            </p:extLst>
          </p:nvPr>
        </p:nvGraphicFramePr>
        <p:xfrm>
          <a:off x="665959" y="1576391"/>
          <a:ext cx="8001994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142">
                  <a:extLst>
                    <a:ext uri="{9D8B030D-6E8A-4147-A177-3AD203B41FA5}">
                      <a16:colId xmlns:a16="http://schemas.microsoft.com/office/drawing/2014/main" val="1085531458"/>
                    </a:ext>
                  </a:extLst>
                </a:gridCol>
                <a:gridCol w="1143142">
                  <a:extLst>
                    <a:ext uri="{9D8B030D-6E8A-4147-A177-3AD203B41FA5}">
                      <a16:colId xmlns:a16="http://schemas.microsoft.com/office/drawing/2014/main" val="733312707"/>
                    </a:ext>
                  </a:extLst>
                </a:gridCol>
                <a:gridCol w="1143142">
                  <a:extLst>
                    <a:ext uri="{9D8B030D-6E8A-4147-A177-3AD203B41FA5}">
                      <a16:colId xmlns:a16="http://schemas.microsoft.com/office/drawing/2014/main" val="1375884966"/>
                    </a:ext>
                  </a:extLst>
                </a:gridCol>
                <a:gridCol w="1143142">
                  <a:extLst>
                    <a:ext uri="{9D8B030D-6E8A-4147-A177-3AD203B41FA5}">
                      <a16:colId xmlns:a16="http://schemas.microsoft.com/office/drawing/2014/main" val="1544679095"/>
                    </a:ext>
                  </a:extLst>
                </a:gridCol>
                <a:gridCol w="1143142">
                  <a:extLst>
                    <a:ext uri="{9D8B030D-6E8A-4147-A177-3AD203B41FA5}">
                      <a16:colId xmlns:a16="http://schemas.microsoft.com/office/drawing/2014/main" val="966699017"/>
                    </a:ext>
                  </a:extLst>
                </a:gridCol>
                <a:gridCol w="1143142">
                  <a:extLst>
                    <a:ext uri="{9D8B030D-6E8A-4147-A177-3AD203B41FA5}">
                      <a16:colId xmlns:a16="http://schemas.microsoft.com/office/drawing/2014/main" val="86656078"/>
                    </a:ext>
                  </a:extLst>
                </a:gridCol>
                <a:gridCol w="1143142">
                  <a:extLst>
                    <a:ext uri="{9D8B030D-6E8A-4147-A177-3AD203B41FA5}">
                      <a16:colId xmlns:a16="http://schemas.microsoft.com/office/drawing/2014/main" val="750947565"/>
                    </a:ext>
                  </a:extLst>
                </a:gridCol>
              </a:tblGrid>
              <a:tr h="338272">
                <a:tc>
                  <a:txBody>
                    <a:bodyPr/>
                    <a:lstStyle/>
                    <a:p>
                      <a:r>
                        <a:rPr lang="en-GB" sz="1200" dirty="0"/>
                        <a:t>7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1" i="0" u="none" strike="noStrike" noProof="0" dirty="0">
                          <a:latin typeface="Arial"/>
                        </a:rPr>
                        <a:t>1 byte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1" i="0" u="none" strike="noStrike" noProof="0" dirty="0">
                          <a:latin typeface="Arial"/>
                        </a:rPr>
                        <a:t>6 bytes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1" i="0" u="none" strike="noStrike" noProof="0" dirty="0">
                          <a:latin typeface="Arial"/>
                        </a:rPr>
                        <a:t>6 bytes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1" i="0" u="none" strike="noStrike" noProof="0" dirty="0">
                          <a:latin typeface="Arial"/>
                        </a:rPr>
                        <a:t>2 bytes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1" i="0" u="none" strike="noStrike" noProof="0" dirty="0">
                          <a:latin typeface="Arial"/>
                        </a:rPr>
                        <a:t>42 to 1500 bytes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1" i="0" u="none" strike="noStrike" noProof="0" dirty="0">
                          <a:latin typeface="Arial"/>
                        </a:rPr>
                        <a:t>4 bytes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660323"/>
                  </a:ext>
                </a:extLst>
              </a:tr>
              <a:tr h="593703">
                <a:tc>
                  <a:txBody>
                    <a:bodyPr/>
                    <a:lstStyle/>
                    <a:p>
                      <a:r>
                        <a:rPr lang="en-GB" sz="1100" dirty="0"/>
                        <a:t>Preamble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Start of frame Delimiter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Destination MAC 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latin typeface="Arial"/>
                        </a:rPr>
                        <a:t>Source MAC Address</a:t>
                      </a:r>
                    </a:p>
                    <a:p>
                      <a:pPr lvl="0">
                        <a:buNone/>
                      </a:pP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Data(payload)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CRC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25196"/>
                  </a:ext>
                </a:extLst>
              </a:tr>
            </a:tbl>
          </a:graphicData>
        </a:graphic>
      </p:graphicFrame>
      <p:sp>
        <p:nvSpPr>
          <p:cNvPr id="8" name="CustomShape 3">
            <a:extLst>
              <a:ext uri="{FF2B5EF4-FFF2-40B4-BE49-F238E27FC236}">
                <a16:creationId xmlns:a16="http://schemas.microsoft.com/office/drawing/2014/main" id="{608ADA46-DC26-C98D-AE33-2A506C48C7DF}"/>
              </a:ext>
            </a:extLst>
          </p:cNvPr>
          <p:cNvSpPr/>
          <p:nvPr/>
        </p:nvSpPr>
        <p:spPr>
          <a:xfrm>
            <a:off x="3047536" y="1032100"/>
            <a:ext cx="2571834" cy="491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r>
              <a:rPr lang="de-DE" spc="-1" dirty="0">
                <a:cs typeface="Arial"/>
              </a:rPr>
              <a:t>Ethernet Frame Formate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6DBFF90-7750-B73E-2E74-526286EFE11C}"/>
              </a:ext>
            </a:extLst>
          </p:cNvPr>
          <p:cNvSpPr/>
          <p:nvPr/>
        </p:nvSpPr>
        <p:spPr>
          <a:xfrm>
            <a:off x="6684694" y="2456717"/>
            <a:ext cx="448574" cy="448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Conclusion</a:t>
            </a:r>
          </a:p>
        </p:txBody>
      </p:sp>
      <p:sp>
        <p:nvSpPr>
          <p:cNvPr id="218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pc="-1" dirty="0" err="1">
                <a:latin typeface="Arial"/>
              </a:rPr>
              <a:t>Done</a:t>
            </a:r>
            <a:r>
              <a:rPr lang="de-DE" sz="2000" spc="-1" dirty="0">
                <a:latin typeface="Arial"/>
              </a:rPr>
              <a:t>:</a:t>
            </a:r>
          </a:p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 err="1">
                <a:latin typeface="Arial"/>
              </a:rPr>
              <a:t>Exented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the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webserver</a:t>
            </a:r>
            <a:endParaRPr lang="de-DE" sz="2000" b="0" strike="noStrike" spc="-1" dirty="0">
              <a:latin typeface="Arial"/>
            </a:endParaRPr>
          </a:p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>
                <a:latin typeface="Arial"/>
              </a:rPr>
              <a:t>Implement </a:t>
            </a:r>
            <a:r>
              <a:rPr lang="de-DE" sz="2000" b="0" strike="noStrike" spc="-1" dirty="0" err="1">
                <a:latin typeface="Arial"/>
              </a:rPr>
              <a:t>communication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with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tcp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udp</a:t>
            </a:r>
            <a:endParaRPr lang="de-DE" sz="2000" b="0" strike="noStrike" spc="-1" dirty="0">
              <a:latin typeface="Arial"/>
            </a:endParaRPr>
          </a:p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 err="1">
                <a:latin typeface="Arial"/>
              </a:rPr>
              <a:t>Calcualte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the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data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throughput</a:t>
            </a:r>
            <a:endParaRPr lang="de-DE" sz="2000" b="0" strike="noStrike" spc="-1" dirty="0">
              <a:latin typeface="Arial"/>
            </a:endParaRPr>
          </a:p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000" spc="-1" dirty="0">
              <a:latin typeface="Arial"/>
            </a:endParaRPr>
          </a:p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pc="-1" dirty="0">
                <a:latin typeface="Arial"/>
              </a:rPr>
              <a:t>Future:</a:t>
            </a:r>
          </a:p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pc="-1" dirty="0">
                <a:latin typeface="Arial"/>
              </a:rPr>
              <a:t>Use CAN, UART </a:t>
            </a:r>
            <a:r>
              <a:rPr lang="de-DE" sz="2000" spc="-1" dirty="0" err="1">
                <a:latin typeface="Arial"/>
              </a:rPr>
              <a:t>instead</a:t>
            </a:r>
            <a:r>
              <a:rPr lang="de-DE" sz="2000" spc="-1" dirty="0">
                <a:latin typeface="Arial"/>
              </a:rPr>
              <a:t> </a:t>
            </a:r>
            <a:r>
              <a:rPr lang="de-DE" sz="2000" spc="-1" dirty="0" err="1">
                <a:latin typeface="Arial"/>
              </a:rPr>
              <a:t>of</a:t>
            </a:r>
            <a:r>
              <a:rPr lang="de-DE" sz="2000" spc="-1" dirty="0">
                <a:latin typeface="Arial"/>
              </a:rPr>
              <a:t> I2C</a:t>
            </a:r>
          </a:p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pc="-1" dirty="0">
                <a:latin typeface="Arial"/>
              </a:rPr>
              <a:t>Use different </a:t>
            </a:r>
            <a:r>
              <a:rPr lang="de-DE" sz="2000" spc="-1" dirty="0" err="1">
                <a:latin typeface="Arial"/>
              </a:rPr>
              <a:t>board</a:t>
            </a:r>
            <a:r>
              <a:rPr lang="de-DE" sz="2000" spc="-1" dirty="0">
                <a:latin typeface="Arial"/>
              </a:rPr>
              <a:t>, </a:t>
            </a:r>
            <a:r>
              <a:rPr lang="de-DE" sz="2000" spc="-1" dirty="0" err="1">
                <a:latin typeface="Arial"/>
              </a:rPr>
              <a:t>e.g</a:t>
            </a:r>
            <a:r>
              <a:rPr lang="de-DE" sz="2000" spc="-1" dirty="0">
                <a:latin typeface="Arial"/>
              </a:rPr>
              <a:t> Arduino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90600" y="333360"/>
            <a:ext cx="6910920" cy="5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Ethernet and Wifi interface for CTPS 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701720" y="6445080"/>
            <a:ext cx="510120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de-DE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Zhidong Yang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de-DE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Mechatronik und informationstechnik(Master)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390600" y="895320"/>
            <a:ext cx="6910920" cy="22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de-DE" sz="1600" b="1" strike="noStrike" spc="-1">
                <a:solidFill>
                  <a:srgbClr val="808080"/>
                </a:solidFill>
                <a:latin typeface="Arial"/>
                <a:ea typeface="DejaVu Sans"/>
              </a:rPr>
              <a:t>using ESP32-WROOM-32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232920" y="2967480"/>
            <a:ext cx="867708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5400" b="1" strike="noStrike" spc="-1">
                <a:solidFill>
                  <a:srgbClr val="000000"/>
                </a:solidFill>
                <a:latin typeface="Arial"/>
                <a:ea typeface="DejaVu Sans"/>
              </a:rPr>
              <a:t>Thanks for your attention</a:t>
            </a:r>
            <a:r>
              <a:rPr lang="de-DE" sz="5400" b="1" strike="noStrike" spc="-1">
                <a:solidFill>
                  <a:srgbClr val="FFFFFF"/>
                </a:solidFill>
                <a:latin typeface="Arial"/>
                <a:ea typeface="DejaVu Sans"/>
              </a:rPr>
              <a:t>!</a:t>
            </a:r>
            <a:endParaRPr lang="de-DE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701720" y="6445080"/>
            <a:ext cx="510120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de-DE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Zhidong Yang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de-DE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Mechatronik und informationstechnik(Master)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90600" y="333360"/>
            <a:ext cx="6910920" cy="5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400" b="1" spc="-1" dirty="0">
                <a:solidFill>
                  <a:srgbClr val="000000"/>
                </a:solidFill>
                <a:latin typeface="Arial"/>
              </a:rPr>
              <a:t>Motivation</a:t>
            </a:r>
            <a:endParaRPr lang="de-DE" sz="2400" b="0" strike="noStrike" spc="-1" dirty="0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368124" y="1336592"/>
            <a:ext cx="8270511" cy="20298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The websocket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 a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good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way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 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for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data-communication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, but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for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 high </a:t>
            </a:r>
            <a:r>
              <a:rPr lang="de-DE" spc="-1" dirty="0">
                <a:ea typeface="+mn-lt"/>
                <a:cs typeface="+mn-lt"/>
              </a:rPr>
              <a:t>real-time </a:t>
            </a:r>
          </a:p>
          <a:p>
            <a:r>
              <a:rPr lang="de-DE" spc="-1" dirty="0" err="1">
                <a:ea typeface="+mn-lt"/>
                <a:cs typeface="+mn-lt"/>
              </a:rPr>
              <a:t>Requirements</a:t>
            </a:r>
            <a:r>
              <a:rPr lang="de-DE" spc="-1" dirty="0">
                <a:ea typeface="+mn-lt"/>
                <a:cs typeface="+mn-lt"/>
              </a:rPr>
              <a:t>  </a:t>
            </a:r>
            <a:r>
              <a:rPr lang="de-DE" spc="-1" dirty="0" err="1">
                <a:ea typeface="+mn-lt"/>
                <a:cs typeface="+mn-lt"/>
              </a:rPr>
              <a:t>it</a:t>
            </a:r>
            <a:r>
              <a:rPr lang="de-DE" spc="-1" dirty="0">
                <a:ea typeface="+mn-lt"/>
                <a:cs typeface="+mn-lt"/>
              </a:rPr>
              <a:t> </a:t>
            </a:r>
            <a:r>
              <a:rPr lang="de-DE" spc="-1" dirty="0" err="1">
                <a:ea typeface="+mn-lt"/>
                <a:cs typeface="+mn-lt"/>
              </a:rPr>
              <a:t>is</a:t>
            </a:r>
            <a:r>
              <a:rPr lang="de-DE" spc="-1" dirty="0">
                <a:ea typeface="+mn-lt"/>
                <a:cs typeface="+mn-lt"/>
              </a:rPr>
              <a:t> not a </a:t>
            </a:r>
            <a:r>
              <a:rPr lang="de-DE" spc="-1" dirty="0" err="1">
                <a:ea typeface="+mn-lt"/>
                <a:cs typeface="+mn-lt"/>
              </a:rPr>
              <a:t>good</a:t>
            </a:r>
            <a:r>
              <a:rPr lang="de-DE" spc="-1" dirty="0">
                <a:ea typeface="+mn-lt"/>
                <a:cs typeface="+mn-lt"/>
              </a:rPr>
              <a:t> </a:t>
            </a:r>
            <a:r>
              <a:rPr lang="de-DE" spc="-1" dirty="0" err="1">
                <a:ea typeface="+mn-lt"/>
                <a:cs typeface="+mn-lt"/>
              </a:rPr>
              <a:t>choice</a:t>
            </a:r>
            <a:r>
              <a:rPr lang="de-DE" spc="-1" dirty="0">
                <a:ea typeface="+mn-lt"/>
                <a:cs typeface="+mn-lt"/>
              </a:rPr>
              <a:t>.</a:t>
            </a:r>
          </a:p>
          <a:p>
            <a:endParaRPr lang="de-DE" spc="-1" dirty="0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de-DE" spc="-1" dirty="0">
                <a:latin typeface="Arial"/>
                <a:cs typeface="Arial"/>
              </a:rPr>
              <a:t> TCP and UDP </a:t>
            </a:r>
            <a:r>
              <a:rPr lang="de-DE" spc="-1" dirty="0" err="1">
                <a:latin typeface="Arial"/>
                <a:cs typeface="Arial"/>
              </a:rPr>
              <a:t>protocol</a:t>
            </a:r>
            <a:r>
              <a:rPr lang="de-DE" spc="-1" dirty="0">
                <a:latin typeface="Arial"/>
                <a:cs typeface="Arial"/>
              </a:rPr>
              <a:t> </a:t>
            </a:r>
            <a:r>
              <a:rPr lang="de-DE" spc="-1" dirty="0" err="1">
                <a:latin typeface="Arial"/>
                <a:cs typeface="Arial"/>
              </a:rPr>
              <a:t>can</a:t>
            </a:r>
            <a:r>
              <a:rPr lang="de-DE" spc="-1" dirty="0">
                <a:latin typeface="Arial"/>
                <a:cs typeface="Arial"/>
              </a:rPr>
              <a:t> </a:t>
            </a:r>
            <a:r>
              <a:rPr lang="de-DE" spc="-1" dirty="0" err="1">
                <a:latin typeface="Arial"/>
                <a:cs typeface="Arial"/>
              </a:rPr>
              <a:t>be</a:t>
            </a:r>
            <a:r>
              <a:rPr lang="de-DE" spc="-1" dirty="0">
                <a:latin typeface="Arial"/>
                <a:cs typeface="Arial"/>
              </a:rPr>
              <a:t> </a:t>
            </a:r>
            <a:r>
              <a:rPr lang="de-DE" spc="-1" dirty="0" err="1">
                <a:latin typeface="Arial"/>
                <a:cs typeface="Arial"/>
              </a:rPr>
              <a:t>used</a:t>
            </a:r>
            <a:r>
              <a:rPr lang="de-DE" spc="-1" dirty="0">
                <a:latin typeface="Arial"/>
                <a:cs typeface="Arial"/>
              </a:rPr>
              <a:t>  </a:t>
            </a:r>
            <a:r>
              <a:rPr lang="de-DE" spc="-1" dirty="0" err="1">
                <a:latin typeface="Arial"/>
                <a:cs typeface="Arial"/>
              </a:rPr>
              <a:t>for</a:t>
            </a:r>
            <a:r>
              <a:rPr lang="de-DE" spc="-1" dirty="0">
                <a:latin typeface="Arial"/>
                <a:cs typeface="Arial"/>
              </a:rPr>
              <a:t> real-time </a:t>
            </a:r>
            <a:r>
              <a:rPr lang="de-DE" spc="-1" dirty="0" err="1">
                <a:latin typeface="Arial"/>
                <a:cs typeface="Arial"/>
              </a:rPr>
              <a:t>Requirements</a:t>
            </a:r>
            <a:r>
              <a:rPr lang="de-DE" spc="-1" dirty="0">
                <a:latin typeface="Arial"/>
                <a:cs typeface="Arial"/>
              </a:rPr>
              <a:t>.</a:t>
            </a:r>
          </a:p>
          <a:p>
            <a:pPr marL="285750" indent="-285750">
              <a:buFont typeface="Arial,Sans-Serif"/>
              <a:buChar char="•"/>
            </a:pPr>
            <a:endParaRPr lang="de-DE" spc="-1" dirty="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de-DE" altLang="ja-JP" spc="-1" dirty="0">
                <a:cs typeface="Arial"/>
              </a:rPr>
              <a:t>  </a:t>
            </a:r>
            <a:r>
              <a:rPr lang="de-DE" altLang="ja-JP" spc="-1" dirty="0" err="1">
                <a:cs typeface="Arial"/>
              </a:rPr>
              <a:t>Analyses</a:t>
            </a:r>
            <a:r>
              <a:rPr lang="de-DE" altLang="ja-JP" spc="-1" dirty="0">
                <a:cs typeface="Arial"/>
              </a:rPr>
              <a:t> </a:t>
            </a:r>
            <a:r>
              <a:rPr lang="de-DE" altLang="ja-JP" spc="-1" dirty="0" err="1">
                <a:cs typeface="Arial"/>
              </a:rPr>
              <a:t>the</a:t>
            </a:r>
            <a:r>
              <a:rPr lang="de-DE" altLang="ja-JP" spc="-1" dirty="0">
                <a:cs typeface="Arial"/>
              </a:rPr>
              <a:t> </a:t>
            </a:r>
            <a:r>
              <a:rPr lang="de-DE" altLang="ja-JP" spc="-1" dirty="0" err="1">
                <a:cs typeface="Arial"/>
              </a:rPr>
              <a:t>data</a:t>
            </a:r>
            <a:r>
              <a:rPr lang="de-DE" altLang="ja-JP" spc="-1" dirty="0">
                <a:cs typeface="Arial"/>
              </a:rPr>
              <a:t> </a:t>
            </a:r>
            <a:r>
              <a:rPr lang="de-DE" spc="-1" dirty="0" err="1">
                <a:ea typeface="+mn-lt"/>
                <a:cs typeface="+mn-lt"/>
              </a:rPr>
              <a:t>Throughput</a:t>
            </a:r>
            <a:r>
              <a:rPr lang="de-DE" spc="-1" dirty="0">
                <a:ea typeface="+mn-lt"/>
                <a:cs typeface="+mn-lt"/>
              </a:rPr>
              <a:t> </a:t>
            </a:r>
            <a:r>
              <a:rPr lang="de-DE" spc="-1" dirty="0" err="1">
                <a:ea typeface="+mn-lt"/>
                <a:cs typeface="+mn-lt"/>
              </a:rPr>
              <a:t>of</a:t>
            </a:r>
            <a:r>
              <a:rPr lang="de-DE" spc="-1" dirty="0">
                <a:ea typeface="+mn-lt"/>
                <a:cs typeface="+mn-lt"/>
              </a:rPr>
              <a:t> TCP and UDP. </a:t>
            </a:r>
          </a:p>
          <a:p>
            <a:pPr marL="285750" indent="-285750">
              <a:buFont typeface="Arial,Sans-Serif"/>
              <a:buChar char="•"/>
            </a:pPr>
            <a:endParaRPr lang="de-DE" spc="-1" dirty="0">
              <a:ea typeface="+mn-lt"/>
              <a:cs typeface="+mn-lt"/>
            </a:endParaRPr>
          </a:p>
        </p:txBody>
      </p:sp>
      <p:sp>
        <p:nvSpPr>
          <p:cNvPr id="211" name="TextShape 6"/>
          <p:cNvSpPr txBox="1"/>
          <p:nvPr/>
        </p:nvSpPr>
        <p:spPr>
          <a:xfrm>
            <a:off x="6417391" y="4590783"/>
            <a:ext cx="2215454" cy="21399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>
            <a:spAutoFit/>
          </a:bodyPr>
          <a:lstStyle/>
          <a:p>
            <a:r>
              <a:rPr lang="de-DE" sz="800" b="0" strike="noStrike" spc="-1" dirty="0">
                <a:latin typeface="Arial"/>
              </a:rPr>
              <a:t>https://www.ti.com/lit/an/slva704/slva704.pdf</a:t>
            </a:r>
          </a:p>
        </p:txBody>
      </p:sp>
    </p:spTree>
    <p:extLst>
      <p:ext uri="{BB962C8B-B14F-4D97-AF65-F5344CB8AC3E}">
        <p14:creationId xmlns:p14="http://schemas.microsoft.com/office/powerpoint/2010/main" val="39062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172600" y="2705400"/>
            <a:ext cx="4425840" cy="30366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"/>
          <p:cNvSpPr/>
          <p:nvPr/>
        </p:nvSpPr>
        <p:spPr>
          <a:xfrm>
            <a:off x="1701720" y="6445080"/>
            <a:ext cx="510120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de-DE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Zhidong Yang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de-DE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Mechatronik und informationstechnik(Master)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90600" y="333360"/>
            <a:ext cx="6910920" cy="5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Sketch of the project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231480" y="2672280"/>
            <a:ext cx="1102320" cy="303516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5"/>
          <p:cNvSpPr/>
          <p:nvPr/>
        </p:nvSpPr>
        <p:spPr>
          <a:xfrm>
            <a:off x="3590640" y="3179880"/>
            <a:ext cx="1234080" cy="21751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Connection:</a:t>
            </a:r>
            <a:endParaRPr lang="de-DE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1.Wifi</a:t>
            </a:r>
            <a:endParaRPr lang="de-DE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2.Ethernet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3361680" y="2331720"/>
            <a:ext cx="1537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ESP32 board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4968720" y="3183480"/>
            <a:ext cx="1379520" cy="21751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1.Websocket</a:t>
            </a:r>
            <a:endParaRPr lang="de-DE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Protocol:</a:t>
            </a:r>
            <a:endParaRPr lang="de-DE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2.TCP</a:t>
            </a:r>
            <a:endParaRPr lang="de-DE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3.UDP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146" name="CustomShape 8"/>
          <p:cNvSpPr/>
          <p:nvPr/>
        </p:nvSpPr>
        <p:spPr>
          <a:xfrm>
            <a:off x="7673040" y="2705400"/>
            <a:ext cx="1346040" cy="3041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9"/>
          <p:cNvSpPr/>
          <p:nvPr/>
        </p:nvSpPr>
        <p:spPr>
          <a:xfrm>
            <a:off x="7840080" y="2180880"/>
            <a:ext cx="9122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Server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48" name="CustomShape 10"/>
          <p:cNvSpPr/>
          <p:nvPr/>
        </p:nvSpPr>
        <p:spPr>
          <a:xfrm>
            <a:off x="7770600" y="3364560"/>
            <a:ext cx="1140840" cy="1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  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Device: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1.Webpage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 2.3.Python 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49" name="CustomShape 11"/>
          <p:cNvSpPr/>
          <p:nvPr/>
        </p:nvSpPr>
        <p:spPr>
          <a:xfrm flipV="1">
            <a:off x="6616440" y="3654720"/>
            <a:ext cx="1072080" cy="1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927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2"/>
          <p:cNvSpPr/>
          <p:nvPr/>
        </p:nvSpPr>
        <p:spPr>
          <a:xfrm>
            <a:off x="6766200" y="3453120"/>
            <a:ext cx="73116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Sensor data</a:t>
            </a:r>
            <a:endParaRPr lang="de-DE" sz="800" b="0" strike="noStrike" spc="-1">
              <a:latin typeface="Arial"/>
            </a:endParaRPr>
          </a:p>
        </p:txBody>
      </p:sp>
      <p:sp>
        <p:nvSpPr>
          <p:cNvPr id="151" name="CustomShape 13"/>
          <p:cNvSpPr/>
          <p:nvPr/>
        </p:nvSpPr>
        <p:spPr>
          <a:xfrm flipH="1">
            <a:off x="6572520" y="5121720"/>
            <a:ext cx="1101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927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4"/>
          <p:cNvSpPr/>
          <p:nvPr/>
        </p:nvSpPr>
        <p:spPr>
          <a:xfrm>
            <a:off x="6744240" y="5168160"/>
            <a:ext cx="1093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Sensor configur</a:t>
            </a: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ation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53" name="CustomShape 15"/>
          <p:cNvSpPr/>
          <p:nvPr/>
        </p:nvSpPr>
        <p:spPr>
          <a:xfrm>
            <a:off x="2426400" y="3179880"/>
            <a:ext cx="957960" cy="21751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I2C Master 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54" name="CustomShape 16"/>
          <p:cNvSpPr/>
          <p:nvPr/>
        </p:nvSpPr>
        <p:spPr>
          <a:xfrm>
            <a:off x="258840" y="2303280"/>
            <a:ext cx="853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CTPS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55" name="CustomShape 17"/>
          <p:cNvSpPr/>
          <p:nvPr/>
        </p:nvSpPr>
        <p:spPr>
          <a:xfrm>
            <a:off x="285840" y="3180240"/>
            <a:ext cx="956880" cy="21729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Register Address: </a:t>
            </a:r>
            <a:endParaRPr lang="de-DE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Sensor 0~65</a:t>
            </a:r>
            <a:endParaRPr lang="de-DE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Config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  <a:ea typeface="Arial"/>
              </a:rPr>
              <a:t> 66~80</a:t>
            </a: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Arial"/>
              </a:rPr>
              <a:t> </a:t>
            </a:r>
            <a:endParaRPr lang="de-DE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400" b="0" strike="noStrike" spc="-1">
              <a:latin typeface="Arial"/>
            </a:endParaRPr>
          </a:p>
        </p:txBody>
      </p:sp>
      <p:sp>
        <p:nvSpPr>
          <p:cNvPr id="156" name="CustomShape 18"/>
          <p:cNvSpPr/>
          <p:nvPr/>
        </p:nvSpPr>
        <p:spPr>
          <a:xfrm flipV="1">
            <a:off x="1278720" y="3171960"/>
            <a:ext cx="447840" cy="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927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9"/>
          <p:cNvSpPr/>
          <p:nvPr/>
        </p:nvSpPr>
        <p:spPr>
          <a:xfrm>
            <a:off x="1240560" y="5394240"/>
            <a:ext cx="421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927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20"/>
          <p:cNvSpPr/>
          <p:nvPr/>
        </p:nvSpPr>
        <p:spPr>
          <a:xfrm flipV="1">
            <a:off x="1242360" y="4955400"/>
            <a:ext cx="421920" cy="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927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1"/>
          <p:cNvSpPr/>
          <p:nvPr/>
        </p:nvSpPr>
        <p:spPr>
          <a:xfrm>
            <a:off x="1402200" y="3175200"/>
            <a:ext cx="7920" cy="1784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927F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2"/>
          <p:cNvSpPr/>
          <p:nvPr/>
        </p:nvSpPr>
        <p:spPr>
          <a:xfrm>
            <a:off x="1356120" y="3960720"/>
            <a:ext cx="818640" cy="482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I2C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61" name="CustomShape 23"/>
          <p:cNvSpPr/>
          <p:nvPr/>
        </p:nvSpPr>
        <p:spPr>
          <a:xfrm>
            <a:off x="1402200" y="4969440"/>
            <a:ext cx="16560" cy="421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927F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4"/>
          <p:cNvSpPr/>
          <p:nvPr/>
        </p:nvSpPr>
        <p:spPr>
          <a:xfrm flipH="1">
            <a:off x="1459440" y="5122080"/>
            <a:ext cx="965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927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5"/>
          <p:cNvSpPr/>
          <p:nvPr/>
        </p:nvSpPr>
        <p:spPr>
          <a:xfrm>
            <a:off x="1499400" y="5182920"/>
            <a:ext cx="7844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Arial"/>
              </a:rPr>
              <a:t>sensor configuration</a:t>
            </a:r>
            <a:endParaRPr lang="de-DE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800" b="0" strike="noStrike" spc="-1">
              <a:latin typeface="Arial"/>
            </a:endParaRPr>
          </a:p>
        </p:txBody>
      </p:sp>
      <p:sp>
        <p:nvSpPr>
          <p:cNvPr id="164" name="CustomShape 26"/>
          <p:cNvSpPr/>
          <p:nvPr/>
        </p:nvSpPr>
        <p:spPr>
          <a:xfrm flipV="1">
            <a:off x="1461240" y="3707280"/>
            <a:ext cx="965520" cy="1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927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27"/>
          <p:cNvSpPr/>
          <p:nvPr/>
        </p:nvSpPr>
        <p:spPr>
          <a:xfrm>
            <a:off x="1448640" y="3502080"/>
            <a:ext cx="76716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Arial"/>
              </a:rPr>
              <a:t>sensor data</a:t>
            </a:r>
            <a:endParaRPr lang="de-DE" sz="800" b="0" strike="noStrike" spc="-1">
              <a:latin typeface="Arial"/>
            </a:endParaRPr>
          </a:p>
        </p:txBody>
      </p:sp>
      <p:sp>
        <p:nvSpPr>
          <p:cNvPr id="166" name="CustomShape 28"/>
          <p:cNvSpPr/>
          <p:nvPr/>
        </p:nvSpPr>
        <p:spPr>
          <a:xfrm>
            <a:off x="6618240" y="3960720"/>
            <a:ext cx="1026000" cy="482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connection</a:t>
            </a:r>
            <a:endParaRPr lang="de-DE" sz="800" b="0" strike="noStrike" spc="-1">
              <a:latin typeface="Arial"/>
            </a:endParaRPr>
          </a:p>
        </p:txBody>
      </p:sp>
      <p:sp>
        <p:nvSpPr>
          <p:cNvPr id="167" name="CustomShape 29"/>
          <p:cNvSpPr/>
          <p:nvPr/>
        </p:nvSpPr>
        <p:spPr>
          <a:xfrm>
            <a:off x="298800" y="1584000"/>
            <a:ext cx="8413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Capacitive Tactile and Proximity Sensor (CTPS) provide in-phase&amp;quadrature and root-mean-square information for each measurement channel &gt; 66 Bytes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内容占位符 8"/>
          <p:cNvPicPr/>
          <p:nvPr/>
        </p:nvPicPr>
        <p:blipFill>
          <a:blip r:embed="rId2"/>
          <a:stretch/>
        </p:blipFill>
        <p:spPr>
          <a:xfrm>
            <a:off x="739800" y="1198440"/>
            <a:ext cx="7660440" cy="489312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1701720" y="6445080"/>
            <a:ext cx="510120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de-DE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Zhidong Yang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de-DE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Mechatronik und informationstechnik(Master)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90600" y="333360"/>
            <a:ext cx="6910920" cy="5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ESP32 –EROOM-32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390600" y="895320"/>
            <a:ext cx="6910920" cy="22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320"/>
              </a:spcBef>
            </a:pPr>
            <a:r>
              <a:rPr lang="de-DE" sz="1600" b="1" strike="noStrike" spc="-1">
                <a:solidFill>
                  <a:srgbClr val="808080"/>
                </a:solidFill>
                <a:latin typeface="Arial"/>
                <a:ea typeface="DejaVu Sans"/>
              </a:rPr>
              <a:t>Ethernet interface for CTPS </a:t>
            </a:r>
            <a:endParaRPr lang="de-DE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356000" y="1161360"/>
            <a:ext cx="3993840" cy="48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14280" indent="-31320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2"/>
              </a:buBlip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Framework based on Free RTOS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latin typeface="Arial"/>
            </a:endParaRPr>
          </a:p>
          <a:p>
            <a:pPr marL="314280" indent="-31320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2"/>
              </a:buBlip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Toolchain to compile code for ESP32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latin typeface="Arial"/>
            </a:endParaRPr>
          </a:p>
          <a:p>
            <a:pPr marL="314280" indent="-31320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2"/>
              </a:buBlip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Build tools to build a full Application for ESP32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latin typeface="Arial"/>
            </a:endParaRPr>
          </a:p>
          <a:p>
            <a:pPr marL="314280" indent="-31320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2"/>
              </a:buBlip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ESP-IDF that essentially contains API (software libraries and source code) for ESP32 and scripts to operate the Toolchain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701720" y="6445080"/>
            <a:ext cx="510120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de-DE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Zhidong Yang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de-DE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Mechatronik und informationstechnik(Master)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390600" y="333360"/>
            <a:ext cx="6910920" cy="5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ESP-IDF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390600" y="895320"/>
            <a:ext cx="6910920" cy="22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de-DE" sz="1600" b="1" strike="noStrike" spc="-1">
                <a:solidFill>
                  <a:srgbClr val="808080"/>
                </a:solidFill>
                <a:latin typeface="Arial"/>
                <a:ea typeface="DejaVu Sans"/>
              </a:rPr>
              <a:t>ESP-32 Development Framework</a:t>
            </a:r>
            <a:endParaRPr lang="de-DE" sz="1600" b="0" strike="noStrike" spc="-1">
              <a:latin typeface="Arial"/>
            </a:endParaRPr>
          </a:p>
        </p:txBody>
      </p:sp>
      <p:grpSp>
        <p:nvGrpSpPr>
          <p:cNvPr id="176" name="Group 5"/>
          <p:cNvGrpSpPr/>
          <p:nvPr/>
        </p:nvGrpSpPr>
        <p:grpSpPr>
          <a:xfrm>
            <a:off x="251640" y="1146240"/>
            <a:ext cx="3777840" cy="5065560"/>
            <a:chOff x="251640" y="1146240"/>
            <a:chExt cx="3777840" cy="5065560"/>
          </a:xfrm>
        </p:grpSpPr>
        <p:pic>
          <p:nvPicPr>
            <p:cNvPr id="177" name="图片 5"/>
            <p:cNvPicPr/>
            <p:nvPr/>
          </p:nvPicPr>
          <p:blipFill>
            <a:blip r:embed="rId3"/>
            <a:stretch/>
          </p:blipFill>
          <p:spPr>
            <a:xfrm>
              <a:off x="251640" y="1146240"/>
              <a:ext cx="3777840" cy="281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8" name="图片 6"/>
            <p:cNvPicPr/>
            <p:nvPr/>
          </p:nvPicPr>
          <p:blipFill>
            <a:blip r:embed="rId4"/>
            <a:stretch/>
          </p:blipFill>
          <p:spPr>
            <a:xfrm>
              <a:off x="324720" y="4000680"/>
              <a:ext cx="3704760" cy="932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9" name="图片 7"/>
            <p:cNvPicPr/>
            <p:nvPr/>
          </p:nvPicPr>
          <p:blipFill>
            <a:blip r:embed="rId5"/>
            <a:stretch/>
          </p:blipFill>
          <p:spPr>
            <a:xfrm>
              <a:off x="300240" y="5099400"/>
              <a:ext cx="1112400" cy="1112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0" name="图片 8"/>
            <p:cNvPicPr/>
            <p:nvPr/>
          </p:nvPicPr>
          <p:blipFill>
            <a:blip r:embed="rId6"/>
            <a:stretch/>
          </p:blipFill>
          <p:spPr>
            <a:xfrm>
              <a:off x="1604880" y="5099400"/>
              <a:ext cx="1112400" cy="1112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1" name="图片 12"/>
            <p:cNvPicPr/>
            <p:nvPr/>
          </p:nvPicPr>
          <p:blipFill>
            <a:blip r:embed="rId7"/>
            <a:stretch/>
          </p:blipFill>
          <p:spPr>
            <a:xfrm>
              <a:off x="2909880" y="5099400"/>
              <a:ext cx="1112400" cy="11124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82" name="内容占位符 4"/>
          <p:cNvPicPr/>
          <p:nvPr/>
        </p:nvPicPr>
        <p:blipFill>
          <a:blip r:embed="rId8"/>
          <a:stretch/>
        </p:blipFill>
        <p:spPr>
          <a:xfrm>
            <a:off x="310680" y="4127040"/>
            <a:ext cx="1181880" cy="668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701720" y="6445080"/>
            <a:ext cx="510120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de-DE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Zhidong Yang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de-DE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Mechatronik und informationstechnik(Master)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90600" y="333360"/>
            <a:ext cx="6910920" cy="5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File directory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4039200" y="2292480"/>
            <a:ext cx="3541320" cy="912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initialize the i2c module</a:t>
            </a:r>
            <a:endParaRPr lang="de-DE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configure sensors</a:t>
            </a:r>
            <a:endParaRPr lang="de-DE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 processing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4041720" y="3353760"/>
            <a:ext cx="3541320" cy="3639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webpage source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4039200" y="3860280"/>
            <a:ext cx="3541320" cy="6382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 server</a:t>
            </a:r>
            <a:endParaRPr lang="de-DE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persistent connection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88" name="CustomShape 6"/>
          <p:cNvSpPr/>
          <p:nvPr/>
        </p:nvSpPr>
        <p:spPr>
          <a:xfrm>
            <a:off x="4049640" y="5500440"/>
            <a:ext cx="3541320" cy="6386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Device:Create TCP or UDP server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89" name="CustomShape 7"/>
          <p:cNvSpPr/>
          <p:nvPr/>
        </p:nvSpPr>
        <p:spPr>
          <a:xfrm>
            <a:off x="4049640" y="4640400"/>
            <a:ext cx="3531240" cy="6386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create working threads, protocol TCP oder UDP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90" name="CustomShape 8"/>
          <p:cNvSpPr/>
          <p:nvPr/>
        </p:nvSpPr>
        <p:spPr>
          <a:xfrm>
            <a:off x="2664720" y="5285160"/>
            <a:ext cx="1361880" cy="385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927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9"/>
          <p:cNvSpPr/>
          <p:nvPr/>
        </p:nvSpPr>
        <p:spPr>
          <a:xfrm flipV="1">
            <a:off x="2664720" y="2749320"/>
            <a:ext cx="1363680" cy="115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927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0"/>
          <p:cNvSpPr/>
          <p:nvPr/>
        </p:nvSpPr>
        <p:spPr>
          <a:xfrm flipV="1">
            <a:off x="2664720" y="3520800"/>
            <a:ext cx="1363680" cy="735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927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11"/>
          <p:cNvSpPr/>
          <p:nvPr/>
        </p:nvSpPr>
        <p:spPr>
          <a:xfrm flipV="1">
            <a:off x="2903400" y="4161240"/>
            <a:ext cx="1123200" cy="477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927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12"/>
          <p:cNvSpPr/>
          <p:nvPr/>
        </p:nvSpPr>
        <p:spPr>
          <a:xfrm>
            <a:off x="2179080" y="4941720"/>
            <a:ext cx="1847520" cy="5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927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13"/>
          <p:cNvSpPr/>
          <p:nvPr/>
        </p:nvSpPr>
        <p:spPr>
          <a:xfrm>
            <a:off x="1317960" y="1433880"/>
            <a:ext cx="2532600" cy="45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1400" b="1" strike="noStrike" spc="-1">
                <a:solidFill>
                  <a:srgbClr val="404040"/>
                </a:solidFill>
                <a:latin typeface="Century Gothic"/>
                <a:ea typeface="幼圆"/>
              </a:rPr>
              <a:t>Ethernet and Wifi interface for CTPS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1400" b="0" strike="noStrike" spc="-1">
                <a:solidFill>
                  <a:srgbClr val="404040"/>
                </a:solidFill>
                <a:latin typeface="Century Gothic"/>
                <a:ea typeface="幼圆"/>
              </a:rPr>
              <a:t>│  CMakeLists.txt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1400" b="0" strike="noStrike" spc="-1">
                <a:solidFill>
                  <a:srgbClr val="404040"/>
                </a:solidFill>
                <a:latin typeface="Century Gothic"/>
                <a:ea typeface="幼圆"/>
              </a:rPr>
              <a:t>│  Makefile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1400" b="0" strike="noStrike" spc="-1">
                <a:solidFill>
                  <a:srgbClr val="404040"/>
                </a:solidFill>
                <a:latin typeface="Century Gothic"/>
                <a:ea typeface="幼圆"/>
              </a:rPr>
              <a:t>│  sdkconfig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1400" b="0" strike="noStrike" spc="-1">
                <a:solidFill>
                  <a:srgbClr val="404040"/>
                </a:solidFill>
                <a:latin typeface="Century Gothic"/>
                <a:ea typeface="幼圆"/>
              </a:rPr>
              <a:t>│  readme.md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1400" b="0" strike="noStrike" spc="-1">
                <a:solidFill>
                  <a:srgbClr val="404040"/>
                </a:solidFill>
                <a:latin typeface="Century Gothic"/>
                <a:ea typeface="幼圆"/>
              </a:rPr>
              <a:t>├─</a:t>
            </a:r>
            <a:r>
              <a:rPr lang="de-DE" sz="1400" b="1" strike="noStrike" spc="-1">
                <a:solidFill>
                  <a:srgbClr val="404040"/>
                </a:solidFill>
                <a:latin typeface="Century Gothic"/>
                <a:ea typeface="幼圆"/>
              </a:rPr>
              <a:t>components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1400" b="0" strike="noStrike" spc="-1">
                <a:solidFill>
                  <a:srgbClr val="404040"/>
                </a:solidFill>
                <a:latin typeface="Century Gothic"/>
                <a:ea typeface="幼圆"/>
              </a:rPr>
              <a:t>│  ├─</a:t>
            </a:r>
            <a:r>
              <a:rPr lang="de-DE" sz="1400" b="1" strike="noStrike" spc="-1">
                <a:solidFill>
                  <a:srgbClr val="404040"/>
                </a:solidFill>
                <a:latin typeface="Century Gothic"/>
                <a:ea typeface="幼圆"/>
              </a:rPr>
              <a:t>connect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1400" b="0" strike="noStrike" spc="-1">
                <a:solidFill>
                  <a:srgbClr val="404040"/>
                </a:solidFill>
                <a:latin typeface="Century Gothic"/>
                <a:ea typeface="幼圆"/>
              </a:rPr>
              <a:t>│  ├─</a:t>
            </a:r>
            <a:r>
              <a:rPr lang="de-DE" sz="1400" b="1" strike="noStrike" spc="-1">
                <a:solidFill>
                  <a:srgbClr val="404040"/>
                </a:solidFill>
                <a:latin typeface="Century Gothic"/>
                <a:ea typeface="幼圆"/>
              </a:rPr>
              <a:t>sensor  </a:t>
            </a:r>
            <a:r>
              <a:rPr lang="de-DE" sz="1400" b="0" strike="noStrike" spc="-1">
                <a:solidFill>
                  <a:srgbClr val="404040"/>
                </a:solidFill>
                <a:latin typeface="Century Gothic"/>
                <a:ea typeface="幼圆"/>
              </a:rPr>
              <a:t>       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1400" b="0" strike="noStrike" spc="-1">
                <a:solidFill>
                  <a:srgbClr val="404040"/>
                </a:solidFill>
                <a:latin typeface="Century Gothic"/>
                <a:ea typeface="幼圆"/>
              </a:rPr>
              <a:t>│  ├─</a:t>
            </a:r>
            <a:r>
              <a:rPr lang="de-DE" sz="1400" b="1" strike="noStrike" spc="-1">
                <a:solidFill>
                  <a:srgbClr val="404040"/>
                </a:solidFill>
                <a:latin typeface="Century Gothic"/>
                <a:ea typeface="幼圆"/>
              </a:rPr>
              <a:t>server </a:t>
            </a:r>
            <a:r>
              <a:rPr lang="de-DE" sz="1400" b="0" strike="noStrike" spc="-1">
                <a:solidFill>
                  <a:srgbClr val="404040"/>
                </a:solidFill>
                <a:latin typeface="Century Gothic"/>
                <a:ea typeface="幼圆"/>
              </a:rPr>
              <a:t>   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1400" b="0" strike="noStrike" spc="-1">
                <a:solidFill>
                  <a:srgbClr val="404040"/>
                </a:solidFill>
                <a:latin typeface="Century Gothic"/>
                <a:ea typeface="幼圆"/>
              </a:rPr>
              <a:t>│  └─</a:t>
            </a:r>
            <a:r>
              <a:rPr lang="de-DE" sz="1400" b="1" strike="noStrike" spc="-1">
                <a:solidFill>
                  <a:srgbClr val="404040"/>
                </a:solidFill>
                <a:latin typeface="Century Gothic"/>
                <a:ea typeface="幼圆"/>
              </a:rPr>
              <a:t>websocket </a:t>
            </a:r>
            <a:r>
              <a:rPr lang="de-DE" sz="1400" b="0" strike="noStrike" spc="-1">
                <a:solidFill>
                  <a:srgbClr val="404040"/>
                </a:solidFill>
                <a:latin typeface="Century Gothic"/>
                <a:ea typeface="幼圆"/>
              </a:rPr>
              <a:t>   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1400" b="0" strike="noStrike" spc="-1">
                <a:solidFill>
                  <a:srgbClr val="404040"/>
                </a:solidFill>
                <a:latin typeface="Century Gothic"/>
                <a:ea typeface="幼圆"/>
              </a:rPr>
              <a:t>└─</a:t>
            </a:r>
            <a:r>
              <a:rPr lang="de-DE" sz="1400" b="1" strike="noStrike" spc="-1">
                <a:solidFill>
                  <a:srgbClr val="404040"/>
                </a:solidFill>
                <a:latin typeface="Century Gothic"/>
                <a:ea typeface="幼圆"/>
              </a:rPr>
              <a:t>main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│  Python script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1400" b="0" strike="noStrike" spc="-1">
              <a:latin typeface="Arial"/>
            </a:endParaRPr>
          </a:p>
        </p:txBody>
      </p:sp>
      <p:sp>
        <p:nvSpPr>
          <p:cNvPr id="196" name="CustomShape 14"/>
          <p:cNvSpPr/>
          <p:nvPr/>
        </p:nvSpPr>
        <p:spPr>
          <a:xfrm flipV="1">
            <a:off x="2666880" y="2012760"/>
            <a:ext cx="1371600" cy="166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927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15"/>
          <p:cNvSpPr/>
          <p:nvPr/>
        </p:nvSpPr>
        <p:spPr>
          <a:xfrm>
            <a:off x="4049640" y="1822320"/>
            <a:ext cx="3541320" cy="3639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Connect via wifi or ethernet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678320" y="6465240"/>
            <a:ext cx="5124960" cy="33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de-DE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Zhidong Yang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de-DE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Mechatronik und informationstechnik(Master)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90600" y="333360"/>
            <a:ext cx="6910920" cy="5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Webpage:HTTP Server</a:t>
            </a:r>
            <a:endParaRPr lang="de-DE" sz="2400" b="0" strike="noStrike" spc="-1">
              <a:latin typeface="Arial"/>
            </a:endParaRPr>
          </a:p>
        </p:txBody>
      </p:sp>
      <p:pic>
        <p:nvPicPr>
          <p:cNvPr id="200" name="Picture 3"/>
          <p:cNvPicPr/>
          <p:nvPr/>
        </p:nvPicPr>
        <p:blipFill>
          <a:blip r:embed="rId2"/>
          <a:stretch/>
        </p:blipFill>
        <p:spPr>
          <a:xfrm>
            <a:off x="251640" y="1295640"/>
            <a:ext cx="8669160" cy="4451400"/>
          </a:xfrm>
          <a:prstGeom prst="rect">
            <a:avLst/>
          </a:prstGeom>
          <a:ln>
            <a:noFill/>
          </a:ln>
        </p:spPr>
      </p:pic>
      <p:sp>
        <p:nvSpPr>
          <p:cNvPr id="201" name="CustomShape 3"/>
          <p:cNvSpPr/>
          <p:nvPr/>
        </p:nvSpPr>
        <p:spPr>
          <a:xfrm>
            <a:off x="2311920" y="97488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192.168.0.71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678320" y="6465240"/>
            <a:ext cx="5124960" cy="33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de-DE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Zhidong Yang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de-DE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Mechatronik und informationstechnik(Master)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390600" y="333360"/>
            <a:ext cx="6910920" cy="5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Python Server</a:t>
            </a:r>
            <a:endParaRPr lang="de-DE" sz="2400" b="0" strike="noStrike" spc="-1">
              <a:latin typeface="Arial"/>
            </a:endParaRPr>
          </a:p>
        </p:txBody>
      </p:sp>
      <p:pic>
        <p:nvPicPr>
          <p:cNvPr id="204" name="Content Placeholder 5"/>
          <p:cNvPicPr/>
          <p:nvPr/>
        </p:nvPicPr>
        <p:blipFill>
          <a:blip r:embed="rId2"/>
          <a:stretch/>
        </p:blipFill>
        <p:spPr>
          <a:xfrm>
            <a:off x="2090160" y="1198440"/>
            <a:ext cx="4959360" cy="489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701720" y="6445080"/>
            <a:ext cx="510120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de-DE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Zhidong Yang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de-DE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Mechatronik und informationstechnik(Master)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90600" y="333360"/>
            <a:ext cx="6910920" cy="5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r>
              <a:rPr lang="de-DE" sz="2400" spc="-1" dirty="0">
                <a:ea typeface="+mn-lt"/>
                <a:cs typeface="+mn-lt"/>
              </a:rPr>
              <a:t>Data </a:t>
            </a:r>
            <a:r>
              <a:rPr lang="de-DE" sz="2400" spc="-1" dirty="0" err="1">
                <a:latin typeface="Arial"/>
                <a:cs typeface="Arial"/>
              </a:rPr>
              <a:t>Throughput</a:t>
            </a:r>
            <a:r>
              <a:rPr lang="de-DE" sz="2400" spc="-1" dirty="0">
                <a:latin typeface="Arial"/>
                <a:cs typeface="Arial"/>
              </a:rPr>
              <a:t> </a:t>
            </a:r>
            <a:r>
              <a:rPr lang="de-DE" sz="2400" spc="-1" dirty="0" err="1">
                <a:latin typeface="Arial"/>
                <a:cs typeface="Arial"/>
              </a:rPr>
              <a:t>of</a:t>
            </a:r>
            <a:r>
              <a:rPr lang="de-DE" sz="2400" spc="-1" dirty="0">
                <a:latin typeface="Arial"/>
                <a:cs typeface="Arial"/>
              </a:rPr>
              <a:t> I2C </a:t>
            </a:r>
            <a:r>
              <a:rPr lang="de-DE" sz="2400" spc="-1" dirty="0" err="1">
                <a:latin typeface="Arial"/>
                <a:cs typeface="Arial"/>
              </a:rPr>
              <a:t>read</a:t>
            </a:r>
            <a:r>
              <a:rPr lang="de-DE" sz="2400" spc="-1" dirty="0">
                <a:latin typeface="Arial"/>
                <a:cs typeface="Arial"/>
              </a:rPr>
              <a:t> </a:t>
            </a:r>
            <a:r>
              <a:rPr lang="de-DE" sz="2400" spc="-1" dirty="0" err="1">
                <a:latin typeface="Arial"/>
                <a:cs typeface="Arial"/>
              </a:rPr>
              <a:t>sensor</a:t>
            </a:r>
            <a:r>
              <a:rPr lang="de-DE" sz="2400" spc="-1" dirty="0">
                <a:latin typeface="Arial"/>
                <a:cs typeface="Arial"/>
              </a:rPr>
              <a:t> </a:t>
            </a:r>
            <a:r>
              <a:rPr lang="de-DE" sz="2400" spc="-1" dirty="0" err="1">
                <a:latin typeface="Arial"/>
                <a:cs typeface="Arial"/>
              </a:rPr>
              <a:t>data</a:t>
            </a:r>
            <a:endParaRPr lang="en-US" dirty="0" err="1"/>
          </a:p>
        </p:txBody>
      </p:sp>
      <p:sp>
        <p:nvSpPr>
          <p:cNvPr id="208" name="CustomShape 4"/>
          <p:cNvSpPr/>
          <p:nvPr/>
        </p:nvSpPr>
        <p:spPr>
          <a:xfrm>
            <a:off x="428509" y="1353845"/>
            <a:ext cx="4266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I2C read data process: read 1 byte data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09" name="CustomShape 5"/>
          <p:cNvSpPr/>
          <p:nvPr/>
        </p:nvSpPr>
        <p:spPr>
          <a:xfrm>
            <a:off x="682268" y="4750003"/>
            <a:ext cx="7244973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Ideal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situation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Read 66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bytes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66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39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= 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2574 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bit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(total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size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de-DE" sz="1800" b="0" strike="noStrike" spc="-1">
              <a:latin typeface="Arial"/>
            </a:endParaRPr>
          </a:p>
          <a:p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Given Master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frequence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100KHZ: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de-DE" sz="1800" b="0" strike="noStrike" spc="-1">
              <a:latin typeface="Arial"/>
            </a:endParaRPr>
          </a:p>
          <a:p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Netto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speed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100000/2574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* 66 =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2564 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bytes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/s</a:t>
            </a:r>
            <a:endParaRPr lang="de-DE" sz="1800" b="0" strike="noStrike" spc="-1" dirty="0">
              <a:latin typeface="Arial"/>
            </a:endParaRPr>
          </a:p>
        </p:txBody>
      </p:sp>
      <p:pic>
        <p:nvPicPr>
          <p:cNvPr id="210" name="Picture 209"/>
          <p:cNvPicPr/>
          <p:nvPr/>
        </p:nvPicPr>
        <p:blipFill>
          <a:blip r:embed="rId2"/>
          <a:stretch/>
        </p:blipFill>
        <p:spPr>
          <a:xfrm>
            <a:off x="587814" y="2041517"/>
            <a:ext cx="7428563" cy="2145322"/>
          </a:xfrm>
          <a:prstGeom prst="rect">
            <a:avLst/>
          </a:prstGeom>
          <a:ln>
            <a:noFill/>
          </a:ln>
        </p:spPr>
      </p:pic>
      <p:sp>
        <p:nvSpPr>
          <p:cNvPr id="211" name="TextShape 6"/>
          <p:cNvSpPr txBox="1"/>
          <p:nvPr/>
        </p:nvSpPr>
        <p:spPr>
          <a:xfrm>
            <a:off x="6417391" y="4314738"/>
            <a:ext cx="2215454" cy="21399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>
            <a:spAutoFit/>
          </a:bodyPr>
          <a:lstStyle/>
          <a:p>
            <a:r>
              <a:rPr lang="de-DE" sz="800" b="0" strike="noStrike" spc="-1" dirty="0">
                <a:latin typeface="Arial"/>
              </a:rPr>
              <a:t>https://www.ti.com/lit/an/slva704/slva704.pdf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383</Words>
  <Application>Microsoft Office PowerPoint</Application>
  <PresentationFormat>On-screen Show (4:3)</PresentationFormat>
  <Paragraphs>101</Paragraphs>
  <Slides>12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yanghexing</dc:creator>
  <dc:description/>
  <cp:lastModifiedBy/>
  <cp:revision>446</cp:revision>
  <dcterms:created xsi:type="dcterms:W3CDTF">2019-09-23T19:11:55Z</dcterms:created>
  <dcterms:modified xsi:type="dcterms:W3CDTF">2022-04-06T05:44:54Z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