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5754DF0-FEC5-1DA7-EFA7-B239E9B57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48" y="0"/>
            <a:ext cx="9585923" cy="502333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507AAA8-168C-26C2-908D-33A2AC3E6BA6}"/>
              </a:ext>
            </a:extLst>
          </p:cNvPr>
          <p:cNvSpPr txBox="1"/>
          <p:nvPr/>
        </p:nvSpPr>
        <p:spPr>
          <a:xfrm>
            <a:off x="404448" y="161192"/>
            <a:ext cx="9026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sz="2000" dirty="0">
                <a:latin typeface="+mj-ea"/>
                <a:ea typeface="+mj-ea"/>
              </a:rPr>
              <a:t>根据</a:t>
            </a:r>
            <a:r>
              <a:rPr lang="en-US" altLang="zh-CN" sz="2000" dirty="0" err="1">
                <a:latin typeface="+mj-ea"/>
                <a:ea typeface="+mj-ea"/>
              </a:rPr>
              <a:t>Alphafold</a:t>
            </a:r>
            <a:r>
              <a:rPr lang="zh-CN" altLang="en-US" sz="2000" dirty="0">
                <a:latin typeface="+mj-ea"/>
                <a:ea typeface="+mj-ea"/>
              </a:rPr>
              <a:t>结果</a:t>
            </a:r>
            <a:r>
              <a:rPr lang="en-US" altLang="zh-CN" sz="2000" dirty="0" err="1">
                <a:latin typeface="+mj-ea"/>
                <a:ea typeface="+mj-ea"/>
              </a:rPr>
              <a:t>PrankWeb</a:t>
            </a:r>
            <a:r>
              <a:rPr lang="zh-CN" altLang="en-US" sz="2000" dirty="0">
                <a:latin typeface="+mj-ea"/>
                <a:ea typeface="+mj-ea"/>
              </a:rPr>
              <a:t>可以预测活性位点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3E6EF49-C95F-FEA4-A6B6-7D15F9E2CA82}"/>
              </a:ext>
            </a:extLst>
          </p:cNvPr>
          <p:cNvSpPr txBox="1"/>
          <p:nvPr/>
        </p:nvSpPr>
        <p:spPr>
          <a:xfrm>
            <a:off x="6219093" y="3029265"/>
            <a:ext cx="3956539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A_139 A_141 A_142 A_143 A_162 A_170 A_171 A_173 A_174 A_175 A_177 A_243 A_244 A_245 A_246 A_247 A_319 A_320 A_321 A_344 A_346 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A_373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A_383 A_385 A_388 A_390 A_391 A_408 A_409 A_410 A_411 A_520 A_521 A_548 A_549 A_550 A_559 A_560 A_561 A_562 A_563 A_565 A_566 A_569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BD97FA5-A188-5E34-0FF6-0DBF504EB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396302"/>
              </p:ext>
            </p:extLst>
          </p:nvPr>
        </p:nvGraphicFramePr>
        <p:xfrm>
          <a:off x="263765" y="5820850"/>
          <a:ext cx="11676189" cy="949227"/>
        </p:xfrm>
        <a:graphic>
          <a:graphicData uri="http://schemas.openxmlformats.org/drawingml/2006/table">
            <a:tbl>
              <a:tblPr/>
              <a:tblGrid>
                <a:gridCol w="1802364">
                  <a:extLst>
                    <a:ext uri="{9D8B030D-6E8A-4147-A177-3AD203B41FA5}">
                      <a16:colId xmlns:a16="http://schemas.microsoft.com/office/drawing/2014/main" val="416000538"/>
                    </a:ext>
                  </a:extLst>
                </a:gridCol>
                <a:gridCol w="679152">
                  <a:extLst>
                    <a:ext uri="{9D8B030D-6E8A-4147-A177-3AD203B41FA5}">
                      <a16:colId xmlns:a16="http://schemas.microsoft.com/office/drawing/2014/main" val="3994802640"/>
                    </a:ext>
                  </a:extLst>
                </a:gridCol>
                <a:gridCol w="679152">
                  <a:extLst>
                    <a:ext uri="{9D8B030D-6E8A-4147-A177-3AD203B41FA5}">
                      <a16:colId xmlns:a16="http://schemas.microsoft.com/office/drawing/2014/main" val="2168756030"/>
                    </a:ext>
                  </a:extLst>
                </a:gridCol>
                <a:gridCol w="679152">
                  <a:extLst>
                    <a:ext uri="{9D8B030D-6E8A-4147-A177-3AD203B41FA5}">
                      <a16:colId xmlns:a16="http://schemas.microsoft.com/office/drawing/2014/main" val="2018004025"/>
                    </a:ext>
                  </a:extLst>
                </a:gridCol>
                <a:gridCol w="679152">
                  <a:extLst>
                    <a:ext uri="{9D8B030D-6E8A-4147-A177-3AD203B41FA5}">
                      <a16:colId xmlns:a16="http://schemas.microsoft.com/office/drawing/2014/main" val="308300081"/>
                    </a:ext>
                  </a:extLst>
                </a:gridCol>
                <a:gridCol w="679152">
                  <a:extLst>
                    <a:ext uri="{9D8B030D-6E8A-4147-A177-3AD203B41FA5}">
                      <a16:colId xmlns:a16="http://schemas.microsoft.com/office/drawing/2014/main" val="1981503772"/>
                    </a:ext>
                  </a:extLst>
                </a:gridCol>
                <a:gridCol w="1044849">
                  <a:extLst>
                    <a:ext uri="{9D8B030D-6E8A-4147-A177-3AD203B41FA5}">
                      <a16:colId xmlns:a16="http://schemas.microsoft.com/office/drawing/2014/main" val="883574272"/>
                    </a:ext>
                  </a:extLst>
                </a:gridCol>
                <a:gridCol w="515385">
                  <a:extLst>
                    <a:ext uri="{9D8B030D-6E8A-4147-A177-3AD203B41FA5}">
                      <a16:colId xmlns:a16="http://schemas.microsoft.com/office/drawing/2014/main" val="717997308"/>
                    </a:ext>
                  </a:extLst>
                </a:gridCol>
                <a:gridCol w="697523">
                  <a:extLst>
                    <a:ext uri="{9D8B030D-6E8A-4147-A177-3AD203B41FA5}">
                      <a16:colId xmlns:a16="http://schemas.microsoft.com/office/drawing/2014/main" val="1540346577"/>
                    </a:ext>
                  </a:extLst>
                </a:gridCol>
                <a:gridCol w="615461">
                  <a:extLst>
                    <a:ext uri="{9D8B030D-6E8A-4147-A177-3AD203B41FA5}">
                      <a16:colId xmlns:a16="http://schemas.microsoft.com/office/drawing/2014/main" val="1964228984"/>
                    </a:ext>
                  </a:extLst>
                </a:gridCol>
                <a:gridCol w="888239">
                  <a:extLst>
                    <a:ext uri="{9D8B030D-6E8A-4147-A177-3AD203B41FA5}">
                      <a16:colId xmlns:a16="http://schemas.microsoft.com/office/drawing/2014/main" val="3950561260"/>
                    </a:ext>
                  </a:extLst>
                </a:gridCol>
                <a:gridCol w="679152">
                  <a:extLst>
                    <a:ext uri="{9D8B030D-6E8A-4147-A177-3AD203B41FA5}">
                      <a16:colId xmlns:a16="http://schemas.microsoft.com/office/drawing/2014/main" val="148970505"/>
                    </a:ext>
                  </a:extLst>
                </a:gridCol>
                <a:gridCol w="679152">
                  <a:extLst>
                    <a:ext uri="{9D8B030D-6E8A-4147-A177-3AD203B41FA5}">
                      <a16:colId xmlns:a16="http://schemas.microsoft.com/office/drawing/2014/main" val="3418715384"/>
                    </a:ext>
                  </a:extLst>
                </a:gridCol>
                <a:gridCol w="679152">
                  <a:extLst>
                    <a:ext uri="{9D8B030D-6E8A-4147-A177-3AD203B41FA5}">
                      <a16:colId xmlns:a16="http://schemas.microsoft.com/office/drawing/2014/main" val="2777250953"/>
                    </a:ext>
                  </a:extLst>
                </a:gridCol>
                <a:gridCol w="679152">
                  <a:extLst>
                    <a:ext uri="{9D8B030D-6E8A-4147-A177-3AD203B41FA5}">
                      <a16:colId xmlns:a16="http://schemas.microsoft.com/office/drawing/2014/main" val="1636587717"/>
                    </a:ext>
                  </a:extLst>
                </a:gridCol>
              </a:tblGrid>
              <a:tr h="316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seq_id</a:t>
                      </a:r>
                    </a:p>
                  </a:txBody>
                  <a:tcPr marL="5881" marR="5881" marT="588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aln_start</a:t>
                      </a:r>
                    </a:p>
                  </a:txBody>
                  <a:tcPr marL="5881" marR="5881" marT="588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aln_end</a:t>
                      </a:r>
                    </a:p>
                  </a:txBody>
                  <a:tcPr marL="5881" marR="5881" marT="588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env_start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881" marR="5881" marT="588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env_end</a:t>
                      </a:r>
                    </a:p>
                  </a:txBody>
                  <a:tcPr marL="5881" marR="5881" marT="588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hmm_acc</a:t>
                      </a:r>
                    </a:p>
                  </a:txBody>
                  <a:tcPr marL="5881" marR="5881" marT="588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hmm_name</a:t>
                      </a:r>
                    </a:p>
                  </a:txBody>
                  <a:tcPr marL="5881" marR="5881" marT="588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type</a:t>
                      </a:r>
                    </a:p>
                  </a:txBody>
                  <a:tcPr marL="5881" marR="5881" marT="588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hmm_start</a:t>
                      </a:r>
                    </a:p>
                  </a:txBody>
                  <a:tcPr marL="5881" marR="5881" marT="588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hmm_end</a:t>
                      </a:r>
                    </a:p>
                  </a:txBody>
                  <a:tcPr marL="5881" marR="5881" marT="588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hmm_length</a:t>
                      </a:r>
                    </a:p>
                  </a:txBody>
                  <a:tcPr marL="5881" marR="5881" marT="588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score</a:t>
                      </a:r>
                    </a:p>
                  </a:txBody>
                  <a:tcPr marL="5881" marR="5881" marT="588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evalue</a:t>
                      </a:r>
                    </a:p>
                  </a:txBody>
                  <a:tcPr marL="5881" marR="5881" marT="588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significance</a:t>
                      </a:r>
                    </a:p>
                  </a:txBody>
                  <a:tcPr marL="5881" marR="5881" marT="588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clan</a:t>
                      </a:r>
                    </a:p>
                  </a:txBody>
                  <a:tcPr marL="5881" marR="5881" marT="5881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609987"/>
                  </a:ext>
                </a:extLst>
              </a:tr>
              <a:tr h="316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sp|Q8CVD0|URDA_SHEON</a:t>
                      </a:r>
                    </a:p>
                  </a:txBody>
                  <a:tcPr marL="5881" marR="5881" marT="588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36</a:t>
                      </a:r>
                    </a:p>
                  </a:txBody>
                  <a:tcPr marL="5881" marR="5881" marT="588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107</a:t>
                      </a:r>
                    </a:p>
                  </a:txBody>
                  <a:tcPr marL="5881" marR="5881" marT="588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36</a:t>
                      </a:r>
                    </a:p>
                  </a:txBody>
                  <a:tcPr marL="5881" marR="5881" marT="588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108</a:t>
                      </a:r>
                    </a:p>
                  </a:txBody>
                  <a:tcPr marL="5881" marR="5881" marT="588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PF04205.18</a:t>
                      </a:r>
                    </a:p>
                  </a:txBody>
                  <a:tcPr marL="5881" marR="5881" marT="588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FMN_bind</a:t>
                      </a:r>
                    </a:p>
                  </a:txBody>
                  <a:tcPr marL="5881" marR="5881" marT="588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Domain</a:t>
                      </a:r>
                    </a:p>
                  </a:txBody>
                  <a:tcPr marL="5881" marR="5881" marT="588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881" marR="5881" marT="588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76</a:t>
                      </a:r>
                    </a:p>
                  </a:txBody>
                  <a:tcPr marL="5881" marR="5881" marT="588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77</a:t>
                      </a:r>
                    </a:p>
                  </a:txBody>
                  <a:tcPr marL="5881" marR="5881" marT="588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47.5</a:t>
                      </a:r>
                    </a:p>
                  </a:txBody>
                  <a:tcPr marL="5881" marR="5881" marT="588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2.50E-12</a:t>
                      </a:r>
                    </a:p>
                  </a:txBody>
                  <a:tcPr marL="5881" marR="5881" marT="588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881" marR="5881" marT="5881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No_Clan</a:t>
                      </a:r>
                    </a:p>
                  </a:txBody>
                  <a:tcPr marL="5881" marR="5881" marT="5881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0871084"/>
                  </a:ext>
                </a:extLst>
              </a:tr>
              <a:tr h="316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sp|Q8CVD0|URDA_SHEON</a:t>
                      </a:r>
                    </a:p>
                  </a:txBody>
                  <a:tcPr marL="5881" marR="5881" marT="588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134</a:t>
                      </a:r>
                    </a:p>
                  </a:txBody>
                  <a:tcPr marL="5881" marR="5881" marT="58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564</a:t>
                      </a:r>
                    </a:p>
                  </a:txBody>
                  <a:tcPr marL="5881" marR="5881" marT="58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134</a:t>
                      </a:r>
                    </a:p>
                  </a:txBody>
                  <a:tcPr marL="5881" marR="5881" marT="58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566</a:t>
                      </a:r>
                    </a:p>
                  </a:txBody>
                  <a:tcPr marL="5881" marR="5881" marT="58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PF00890.28</a:t>
                      </a:r>
                    </a:p>
                  </a:txBody>
                  <a:tcPr marL="5881" marR="5881" marT="58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FAD_binding_2</a:t>
                      </a:r>
                    </a:p>
                  </a:txBody>
                  <a:tcPr marL="5881" marR="5881" marT="58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Family</a:t>
                      </a:r>
                    </a:p>
                  </a:txBody>
                  <a:tcPr marL="5881" marR="5881" marT="58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881" marR="5881" marT="58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412</a:t>
                      </a:r>
                    </a:p>
                  </a:txBody>
                  <a:tcPr marL="5881" marR="5881" marT="58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414</a:t>
                      </a:r>
                    </a:p>
                  </a:txBody>
                  <a:tcPr marL="5881" marR="5881" marT="58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253</a:t>
                      </a:r>
                    </a:p>
                  </a:txBody>
                  <a:tcPr marL="5881" marR="5881" marT="58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6.90E-75</a:t>
                      </a:r>
                    </a:p>
                  </a:txBody>
                  <a:tcPr marL="5881" marR="5881" marT="58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</a:p>
                  </a:txBody>
                  <a:tcPr marL="5881" marR="5881" marT="588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CL0063</a:t>
                      </a:r>
                    </a:p>
                  </a:txBody>
                  <a:tcPr marL="5881" marR="5881" marT="5881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296849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E8436DC4-7904-E08B-A08F-A6CCCBA08CFD}"/>
              </a:ext>
            </a:extLst>
          </p:cNvPr>
          <p:cNvSpPr txBox="1"/>
          <p:nvPr/>
        </p:nvSpPr>
        <p:spPr>
          <a:xfrm>
            <a:off x="4133275" y="5414266"/>
            <a:ext cx="4863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Pfam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结果，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FAD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结构域与预测位点基本重合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6666783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237</Words>
  <Application>Microsoft Office PowerPoint</Application>
  <PresentationFormat>宽屏</PresentationFormat>
  <Paragraphs>48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Times New Roman</vt:lpstr>
      <vt:lpstr>WPS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zhangzhidong</dc:creator>
  <cp:lastModifiedBy>之栋 张</cp:lastModifiedBy>
  <cp:revision>13</cp:revision>
  <dcterms:created xsi:type="dcterms:W3CDTF">2023-08-09T12:44:55Z</dcterms:created>
  <dcterms:modified xsi:type="dcterms:W3CDTF">2025-07-16T06:15:06Z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