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84b872e9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84b872e9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84b872e9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84b872e9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84b872e90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84b872e90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04d72d7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04d72d7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84b872e9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84b872e9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04b47c57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04b47c57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84b872e9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84b872e9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84b872e9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84b872e9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84b872e9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84b872e9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84b872e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84b872e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04d72d72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04d72d72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84b872e9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84b872e9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2.png"/><Relationship Id="rId8"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Patient Safety Report classification with generative LLMs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Presenter: Zhifei Dou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Evaluation Result Faithfulness</a:t>
            </a:r>
            <a:endParaRPr/>
          </a:p>
        </p:txBody>
      </p:sp>
      <p:sp>
        <p:nvSpPr>
          <p:cNvPr id="203" name="Google Shape;203;p22"/>
          <p:cNvSpPr txBox="1"/>
          <p:nvPr>
            <p:ph idx="1" type="body"/>
          </p:nvPr>
        </p:nvSpPr>
        <p:spPr>
          <a:xfrm>
            <a:off x="729450" y="2078875"/>
            <a:ext cx="4863900" cy="27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The result of faithfulness </a:t>
            </a:r>
            <a:r>
              <a:rPr lang="zh-CN"/>
              <a:t>evaluation</a:t>
            </a:r>
            <a:r>
              <a:rPr lang="zh-CN"/>
              <a:t> is </a:t>
            </a:r>
            <a:r>
              <a:rPr lang="zh-CN"/>
              <a:t>demonstrated</a:t>
            </a:r>
            <a:r>
              <a:rPr lang="zh-CN"/>
              <a:t> on the rhs:</a:t>
            </a:r>
            <a:endParaRPr/>
          </a:p>
          <a:p>
            <a:pPr indent="-311150" lvl="0" marL="457200" rtl="0" algn="l">
              <a:spcBef>
                <a:spcPts val="1200"/>
              </a:spcBef>
              <a:spcAft>
                <a:spcPts val="0"/>
              </a:spcAft>
              <a:buSzPts val="1300"/>
              <a:buChar char="-"/>
            </a:pPr>
            <a:r>
              <a:rPr lang="zh-CN"/>
              <a:t>Distilled models are generally not faithful. Potentially caused by the teacher-forcing, even though the model is predicting the correct label, the internal reasoning path,  which simulates a larger model, is not stable.</a:t>
            </a:r>
            <a:endParaRPr/>
          </a:p>
          <a:p>
            <a:pPr indent="0" lvl="0" marL="457200" rtl="0" algn="l">
              <a:spcBef>
                <a:spcPts val="1200"/>
              </a:spcBef>
              <a:spcAft>
                <a:spcPts val="0"/>
              </a:spcAft>
              <a:buNone/>
            </a:pPr>
            <a:r>
              <a:t/>
            </a:r>
            <a:endParaRPr sz="700"/>
          </a:p>
          <a:p>
            <a:pPr indent="-311150" lvl="0" marL="457200" rtl="0" algn="l">
              <a:spcBef>
                <a:spcPts val="1200"/>
              </a:spcBef>
              <a:spcAft>
                <a:spcPts val="0"/>
              </a:spcAft>
              <a:buSzPts val="1300"/>
              <a:buChar char="-"/>
            </a:pPr>
            <a:r>
              <a:rPr lang="zh-CN"/>
              <a:t> Self-consistency can magnify a model’s unfaithfullness. </a:t>
            </a:r>
            <a:endParaRPr/>
          </a:p>
        </p:txBody>
      </p:sp>
      <p:pic>
        <p:nvPicPr>
          <p:cNvPr id="204" name="Google Shape;204;p22"/>
          <p:cNvPicPr preferRelativeResize="0"/>
          <p:nvPr/>
        </p:nvPicPr>
        <p:blipFill>
          <a:blip r:embed="rId3">
            <a:alphaModFix/>
          </a:blip>
          <a:stretch>
            <a:fillRect/>
          </a:stretch>
        </p:blipFill>
        <p:spPr>
          <a:xfrm>
            <a:off x="5693350" y="2150000"/>
            <a:ext cx="3245851" cy="2043241"/>
          </a:xfrm>
          <a:prstGeom prst="rect">
            <a:avLst/>
          </a:prstGeom>
          <a:noFill/>
          <a:ln>
            <a:noFill/>
          </a:ln>
        </p:spPr>
      </p:pic>
      <p:grpSp>
        <p:nvGrpSpPr>
          <p:cNvPr id="205" name="Google Shape;205;p22"/>
          <p:cNvGrpSpPr/>
          <p:nvPr/>
        </p:nvGrpSpPr>
        <p:grpSpPr>
          <a:xfrm>
            <a:off x="5406025" y="2718625"/>
            <a:ext cx="2787300" cy="1364575"/>
            <a:chOff x="5406025" y="2718625"/>
            <a:chExt cx="2787300" cy="1364575"/>
          </a:xfrm>
        </p:grpSpPr>
        <p:sp>
          <p:nvSpPr>
            <p:cNvPr id="206" name="Google Shape;206;p22"/>
            <p:cNvSpPr/>
            <p:nvPr/>
          </p:nvSpPr>
          <p:spPr>
            <a:xfrm>
              <a:off x="5849725" y="2718625"/>
              <a:ext cx="2343600" cy="24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207" name="Google Shape;207;p22"/>
            <p:cNvSpPr/>
            <p:nvPr/>
          </p:nvSpPr>
          <p:spPr>
            <a:xfrm>
              <a:off x="5849725" y="3283500"/>
              <a:ext cx="2343600" cy="24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sp>
          <p:nvSpPr>
            <p:cNvPr id="208" name="Google Shape;208;p22"/>
            <p:cNvSpPr/>
            <p:nvPr/>
          </p:nvSpPr>
          <p:spPr>
            <a:xfrm>
              <a:off x="5849725" y="3833300"/>
              <a:ext cx="2343600" cy="24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cxnSp>
          <p:nvCxnSpPr>
            <p:cNvPr id="209" name="Google Shape;209;p22"/>
            <p:cNvCxnSpPr>
              <a:endCxn id="206" idx="1"/>
            </p:cNvCxnSpPr>
            <p:nvPr/>
          </p:nvCxnSpPr>
          <p:spPr>
            <a:xfrm flipH="1" rot="10800000">
              <a:off x="5406025" y="2843575"/>
              <a:ext cx="443700" cy="137400"/>
            </a:xfrm>
            <a:prstGeom prst="straightConnector1">
              <a:avLst/>
            </a:prstGeom>
            <a:noFill/>
            <a:ln cap="flat" cmpd="sng" w="38100">
              <a:solidFill>
                <a:srgbClr val="FF0000"/>
              </a:solidFill>
              <a:prstDash val="solid"/>
              <a:round/>
              <a:headEnd len="med" w="med" type="none"/>
              <a:tailEnd len="med" w="med" type="triangle"/>
            </a:ln>
          </p:spPr>
        </p:cxnSp>
        <p:cxnSp>
          <p:nvCxnSpPr>
            <p:cNvPr id="210" name="Google Shape;210;p22"/>
            <p:cNvCxnSpPr>
              <a:endCxn id="207" idx="1"/>
            </p:cNvCxnSpPr>
            <p:nvPr/>
          </p:nvCxnSpPr>
          <p:spPr>
            <a:xfrm>
              <a:off x="5418325" y="3006150"/>
              <a:ext cx="431400" cy="402300"/>
            </a:xfrm>
            <a:prstGeom prst="straightConnector1">
              <a:avLst/>
            </a:prstGeom>
            <a:noFill/>
            <a:ln cap="flat" cmpd="sng" w="38100">
              <a:solidFill>
                <a:srgbClr val="FF0000"/>
              </a:solidFill>
              <a:prstDash val="solid"/>
              <a:round/>
              <a:headEnd len="med" w="med" type="none"/>
              <a:tailEnd len="med" w="med" type="triangle"/>
            </a:ln>
          </p:spPr>
        </p:cxnSp>
        <p:cxnSp>
          <p:nvCxnSpPr>
            <p:cNvPr id="211" name="Google Shape;211;p22"/>
            <p:cNvCxnSpPr>
              <a:endCxn id="208" idx="1"/>
            </p:cNvCxnSpPr>
            <p:nvPr/>
          </p:nvCxnSpPr>
          <p:spPr>
            <a:xfrm>
              <a:off x="5424625" y="3006050"/>
              <a:ext cx="425100" cy="952200"/>
            </a:xfrm>
            <a:prstGeom prst="straightConnector1">
              <a:avLst/>
            </a:prstGeom>
            <a:noFill/>
            <a:ln cap="flat" cmpd="sng" w="38100">
              <a:solidFill>
                <a:srgbClr val="FF0000"/>
              </a:solidFill>
              <a:prstDash val="solid"/>
              <a:round/>
              <a:headEnd len="med" w="med" type="none"/>
              <a:tailEnd len="med" w="med" type="triangle"/>
            </a:ln>
          </p:spPr>
        </p:cxnSp>
      </p:grpSp>
      <p:cxnSp>
        <p:nvCxnSpPr>
          <p:cNvPr id="212" name="Google Shape;212;p22"/>
          <p:cNvCxnSpPr>
            <a:endCxn id="207" idx="1"/>
          </p:cNvCxnSpPr>
          <p:nvPr/>
        </p:nvCxnSpPr>
        <p:spPr>
          <a:xfrm flipH="1" rot="10800000">
            <a:off x="5306125" y="3408450"/>
            <a:ext cx="543600" cy="560100"/>
          </a:xfrm>
          <a:prstGeom prst="straightConnector1">
            <a:avLst/>
          </a:prstGeom>
          <a:noFill/>
          <a:ln cap="flat" cmpd="sng" w="38100">
            <a:solidFill>
              <a:srgbClr val="FF0000"/>
            </a:solidFill>
            <a:prstDash val="solid"/>
            <a:round/>
            <a:headEnd len="med" w="med" type="none"/>
            <a:tailEnd len="med" w="med" type="triangle"/>
          </a:ln>
        </p:spPr>
      </p:cxnSp>
      <p:cxnSp>
        <p:nvCxnSpPr>
          <p:cNvPr id="213" name="Google Shape;213;p22"/>
          <p:cNvCxnSpPr>
            <a:endCxn id="206" idx="1"/>
          </p:cNvCxnSpPr>
          <p:nvPr/>
        </p:nvCxnSpPr>
        <p:spPr>
          <a:xfrm flipH="1" rot="10800000">
            <a:off x="5318425" y="2843575"/>
            <a:ext cx="531300" cy="1100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Evaluation Result Factual Correctness</a:t>
            </a:r>
            <a:endParaRPr/>
          </a:p>
        </p:txBody>
      </p:sp>
      <p:sp>
        <p:nvSpPr>
          <p:cNvPr id="219" name="Google Shape;219;p23"/>
          <p:cNvSpPr txBox="1"/>
          <p:nvPr>
            <p:ph idx="1" type="body"/>
          </p:nvPr>
        </p:nvSpPr>
        <p:spPr>
          <a:xfrm>
            <a:off x="729450" y="1897251"/>
            <a:ext cx="3691200" cy="3133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zh-CN"/>
              <a:t>The result of Factual Correctness is on the rhs:</a:t>
            </a:r>
            <a:endParaRPr/>
          </a:p>
          <a:p>
            <a:pPr indent="-304958" lvl="0" marL="457200" rtl="0" algn="l">
              <a:spcBef>
                <a:spcPts val="1200"/>
              </a:spcBef>
              <a:spcAft>
                <a:spcPts val="0"/>
              </a:spcAft>
              <a:buSzPct val="100000"/>
              <a:buChar char="-"/>
            </a:pPr>
            <a:r>
              <a:rPr lang="zh-CN"/>
              <a:t>All models’ explanations are considered less factually correct according to both BioBERT entailment and FActScore methods. </a:t>
            </a:r>
            <a:endParaRPr/>
          </a:p>
          <a:p>
            <a:pPr indent="0" lvl="0" marL="457200" rtl="0" algn="l">
              <a:spcBef>
                <a:spcPts val="1200"/>
              </a:spcBef>
              <a:spcAft>
                <a:spcPts val="0"/>
              </a:spcAft>
              <a:buNone/>
            </a:pPr>
            <a:r>
              <a:t/>
            </a:r>
            <a:endParaRPr sz="100"/>
          </a:p>
          <a:p>
            <a:pPr indent="-304958" lvl="0" marL="457200" rtl="0" algn="l">
              <a:spcBef>
                <a:spcPts val="1200"/>
              </a:spcBef>
              <a:spcAft>
                <a:spcPts val="0"/>
              </a:spcAft>
              <a:buSzPct val="100000"/>
              <a:buChar char="-"/>
            </a:pPr>
            <a:r>
              <a:rPr lang="zh-CN"/>
              <a:t>Potentially caused by the lack of medical dataset during pre-training and fine-tuning when the tested LLMs were processed. </a:t>
            </a:r>
            <a:endParaRPr/>
          </a:p>
          <a:p>
            <a:pPr indent="0" lvl="0" marL="457200" rtl="0" algn="l">
              <a:spcBef>
                <a:spcPts val="1200"/>
              </a:spcBef>
              <a:spcAft>
                <a:spcPts val="0"/>
              </a:spcAft>
              <a:buNone/>
            </a:pPr>
            <a:r>
              <a:t/>
            </a:r>
            <a:endParaRPr sz="100"/>
          </a:p>
          <a:p>
            <a:pPr indent="-304958" lvl="0" marL="457200" rtl="0" algn="l">
              <a:spcBef>
                <a:spcPts val="1200"/>
              </a:spcBef>
              <a:spcAft>
                <a:spcPts val="0"/>
              </a:spcAft>
              <a:buSzPct val="100000"/>
              <a:buChar char="-"/>
            </a:pPr>
            <a:r>
              <a:rPr lang="zh-CN"/>
              <a:t>Both evaluation methods needs ablation test ,such as changing assist model adopted by FActScore, to further ensure the result is trust-worthy.</a:t>
            </a:r>
            <a:endParaRPr/>
          </a:p>
        </p:txBody>
      </p:sp>
      <p:pic>
        <p:nvPicPr>
          <p:cNvPr id="220" name="Google Shape;220;p23"/>
          <p:cNvPicPr preferRelativeResize="0"/>
          <p:nvPr/>
        </p:nvPicPr>
        <p:blipFill>
          <a:blip r:embed="rId3">
            <a:alphaModFix/>
          </a:blip>
          <a:stretch>
            <a:fillRect/>
          </a:stretch>
        </p:blipFill>
        <p:spPr>
          <a:xfrm>
            <a:off x="4420800" y="2037500"/>
            <a:ext cx="4589549" cy="2646587"/>
          </a:xfrm>
          <a:prstGeom prst="rect">
            <a:avLst/>
          </a:prstGeom>
          <a:noFill/>
          <a:ln>
            <a:noFill/>
          </a:ln>
        </p:spPr>
      </p:pic>
      <p:grpSp>
        <p:nvGrpSpPr>
          <p:cNvPr id="221" name="Google Shape;221;p23"/>
          <p:cNvGrpSpPr/>
          <p:nvPr/>
        </p:nvGrpSpPr>
        <p:grpSpPr>
          <a:xfrm>
            <a:off x="3743575" y="2323700"/>
            <a:ext cx="4899625" cy="2294575"/>
            <a:chOff x="3743575" y="2323700"/>
            <a:chExt cx="4899625" cy="2294575"/>
          </a:xfrm>
        </p:grpSpPr>
        <p:grpSp>
          <p:nvGrpSpPr>
            <p:cNvPr id="222" name="Google Shape;222;p23"/>
            <p:cNvGrpSpPr/>
            <p:nvPr/>
          </p:nvGrpSpPr>
          <p:grpSpPr>
            <a:xfrm>
              <a:off x="7068400" y="2323700"/>
              <a:ext cx="1574800" cy="2294575"/>
              <a:chOff x="7068400" y="2323700"/>
              <a:chExt cx="1574800" cy="2294575"/>
            </a:xfrm>
          </p:grpSpPr>
          <p:sp>
            <p:nvSpPr>
              <p:cNvPr id="223" name="Google Shape;223;p23"/>
              <p:cNvSpPr/>
              <p:nvPr/>
            </p:nvSpPr>
            <p:spPr>
              <a:xfrm>
                <a:off x="7068400" y="2337375"/>
                <a:ext cx="418800" cy="228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4" name="Google Shape;224;p23"/>
              <p:cNvSpPr/>
              <p:nvPr/>
            </p:nvSpPr>
            <p:spPr>
              <a:xfrm>
                <a:off x="8139500" y="2323700"/>
                <a:ext cx="503700" cy="228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cxnSp>
          <p:nvCxnSpPr>
            <p:cNvPr id="225" name="Google Shape;225;p23"/>
            <p:cNvCxnSpPr/>
            <p:nvPr/>
          </p:nvCxnSpPr>
          <p:spPr>
            <a:xfrm>
              <a:off x="3743575" y="2743625"/>
              <a:ext cx="2906100" cy="343800"/>
            </a:xfrm>
            <a:prstGeom prst="straightConnector1">
              <a:avLst/>
            </a:prstGeom>
            <a:noFill/>
            <a:ln cap="flat" cmpd="sng" w="3810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 &amp; Future Work</a:t>
            </a:r>
            <a:endParaRPr/>
          </a:p>
        </p:txBody>
      </p:sp>
      <p:sp>
        <p:nvSpPr>
          <p:cNvPr id="231" name="Google Shape;231;p24"/>
          <p:cNvSpPr txBox="1"/>
          <p:nvPr>
            <p:ph idx="1" type="body"/>
          </p:nvPr>
        </p:nvSpPr>
        <p:spPr>
          <a:xfrm>
            <a:off x="729450" y="2078875"/>
            <a:ext cx="7688700" cy="28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solidFill>
                  <a:srgbClr val="000000"/>
                </a:solidFill>
              </a:rPr>
              <a:t>Conclusion: </a:t>
            </a:r>
            <a:r>
              <a:rPr lang="zh-CN"/>
              <a:t>Middle scaled LLMs with proper techniques can have decent performance in PSE report classification, but the natural language explanation produced alongside with the prediction needs to be treated carefully as </a:t>
            </a:r>
            <a:r>
              <a:rPr lang="zh-CN"/>
              <a:t>unfaithful</a:t>
            </a:r>
            <a:r>
              <a:rPr lang="zh-CN"/>
              <a:t> and factually incorrect explanations are observed</a:t>
            </a:r>
            <a:endParaRPr/>
          </a:p>
          <a:p>
            <a:pPr indent="0" lvl="0" marL="0" rtl="0" algn="l">
              <a:spcBef>
                <a:spcPts val="1200"/>
              </a:spcBef>
              <a:spcAft>
                <a:spcPts val="0"/>
              </a:spcAft>
              <a:buNone/>
            </a:pPr>
            <a:r>
              <a:t/>
            </a:r>
            <a:endParaRPr sz="800"/>
          </a:p>
          <a:p>
            <a:pPr indent="0" lvl="0" marL="0" rtl="0" algn="l">
              <a:spcBef>
                <a:spcPts val="1200"/>
              </a:spcBef>
              <a:spcAft>
                <a:spcPts val="0"/>
              </a:spcAft>
              <a:buNone/>
            </a:pPr>
            <a:r>
              <a:rPr b="1" lang="zh-CN">
                <a:solidFill>
                  <a:schemeClr val="dk2"/>
                </a:solidFill>
              </a:rPr>
              <a:t>Future work:</a:t>
            </a:r>
            <a:endParaRPr b="1">
              <a:solidFill>
                <a:schemeClr val="dk2"/>
              </a:solidFill>
            </a:endParaRPr>
          </a:p>
          <a:p>
            <a:pPr indent="-311150" lvl="0" marL="457200" rtl="0" algn="l">
              <a:spcBef>
                <a:spcPts val="1200"/>
              </a:spcBef>
              <a:spcAft>
                <a:spcPts val="0"/>
              </a:spcAft>
              <a:buSzPts val="1300"/>
              <a:buChar char="-"/>
            </a:pPr>
            <a:r>
              <a:rPr lang="zh-CN"/>
              <a:t>Consult domain expert and </a:t>
            </a:r>
            <a:r>
              <a:rPr lang="zh-CN"/>
              <a:t>manually</a:t>
            </a:r>
            <a:r>
              <a:rPr lang="zh-CN"/>
              <a:t> sample and evaluate the explanations to validate the evaluation result.</a:t>
            </a:r>
            <a:endParaRPr/>
          </a:p>
          <a:p>
            <a:pPr indent="-311150" lvl="0" marL="457200" rtl="0" algn="l">
              <a:spcBef>
                <a:spcPts val="0"/>
              </a:spcBef>
              <a:spcAft>
                <a:spcPts val="0"/>
              </a:spcAft>
              <a:buSzPts val="1300"/>
              <a:buChar char="-"/>
            </a:pPr>
            <a:r>
              <a:rPr lang="zh-CN"/>
              <a:t>Ablation test on factually correctness </a:t>
            </a:r>
            <a:r>
              <a:rPr lang="zh-CN"/>
              <a:t>evaluation</a:t>
            </a:r>
            <a:r>
              <a:rPr lang="zh-CN"/>
              <a:t> metrics</a:t>
            </a:r>
            <a:endParaRPr/>
          </a:p>
          <a:p>
            <a:pPr indent="-311150" lvl="0" marL="457200" rtl="0" algn="l">
              <a:spcBef>
                <a:spcPts val="0"/>
              </a:spcBef>
              <a:spcAft>
                <a:spcPts val="0"/>
              </a:spcAft>
              <a:buSzPts val="1300"/>
              <a:buChar char="-"/>
            </a:pPr>
            <a:r>
              <a:rPr lang="zh-CN"/>
              <a:t>Expending the model to medical domain LLMs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ctrTitle"/>
          </p:nvPr>
        </p:nvSpPr>
        <p:spPr>
          <a:xfrm>
            <a:off x="727950" y="22474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Thank You!</a:t>
            </a:r>
            <a:endParaRPr/>
          </a:p>
          <a:p>
            <a:pPr indent="0" lvl="0" marL="0" rtl="0" algn="ctr">
              <a:spcBef>
                <a:spcPts val="0"/>
              </a:spcBef>
              <a:spcAft>
                <a:spcPts val="0"/>
              </a:spcAft>
              <a:buNone/>
            </a:pPr>
            <a:r>
              <a:rPr lang="zh-C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Dataset - Patient Safety Event Report</a:t>
            </a:r>
            <a:endParaRPr/>
          </a:p>
        </p:txBody>
      </p:sp>
      <p:sp>
        <p:nvSpPr>
          <p:cNvPr id="93" name="Google Shape;93;p14"/>
          <p:cNvSpPr txBox="1"/>
          <p:nvPr>
            <p:ph idx="1" type="body"/>
          </p:nvPr>
        </p:nvSpPr>
        <p:spPr>
          <a:xfrm>
            <a:off x="729450" y="1993650"/>
            <a:ext cx="4398300" cy="297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The dataset contains  861 Patient Safety Event (PSE) reports which records the events causing safety issue for </a:t>
            </a:r>
            <a:r>
              <a:rPr lang="zh-CN"/>
              <a:t>hospital</a:t>
            </a:r>
            <a:r>
              <a:rPr lang="zh-CN"/>
              <a:t> patients in free text.  </a:t>
            </a:r>
            <a:endParaRPr/>
          </a:p>
          <a:p>
            <a:pPr indent="0" lvl="0" marL="457200" rtl="0" algn="l">
              <a:spcBef>
                <a:spcPts val="1200"/>
              </a:spcBef>
              <a:spcAft>
                <a:spcPts val="0"/>
              </a:spcAft>
              <a:buNone/>
            </a:pPr>
            <a:r>
              <a:t/>
            </a:r>
            <a:endParaRPr sz="500"/>
          </a:p>
          <a:p>
            <a:pPr indent="-311150" lvl="0" marL="457200" rtl="0" algn="l">
              <a:spcBef>
                <a:spcPts val="1200"/>
              </a:spcBef>
              <a:spcAft>
                <a:spcPts val="0"/>
              </a:spcAft>
              <a:buSzPts val="1300"/>
              <a:buChar char="-"/>
            </a:pPr>
            <a:r>
              <a:rPr lang="zh-CN"/>
              <a:t>These are all classes adopted from the PSE report </a:t>
            </a:r>
            <a:endParaRPr/>
          </a:p>
          <a:p>
            <a:pPr indent="0" lvl="0" marL="457200" rtl="0" algn="l">
              <a:spcBef>
                <a:spcPts val="1200"/>
              </a:spcBef>
              <a:spcAft>
                <a:spcPts val="0"/>
              </a:spcAft>
              <a:buNone/>
            </a:pPr>
            <a:r>
              <a:t/>
            </a:r>
            <a:endParaRPr sz="400"/>
          </a:p>
          <a:p>
            <a:pPr indent="-311150" lvl="0" marL="457200" rtl="0" algn="l">
              <a:spcBef>
                <a:spcPts val="1200"/>
              </a:spcBef>
              <a:spcAft>
                <a:spcPts val="0"/>
              </a:spcAft>
              <a:buSzPts val="1300"/>
              <a:buChar char="-"/>
            </a:pPr>
            <a:r>
              <a:rPr b="1" lang="zh-CN"/>
              <a:t>Confidencial</a:t>
            </a:r>
            <a:r>
              <a:rPr lang="zh-CN"/>
              <a:t> dataset can only be processed locally</a:t>
            </a:r>
            <a:endParaRPr/>
          </a:p>
          <a:p>
            <a:pPr indent="0" lvl="0" marL="0" rtl="0" algn="l">
              <a:spcBef>
                <a:spcPts val="1200"/>
              </a:spcBef>
              <a:spcAft>
                <a:spcPts val="1200"/>
              </a:spcAft>
              <a:buNone/>
            </a:pPr>
            <a:r>
              <a:t/>
            </a:r>
            <a:endParaRPr/>
          </a:p>
        </p:txBody>
      </p:sp>
      <p:pic>
        <p:nvPicPr>
          <p:cNvPr id="94" name="Google Shape;94;p14"/>
          <p:cNvPicPr preferRelativeResize="0"/>
          <p:nvPr/>
        </p:nvPicPr>
        <p:blipFill rotWithShape="1">
          <a:blip r:embed="rId3">
            <a:alphaModFix/>
          </a:blip>
          <a:srcRect b="-1870" l="820" r="-819" t="1870"/>
          <a:stretch/>
        </p:blipFill>
        <p:spPr>
          <a:xfrm>
            <a:off x="5202738" y="3142211"/>
            <a:ext cx="3799826" cy="1339225"/>
          </a:xfrm>
          <a:prstGeom prst="rect">
            <a:avLst/>
          </a:prstGeom>
          <a:noFill/>
          <a:ln cap="flat" cmpd="sng" w="19050">
            <a:solidFill>
              <a:schemeClr val="dk2"/>
            </a:solidFill>
            <a:prstDash val="solid"/>
            <a:round/>
            <a:headEnd len="sm" w="sm" type="none"/>
            <a:tailEnd len="sm" w="sm" type="none"/>
          </a:ln>
        </p:spPr>
      </p:pic>
      <p:sp>
        <p:nvSpPr>
          <p:cNvPr id="95" name="Google Shape;95;p14"/>
          <p:cNvSpPr txBox="1"/>
          <p:nvPr/>
        </p:nvSpPr>
        <p:spPr>
          <a:xfrm>
            <a:off x="5180863" y="2049900"/>
            <a:ext cx="3843600" cy="765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zh-CN" sz="1300">
                <a:solidFill>
                  <a:schemeClr val="accent1"/>
                </a:solidFill>
                <a:latin typeface="Lato"/>
                <a:ea typeface="Lato"/>
                <a:cs typeface="Lato"/>
                <a:sym typeface="Lato"/>
              </a:rPr>
              <a:t>Content:  </a:t>
            </a:r>
            <a:r>
              <a:rPr lang="zh-CN" sz="1300">
                <a:solidFill>
                  <a:schemeClr val="accent1"/>
                </a:solidFill>
                <a:latin typeface="Lato"/>
                <a:ea typeface="Lato"/>
                <a:cs typeface="Lato"/>
                <a:sym typeface="Lato"/>
              </a:rPr>
              <a:t>Patient need a EPIC, no available one…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zh-CN" sz="1300">
                <a:solidFill>
                  <a:schemeClr val="accent1"/>
                </a:solidFill>
                <a:latin typeface="Lato"/>
                <a:ea typeface="Lato"/>
                <a:cs typeface="Lato"/>
                <a:sym typeface="Lato"/>
              </a:rPr>
              <a:t>Label:</a:t>
            </a:r>
            <a:r>
              <a:rPr lang="zh-CN" sz="1300">
                <a:solidFill>
                  <a:schemeClr val="accent1"/>
                </a:solidFill>
                <a:latin typeface="Lato"/>
                <a:ea typeface="Lato"/>
                <a:cs typeface="Lato"/>
                <a:sym typeface="Lato"/>
              </a:rPr>
              <a:t> Equipment/devices</a:t>
            </a:r>
            <a:endParaRPr sz="1300">
              <a:solidFill>
                <a:schemeClr val="accent1"/>
              </a:solidFill>
              <a:latin typeface="Lato"/>
              <a:ea typeface="Lato"/>
              <a:cs typeface="Lato"/>
              <a:sym typeface="Lato"/>
            </a:endParaRPr>
          </a:p>
        </p:txBody>
      </p:sp>
      <p:cxnSp>
        <p:nvCxnSpPr>
          <p:cNvPr id="96" name="Google Shape;96;p14"/>
          <p:cNvCxnSpPr>
            <a:endCxn id="95" idx="1"/>
          </p:cNvCxnSpPr>
          <p:nvPr/>
        </p:nvCxnSpPr>
        <p:spPr>
          <a:xfrm flipH="1" rot="10800000">
            <a:off x="4524763" y="2432400"/>
            <a:ext cx="656100" cy="155100"/>
          </a:xfrm>
          <a:prstGeom prst="straightConnector1">
            <a:avLst/>
          </a:prstGeom>
          <a:noFill/>
          <a:ln cap="flat" cmpd="sng" w="38100">
            <a:solidFill>
              <a:srgbClr val="FF0000"/>
            </a:solidFill>
            <a:prstDash val="solid"/>
            <a:round/>
            <a:headEnd len="med" w="med" type="none"/>
            <a:tailEnd len="med" w="med" type="triangle"/>
          </a:ln>
        </p:spPr>
      </p:cxnSp>
      <p:cxnSp>
        <p:nvCxnSpPr>
          <p:cNvPr id="97" name="Google Shape;97;p14"/>
          <p:cNvCxnSpPr/>
          <p:nvPr/>
        </p:nvCxnSpPr>
        <p:spPr>
          <a:xfrm>
            <a:off x="4733413" y="3321150"/>
            <a:ext cx="435000" cy="2037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Motivation</a:t>
            </a:r>
            <a:endParaRPr/>
          </a:p>
        </p:txBody>
      </p:sp>
      <p:sp>
        <p:nvSpPr>
          <p:cNvPr id="103" name="Google Shape;103;p15"/>
          <p:cNvSpPr txBox="1"/>
          <p:nvPr>
            <p:ph idx="1" type="body"/>
          </p:nvPr>
        </p:nvSpPr>
        <p:spPr>
          <a:xfrm>
            <a:off x="729450" y="1853850"/>
            <a:ext cx="7688700" cy="302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Correct classifications</a:t>
            </a:r>
            <a:r>
              <a:rPr lang="zh-CN"/>
              <a:t> and </a:t>
            </a:r>
            <a:r>
              <a:rPr b="1" lang="zh-CN"/>
              <a:t>explanations</a:t>
            </a:r>
            <a:r>
              <a:rPr lang="zh-CN"/>
              <a:t>  of such PSE reports are vital for preventing patient injuries.</a:t>
            </a:r>
            <a:endParaRPr/>
          </a:p>
          <a:p>
            <a:pPr indent="0" lvl="0" marL="0" rtl="0" algn="l">
              <a:spcBef>
                <a:spcPts val="1200"/>
              </a:spcBef>
              <a:spcAft>
                <a:spcPts val="0"/>
              </a:spcAft>
              <a:buNone/>
            </a:pPr>
            <a:r>
              <a:rPr lang="zh-CN"/>
              <a:t>How are PSE reports classified and explained now?</a:t>
            </a:r>
            <a:endParaRPr/>
          </a:p>
          <a:p>
            <a:pPr indent="-311150" lvl="0" marL="457200" rtl="0" algn="l">
              <a:spcBef>
                <a:spcPts val="1200"/>
              </a:spcBef>
              <a:spcAft>
                <a:spcPts val="0"/>
              </a:spcAft>
              <a:buSzPts val="1300"/>
              <a:buChar char="-"/>
            </a:pPr>
            <a:r>
              <a:rPr lang="zh-CN"/>
              <a:t>Classified with BERT (and </a:t>
            </a:r>
            <a:r>
              <a:rPr lang="zh-CN"/>
              <a:t>variants</a:t>
            </a:r>
            <a:r>
              <a:rPr lang="zh-CN"/>
              <a:t>) embedding and Machine Learning models  or a fine-tuned </a:t>
            </a:r>
            <a:r>
              <a:rPr lang="zh-CN"/>
              <a:t>BE</a:t>
            </a:r>
            <a:r>
              <a:rPr lang="zh-CN"/>
              <a:t>RT </a:t>
            </a:r>
            <a:r>
              <a:rPr lang="zh-CN"/>
              <a:t>(and variants) </a:t>
            </a:r>
            <a:r>
              <a:rPr lang="zh-CN"/>
              <a:t>with a classification head</a:t>
            </a:r>
            <a:endParaRPr sz="100"/>
          </a:p>
          <a:p>
            <a:pPr indent="-311150" lvl="0" marL="457200" rtl="0" algn="l">
              <a:spcBef>
                <a:spcPts val="0"/>
              </a:spcBef>
              <a:spcAft>
                <a:spcPts val="0"/>
              </a:spcAft>
              <a:buSzPts val="1300"/>
              <a:buChar char="-"/>
            </a:pPr>
            <a:r>
              <a:rPr lang="zh-CN"/>
              <a:t>Explained with Explainability tools: Saliency, SHAP,  and LIME -&gt; saliency map</a:t>
            </a:r>
            <a:endParaRPr/>
          </a:p>
          <a:p>
            <a:pPr indent="0" lvl="0" marL="0" rtl="0" algn="l">
              <a:spcBef>
                <a:spcPts val="1200"/>
              </a:spcBef>
              <a:spcAft>
                <a:spcPts val="0"/>
              </a:spcAft>
              <a:buNone/>
            </a:pPr>
            <a:r>
              <a:rPr lang="zh-CN"/>
              <a:t>Current drawback and potential </a:t>
            </a:r>
            <a:r>
              <a:rPr lang="zh-CN"/>
              <a:t>improvement</a:t>
            </a:r>
            <a:r>
              <a:rPr lang="zh-CN"/>
              <a:t>:</a:t>
            </a:r>
            <a:endParaRPr/>
          </a:p>
          <a:p>
            <a:pPr indent="-311150" lvl="0" marL="457200" rtl="0" algn="l">
              <a:spcBef>
                <a:spcPts val="1200"/>
              </a:spcBef>
              <a:spcAft>
                <a:spcPts val="0"/>
              </a:spcAft>
              <a:buSzPts val="1300"/>
              <a:buChar char="-"/>
            </a:pPr>
            <a:r>
              <a:rPr lang="zh-CN"/>
              <a:t>Study shows c</a:t>
            </a:r>
            <a:r>
              <a:rPr lang="zh-CN"/>
              <a:t>linicians might be distracted by saliency maps or don’t trust it due to the complexity.</a:t>
            </a:r>
            <a:endParaRPr sz="100"/>
          </a:p>
          <a:p>
            <a:pPr indent="-311150" lvl="0" marL="457200" rtl="0" algn="l">
              <a:spcBef>
                <a:spcPts val="0"/>
              </a:spcBef>
              <a:spcAft>
                <a:spcPts val="0"/>
              </a:spcAft>
              <a:buSzPts val="1300"/>
              <a:buChar char="-"/>
            </a:pPr>
            <a:r>
              <a:rPr lang="zh-CN"/>
              <a:t>Potentially be improved with generative LLMs with natural language explanation (NLE)</a:t>
            </a:r>
            <a:endParaRPr/>
          </a:p>
        </p:txBody>
      </p:sp>
      <p:pic>
        <p:nvPicPr>
          <p:cNvPr id="104" name="Google Shape;104;p15"/>
          <p:cNvPicPr preferRelativeResize="0"/>
          <p:nvPr/>
        </p:nvPicPr>
        <p:blipFill>
          <a:blip r:embed="rId3">
            <a:alphaModFix/>
          </a:blip>
          <a:stretch>
            <a:fillRect/>
          </a:stretch>
        </p:blipFill>
        <p:spPr>
          <a:xfrm>
            <a:off x="2683525" y="837400"/>
            <a:ext cx="6014177" cy="866300"/>
          </a:xfrm>
          <a:prstGeom prst="rect">
            <a:avLst/>
          </a:prstGeom>
          <a:noFill/>
          <a:ln>
            <a:noFill/>
          </a:ln>
        </p:spPr>
      </p:pic>
      <p:cxnSp>
        <p:nvCxnSpPr>
          <p:cNvPr id="105" name="Google Shape;105;p15"/>
          <p:cNvCxnSpPr/>
          <p:nvPr/>
        </p:nvCxnSpPr>
        <p:spPr>
          <a:xfrm flipH="1" rot="10800000">
            <a:off x="6318450" y="1793650"/>
            <a:ext cx="212400" cy="1343700"/>
          </a:xfrm>
          <a:prstGeom prst="straightConnector1">
            <a:avLst/>
          </a:prstGeom>
          <a:noFill/>
          <a:ln cap="flat" cmpd="sng" w="762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Methods - LLM Choosing</a:t>
            </a:r>
            <a:endParaRPr/>
          </a:p>
        </p:txBody>
      </p:sp>
      <p:sp>
        <p:nvSpPr>
          <p:cNvPr id="111" name="Google Shape;111;p16"/>
          <p:cNvSpPr txBox="1"/>
          <p:nvPr>
            <p:ph idx="1" type="body"/>
          </p:nvPr>
        </p:nvSpPr>
        <p:spPr>
          <a:xfrm>
            <a:off x="729450" y="2078875"/>
            <a:ext cx="44391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Mainly </a:t>
            </a:r>
            <a:r>
              <a:rPr b="1" lang="zh-CN"/>
              <a:t>Qwen 2.5</a:t>
            </a:r>
            <a:r>
              <a:rPr lang="zh-CN"/>
              <a:t> series from Alibaba AI: Qwen14B, Qwen32B, QwQ, Deepseek distilled Qwens</a:t>
            </a:r>
            <a:endParaRPr/>
          </a:p>
          <a:p>
            <a:pPr indent="0" lvl="0" marL="457200" rtl="0" algn="l">
              <a:spcBef>
                <a:spcPts val="1200"/>
              </a:spcBef>
              <a:spcAft>
                <a:spcPts val="0"/>
              </a:spcAft>
              <a:buNone/>
            </a:pPr>
            <a:r>
              <a:t/>
            </a:r>
            <a:endParaRPr sz="500"/>
          </a:p>
          <a:p>
            <a:pPr indent="-311150" lvl="0" marL="457200" rtl="0" algn="l">
              <a:spcBef>
                <a:spcPts val="1200"/>
              </a:spcBef>
              <a:spcAft>
                <a:spcPts val="0"/>
              </a:spcAft>
              <a:buSzPts val="1300"/>
              <a:buChar char="-"/>
            </a:pPr>
            <a:r>
              <a:rPr lang="zh-CN"/>
              <a:t>Rationales:</a:t>
            </a:r>
            <a:endParaRPr/>
          </a:p>
          <a:p>
            <a:pPr indent="-298450" lvl="1" marL="914400" rtl="0" algn="l">
              <a:spcBef>
                <a:spcPts val="0"/>
              </a:spcBef>
              <a:spcAft>
                <a:spcPts val="0"/>
              </a:spcAft>
              <a:buSzPts val="1100"/>
              <a:buChar char="-"/>
            </a:pPr>
            <a:r>
              <a:rPr lang="zh-CN"/>
              <a:t>Confidencial dataset, no API, no cloud server</a:t>
            </a:r>
            <a:endParaRPr/>
          </a:p>
          <a:p>
            <a:pPr indent="-298450" lvl="1" marL="914400" rtl="0" algn="l">
              <a:spcBef>
                <a:spcPts val="0"/>
              </a:spcBef>
              <a:spcAft>
                <a:spcPts val="0"/>
              </a:spcAft>
              <a:buSzPts val="1100"/>
              <a:buChar char="-"/>
            </a:pPr>
            <a:r>
              <a:rPr lang="zh-CN"/>
              <a:t>One of the most widely used open-sourced LLMs</a:t>
            </a:r>
            <a:endParaRPr/>
          </a:p>
          <a:p>
            <a:pPr indent="-298450" lvl="1" marL="914400" rtl="0" algn="l">
              <a:spcBef>
                <a:spcPts val="0"/>
              </a:spcBef>
              <a:spcAft>
                <a:spcPts val="0"/>
              </a:spcAft>
              <a:buSzPts val="1100"/>
              <a:buChar char="-"/>
            </a:pPr>
            <a:r>
              <a:rPr lang="zh-CN"/>
              <a:t>More scale options compare with others like LLaMA</a:t>
            </a:r>
            <a:endParaRPr/>
          </a:p>
          <a:p>
            <a:pPr indent="-298450" lvl="1" marL="914400" rtl="0" algn="l">
              <a:spcBef>
                <a:spcPts val="0"/>
              </a:spcBef>
              <a:spcAft>
                <a:spcPts val="0"/>
              </a:spcAft>
              <a:buSzPts val="1100"/>
              <a:buChar char="-"/>
            </a:pPr>
            <a:r>
              <a:rPr lang="zh-CN"/>
              <a:t>Unique advanced 32B scale </a:t>
            </a:r>
            <a:r>
              <a:rPr lang="zh-CN"/>
              <a:t>reasoning</a:t>
            </a:r>
            <a:r>
              <a:rPr lang="zh-CN"/>
              <a:t> model -&gt; QwQ</a:t>
            </a:r>
            <a:endParaRPr/>
          </a:p>
          <a:p>
            <a:pPr indent="-298450" lvl="1" marL="914400" rtl="0" algn="l">
              <a:spcBef>
                <a:spcPts val="0"/>
              </a:spcBef>
              <a:spcAft>
                <a:spcPts val="0"/>
              </a:spcAft>
              <a:buSzPts val="1100"/>
              <a:buChar char="-"/>
            </a:pPr>
            <a:r>
              <a:rPr lang="zh-CN"/>
              <a:t>(LLaMA failed functions in HF, resulting null output)</a:t>
            </a:r>
            <a:endParaRPr/>
          </a:p>
        </p:txBody>
      </p:sp>
      <p:pic>
        <p:nvPicPr>
          <p:cNvPr descr="Ficheiro:Qwen 2.5.jpg – Wikipédia, a enciclopédia livre" id="112" name="Google Shape;112;p16"/>
          <p:cNvPicPr preferRelativeResize="0"/>
          <p:nvPr/>
        </p:nvPicPr>
        <p:blipFill>
          <a:blip r:embed="rId3">
            <a:alphaModFix/>
          </a:blip>
          <a:stretch>
            <a:fillRect/>
          </a:stretch>
        </p:blipFill>
        <p:spPr>
          <a:xfrm>
            <a:off x="5646325" y="2240278"/>
            <a:ext cx="2695600" cy="150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Methods - Instruction-Based Learning Classification</a:t>
            </a:r>
            <a:endParaRPr/>
          </a:p>
        </p:txBody>
      </p:sp>
      <p:sp>
        <p:nvSpPr>
          <p:cNvPr id="118" name="Google Shape;118;p17"/>
          <p:cNvSpPr txBox="1"/>
          <p:nvPr>
            <p:ph idx="1" type="body"/>
          </p:nvPr>
        </p:nvSpPr>
        <p:spPr>
          <a:xfrm>
            <a:off x="729450" y="2078875"/>
            <a:ext cx="3842400" cy="290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Zero-shot:</a:t>
            </a:r>
            <a:r>
              <a:rPr lang="zh-CN"/>
              <a:t> Simply </a:t>
            </a:r>
            <a:r>
              <a:rPr lang="zh-CN"/>
              <a:t>input</a:t>
            </a:r>
            <a:r>
              <a:rPr lang="zh-CN"/>
              <a:t> the </a:t>
            </a:r>
            <a:r>
              <a:rPr lang="zh-CN"/>
              <a:t>prompt</a:t>
            </a:r>
            <a:r>
              <a:rPr lang="zh-CN"/>
              <a:t> on right</a:t>
            </a:r>
            <a:endParaRPr/>
          </a:p>
          <a:p>
            <a:pPr indent="0" lvl="0" marL="0" rtl="0" algn="l">
              <a:spcBef>
                <a:spcPts val="1200"/>
              </a:spcBef>
              <a:spcAft>
                <a:spcPts val="0"/>
              </a:spcAft>
              <a:buNone/>
            </a:pPr>
            <a:r>
              <a:rPr b="1" lang="zh-CN"/>
              <a:t>Retrival Augmented Generation (RAG):</a:t>
            </a:r>
            <a:r>
              <a:rPr lang="zh-CN"/>
              <a:t> Adopted a BioBERT’s embedding to map report contents for </a:t>
            </a:r>
            <a:r>
              <a:rPr lang="zh-CN"/>
              <a:t>retrieval. Then input the prompt on right</a:t>
            </a:r>
            <a:endParaRPr/>
          </a:p>
          <a:p>
            <a:pPr indent="0" lvl="0" marL="0" rtl="0" algn="l">
              <a:spcBef>
                <a:spcPts val="1200"/>
              </a:spcBef>
              <a:spcAft>
                <a:spcPts val="0"/>
              </a:spcAft>
              <a:buNone/>
            </a:pPr>
            <a:r>
              <a:rPr b="1" lang="zh-CN"/>
              <a:t>Self-Consistency: </a:t>
            </a:r>
            <a:r>
              <a:rPr lang="zh-CN"/>
              <a:t>Run the generation process for multiple times and take majority voting for result</a:t>
            </a:r>
            <a:endParaRPr/>
          </a:p>
          <a:p>
            <a:pPr indent="0" lvl="0" marL="0" rtl="0" algn="l">
              <a:spcBef>
                <a:spcPts val="1200"/>
              </a:spcBef>
              <a:spcAft>
                <a:spcPts val="0"/>
              </a:spcAft>
              <a:buNone/>
            </a:pPr>
            <a:r>
              <a:rPr b="1" lang="zh-CN"/>
              <a:t>Output:</a:t>
            </a:r>
            <a:r>
              <a:rPr lang="zh-CN"/>
              <a:t> 1. Classification Prediction 2. Explanation for the prediction in natural language</a:t>
            </a:r>
            <a:endParaRPr/>
          </a:p>
          <a:p>
            <a:pPr indent="0" lvl="0" marL="0" rtl="0" algn="l">
              <a:spcBef>
                <a:spcPts val="1200"/>
              </a:spcBef>
              <a:spcAft>
                <a:spcPts val="1200"/>
              </a:spcAft>
              <a:buNone/>
            </a:pPr>
            <a:r>
              <a:rPr b="1" lang="zh-CN"/>
              <a:t>Evaluate</a:t>
            </a:r>
            <a:r>
              <a:rPr lang="zh-CN"/>
              <a:t> with accuracy, F1-score, recall….</a:t>
            </a:r>
            <a:endParaRPr/>
          </a:p>
        </p:txBody>
      </p:sp>
      <p:pic>
        <p:nvPicPr>
          <p:cNvPr id="119" name="Google Shape;119;p17"/>
          <p:cNvPicPr preferRelativeResize="0"/>
          <p:nvPr/>
        </p:nvPicPr>
        <p:blipFill>
          <a:blip r:embed="rId3">
            <a:alphaModFix/>
          </a:blip>
          <a:stretch>
            <a:fillRect/>
          </a:stretch>
        </p:blipFill>
        <p:spPr>
          <a:xfrm>
            <a:off x="4980500" y="1900000"/>
            <a:ext cx="3541820" cy="2984851"/>
          </a:xfrm>
          <a:prstGeom prst="rect">
            <a:avLst/>
          </a:prstGeom>
          <a:noFill/>
          <a:ln>
            <a:noFill/>
          </a:ln>
        </p:spPr>
      </p:pic>
      <p:pic>
        <p:nvPicPr>
          <p:cNvPr id="120" name="Google Shape;120;p17"/>
          <p:cNvPicPr preferRelativeResize="0"/>
          <p:nvPr/>
        </p:nvPicPr>
        <p:blipFill>
          <a:blip r:embed="rId4">
            <a:alphaModFix/>
          </a:blip>
          <a:stretch>
            <a:fillRect/>
          </a:stretch>
        </p:blipFill>
        <p:spPr>
          <a:xfrm>
            <a:off x="691925" y="1688675"/>
            <a:ext cx="5995223" cy="2336049"/>
          </a:xfrm>
          <a:prstGeom prst="rect">
            <a:avLst/>
          </a:prstGeom>
          <a:noFill/>
          <a:ln>
            <a:noFill/>
          </a:ln>
        </p:spPr>
      </p:pic>
      <p:pic>
        <p:nvPicPr>
          <p:cNvPr id="121" name="Google Shape;121;p17"/>
          <p:cNvPicPr preferRelativeResize="0"/>
          <p:nvPr/>
        </p:nvPicPr>
        <p:blipFill>
          <a:blip r:embed="rId4">
            <a:alphaModFix/>
          </a:blip>
          <a:stretch>
            <a:fillRect/>
          </a:stretch>
        </p:blipFill>
        <p:spPr>
          <a:xfrm>
            <a:off x="6824675" y="612150"/>
            <a:ext cx="2181125" cy="849876"/>
          </a:xfrm>
          <a:prstGeom prst="rect">
            <a:avLst/>
          </a:prstGeom>
          <a:noFill/>
          <a:ln>
            <a:noFill/>
          </a:ln>
        </p:spPr>
      </p:pic>
      <p:cxnSp>
        <p:nvCxnSpPr>
          <p:cNvPr id="122" name="Google Shape;122;p17"/>
          <p:cNvCxnSpPr/>
          <p:nvPr/>
        </p:nvCxnSpPr>
        <p:spPr>
          <a:xfrm flipH="1" rot="10800000">
            <a:off x="2468625" y="2762250"/>
            <a:ext cx="2724900" cy="1243800"/>
          </a:xfrm>
          <a:prstGeom prst="straightConnector1">
            <a:avLst/>
          </a:prstGeom>
          <a:noFill/>
          <a:ln cap="flat" cmpd="sng" w="38100">
            <a:solidFill>
              <a:srgbClr val="FF0000"/>
            </a:solidFill>
            <a:prstDash val="solid"/>
            <a:round/>
            <a:headEnd len="med" w="med" type="none"/>
            <a:tailEnd len="med" w="med" type="triangle"/>
          </a:ln>
        </p:spPr>
      </p:cxnSp>
      <p:cxnSp>
        <p:nvCxnSpPr>
          <p:cNvPr id="123" name="Google Shape;123;p17"/>
          <p:cNvCxnSpPr/>
          <p:nvPr/>
        </p:nvCxnSpPr>
        <p:spPr>
          <a:xfrm flipH="1" rot="10800000">
            <a:off x="3981050" y="3549900"/>
            <a:ext cx="875100" cy="4749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Methods - Evaluate Explanation Faithfulness</a:t>
            </a:r>
            <a:endParaRPr/>
          </a:p>
        </p:txBody>
      </p:sp>
      <p:sp>
        <p:nvSpPr>
          <p:cNvPr id="129" name="Google Shape;129;p18"/>
          <p:cNvSpPr txBox="1"/>
          <p:nvPr>
            <p:ph idx="1" type="body"/>
          </p:nvPr>
        </p:nvSpPr>
        <p:spPr>
          <a:xfrm>
            <a:off x="729450" y="2078875"/>
            <a:ext cx="7932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Faithfulness:</a:t>
            </a:r>
            <a:r>
              <a:rPr lang="zh-CN"/>
              <a:t> Does the explanation reflects the internal decision process of a model? </a:t>
            </a:r>
            <a:endParaRPr/>
          </a:p>
          <a:p>
            <a:pPr indent="0" lvl="0" marL="0" rtl="0" algn="l">
              <a:spcBef>
                <a:spcPts val="1200"/>
              </a:spcBef>
              <a:spcAft>
                <a:spcPts val="0"/>
              </a:spcAft>
              <a:buNone/>
            </a:pPr>
            <a:r>
              <a:rPr b="1" lang="zh-CN"/>
              <a:t>Counterfactual editor:</a:t>
            </a:r>
            <a:r>
              <a:rPr lang="zh-CN"/>
              <a:t> </a:t>
            </a:r>
            <a:endParaRPr/>
          </a:p>
          <a:p>
            <a:pPr indent="-311150" lvl="0" marL="457200" rtl="0" algn="l">
              <a:spcBef>
                <a:spcPts val="1200"/>
              </a:spcBef>
              <a:spcAft>
                <a:spcPts val="0"/>
              </a:spcAft>
              <a:buSzPts val="1300"/>
              <a:buChar char="-"/>
            </a:pPr>
            <a:r>
              <a:rPr lang="zh-CN"/>
              <a:t>Counterfactually edit the content and check if the LLM make same prediction with the edited content</a:t>
            </a:r>
            <a:endParaRPr/>
          </a:p>
          <a:p>
            <a:pPr indent="-311150" lvl="0" marL="457200" rtl="0" algn="l">
              <a:spcBef>
                <a:spcPts val="0"/>
              </a:spcBef>
              <a:spcAft>
                <a:spcPts val="0"/>
              </a:spcAft>
              <a:buSzPts val="1300"/>
              <a:buChar char="-"/>
            </a:pPr>
            <a:r>
              <a:rPr lang="zh-CN"/>
              <a:t> Fine-tune a T5 model with the following editor loss and edit:</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1202325" y="3464750"/>
            <a:ext cx="2166175" cy="428825"/>
          </a:xfrm>
          <a:prstGeom prst="rect">
            <a:avLst/>
          </a:prstGeom>
          <a:noFill/>
          <a:ln>
            <a:noFill/>
          </a:ln>
        </p:spPr>
      </p:pic>
      <p:pic>
        <p:nvPicPr>
          <p:cNvPr id="131" name="Google Shape;131;p18"/>
          <p:cNvPicPr preferRelativeResize="0"/>
          <p:nvPr/>
        </p:nvPicPr>
        <p:blipFill>
          <a:blip r:embed="rId4">
            <a:alphaModFix/>
          </a:blip>
          <a:stretch>
            <a:fillRect/>
          </a:stretch>
        </p:blipFill>
        <p:spPr>
          <a:xfrm>
            <a:off x="3368488" y="3464750"/>
            <a:ext cx="2304525" cy="428825"/>
          </a:xfrm>
          <a:prstGeom prst="rect">
            <a:avLst/>
          </a:prstGeom>
          <a:noFill/>
          <a:ln>
            <a:noFill/>
          </a:ln>
        </p:spPr>
      </p:pic>
      <p:pic>
        <p:nvPicPr>
          <p:cNvPr id="132" name="Google Shape;132;p18"/>
          <p:cNvPicPr preferRelativeResize="0"/>
          <p:nvPr/>
        </p:nvPicPr>
        <p:blipFill>
          <a:blip r:embed="rId5">
            <a:alphaModFix/>
          </a:blip>
          <a:stretch>
            <a:fillRect/>
          </a:stretch>
        </p:blipFill>
        <p:spPr>
          <a:xfrm>
            <a:off x="5773250" y="3352250"/>
            <a:ext cx="3107525" cy="891275"/>
          </a:xfrm>
          <a:prstGeom prst="rect">
            <a:avLst/>
          </a:prstGeom>
          <a:noFill/>
          <a:ln>
            <a:noFill/>
          </a:ln>
        </p:spPr>
      </p:pic>
      <p:pic>
        <p:nvPicPr>
          <p:cNvPr id="133" name="Google Shape;133;p18"/>
          <p:cNvPicPr preferRelativeResize="0"/>
          <p:nvPr/>
        </p:nvPicPr>
        <p:blipFill>
          <a:blip r:embed="rId6">
            <a:alphaModFix/>
          </a:blip>
          <a:stretch>
            <a:fillRect/>
          </a:stretch>
        </p:blipFill>
        <p:spPr>
          <a:xfrm>
            <a:off x="2596050" y="4339975"/>
            <a:ext cx="4250117" cy="535200"/>
          </a:xfrm>
          <a:prstGeom prst="rect">
            <a:avLst/>
          </a:prstGeom>
          <a:noFill/>
          <a:ln cap="flat" cmpd="sng" w="19050">
            <a:solidFill>
              <a:schemeClr val="dk2"/>
            </a:solidFill>
            <a:prstDash val="solid"/>
            <a:round/>
            <a:headEnd len="sm" w="sm" type="none"/>
            <a:tailEnd len="sm" w="sm" type="none"/>
          </a:ln>
        </p:spPr>
      </p:pic>
      <p:pic>
        <p:nvPicPr>
          <p:cNvPr id="134" name="Google Shape;134;p18"/>
          <p:cNvPicPr preferRelativeResize="0"/>
          <p:nvPr/>
        </p:nvPicPr>
        <p:blipFill rotWithShape="1">
          <a:blip r:embed="rId7">
            <a:alphaModFix/>
          </a:blip>
          <a:srcRect b="32368" l="54967" r="28937" t="23891"/>
          <a:stretch/>
        </p:blipFill>
        <p:spPr>
          <a:xfrm>
            <a:off x="2596050" y="2456125"/>
            <a:ext cx="451550" cy="460175"/>
          </a:xfrm>
          <a:prstGeom prst="rect">
            <a:avLst/>
          </a:prstGeom>
          <a:noFill/>
          <a:ln>
            <a:noFill/>
          </a:ln>
        </p:spPr>
      </p:pic>
      <p:pic>
        <p:nvPicPr>
          <p:cNvPr id="135" name="Google Shape;135;p18"/>
          <p:cNvPicPr preferRelativeResize="0"/>
          <p:nvPr/>
        </p:nvPicPr>
        <p:blipFill>
          <a:blip r:embed="rId8">
            <a:alphaModFix/>
          </a:blip>
          <a:stretch>
            <a:fillRect/>
          </a:stretch>
        </p:blipFill>
        <p:spPr>
          <a:xfrm>
            <a:off x="791925" y="1821850"/>
            <a:ext cx="5329626" cy="1642900"/>
          </a:xfrm>
          <a:prstGeom prst="rect">
            <a:avLst/>
          </a:prstGeom>
          <a:noFill/>
          <a:ln>
            <a:noFill/>
          </a:ln>
        </p:spPr>
      </p:pic>
      <p:pic>
        <p:nvPicPr>
          <p:cNvPr id="136" name="Google Shape;136;p18"/>
          <p:cNvPicPr preferRelativeResize="0"/>
          <p:nvPr/>
        </p:nvPicPr>
        <p:blipFill>
          <a:blip r:embed="rId8">
            <a:alphaModFix/>
          </a:blip>
          <a:stretch>
            <a:fillRect/>
          </a:stretch>
        </p:blipFill>
        <p:spPr>
          <a:xfrm>
            <a:off x="6432750" y="581225"/>
            <a:ext cx="2602953" cy="802376"/>
          </a:xfrm>
          <a:prstGeom prst="rect">
            <a:avLst/>
          </a:prstGeom>
          <a:noFill/>
          <a:ln>
            <a:noFill/>
          </a:ln>
        </p:spPr>
      </p:pic>
      <p:cxnSp>
        <p:nvCxnSpPr>
          <p:cNvPr id="137" name="Google Shape;137;p18"/>
          <p:cNvCxnSpPr/>
          <p:nvPr/>
        </p:nvCxnSpPr>
        <p:spPr>
          <a:xfrm rot="10800000">
            <a:off x="2031175" y="2668725"/>
            <a:ext cx="293700" cy="843600"/>
          </a:xfrm>
          <a:prstGeom prst="straightConnector1">
            <a:avLst/>
          </a:prstGeom>
          <a:noFill/>
          <a:ln cap="flat" cmpd="sng" w="38100">
            <a:solidFill>
              <a:srgbClr val="FF0000"/>
            </a:solidFill>
            <a:prstDash val="solid"/>
            <a:round/>
            <a:headEnd len="med" w="med" type="none"/>
            <a:tailEnd len="med" w="med" type="triangle"/>
          </a:ln>
        </p:spPr>
      </p:cxnSp>
      <p:grpSp>
        <p:nvGrpSpPr>
          <p:cNvPr id="138" name="Google Shape;138;p18"/>
          <p:cNvGrpSpPr/>
          <p:nvPr/>
        </p:nvGrpSpPr>
        <p:grpSpPr>
          <a:xfrm>
            <a:off x="3590500" y="1999900"/>
            <a:ext cx="1218600" cy="1518813"/>
            <a:chOff x="3590500" y="1999900"/>
            <a:chExt cx="1218600" cy="1518813"/>
          </a:xfrm>
        </p:grpSpPr>
        <p:cxnSp>
          <p:nvCxnSpPr>
            <p:cNvPr id="139" name="Google Shape;139;p18"/>
            <p:cNvCxnSpPr/>
            <p:nvPr/>
          </p:nvCxnSpPr>
          <p:spPr>
            <a:xfrm rot="10800000">
              <a:off x="4212200" y="2631013"/>
              <a:ext cx="390000" cy="887700"/>
            </a:xfrm>
            <a:prstGeom prst="straightConnector1">
              <a:avLst/>
            </a:prstGeom>
            <a:noFill/>
            <a:ln cap="flat" cmpd="sng" w="38100">
              <a:solidFill>
                <a:srgbClr val="FF0000"/>
              </a:solidFill>
              <a:prstDash val="solid"/>
              <a:round/>
              <a:headEnd len="med" w="med" type="none"/>
              <a:tailEnd len="med" w="med" type="triangle"/>
            </a:ln>
          </p:spPr>
        </p:cxnSp>
        <p:cxnSp>
          <p:nvCxnSpPr>
            <p:cNvPr id="140" name="Google Shape;140;p18"/>
            <p:cNvCxnSpPr/>
            <p:nvPr/>
          </p:nvCxnSpPr>
          <p:spPr>
            <a:xfrm>
              <a:off x="4199800" y="2275000"/>
              <a:ext cx="0" cy="1311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p:nvPr/>
          </p:nvSpPr>
          <p:spPr>
            <a:xfrm>
              <a:off x="3590500" y="1999900"/>
              <a:ext cx="1218600" cy="27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600">
                  <a:latin typeface="Lato"/>
                  <a:ea typeface="Lato"/>
                  <a:cs typeface="Lato"/>
                  <a:sym typeface="Lato"/>
                </a:rPr>
                <a:t>Fill the masked report with T5’s predicted words</a:t>
              </a:r>
              <a:endParaRPr sz="600">
                <a:latin typeface="Lato"/>
                <a:ea typeface="Lato"/>
                <a:cs typeface="Lato"/>
                <a:sym typeface="Lato"/>
              </a:endParaRPr>
            </a:p>
          </p:txBody>
        </p:sp>
      </p:grpSp>
      <p:grpSp>
        <p:nvGrpSpPr>
          <p:cNvPr id="142" name="Google Shape;142;p18"/>
          <p:cNvGrpSpPr/>
          <p:nvPr/>
        </p:nvGrpSpPr>
        <p:grpSpPr>
          <a:xfrm>
            <a:off x="2556125" y="2906200"/>
            <a:ext cx="1356300" cy="712400"/>
            <a:chOff x="2556125" y="2906200"/>
            <a:chExt cx="1356300" cy="712400"/>
          </a:xfrm>
        </p:grpSpPr>
        <p:cxnSp>
          <p:nvCxnSpPr>
            <p:cNvPr id="143" name="Google Shape;143;p18"/>
            <p:cNvCxnSpPr>
              <a:endCxn id="144" idx="3"/>
            </p:cNvCxnSpPr>
            <p:nvPr/>
          </p:nvCxnSpPr>
          <p:spPr>
            <a:xfrm rot="10800000">
              <a:off x="3437525" y="3326700"/>
              <a:ext cx="474900" cy="291900"/>
            </a:xfrm>
            <a:prstGeom prst="straightConnector1">
              <a:avLst/>
            </a:prstGeom>
            <a:noFill/>
            <a:ln cap="flat" cmpd="sng" w="38100">
              <a:solidFill>
                <a:srgbClr val="FF0000"/>
              </a:solidFill>
              <a:prstDash val="solid"/>
              <a:round/>
              <a:headEnd len="med" w="med" type="none"/>
              <a:tailEnd len="med" w="med" type="triangle"/>
            </a:ln>
          </p:spPr>
        </p:cxnSp>
        <p:sp>
          <p:nvSpPr>
            <p:cNvPr id="144" name="Google Shape;144;p18"/>
            <p:cNvSpPr/>
            <p:nvPr/>
          </p:nvSpPr>
          <p:spPr>
            <a:xfrm>
              <a:off x="2556125" y="3112350"/>
              <a:ext cx="881400" cy="4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600">
                  <a:latin typeface="Lato"/>
                  <a:ea typeface="Lato"/>
                  <a:cs typeface="Lato"/>
                  <a:sym typeface="Lato"/>
                </a:rPr>
                <a:t>Do teacher forcing on the tested model’s explanation and </a:t>
              </a:r>
              <a:r>
                <a:rPr lang="zh-CN" sz="600">
                  <a:latin typeface="Lato"/>
                  <a:ea typeface="Lato"/>
                  <a:cs typeface="Lato"/>
                  <a:sym typeface="Lato"/>
                </a:rPr>
                <a:t>calculate</a:t>
              </a:r>
              <a:r>
                <a:rPr lang="zh-CN" sz="600">
                  <a:latin typeface="Lato"/>
                  <a:ea typeface="Lato"/>
                  <a:cs typeface="Lato"/>
                  <a:sym typeface="Lato"/>
                </a:rPr>
                <a:t> loss</a:t>
              </a:r>
              <a:endParaRPr sz="600">
                <a:latin typeface="Lato"/>
                <a:ea typeface="Lato"/>
                <a:cs typeface="Lato"/>
                <a:sym typeface="Lato"/>
              </a:endParaRPr>
            </a:p>
          </p:txBody>
        </p:sp>
        <p:cxnSp>
          <p:nvCxnSpPr>
            <p:cNvPr id="145" name="Google Shape;145;p18"/>
            <p:cNvCxnSpPr/>
            <p:nvPr/>
          </p:nvCxnSpPr>
          <p:spPr>
            <a:xfrm flipH="1" rot="10800000">
              <a:off x="2731125" y="2906200"/>
              <a:ext cx="99900" cy="212400"/>
            </a:xfrm>
            <a:prstGeom prst="straightConnector1">
              <a:avLst/>
            </a:prstGeom>
            <a:noFill/>
            <a:ln cap="flat" cmpd="sng" w="9525">
              <a:solidFill>
                <a:schemeClr val="dk2"/>
              </a:solidFill>
              <a:prstDash val="solid"/>
              <a:round/>
              <a:headEnd len="med" w="med" type="none"/>
              <a:tailEnd len="med" w="med" type="triangle"/>
            </a:ln>
          </p:spPr>
        </p:cxnSp>
      </p:grpSp>
      <p:grpSp>
        <p:nvGrpSpPr>
          <p:cNvPr id="146" name="Google Shape;146;p18"/>
          <p:cNvGrpSpPr/>
          <p:nvPr/>
        </p:nvGrpSpPr>
        <p:grpSpPr>
          <a:xfrm>
            <a:off x="2099825" y="2662325"/>
            <a:ext cx="5624800" cy="900000"/>
            <a:chOff x="2099825" y="2662325"/>
            <a:chExt cx="5624800" cy="900000"/>
          </a:xfrm>
        </p:grpSpPr>
        <p:cxnSp>
          <p:nvCxnSpPr>
            <p:cNvPr id="147" name="Google Shape;147;p18"/>
            <p:cNvCxnSpPr/>
            <p:nvPr/>
          </p:nvCxnSpPr>
          <p:spPr>
            <a:xfrm rot="10800000">
              <a:off x="5049825" y="2956025"/>
              <a:ext cx="2674800" cy="456300"/>
            </a:xfrm>
            <a:prstGeom prst="straightConnector1">
              <a:avLst/>
            </a:prstGeom>
            <a:noFill/>
            <a:ln cap="flat" cmpd="sng" w="38100">
              <a:solidFill>
                <a:srgbClr val="FF0000"/>
              </a:solidFill>
              <a:prstDash val="solid"/>
              <a:round/>
              <a:headEnd len="med" w="med" type="none"/>
              <a:tailEnd len="med" w="med" type="triangle"/>
            </a:ln>
          </p:spPr>
        </p:cxnSp>
        <p:cxnSp>
          <p:nvCxnSpPr>
            <p:cNvPr id="148" name="Google Shape;148;p18"/>
            <p:cNvCxnSpPr/>
            <p:nvPr/>
          </p:nvCxnSpPr>
          <p:spPr>
            <a:xfrm rot="10800000">
              <a:off x="2099825" y="2662325"/>
              <a:ext cx="3699900" cy="900000"/>
            </a:xfrm>
            <a:prstGeom prst="straightConnector1">
              <a:avLst/>
            </a:prstGeom>
            <a:noFill/>
            <a:ln cap="flat" cmpd="sng" w="38100">
              <a:solidFill>
                <a:srgbClr val="FF0000"/>
              </a:solidFill>
              <a:prstDash val="solid"/>
              <a:round/>
              <a:headEnd len="med" w="med" type="none"/>
              <a:tailEnd len="med" w="med" type="triangle"/>
            </a:ln>
          </p:spPr>
        </p:cxnSp>
      </p:grpSp>
      <p:grpSp>
        <p:nvGrpSpPr>
          <p:cNvPr id="149" name="Google Shape;149;p18"/>
          <p:cNvGrpSpPr/>
          <p:nvPr/>
        </p:nvGrpSpPr>
        <p:grpSpPr>
          <a:xfrm>
            <a:off x="618725" y="4193550"/>
            <a:ext cx="1977300" cy="650100"/>
            <a:chOff x="618725" y="4193550"/>
            <a:chExt cx="1977300" cy="650100"/>
          </a:xfrm>
        </p:grpSpPr>
        <p:sp>
          <p:nvSpPr>
            <p:cNvPr id="150" name="Google Shape;150;p18"/>
            <p:cNvSpPr/>
            <p:nvPr/>
          </p:nvSpPr>
          <p:spPr>
            <a:xfrm>
              <a:off x="618725" y="4193550"/>
              <a:ext cx="1281300" cy="65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600">
                  <a:latin typeface="Lato"/>
                  <a:ea typeface="Lato"/>
                  <a:cs typeface="Lato"/>
                  <a:sym typeface="Lato"/>
                </a:rPr>
                <a:t>Intuitively speaking, we are just trying toteach the T5 model to fill in masks with word that make tested model’s explanation  as different from </a:t>
              </a:r>
              <a:r>
                <a:rPr lang="zh-CN" sz="600">
                  <a:latin typeface="Lato"/>
                  <a:ea typeface="Lato"/>
                  <a:cs typeface="Lato"/>
                  <a:sym typeface="Lato"/>
                </a:rPr>
                <a:t>original ones as possible to ‘fool’ the model</a:t>
              </a:r>
              <a:endParaRPr sz="600">
                <a:latin typeface="Lato"/>
                <a:ea typeface="Lato"/>
                <a:cs typeface="Lato"/>
                <a:sym typeface="Lato"/>
              </a:endParaRPr>
            </a:p>
          </p:txBody>
        </p:sp>
        <p:cxnSp>
          <p:nvCxnSpPr>
            <p:cNvPr id="151" name="Google Shape;151;p18"/>
            <p:cNvCxnSpPr>
              <a:stCxn id="150" idx="3"/>
              <a:endCxn id="133" idx="1"/>
            </p:cNvCxnSpPr>
            <p:nvPr/>
          </p:nvCxnSpPr>
          <p:spPr>
            <a:xfrm>
              <a:off x="1900025" y="4518600"/>
              <a:ext cx="696000" cy="891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 Evaluating Factual Correctness</a:t>
            </a:r>
            <a:endParaRPr/>
          </a:p>
        </p:txBody>
      </p:sp>
      <p:sp>
        <p:nvSpPr>
          <p:cNvPr id="157" name="Google Shape;15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a:t>Factual Correctness: </a:t>
            </a:r>
            <a:r>
              <a:rPr lang="zh-CN"/>
              <a:t>If the model’s explanation is factually correct according to content or medical facts. For high-stake healthcare domain, the explanation should be plausible for medical experts and free from hallucination.</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zh-CN"/>
              <a:t>BioBERT Entailment</a:t>
            </a:r>
            <a:r>
              <a:rPr lang="zh-CN"/>
              <a:t>: Fine-tune a BioBERT model with e-SNLI inference dataset, and input the original content as premise and explanation is hypothesis.  If the explanation is factually correct, it would not be contradict with the original content.</a:t>
            </a:r>
            <a:endParaRPr/>
          </a:p>
          <a:p>
            <a:pPr indent="0" lvl="0" marL="0" rtl="0" algn="l">
              <a:spcBef>
                <a:spcPts val="1200"/>
              </a:spcBef>
              <a:spcAft>
                <a:spcPts val="1200"/>
              </a:spcAft>
              <a:buNone/>
            </a:pPr>
            <a:r>
              <a:t/>
            </a:r>
            <a:endParaRPr/>
          </a:p>
        </p:txBody>
      </p:sp>
      <p:grpSp>
        <p:nvGrpSpPr>
          <p:cNvPr id="158" name="Google Shape;158;p19"/>
          <p:cNvGrpSpPr/>
          <p:nvPr/>
        </p:nvGrpSpPr>
        <p:grpSpPr>
          <a:xfrm>
            <a:off x="633025" y="1155400"/>
            <a:ext cx="6360402" cy="2090124"/>
            <a:chOff x="633025" y="1155400"/>
            <a:chExt cx="6360402" cy="2090124"/>
          </a:xfrm>
        </p:grpSpPr>
        <p:pic>
          <p:nvPicPr>
            <p:cNvPr id="159" name="Google Shape;159;p19"/>
            <p:cNvPicPr preferRelativeResize="0"/>
            <p:nvPr/>
          </p:nvPicPr>
          <p:blipFill>
            <a:blip r:embed="rId3">
              <a:alphaModFix/>
            </a:blip>
            <a:stretch>
              <a:fillRect/>
            </a:stretch>
          </p:blipFill>
          <p:spPr>
            <a:xfrm>
              <a:off x="633025" y="1155400"/>
              <a:ext cx="6360402" cy="2090124"/>
            </a:xfrm>
            <a:prstGeom prst="rect">
              <a:avLst/>
            </a:prstGeom>
            <a:noFill/>
            <a:ln>
              <a:noFill/>
            </a:ln>
          </p:spPr>
        </p:pic>
        <p:pic>
          <p:nvPicPr>
            <p:cNvPr id="160" name="Google Shape;160;p19"/>
            <p:cNvPicPr preferRelativeResize="0"/>
            <p:nvPr/>
          </p:nvPicPr>
          <p:blipFill rotWithShape="1">
            <a:blip r:embed="rId4">
              <a:alphaModFix/>
            </a:blip>
            <a:srcRect b="11740" l="4170" r="81065" t="30678"/>
            <a:stretch/>
          </p:blipFill>
          <p:spPr>
            <a:xfrm>
              <a:off x="3967725" y="1487775"/>
              <a:ext cx="756224" cy="1198650"/>
            </a:xfrm>
            <a:prstGeom prst="rect">
              <a:avLst/>
            </a:prstGeom>
            <a:noFill/>
            <a:ln>
              <a:noFill/>
            </a:ln>
          </p:spPr>
        </p:pic>
      </p:grpSp>
      <p:grpSp>
        <p:nvGrpSpPr>
          <p:cNvPr id="161" name="Google Shape;161;p19"/>
          <p:cNvGrpSpPr/>
          <p:nvPr/>
        </p:nvGrpSpPr>
        <p:grpSpPr>
          <a:xfrm>
            <a:off x="6499675" y="671875"/>
            <a:ext cx="2482801" cy="815900"/>
            <a:chOff x="6499675" y="671875"/>
            <a:chExt cx="2482801" cy="815900"/>
          </a:xfrm>
        </p:grpSpPr>
        <p:pic>
          <p:nvPicPr>
            <p:cNvPr id="162" name="Google Shape;162;p19"/>
            <p:cNvPicPr preferRelativeResize="0"/>
            <p:nvPr/>
          </p:nvPicPr>
          <p:blipFill>
            <a:blip r:embed="rId3">
              <a:alphaModFix/>
            </a:blip>
            <a:stretch>
              <a:fillRect/>
            </a:stretch>
          </p:blipFill>
          <p:spPr>
            <a:xfrm>
              <a:off x="6499675" y="671875"/>
              <a:ext cx="2482801" cy="815900"/>
            </a:xfrm>
            <a:prstGeom prst="rect">
              <a:avLst/>
            </a:prstGeom>
            <a:noFill/>
            <a:ln>
              <a:noFill/>
            </a:ln>
          </p:spPr>
        </p:pic>
        <p:pic>
          <p:nvPicPr>
            <p:cNvPr id="163" name="Google Shape;163;p19"/>
            <p:cNvPicPr preferRelativeResize="0"/>
            <p:nvPr/>
          </p:nvPicPr>
          <p:blipFill rotWithShape="1">
            <a:blip r:embed="rId4">
              <a:alphaModFix/>
            </a:blip>
            <a:srcRect b="11740" l="4170" r="81065" t="30678"/>
            <a:stretch/>
          </p:blipFill>
          <p:spPr>
            <a:xfrm>
              <a:off x="7789500" y="799950"/>
              <a:ext cx="302573" cy="479600"/>
            </a:xfrm>
            <a:prstGeom prst="rect">
              <a:avLst/>
            </a:prstGeom>
            <a:noFill/>
            <a:ln>
              <a:noFill/>
            </a:ln>
          </p:spPr>
        </p:pic>
      </p:grpSp>
      <p:grpSp>
        <p:nvGrpSpPr>
          <p:cNvPr id="164" name="Google Shape;164;p19"/>
          <p:cNvGrpSpPr/>
          <p:nvPr/>
        </p:nvGrpSpPr>
        <p:grpSpPr>
          <a:xfrm>
            <a:off x="2856100" y="2906200"/>
            <a:ext cx="2759300" cy="1572700"/>
            <a:chOff x="2856100" y="2906200"/>
            <a:chExt cx="2759300" cy="1572700"/>
          </a:xfrm>
        </p:grpSpPr>
        <p:cxnSp>
          <p:nvCxnSpPr>
            <p:cNvPr id="165" name="Google Shape;165;p19"/>
            <p:cNvCxnSpPr/>
            <p:nvPr/>
          </p:nvCxnSpPr>
          <p:spPr>
            <a:xfrm flipH="1" rot="10800000">
              <a:off x="2856100" y="2906200"/>
              <a:ext cx="762300" cy="249900"/>
            </a:xfrm>
            <a:prstGeom prst="straightConnector1">
              <a:avLst/>
            </a:prstGeom>
            <a:noFill/>
            <a:ln cap="flat" cmpd="sng" w="38100">
              <a:solidFill>
                <a:srgbClr val="FF0000"/>
              </a:solidFill>
              <a:prstDash val="solid"/>
              <a:round/>
              <a:headEnd len="med" w="med" type="none"/>
              <a:tailEnd len="med" w="med" type="triangle"/>
            </a:ln>
          </p:spPr>
        </p:cxnSp>
        <p:cxnSp>
          <p:nvCxnSpPr>
            <p:cNvPr id="166" name="Google Shape;166;p19"/>
            <p:cNvCxnSpPr/>
            <p:nvPr/>
          </p:nvCxnSpPr>
          <p:spPr>
            <a:xfrm>
              <a:off x="4993500" y="3331100"/>
              <a:ext cx="12600" cy="6126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19"/>
            <p:cNvSpPr/>
            <p:nvPr/>
          </p:nvSpPr>
          <p:spPr>
            <a:xfrm>
              <a:off x="4384200" y="3943700"/>
              <a:ext cx="1231200" cy="53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CN" sz="700">
                  <a:latin typeface="Lato"/>
                  <a:ea typeface="Lato"/>
                  <a:cs typeface="Lato"/>
                  <a:sym typeface="Lato"/>
                </a:rPr>
                <a:t>Dataset contains </a:t>
              </a:r>
              <a:r>
                <a:rPr lang="zh-CN" sz="700">
                  <a:latin typeface="Lato"/>
                  <a:ea typeface="Lato"/>
                  <a:cs typeface="Lato"/>
                  <a:sym typeface="Lato"/>
                </a:rPr>
                <a:t>premise</a:t>
              </a:r>
              <a:r>
                <a:rPr lang="zh-CN" sz="700">
                  <a:latin typeface="Lato"/>
                  <a:ea typeface="Lato"/>
                  <a:cs typeface="Lato"/>
                  <a:sym typeface="Lato"/>
                </a:rPr>
                <a:t>, hypothesis, and relationship (entailment/natural/Conta-diction) as label</a:t>
              </a:r>
              <a:endParaRPr sz="700">
                <a:latin typeface="Lato"/>
                <a:ea typeface="Lato"/>
                <a:cs typeface="Lato"/>
                <a:sym typeface="Lato"/>
              </a:endParaRPr>
            </a:p>
          </p:txBody>
        </p:sp>
      </p:grpSp>
      <p:grpSp>
        <p:nvGrpSpPr>
          <p:cNvPr id="168" name="Google Shape;168;p19"/>
          <p:cNvGrpSpPr/>
          <p:nvPr/>
        </p:nvGrpSpPr>
        <p:grpSpPr>
          <a:xfrm>
            <a:off x="1937400" y="2037325"/>
            <a:ext cx="1656175" cy="1387500"/>
            <a:chOff x="1937400" y="2037325"/>
            <a:chExt cx="1656175" cy="1387500"/>
          </a:xfrm>
        </p:grpSpPr>
        <p:cxnSp>
          <p:nvCxnSpPr>
            <p:cNvPr id="169" name="Google Shape;169;p19"/>
            <p:cNvCxnSpPr/>
            <p:nvPr/>
          </p:nvCxnSpPr>
          <p:spPr>
            <a:xfrm flipH="1" rot="10800000">
              <a:off x="1937400" y="2037325"/>
              <a:ext cx="825000" cy="1387500"/>
            </a:xfrm>
            <a:prstGeom prst="straightConnector1">
              <a:avLst/>
            </a:prstGeom>
            <a:noFill/>
            <a:ln cap="flat" cmpd="sng" w="38100">
              <a:solidFill>
                <a:srgbClr val="FF0000"/>
              </a:solidFill>
              <a:prstDash val="solid"/>
              <a:round/>
              <a:headEnd len="med" w="med" type="none"/>
              <a:tailEnd len="med" w="med" type="triangle"/>
            </a:ln>
          </p:spPr>
        </p:cxnSp>
        <p:cxnSp>
          <p:nvCxnSpPr>
            <p:cNvPr id="170" name="Google Shape;170;p19"/>
            <p:cNvCxnSpPr/>
            <p:nvPr/>
          </p:nvCxnSpPr>
          <p:spPr>
            <a:xfrm rot="10800000">
              <a:off x="3112375" y="2487325"/>
              <a:ext cx="481200" cy="937500"/>
            </a:xfrm>
            <a:prstGeom prst="straightConnector1">
              <a:avLst/>
            </a:prstGeom>
            <a:noFill/>
            <a:ln cap="flat" cmpd="sng" w="38100">
              <a:solidFill>
                <a:srgbClr val="FF0000"/>
              </a:solidFill>
              <a:prstDash val="solid"/>
              <a:round/>
              <a:headEnd len="med" w="med" type="none"/>
              <a:tailEnd len="med" w="med" type="triangle"/>
            </a:ln>
          </p:spPr>
        </p:cxnSp>
      </p:grpSp>
      <p:cxnSp>
        <p:nvCxnSpPr>
          <p:cNvPr id="171" name="Google Shape;171;p19"/>
          <p:cNvCxnSpPr/>
          <p:nvPr/>
        </p:nvCxnSpPr>
        <p:spPr>
          <a:xfrm rot="10800000">
            <a:off x="5655975" y="2212425"/>
            <a:ext cx="187500" cy="11874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Method: Evaluating Factual Correctness</a:t>
            </a:r>
            <a:endParaRPr/>
          </a:p>
        </p:txBody>
      </p:sp>
      <p:sp>
        <p:nvSpPr>
          <p:cNvPr id="177" name="Google Shape;177;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a:t>Factual Correctness: </a:t>
            </a:r>
            <a:r>
              <a:rPr lang="zh-CN"/>
              <a:t>If the model’s explanation is factually correct according to content or medical facts. For high-stake healthcare domain, the explanation should be plausible for medical experts and free from hallucination.</a:t>
            </a:r>
            <a:endParaRPr/>
          </a:p>
          <a:p>
            <a:pPr indent="0" lvl="0" marL="0" rtl="0" algn="l">
              <a:spcBef>
                <a:spcPts val="1200"/>
              </a:spcBef>
              <a:spcAft>
                <a:spcPts val="0"/>
              </a:spcAft>
              <a:buNone/>
            </a:pPr>
            <a:r>
              <a:t/>
            </a:r>
            <a:endParaRPr b="1"/>
          </a:p>
          <a:p>
            <a:pPr indent="0" lvl="0" marL="0" rtl="0" algn="l">
              <a:spcBef>
                <a:spcPts val="1200"/>
              </a:spcBef>
              <a:spcAft>
                <a:spcPts val="1200"/>
              </a:spcAft>
              <a:buNone/>
            </a:pPr>
            <a:r>
              <a:rPr b="1" lang="zh-CN"/>
              <a:t>FActScore:</a:t>
            </a:r>
            <a:r>
              <a:rPr lang="zh-CN"/>
              <a:t> Adopt an assist LLM to break the explanation into atomic facts then retrieve the closest fact from Wikipedia with BM25, adopt assist LLM to judge if the atomic facts is supported by the retrieved Wikipedia fact. The more atomic facts got supported, the more factually correct a model’s explanation is (finally result in x% of facts are supported among all).</a:t>
            </a:r>
            <a:endParaRPr/>
          </a:p>
        </p:txBody>
      </p:sp>
      <p:pic>
        <p:nvPicPr>
          <p:cNvPr id="178" name="Google Shape;178;p20"/>
          <p:cNvPicPr preferRelativeResize="0"/>
          <p:nvPr/>
        </p:nvPicPr>
        <p:blipFill>
          <a:blip r:embed="rId3">
            <a:alphaModFix/>
          </a:blip>
          <a:stretch>
            <a:fillRect/>
          </a:stretch>
        </p:blipFill>
        <p:spPr>
          <a:xfrm>
            <a:off x="685725" y="972550"/>
            <a:ext cx="4599286" cy="2364775"/>
          </a:xfrm>
          <a:prstGeom prst="rect">
            <a:avLst/>
          </a:prstGeom>
          <a:noFill/>
          <a:ln>
            <a:noFill/>
          </a:ln>
        </p:spPr>
      </p:pic>
      <p:pic>
        <p:nvPicPr>
          <p:cNvPr id="179" name="Google Shape;179;p20"/>
          <p:cNvPicPr preferRelativeResize="0"/>
          <p:nvPr/>
        </p:nvPicPr>
        <p:blipFill>
          <a:blip r:embed="rId3">
            <a:alphaModFix/>
          </a:blip>
          <a:stretch>
            <a:fillRect/>
          </a:stretch>
        </p:blipFill>
        <p:spPr>
          <a:xfrm>
            <a:off x="6812800" y="635075"/>
            <a:ext cx="1905526" cy="979751"/>
          </a:xfrm>
          <a:prstGeom prst="rect">
            <a:avLst/>
          </a:prstGeom>
          <a:noFill/>
          <a:ln>
            <a:noFill/>
          </a:ln>
        </p:spPr>
      </p:pic>
      <p:cxnSp>
        <p:nvCxnSpPr>
          <p:cNvPr id="180" name="Google Shape;180;p20"/>
          <p:cNvCxnSpPr/>
          <p:nvPr/>
        </p:nvCxnSpPr>
        <p:spPr>
          <a:xfrm flipH="1" rot="10800000">
            <a:off x="2074900" y="2368650"/>
            <a:ext cx="699900" cy="968700"/>
          </a:xfrm>
          <a:prstGeom prst="straightConnector1">
            <a:avLst/>
          </a:prstGeom>
          <a:noFill/>
          <a:ln cap="flat" cmpd="sng" w="38100">
            <a:solidFill>
              <a:srgbClr val="FF0000"/>
            </a:solidFill>
            <a:prstDash val="solid"/>
            <a:round/>
            <a:headEnd len="med" w="med" type="none"/>
            <a:tailEnd len="med" w="med" type="triangle"/>
          </a:ln>
        </p:spPr>
      </p:cxnSp>
      <p:cxnSp>
        <p:nvCxnSpPr>
          <p:cNvPr id="181" name="Google Shape;181;p20"/>
          <p:cNvCxnSpPr/>
          <p:nvPr/>
        </p:nvCxnSpPr>
        <p:spPr>
          <a:xfrm rot="10800000">
            <a:off x="3268750" y="3024825"/>
            <a:ext cx="18600" cy="525000"/>
          </a:xfrm>
          <a:prstGeom prst="straightConnector1">
            <a:avLst/>
          </a:prstGeom>
          <a:noFill/>
          <a:ln cap="flat" cmpd="sng" w="38100">
            <a:solidFill>
              <a:srgbClr val="FF0000"/>
            </a:solidFill>
            <a:prstDash val="solid"/>
            <a:round/>
            <a:headEnd len="med" w="med" type="none"/>
            <a:tailEnd len="med" w="med" type="triangle"/>
          </a:ln>
        </p:spPr>
      </p:cxnSp>
      <p:cxnSp>
        <p:nvCxnSpPr>
          <p:cNvPr id="182" name="Google Shape;182;p20"/>
          <p:cNvCxnSpPr/>
          <p:nvPr/>
        </p:nvCxnSpPr>
        <p:spPr>
          <a:xfrm rot="10800000">
            <a:off x="3949775" y="1768775"/>
            <a:ext cx="2837400" cy="17748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 - Classification Result</a:t>
            </a:r>
            <a:endParaRPr/>
          </a:p>
        </p:txBody>
      </p:sp>
      <p:sp>
        <p:nvSpPr>
          <p:cNvPr id="188" name="Google Shape;188;p21"/>
          <p:cNvSpPr txBox="1"/>
          <p:nvPr>
            <p:ph idx="1" type="body"/>
          </p:nvPr>
        </p:nvSpPr>
        <p:spPr>
          <a:xfrm>
            <a:off x="729450" y="2000800"/>
            <a:ext cx="3782700" cy="277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CN"/>
              <a:t>Overall good performance compare with previous work (74%), most model achieved 70% accuracy</a:t>
            </a:r>
            <a:endParaRPr/>
          </a:p>
          <a:p>
            <a:pPr indent="0" lvl="0" marL="0" rtl="0" algn="l">
              <a:spcBef>
                <a:spcPts val="1200"/>
              </a:spcBef>
              <a:spcAft>
                <a:spcPts val="0"/>
              </a:spcAft>
              <a:buNone/>
            </a:pPr>
            <a:r>
              <a:rPr lang="zh-CN"/>
              <a:t>Classification Result is demonstrated on the RHS:</a:t>
            </a:r>
            <a:endParaRPr/>
          </a:p>
          <a:p>
            <a:pPr indent="-292576" lvl="0" marL="457200" rtl="0" algn="l">
              <a:spcBef>
                <a:spcPts val="1200"/>
              </a:spcBef>
              <a:spcAft>
                <a:spcPts val="0"/>
              </a:spcAft>
              <a:buSzPct val="100000"/>
              <a:buChar char="-"/>
            </a:pPr>
            <a:r>
              <a:rPr lang="zh-CN"/>
              <a:t>Reasoning models with self-consistency usually performs the best but takes much more times than RAG and zero-shot</a:t>
            </a:r>
            <a:endParaRPr/>
          </a:p>
          <a:p>
            <a:pPr indent="0" lvl="0" marL="457200" rtl="0" algn="l">
              <a:spcBef>
                <a:spcPts val="1200"/>
              </a:spcBef>
              <a:spcAft>
                <a:spcPts val="0"/>
              </a:spcAft>
              <a:buNone/>
            </a:pPr>
            <a:r>
              <a:t/>
            </a:r>
            <a:endParaRPr sz="600"/>
          </a:p>
          <a:p>
            <a:pPr indent="-292576" lvl="0" marL="457200" rtl="0" algn="l">
              <a:spcBef>
                <a:spcPts val="1200"/>
              </a:spcBef>
              <a:spcAft>
                <a:spcPts val="0"/>
              </a:spcAft>
              <a:buSzPct val="100000"/>
              <a:buChar char="-"/>
            </a:pPr>
            <a:r>
              <a:rPr lang="zh-CN"/>
              <a:t>Deepseek distilled Qwen32B  with RAG has the most </a:t>
            </a:r>
            <a:r>
              <a:rPr lang="zh-CN"/>
              <a:t>efficient performance, got the best accuracy within the shortest time</a:t>
            </a:r>
            <a:endParaRPr/>
          </a:p>
          <a:p>
            <a:pPr indent="0" lvl="0" marL="457200" rtl="0" algn="l">
              <a:spcBef>
                <a:spcPts val="1200"/>
              </a:spcBef>
              <a:spcAft>
                <a:spcPts val="0"/>
              </a:spcAft>
              <a:buNone/>
            </a:pPr>
            <a:r>
              <a:t/>
            </a:r>
            <a:endParaRPr sz="500"/>
          </a:p>
          <a:p>
            <a:pPr indent="-292576" lvl="0" marL="457200" rtl="0" algn="l">
              <a:spcBef>
                <a:spcPts val="1200"/>
              </a:spcBef>
              <a:spcAft>
                <a:spcPts val="0"/>
              </a:spcAft>
              <a:buSzPct val="100000"/>
              <a:buChar char="-"/>
            </a:pPr>
            <a:r>
              <a:rPr lang="zh-CN"/>
              <a:t>Smaller model produce null predictions</a:t>
            </a:r>
            <a:endParaRPr/>
          </a:p>
        </p:txBody>
      </p:sp>
      <p:pic>
        <p:nvPicPr>
          <p:cNvPr id="189" name="Google Shape;189;p21"/>
          <p:cNvPicPr preferRelativeResize="0"/>
          <p:nvPr/>
        </p:nvPicPr>
        <p:blipFill>
          <a:blip r:embed="rId3">
            <a:alphaModFix/>
          </a:blip>
          <a:stretch>
            <a:fillRect/>
          </a:stretch>
        </p:blipFill>
        <p:spPr>
          <a:xfrm>
            <a:off x="4395850" y="2391326"/>
            <a:ext cx="4547474" cy="1939699"/>
          </a:xfrm>
          <a:prstGeom prst="rect">
            <a:avLst/>
          </a:prstGeom>
          <a:noFill/>
          <a:ln>
            <a:noFill/>
          </a:ln>
        </p:spPr>
      </p:pic>
      <p:sp>
        <p:nvSpPr>
          <p:cNvPr id="190" name="Google Shape;190;p21"/>
          <p:cNvSpPr/>
          <p:nvPr/>
        </p:nvSpPr>
        <p:spPr>
          <a:xfrm>
            <a:off x="4512150" y="4043550"/>
            <a:ext cx="4074900" cy="17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1" name="Google Shape;191;p21"/>
          <p:cNvCxnSpPr/>
          <p:nvPr/>
        </p:nvCxnSpPr>
        <p:spPr>
          <a:xfrm>
            <a:off x="4106050" y="3906050"/>
            <a:ext cx="339900" cy="232500"/>
          </a:xfrm>
          <a:prstGeom prst="straightConnector1">
            <a:avLst/>
          </a:prstGeom>
          <a:noFill/>
          <a:ln cap="flat" cmpd="sng" w="38100">
            <a:solidFill>
              <a:srgbClr val="FF0000"/>
            </a:solidFill>
            <a:prstDash val="solid"/>
            <a:round/>
            <a:headEnd len="med" w="med" type="none"/>
            <a:tailEnd len="med" w="med" type="triangle"/>
          </a:ln>
        </p:spPr>
      </p:cxnSp>
      <p:sp>
        <p:nvSpPr>
          <p:cNvPr id="192" name="Google Shape;192;p21"/>
          <p:cNvSpPr/>
          <p:nvPr/>
        </p:nvSpPr>
        <p:spPr>
          <a:xfrm>
            <a:off x="4512150" y="3414175"/>
            <a:ext cx="4074900" cy="17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3" name="Google Shape;193;p21"/>
          <p:cNvCxnSpPr/>
          <p:nvPr/>
        </p:nvCxnSpPr>
        <p:spPr>
          <a:xfrm flipH="1" rot="10800000">
            <a:off x="3787325" y="3555875"/>
            <a:ext cx="4131000" cy="956400"/>
          </a:xfrm>
          <a:prstGeom prst="straightConnector1">
            <a:avLst/>
          </a:prstGeom>
          <a:noFill/>
          <a:ln cap="flat" cmpd="sng" w="38100">
            <a:solidFill>
              <a:srgbClr val="FF0000"/>
            </a:solidFill>
            <a:prstDash val="solid"/>
            <a:round/>
            <a:headEnd len="med" w="med" type="none"/>
            <a:tailEnd len="med" w="med" type="triangle"/>
          </a:ln>
        </p:spPr>
      </p:cxnSp>
      <p:grpSp>
        <p:nvGrpSpPr>
          <p:cNvPr id="194" name="Google Shape;194;p21"/>
          <p:cNvGrpSpPr/>
          <p:nvPr/>
        </p:nvGrpSpPr>
        <p:grpSpPr>
          <a:xfrm>
            <a:off x="3856075" y="3062350"/>
            <a:ext cx="4737350" cy="591450"/>
            <a:chOff x="3856075" y="3062350"/>
            <a:chExt cx="4737350" cy="591450"/>
          </a:xfrm>
        </p:grpSpPr>
        <p:sp>
          <p:nvSpPr>
            <p:cNvPr id="195" name="Google Shape;195;p21"/>
            <p:cNvSpPr/>
            <p:nvPr/>
          </p:nvSpPr>
          <p:spPr>
            <a:xfrm>
              <a:off x="4518525" y="3118600"/>
              <a:ext cx="4074900" cy="535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Lato"/>
                <a:ea typeface="Lato"/>
                <a:cs typeface="Lato"/>
                <a:sym typeface="Lato"/>
              </a:endParaRPr>
            </a:p>
          </p:txBody>
        </p:sp>
        <p:cxnSp>
          <p:nvCxnSpPr>
            <p:cNvPr id="196" name="Google Shape;196;p21"/>
            <p:cNvCxnSpPr/>
            <p:nvPr/>
          </p:nvCxnSpPr>
          <p:spPr>
            <a:xfrm>
              <a:off x="3856075" y="3062350"/>
              <a:ext cx="656100" cy="288900"/>
            </a:xfrm>
            <a:prstGeom prst="straightConnector1">
              <a:avLst/>
            </a:prstGeom>
            <a:noFill/>
            <a:ln cap="flat" cmpd="sng" w="38100">
              <a:solidFill>
                <a:srgbClr val="FF0000"/>
              </a:solidFill>
              <a:prstDash val="solid"/>
              <a:round/>
              <a:headEnd len="med" w="med" type="none"/>
              <a:tailEnd len="med" w="med" type="triangle"/>
            </a:ln>
          </p:spPr>
        </p:cxnSp>
      </p:grpSp>
      <p:sp>
        <p:nvSpPr>
          <p:cNvPr id="197" name="Google Shape;197;p21"/>
          <p:cNvSpPr txBox="1"/>
          <p:nvPr/>
        </p:nvSpPr>
        <p:spPr>
          <a:xfrm>
            <a:off x="4445950" y="2216225"/>
            <a:ext cx="3566100" cy="2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700">
                <a:solidFill>
                  <a:schemeClr val="dk2"/>
                </a:solidFill>
                <a:latin typeface="Lato"/>
                <a:ea typeface="Lato"/>
                <a:cs typeface="Lato"/>
                <a:sym typeface="Lato"/>
              </a:rPr>
              <a:t>SC: Self-consistency    EP: Empty Prediction     RAG: Retrieval Augmented Generation</a:t>
            </a:r>
            <a:endParaRPr sz="700">
              <a:solidFill>
                <a:schemeClr val="dk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