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0" r:id="rId3"/>
    <p:sldMasterId id="2147483672" r:id="rId4"/>
    <p:sldMasterId id="2147483684" r:id="rId5"/>
    <p:sldMasterId id="2147483696" r:id="rId6"/>
    <p:sldMasterId id="2147483708" r:id="rId7"/>
    <p:sldMasterId id="2147483720" r:id="rId8"/>
  </p:sldMasterIdLst>
  <p:notesMasterIdLst>
    <p:notesMasterId r:id="rId10"/>
  </p:notesMasterIdLst>
  <p:sldIdLst>
    <p:sldId id="295" r:id="rId9"/>
    <p:sldId id="351" r:id="rId11"/>
    <p:sldId id="448" r:id="rId12"/>
    <p:sldId id="281" r:id="rId13"/>
    <p:sldId id="269" r:id="rId14"/>
    <p:sldId id="271" r:id="rId15"/>
    <p:sldId id="273" r:id="rId16"/>
    <p:sldId id="296" r:id="rId17"/>
    <p:sldId id="298" r:id="rId18"/>
    <p:sldId id="426" r:id="rId19"/>
    <p:sldId id="427" r:id="rId20"/>
    <p:sldId id="450" r:id="rId21"/>
    <p:sldId id="428" r:id="rId22"/>
    <p:sldId id="429" r:id="rId23"/>
    <p:sldId id="430" r:id="rId24"/>
    <p:sldId id="431" r:id="rId25"/>
    <p:sldId id="432" r:id="rId26"/>
    <p:sldId id="433" r:id="rId27"/>
    <p:sldId id="434" r:id="rId28"/>
    <p:sldId id="435" r:id="rId29"/>
    <p:sldId id="436" r:id="rId30"/>
    <p:sldId id="437" r:id="rId31"/>
    <p:sldId id="315" r:id="rId32"/>
    <p:sldId id="438" r:id="rId33"/>
    <p:sldId id="452" r:id="rId34"/>
    <p:sldId id="453" r:id="rId35"/>
    <p:sldId id="458" r:id="rId36"/>
    <p:sldId id="459" r:id="rId37"/>
    <p:sldId id="441" r:id="rId38"/>
    <p:sldId id="442" r:id="rId39"/>
    <p:sldId id="443" r:id="rId40"/>
    <p:sldId id="444" r:id="rId41"/>
    <p:sldId id="460" r:id="rId42"/>
    <p:sldId id="445" r:id="rId43"/>
    <p:sldId id="446" r:id="rId44"/>
    <p:sldId id="447" r:id="rId45"/>
    <p:sldId id="413" r:id="rId46"/>
  </p:sldIdLst>
  <p:sldSz cx="12192000" cy="6858000"/>
  <p:notesSz cx="7103745" cy="10234295"/>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690" autoAdjust="0"/>
    <p:restoredTop sz="94660"/>
  </p:normalViewPr>
  <p:slideViewPr>
    <p:cSldViewPr snapToGrid="0">
      <p:cViewPr>
        <p:scale>
          <a:sx n="80" d="100"/>
          <a:sy n="80" d="100"/>
        </p:scale>
        <p:origin x="-546"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0" Type="http://schemas.openxmlformats.org/officeDocument/2006/relationships/tags" Target="tags/tag3.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xfrm>
            <a:off x="381000" y="685800"/>
            <a:ext cx="6096000" cy="3429000"/>
          </a:xfrm>
        </p:spPr>
      </p:sp>
      <p:sp>
        <p:nvSpPr>
          <p:cNvPr id="9218" name="备注占位符 2"/>
          <p:cNvSpPr>
            <a:spLocks noGrp="1"/>
          </p:cNvSpPr>
          <p:nvPr>
            <p:ph type="body"/>
          </p:nvPr>
        </p:nvSpPr>
        <p:spPr/>
        <p:txBody>
          <a:bodyPr wrap="square" lIns="91440" tIns="45720" rIns="91440" bIns="45720" anchor="ctr"/>
          <a:lstStyle/>
          <a:p>
            <a:pPr lvl="0"/>
            <a:endParaRPr lang="zh-CN" altLang="en-US" dirty="0"/>
          </a:p>
        </p:txBody>
      </p:sp>
      <p:sp>
        <p:nvSpPr>
          <p:cNvPr id="921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xfrm>
            <a:off x="381000" y="685800"/>
            <a:ext cx="6096000" cy="3429000"/>
          </a:xfrm>
        </p:spPr>
      </p:sp>
      <p:sp>
        <p:nvSpPr>
          <p:cNvPr id="11266" name="备注占位符 2"/>
          <p:cNvSpPr>
            <a:spLocks noGrp="1"/>
          </p:cNvSpPr>
          <p:nvPr>
            <p:ph type="body"/>
          </p:nvPr>
        </p:nvSpPr>
        <p:spPr/>
        <p:txBody>
          <a:bodyPr wrap="square" lIns="91440" tIns="45720" rIns="91440" bIns="45720" anchor="ctr"/>
          <a:lstStyle/>
          <a:p>
            <a:pPr lvl="0"/>
            <a:endParaRPr lang="zh-CN" altLang="en-US" dirty="0"/>
          </a:p>
        </p:txBody>
      </p:sp>
      <p:sp>
        <p:nvSpPr>
          <p:cNvPr id="1126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smtClean="0"/>
              <a:t>单击此处编辑母版标题样式</a:t>
            </a:r>
            <a:endParaRPr lang="zh-CN" strike="noStrike" noProof="0" smtClean="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smtClean="0"/>
              <a:t>单击此处编辑母版副标题样式</a:t>
            </a:r>
            <a:endParaRPr lang="zh-CN" strike="noStrike" noProof="0" smtClean="0"/>
          </a:p>
        </p:txBody>
      </p:sp>
    </p:spTree>
  </p:cSld>
  <p:clrMapOvr>
    <a:masterClrMapping/>
  </p:clrMapOvr>
  <p:transition spd="slow">
    <p:cover/>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smtClean="0"/>
              <a:t>单击此处编辑母版标题样式</a:t>
            </a:r>
            <a:endParaRPr lang="zh-CN" strike="noStrike" noProof="0" smtClean="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smtClean="0"/>
              <a:t>单击此处编辑母版副标题样式</a:t>
            </a:r>
            <a:endParaRPr lang="zh-CN" strike="noStrike" noProof="0" smtClean="0"/>
          </a:p>
        </p:txBody>
      </p:sp>
    </p:spTree>
  </p:cSld>
  <p:clrMapOvr>
    <a:masterClrMapping/>
  </p:clrMapOvr>
  <p:transition spd="slow">
    <p:cover/>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cover/>
  </p:transition>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smtClean="0"/>
              <a:t>单击此处编辑母版标题样式</a:t>
            </a:r>
            <a:endParaRPr lang="zh-CN" strike="noStrike" noProof="0" smtClean="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smtClean="0"/>
              <a:t>单击此处编辑母版副标题样式</a:t>
            </a:r>
            <a:endParaRPr lang="zh-CN" strike="noStrike" noProof="0" smtClean="0"/>
          </a:p>
        </p:txBody>
      </p:sp>
    </p:spTree>
  </p:cSld>
  <p:clrMapOvr>
    <a:masterClrMapping/>
  </p:clrMapOvr>
  <p:transition spd="slow">
    <p:cover/>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cover/>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smtClean="0"/>
              <a:t>单击此处编辑母版标题样式</a:t>
            </a:r>
            <a:endParaRPr lang="zh-CN" strike="noStrike" noProof="0" smtClean="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smtClean="0"/>
              <a:t>单击此处编辑母版副标题样式</a:t>
            </a:r>
            <a:endParaRPr lang="zh-CN" strike="noStrike" noProof="0" smtClean="0"/>
          </a:p>
        </p:txBody>
      </p:sp>
    </p:spTree>
  </p:cSld>
  <p:clrMapOvr>
    <a:masterClrMapping/>
  </p:clrMapOvr>
  <p:transition spd="slow">
    <p:cover/>
  </p:transition>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cover/>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smtClean="0"/>
              <a:t>单击此处编辑母版标题样式</a:t>
            </a:r>
            <a:endParaRPr lang="zh-CN" strike="noStrike" noProof="0" smtClean="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smtClean="0"/>
              <a:t>单击此处编辑母版副标题样式</a:t>
            </a:r>
            <a:endParaRPr lang="zh-CN" strike="noStrike" noProof="0" smtClean="0"/>
          </a:p>
        </p:txBody>
      </p:sp>
    </p:spTree>
  </p:cSld>
  <p:clrMapOvr>
    <a:masterClrMapping/>
  </p:clrMapOvr>
  <p:transition spd="slow">
    <p:cover/>
  </p:transition>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cover/>
  </p:transition>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p:transition>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smtClean="0"/>
              <a:t>单击此处编辑母版标题样式</a:t>
            </a:r>
            <a:endParaRPr lang="zh-CN" strike="noStrike" noProof="0" smtClean="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smtClean="0"/>
              <a:t>单击此处编辑母版副标题样式</a:t>
            </a:r>
            <a:endParaRPr lang="zh-CN" strike="noStrike" noProof="0" smtClean="0"/>
          </a:p>
        </p:txBody>
      </p:sp>
    </p:spTree>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cover/>
  </p:transition>
  <p:hf hd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63" name="图片 62"/>
          <p:cNvPicPr>
            <a:picLocks noChangeAspect="1"/>
          </p:cNvPicPr>
          <p:nvPr/>
        </p:nvPicPr>
        <p:blipFill>
          <a:blip r:embed="rId2" cstate="email"/>
          <a:stretch>
            <a:fillRect/>
          </a:stretch>
        </p:blipFill>
        <p:spPr>
          <a:xfrm>
            <a:off x="-529" y="-297"/>
            <a:ext cx="12193057" cy="6858594"/>
          </a:xfrm>
          <a:prstGeom prst="rect">
            <a:avLst/>
          </a:prstGeom>
        </p:spPr>
      </p:pic>
      <p:grpSp>
        <p:nvGrpSpPr>
          <p:cNvPr id="64" name="组合 63"/>
          <p:cNvGrpSpPr/>
          <p:nvPr/>
        </p:nvGrpSpPr>
        <p:grpSpPr>
          <a:xfrm>
            <a:off x="2" y="5160"/>
            <a:ext cx="2670628" cy="6852840"/>
            <a:chOff x="0" y="1386568"/>
            <a:chExt cx="6681295" cy="3915880"/>
          </a:xfrm>
        </p:grpSpPr>
        <p:sp>
          <p:nvSpPr>
            <p:cNvPr id="65" name="直角三角形 64"/>
            <p:cNvSpPr/>
            <p:nvPr/>
          </p:nvSpPr>
          <p:spPr>
            <a:xfrm>
              <a:off x="1" y="1386568"/>
              <a:ext cx="6681294" cy="391295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直角三角形 65"/>
            <p:cNvSpPr/>
            <p:nvPr/>
          </p:nvSpPr>
          <p:spPr>
            <a:xfrm>
              <a:off x="0" y="1641485"/>
              <a:ext cx="6357257" cy="3660963"/>
            </a:xfrm>
            <a:prstGeom prst="r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grpSp>
      <p:sp>
        <p:nvSpPr>
          <p:cNvPr id="68" name="直角三角形 67"/>
          <p:cNvSpPr/>
          <p:nvPr/>
        </p:nvSpPr>
        <p:spPr>
          <a:xfrm flipH="1">
            <a:off x="0" y="2402765"/>
            <a:ext cx="12192000" cy="4455235"/>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flipH="1">
            <a:off x="552464" y="2675721"/>
            <a:ext cx="11639536" cy="4182279"/>
          </a:xfrm>
          <a:custGeom>
            <a:avLst/>
            <a:gdLst>
              <a:gd name="connsiteX0" fmla="*/ 0 w 11639536"/>
              <a:gd name="connsiteY0" fmla="*/ 0 h 4182279"/>
              <a:gd name="connsiteX1" fmla="*/ 0 w 11639536"/>
              <a:gd name="connsiteY1" fmla="*/ 4182279 h 4182279"/>
              <a:gd name="connsiteX2" fmla="*/ 11639536 w 11639536"/>
              <a:gd name="connsiteY2" fmla="*/ 4182279 h 4182279"/>
            </a:gdLst>
            <a:ahLst/>
            <a:cxnLst>
              <a:cxn ang="0">
                <a:pos x="connsiteX0" y="connsiteY0"/>
              </a:cxn>
              <a:cxn ang="0">
                <a:pos x="connsiteX1" y="connsiteY1"/>
              </a:cxn>
              <a:cxn ang="0">
                <a:pos x="connsiteX2" y="connsiteY2"/>
              </a:cxn>
            </a:cxnLst>
            <a:rect l="l" t="t" r="r" b="b"/>
            <a:pathLst>
              <a:path w="11639536" h="4182279">
                <a:moveTo>
                  <a:pt x="0" y="0"/>
                </a:moveTo>
                <a:lnTo>
                  <a:pt x="0" y="4182279"/>
                </a:lnTo>
                <a:lnTo>
                  <a:pt x="11639536" y="4182279"/>
                </a:lnTo>
                <a:close/>
              </a:path>
            </a:pathLst>
          </a:cu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lvl1pPr>
              <a:defRPr>
                <a:solidFill>
                  <a:schemeClr val="tx1"/>
                </a:solidFill>
              </a:defRPr>
            </a:lvl1pPr>
          </a:lstStyle>
          <a:p>
            <a:fld id="{C9E60F58-3108-4415-857A-6D0360DF626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4AE85CE2-CEAD-46BB-861E-7D62265DC969}" type="slidenum">
              <a:rPr lang="zh-CN" altLang="en-US" smtClean="0"/>
            </a:fld>
            <a:endParaRPr lang="zh-CN" altLang="en-US"/>
          </a:p>
        </p:txBody>
      </p:sp>
      <p:sp>
        <p:nvSpPr>
          <p:cNvPr id="13" name="标题 1"/>
          <p:cNvSpPr>
            <a:spLocks noGrp="1"/>
          </p:cNvSpPr>
          <p:nvPr>
            <p:ph type="title"/>
          </p:nvPr>
        </p:nvSpPr>
        <p:spPr>
          <a:xfrm rot="20393400">
            <a:off x="3338410" y="1919539"/>
            <a:ext cx="7904705" cy="2178498"/>
          </a:xfrm>
        </p:spPr>
        <p:txBody>
          <a:bodyPr anchor="b">
            <a:normAutofit/>
          </a:bodyPr>
          <a:lstStyle>
            <a:lvl1pPr>
              <a:lnSpc>
                <a:spcPct val="150000"/>
              </a:lnSpc>
              <a:defRPr sz="4800">
                <a:solidFill>
                  <a:schemeClr val="accent1"/>
                </a:solidFill>
                <a:effectLst>
                  <a:outerShdw blurRad="38100" dist="38100" dir="2700000" algn="tl">
                    <a:schemeClr val="accent1">
                      <a:lumMod val="20000"/>
                      <a:lumOff val="80000"/>
                      <a:alpha val="43000"/>
                    </a:schemeClr>
                  </a:outerShdw>
                </a:effectLst>
              </a:defRPr>
            </a:lvl1pPr>
          </a:lstStyle>
          <a:p>
            <a:r>
              <a:rPr lang="zh-CN" altLang="en-US" dirty="0" smtClean="0"/>
              <a:t>单击此处编辑母版标题样式</a:t>
            </a:r>
            <a:endParaRPr lang="zh-CN" altLang="en-US" dirty="0"/>
          </a:p>
        </p:txBody>
      </p:sp>
      <p:sp>
        <p:nvSpPr>
          <p:cNvPr id="14" name="文本占位符 2"/>
          <p:cNvSpPr>
            <a:spLocks noGrp="1"/>
          </p:cNvSpPr>
          <p:nvPr>
            <p:ph type="body" idx="1"/>
          </p:nvPr>
        </p:nvSpPr>
        <p:spPr>
          <a:xfrm rot="20405884">
            <a:off x="4407361" y="4306061"/>
            <a:ext cx="7356979" cy="681977"/>
          </a:xfrm>
        </p:spPr>
        <p:txBody>
          <a:bodyPr>
            <a:normAutofit/>
          </a:bodyPr>
          <a:lstStyle>
            <a:lvl1pPr marL="0" indent="0" algn="ctr">
              <a:lnSpc>
                <a:spcPct val="150000"/>
              </a:lnSpc>
              <a:buNone/>
              <a:defRPr sz="1800">
                <a:solidFill>
                  <a:schemeClr val="accent1">
                    <a:lumMod val="20000"/>
                    <a:lumOff val="8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88400" y="0"/>
            <a:ext cx="10515600" cy="1325563"/>
          </a:xfrm>
        </p:spPr>
        <p:txBody>
          <a:bodyPr>
            <a:normAutofit/>
          </a:bodyPr>
          <a:lstStyle>
            <a:lvl1pPr>
              <a:defRPr sz="4000"/>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287294" y="3310565"/>
            <a:ext cx="7904705" cy="1737633"/>
          </a:xfrm>
        </p:spPr>
        <p:txBody>
          <a:bodyPr anchor="ctr">
            <a:normAutofit/>
          </a:bodyPr>
          <a:lstStyle>
            <a:lvl1pPr>
              <a:lnSpc>
                <a:spcPct val="150000"/>
              </a:lnSpc>
              <a:defRPr sz="4800">
                <a:solidFill>
                  <a:schemeClr val="accent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287293" y="5094514"/>
            <a:ext cx="7904705" cy="1148977"/>
          </a:xfrm>
        </p:spPr>
        <p:txBody>
          <a:bodyPr>
            <a:normAutofit/>
          </a:bodyPr>
          <a:lstStyle>
            <a:lvl1pPr marL="0" indent="0">
              <a:lnSpc>
                <a:spcPct val="150000"/>
              </a:lnSpc>
              <a:buNone/>
              <a:defRPr sz="1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grpSp>
        <p:nvGrpSpPr>
          <p:cNvPr id="7" name="组合 6"/>
          <p:cNvGrpSpPr/>
          <p:nvPr/>
        </p:nvGrpSpPr>
        <p:grpSpPr>
          <a:xfrm>
            <a:off x="1" y="1"/>
            <a:ext cx="6202597" cy="6202598"/>
            <a:chOff x="1" y="0"/>
            <a:chExt cx="6858000" cy="6858001"/>
          </a:xfrm>
        </p:grpSpPr>
        <p:sp>
          <p:nvSpPr>
            <p:cNvPr id="8" name="任意多边形 7"/>
            <p:cNvSpPr/>
            <p:nvPr/>
          </p:nvSpPr>
          <p:spPr>
            <a:xfrm rot="5400000">
              <a:off x="2564" y="2565"/>
              <a:ext cx="6857999" cy="6852874"/>
            </a:xfrm>
            <a:custGeom>
              <a:avLst/>
              <a:gdLst>
                <a:gd name="connsiteX0" fmla="*/ 6857999 w 6857999"/>
                <a:gd name="connsiteY0" fmla="*/ 6852874 h 6852874"/>
                <a:gd name="connsiteX1" fmla="*/ 6857999 w 6857999"/>
                <a:gd name="connsiteY1" fmla="*/ 6852874 h 6852874"/>
                <a:gd name="connsiteX2" fmla="*/ 6857999 w 6857999"/>
                <a:gd name="connsiteY2" fmla="*/ 6852874 h 6852874"/>
                <a:gd name="connsiteX3" fmla="*/ 0 w 6857999"/>
                <a:gd name="connsiteY3" fmla="*/ 6852874 h 6852874"/>
                <a:gd name="connsiteX4" fmla="*/ 0 w 6857999"/>
                <a:gd name="connsiteY4" fmla="*/ 0 h 6852874"/>
                <a:gd name="connsiteX5" fmla="*/ 3657988 w 6857999"/>
                <a:gd name="connsiteY5" fmla="*/ 3655254 h 6852874"/>
                <a:gd name="connsiteX6" fmla="*/ 349085 w 6857999"/>
                <a:gd name="connsiteY6" fmla="*/ 6852874 h 685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7999" h="6852874">
                  <a:moveTo>
                    <a:pt x="6857999" y="6852874"/>
                  </a:moveTo>
                  <a:lnTo>
                    <a:pt x="6857999" y="6852874"/>
                  </a:lnTo>
                  <a:lnTo>
                    <a:pt x="6857999" y="6852874"/>
                  </a:lnTo>
                  <a:close/>
                  <a:moveTo>
                    <a:pt x="0" y="6852874"/>
                  </a:moveTo>
                  <a:lnTo>
                    <a:pt x="0" y="0"/>
                  </a:lnTo>
                  <a:lnTo>
                    <a:pt x="3657988" y="3655254"/>
                  </a:lnTo>
                  <a:lnTo>
                    <a:pt x="349085" y="6852874"/>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8"/>
            <p:cNvSpPr/>
            <p:nvPr/>
          </p:nvSpPr>
          <p:spPr>
            <a:xfrm rot="5400000">
              <a:off x="-57818" y="57819"/>
              <a:ext cx="6628595" cy="6512958"/>
            </a:xfrm>
            <a:custGeom>
              <a:avLst/>
              <a:gdLst>
                <a:gd name="connsiteX0" fmla="*/ 0 w 6628595"/>
                <a:gd name="connsiteY0" fmla="*/ 6512958 h 6512958"/>
                <a:gd name="connsiteX1" fmla="*/ 0 w 6628595"/>
                <a:gd name="connsiteY1" fmla="*/ 0 h 6512958"/>
                <a:gd name="connsiteX2" fmla="*/ 3369114 w 6628595"/>
                <a:gd name="connsiteY2" fmla="*/ 3310339 h 6512958"/>
                <a:gd name="connsiteX3" fmla="*/ 3 w 6628595"/>
                <a:gd name="connsiteY3" fmla="*/ 6511738 h 6512958"/>
                <a:gd name="connsiteX4" fmla="*/ 6627353 w 6628595"/>
                <a:gd name="connsiteY4" fmla="*/ 6511738 h 6512958"/>
                <a:gd name="connsiteX5" fmla="*/ 6628595 w 6628595"/>
                <a:gd name="connsiteY5" fmla="*/ 6512958 h 651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8595" h="6512958">
                  <a:moveTo>
                    <a:pt x="0" y="6512958"/>
                  </a:moveTo>
                  <a:lnTo>
                    <a:pt x="0" y="0"/>
                  </a:lnTo>
                  <a:lnTo>
                    <a:pt x="3369114" y="3310339"/>
                  </a:lnTo>
                  <a:lnTo>
                    <a:pt x="3" y="6511738"/>
                  </a:lnTo>
                  <a:lnTo>
                    <a:pt x="6627353" y="6511738"/>
                  </a:lnTo>
                  <a:lnTo>
                    <a:pt x="6628595" y="6512958"/>
                  </a:lnTo>
                  <a:close/>
                </a:path>
              </a:pathLst>
            </a:cu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FFFF00"/>
                </a:solidFill>
              </a:endParaRPr>
            </a:p>
          </p:txBody>
        </p:sp>
      </p:grpSp>
      <p:sp>
        <p:nvSpPr>
          <p:cNvPr id="15" name="等腰三角形 14"/>
          <p:cNvSpPr/>
          <p:nvPr/>
        </p:nvSpPr>
        <p:spPr>
          <a:xfrm>
            <a:off x="4287295" y="190147"/>
            <a:ext cx="5843590" cy="3076753"/>
          </a:xfrm>
          <a:prstGeom prs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rgbClr val="FFFF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lvl1pPr marL="342900" indent="-342900">
              <a:buFont typeface="Arial" panose="020B0604020202020204" pitchFamily="34" charset="0"/>
              <a:buChar char="•"/>
              <a:defRPr lang="en-US" altLang="zh-CN" sz="2400" dirty="0" smtClean="0"/>
            </a:lvl1pPr>
            <a:lvl2pPr>
              <a:defRPr lang="zh-CN" altLang="en-US" sz="2000" dirty="0" smtClean="0"/>
            </a:lvl2pPr>
            <a:lvl3pPr>
              <a:defRPr lang="zh-CN" altLang="en-US" sz="1800" dirty="0" smtClean="0"/>
            </a:lvl3pPr>
            <a:lvl4pPr>
              <a:defRPr lang="zh-CN" altLang="en-US" sz="1800" dirty="0" smtClean="0"/>
            </a:lvl4pPr>
            <a:lvl5pPr>
              <a:defRPr lang="zh-CN" altLang="en-US" sz="1800" dirty="0" smtClean="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hasCustomPrompt="1"/>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E85CE2-CEAD-46BB-861E-7D62265DC969}"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049200" y="2768400"/>
            <a:ext cx="6098400" cy="1325563"/>
          </a:xfrm>
        </p:spPr>
        <p:txBody>
          <a:bodyPr>
            <a:normAutofit/>
          </a:bodyPr>
          <a:lstStyle>
            <a:lvl1pPr algn="ctr">
              <a:defRPr sz="8000" b="1">
                <a:solidFill>
                  <a:schemeClr val="accent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13"/>
          <p:cNvSpPr/>
          <p:nvPr userDrawn="1"/>
        </p:nvSpPr>
        <p:spPr>
          <a:xfrm>
            <a:off x="2155371" y="1515276"/>
            <a:ext cx="7868558" cy="230395"/>
          </a:xfrm>
          <a:prstGeom prst="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9" name="Rectangle 17"/>
          <p:cNvSpPr/>
          <p:nvPr userDrawn="1"/>
        </p:nvSpPr>
        <p:spPr>
          <a:xfrm>
            <a:off x="2155371" y="4269033"/>
            <a:ext cx="7868558" cy="230395"/>
          </a:xfrm>
          <a:prstGeom prst="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 name="标题 1"/>
          <p:cNvSpPr>
            <a:spLocks noGrp="1"/>
          </p:cNvSpPr>
          <p:nvPr>
            <p:ph type="title"/>
          </p:nvPr>
        </p:nvSpPr>
        <p:spPr>
          <a:xfrm>
            <a:off x="788400" y="0"/>
            <a:ext cx="10515600" cy="1324800"/>
          </a:xfrm>
        </p:spPr>
        <p:txBody>
          <a:bodyPr anchor="ctr" anchorCtr="0">
            <a:normAutofit/>
          </a:bodyPr>
          <a:lstStyle>
            <a:lvl1pPr>
              <a:defRPr sz="40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0" y="1674000"/>
            <a:ext cx="12193200" cy="26568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163600" y="4730400"/>
            <a:ext cx="7869600" cy="1288800"/>
          </a:xfrm>
        </p:spPr>
        <p:txBody>
          <a:bodyPr>
            <a:normAutofit/>
          </a:bodyPr>
          <a:lstStyle>
            <a:lvl1pPr marL="0" indent="0" algn="just">
              <a:lnSpc>
                <a:spcPct val="15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114020" y="365125"/>
            <a:ext cx="2239780" cy="5811838"/>
          </a:xfrm>
        </p:spPr>
        <p:txBody>
          <a:bodyPr vert="eaVert"/>
          <a:lstStyle/>
          <a:p>
            <a:r>
              <a:rPr lang="zh-CN" altLang="en-US" dirty="0" smtClean="0"/>
              <a:t>单击此处编辑标题</a:t>
            </a:r>
            <a:endParaRPr lang="zh-CN" altLang="en-US" dirty="0"/>
          </a:p>
        </p:txBody>
      </p:sp>
      <p:sp>
        <p:nvSpPr>
          <p:cNvPr id="3" name="竖排文字占位符 2"/>
          <p:cNvSpPr>
            <a:spLocks noGrp="1"/>
          </p:cNvSpPr>
          <p:nvPr>
            <p:ph type="body" orient="vert" idx="1" hasCustomPrompt="1"/>
          </p:nvPr>
        </p:nvSpPr>
        <p:spPr>
          <a:xfrm>
            <a:off x="838200" y="365125"/>
            <a:ext cx="8155898"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p:transition>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image" Target="../media/image1.png"/><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11" cstate="email">
            <a:duotone>
              <a:schemeClr val="bg2">
                <a:shade val="45000"/>
                <a:satMod val="135000"/>
              </a:schemeClr>
              <a:prstClr val="white"/>
            </a:duotone>
          </a:blip>
          <a:stretch>
            <a:fillRect/>
          </a:stretch>
        </p:blipFill>
        <p:spPr>
          <a:xfrm>
            <a:off x="-529" y="-297"/>
            <a:ext cx="12193057" cy="6858594"/>
          </a:xfrm>
          <a:prstGeom prst="rect">
            <a:avLst/>
          </a:prstGeom>
        </p:spPr>
      </p:pic>
      <p:sp>
        <p:nvSpPr>
          <p:cNvPr id="8" name="矩形 7"/>
          <p:cNvSpPr/>
          <p:nvPr/>
        </p:nvSpPr>
        <p:spPr>
          <a:xfrm>
            <a:off x="-529" y="-297"/>
            <a:ext cx="12193057" cy="6858594"/>
          </a:xfrm>
          <a:prstGeom prst="rect">
            <a:avLst/>
          </a:prstGeom>
          <a:solidFill>
            <a:srgbClr val="FE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13D0CE79-49FB-443D-BEF8-6B709DE8FD0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F906490-237C-474C-BA2E-D98840BC1F8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1.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1.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1.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1.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slide" Target="slide24.xml"/><Relationship Id="rId2" Type="http://schemas.openxmlformats.org/officeDocument/2006/relationships/slide" Target="slide8.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1.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4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46.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6.xml"/><Relationship Id="rId2" Type="http://schemas.openxmlformats.org/officeDocument/2006/relationships/image" Target="../media/image22.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6.xml"/><Relationship Id="rId2" Type="http://schemas.openxmlformats.org/officeDocument/2006/relationships/image" Target="../media/image23.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6.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46.xml"/><Relationship Id="rId2" Type="http://schemas.openxmlformats.org/officeDocument/2006/relationships/image" Target="../media/image24.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46.xml"/><Relationship Id="rId2" Type="http://schemas.openxmlformats.org/officeDocument/2006/relationships/image" Target="../media/image20.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4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46.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46.xml"/><Relationship Id="rId2" Type="http://schemas.openxmlformats.org/officeDocument/2006/relationships/image" Target="../media/image28.png"/><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46.xml"/><Relationship Id="rId2" Type="http://schemas.openxmlformats.org/officeDocument/2006/relationships/image" Target="../media/image28.pn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46.xml"/><Relationship Id="rId2" Type="http://schemas.openxmlformats.org/officeDocument/2006/relationships/image" Target="../media/image29.png"/><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46.xml"/><Relationship Id="rId2" Type="http://schemas.openxmlformats.org/officeDocument/2006/relationships/image" Target="../media/image30.png"/><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46.xml"/><Relationship Id="rId2" Type="http://schemas.openxmlformats.org/officeDocument/2006/relationships/image" Target="../media/image31.png"/><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46.xml"/><Relationship Id="rId2" Type="http://schemas.openxmlformats.org/officeDocument/2006/relationships/image" Target="../media/image32.png"/><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2.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5866410" y="1964030"/>
            <a:ext cx="6194835"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lvl="0">
              <a:defRPr/>
            </a:pPr>
            <a:r>
              <a:rPr lang="en-US" altLang="zh-CN" sz="3600" b="1" dirty="0">
                <a:solidFill>
                  <a:schemeClr val="tx1"/>
                </a:solidFill>
                <a:latin typeface="+mn-ea"/>
              </a:rPr>
              <a:t>Packet </a:t>
            </a:r>
            <a:r>
              <a:rPr lang="en-US" altLang="zh-CN" sz="3600" b="1" dirty="0" smtClean="0">
                <a:solidFill>
                  <a:schemeClr val="tx1"/>
                </a:solidFill>
                <a:latin typeface="+mn-ea"/>
              </a:rPr>
              <a:t>Tracer6.2 </a:t>
            </a:r>
            <a:r>
              <a:rPr lang="zh-CN" altLang="en-US" sz="3600" b="1" dirty="0" smtClean="0">
                <a:solidFill>
                  <a:schemeClr val="tx1"/>
                </a:solidFill>
                <a:latin typeface="+mn-ea"/>
              </a:rPr>
              <a:t>使用指南</a:t>
            </a:r>
            <a:endParaRPr lang="zh-CN" altLang="en-US" sz="3600" b="1" dirty="0">
              <a:solidFill>
                <a:schemeClr val="tx1"/>
              </a:solidFill>
              <a:latin typeface="+mn-ea"/>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2.1 </a:t>
            </a:r>
            <a:r>
              <a:rPr lang="zh-CN" altLang="en-US" sz="3200" b="1" dirty="0" smtClean="0">
                <a:latin typeface="微软雅黑" panose="020B0503020204020204" charset="-122"/>
                <a:ea typeface="微软雅黑" panose="020B0503020204020204" charset="-122"/>
                <a:cs typeface="+mn-ea"/>
              </a:rPr>
              <a:t>添加网络设备</a:t>
            </a:r>
            <a:endParaRPr lang="zh-CN" altLang="en-US" sz="3200" b="1" dirty="0">
              <a:latin typeface="微软雅黑" panose="020B0503020204020204" charset="-122"/>
              <a:ea typeface="微软雅黑" panose="020B0503020204020204" charset="-122"/>
              <a:cs typeface="+mn-ea"/>
            </a:endParaRPr>
          </a:p>
        </p:txBody>
      </p:sp>
      <p:pic>
        <p:nvPicPr>
          <p:cNvPr id="10" name="图片 9" descr="Cisco Packet Trace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6090" y="839097"/>
            <a:ext cx="7115417" cy="5939527"/>
          </a:xfrm>
          <a:prstGeom prst="rect">
            <a:avLst/>
          </a:prstGeom>
        </p:spPr>
      </p:pic>
      <p:sp>
        <p:nvSpPr>
          <p:cNvPr id="16" name="TextBox 15"/>
          <p:cNvSpPr txBox="1"/>
          <p:nvPr/>
        </p:nvSpPr>
        <p:spPr>
          <a:xfrm>
            <a:off x="4719392" y="4346134"/>
            <a:ext cx="2208811" cy="923330"/>
          </a:xfrm>
          <a:prstGeom prst="rect">
            <a:avLst/>
          </a:prstGeom>
          <a:noFill/>
        </p:spPr>
        <p:txBody>
          <a:bodyPr wrap="square" rtlCol="0">
            <a:spAutoFit/>
          </a:bodyPr>
          <a:lstStyle/>
          <a:p>
            <a:r>
              <a:rPr lang="zh-CN" altLang="en-US" b="1" dirty="0" smtClean="0"/>
              <a:t>单击鼠标选中要添加的设备型号，如</a:t>
            </a:r>
            <a:r>
              <a:rPr lang="en-US" altLang="zh-CN" b="1" dirty="0" smtClean="0"/>
              <a:t>2811</a:t>
            </a:r>
            <a:endParaRPr lang="zh-CN" altLang="en-US" b="1" dirty="0"/>
          </a:p>
        </p:txBody>
      </p:sp>
      <p:cxnSp>
        <p:nvCxnSpPr>
          <p:cNvPr id="17" name="直接箭头连接符 16"/>
          <p:cNvCxnSpPr/>
          <p:nvPr/>
        </p:nvCxnSpPr>
        <p:spPr bwMode="auto">
          <a:xfrm>
            <a:off x="5555670" y="5189375"/>
            <a:ext cx="11875" cy="696777"/>
          </a:xfrm>
          <a:prstGeom prst="straightConnector1">
            <a:avLst/>
          </a:prstGeom>
          <a:solidFill>
            <a:schemeClr val="accent1"/>
          </a:solidFill>
          <a:ln w="19050" cap="flat" cmpd="sng" algn="ctr">
            <a:solidFill>
              <a:schemeClr val="tx1"/>
            </a:solidFill>
            <a:prstDash val="solid"/>
            <a:round/>
            <a:headEnd type="none" w="med" len="med"/>
            <a:tailEnd type="arrow"/>
          </a:ln>
        </p:spPr>
      </p:cxnSp>
      <p:pic>
        <p:nvPicPr>
          <p:cNvPr id="4" name="图片 3" descr="Cisco Packet Trac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90" y="872603"/>
            <a:ext cx="7115417" cy="5906022"/>
          </a:xfrm>
          <a:prstGeom prst="rect">
            <a:avLst/>
          </a:prstGeom>
        </p:spPr>
      </p:pic>
      <p:sp>
        <p:nvSpPr>
          <p:cNvPr id="13" name="TextBox 12"/>
          <p:cNvSpPr txBox="1"/>
          <p:nvPr/>
        </p:nvSpPr>
        <p:spPr>
          <a:xfrm>
            <a:off x="4581892" y="4623133"/>
            <a:ext cx="2208811" cy="646331"/>
          </a:xfrm>
          <a:prstGeom prst="rect">
            <a:avLst/>
          </a:prstGeom>
          <a:noFill/>
        </p:spPr>
        <p:txBody>
          <a:bodyPr wrap="square" rtlCol="0">
            <a:spAutoFit/>
          </a:bodyPr>
          <a:lstStyle/>
          <a:p>
            <a:r>
              <a:rPr lang="zh-CN" altLang="en-US" b="1" dirty="0" smtClean="0"/>
              <a:t>此时，选中设备如图所示</a:t>
            </a:r>
            <a:endParaRPr lang="zh-CN" altLang="en-US" b="1" dirty="0"/>
          </a:p>
        </p:txBody>
      </p:sp>
      <p:cxnSp>
        <p:nvCxnSpPr>
          <p:cNvPr id="15" name="直接箭头连接符 14"/>
          <p:cNvCxnSpPr/>
          <p:nvPr/>
        </p:nvCxnSpPr>
        <p:spPr bwMode="auto">
          <a:xfrm>
            <a:off x="5570458" y="5269464"/>
            <a:ext cx="11875" cy="696777"/>
          </a:xfrm>
          <a:prstGeom prst="straightConnector1">
            <a:avLst/>
          </a:prstGeom>
          <a:solidFill>
            <a:schemeClr val="accent1"/>
          </a:solidFill>
          <a:ln w="19050" cap="flat" cmpd="sng" algn="ctr">
            <a:solidFill>
              <a:schemeClr val="tx1"/>
            </a:solidFill>
            <a:prstDash val="solid"/>
            <a:round/>
            <a:headEnd type="none" w="med" len="med"/>
            <a:tailEnd type="arrow"/>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2.1 </a:t>
            </a:r>
            <a:r>
              <a:rPr lang="zh-CN" altLang="en-US" sz="3200" b="1" dirty="0" smtClean="0">
                <a:latin typeface="微软雅黑" panose="020B0503020204020204" charset="-122"/>
                <a:ea typeface="微软雅黑" panose="020B0503020204020204" charset="-122"/>
                <a:cs typeface="+mn-ea"/>
              </a:rPr>
              <a:t>添加网络设备</a:t>
            </a:r>
            <a:endParaRPr lang="zh-CN" altLang="en-US" sz="3200" b="1" dirty="0">
              <a:latin typeface="微软雅黑" panose="020B0503020204020204" charset="-122"/>
              <a:ea typeface="微软雅黑" panose="020B0503020204020204" charset="-122"/>
              <a:cs typeface="+mn-ea"/>
            </a:endParaRPr>
          </a:p>
        </p:txBody>
      </p:sp>
      <p:pic>
        <p:nvPicPr>
          <p:cNvPr id="4" name="图片 3" descr="Cisco Packet Trace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54214" y="729912"/>
            <a:ext cx="7115417" cy="5906022"/>
          </a:xfrm>
          <a:prstGeom prst="rect">
            <a:avLst/>
          </a:prstGeom>
        </p:spPr>
      </p:pic>
      <p:sp>
        <p:nvSpPr>
          <p:cNvPr id="13" name="TextBox 12"/>
          <p:cNvSpPr txBox="1"/>
          <p:nvPr/>
        </p:nvSpPr>
        <p:spPr>
          <a:xfrm>
            <a:off x="6233513" y="2810961"/>
            <a:ext cx="2208811" cy="1477328"/>
          </a:xfrm>
          <a:prstGeom prst="rect">
            <a:avLst/>
          </a:prstGeom>
          <a:noFill/>
        </p:spPr>
        <p:txBody>
          <a:bodyPr wrap="square" rtlCol="0">
            <a:spAutoFit/>
          </a:bodyPr>
          <a:lstStyle/>
          <a:p>
            <a:r>
              <a:rPr lang="zh-CN" altLang="en-US" b="1" dirty="0" smtClean="0"/>
              <a:t>将鼠标移动到拓扑工作区空白处，确定位置后单击鼠标左键即可完成设备添加</a:t>
            </a:r>
            <a:endParaRPr lang="zh-CN" altLang="en-US" b="1" dirty="0"/>
          </a:p>
        </p:txBody>
      </p:sp>
      <p:pic>
        <p:nvPicPr>
          <p:cNvPr id="7" name="图片 6" descr="Cisco Packet Trac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213" y="729912"/>
            <a:ext cx="7091667" cy="5919702"/>
          </a:xfrm>
          <a:prstGeom prst="rect">
            <a:avLst/>
          </a:prstGeom>
        </p:spPr>
      </p:pic>
      <p:sp>
        <p:nvSpPr>
          <p:cNvPr id="18" name="椭圆形标注 17"/>
          <p:cNvSpPr/>
          <p:nvPr/>
        </p:nvSpPr>
        <p:spPr bwMode="auto">
          <a:xfrm>
            <a:off x="6144447" y="2343737"/>
            <a:ext cx="2386941" cy="1220461"/>
          </a:xfrm>
          <a:prstGeom prst="wedgeEllipseCallout">
            <a:avLst>
              <a:gd name="adj1" fmla="val -77240"/>
              <a:gd name="adj2" fmla="val -1013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lang="zh-CN" altLang="en-US" sz="2400" b="1" dirty="0" smtClean="0">
                <a:solidFill>
                  <a:srgbClr val="FF0000"/>
                </a:solidFill>
                <a:latin typeface="华文楷体" panose="02010600040101010101" pitchFamily="2" charset="-122"/>
                <a:ea typeface="华文楷体" panose="02010600040101010101" pitchFamily="2" charset="-122"/>
              </a:rPr>
              <a:t>完成路由器的添加</a:t>
            </a:r>
            <a:endPar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5000"/>
                                        <p:tgtEl>
                                          <p:spTgt spid="7"/>
                                        </p:tgtEl>
                                      </p:cBhvr>
                                    </p:animEffect>
                                  </p:childTnLst>
                                </p:cTn>
                              </p:par>
                            </p:childTnLst>
                          </p:cTn>
                        </p:par>
                        <p:par>
                          <p:cTn id="8" fill="hold">
                            <p:stCondLst>
                              <p:cond delay="5000"/>
                            </p:stCondLst>
                            <p:childTnLst>
                              <p:par>
                                <p:cTn id="9" presetID="42"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2.1 </a:t>
            </a:r>
            <a:r>
              <a:rPr lang="zh-CN" altLang="en-US" sz="3200" b="1" dirty="0" smtClean="0">
                <a:latin typeface="微软雅黑" panose="020B0503020204020204" charset="-122"/>
                <a:ea typeface="微软雅黑" panose="020B0503020204020204" charset="-122"/>
                <a:cs typeface="+mn-ea"/>
              </a:rPr>
              <a:t>添加网络设备</a:t>
            </a:r>
            <a:endParaRPr lang="zh-CN" altLang="en-US" sz="3200" b="1" dirty="0">
              <a:latin typeface="微软雅黑" panose="020B0503020204020204" charset="-122"/>
              <a:ea typeface="微软雅黑" panose="020B0503020204020204" charset="-122"/>
              <a:cs typeface="+mn-ea"/>
            </a:endParaRPr>
          </a:p>
        </p:txBody>
      </p:sp>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t="14876"/>
          <a:stretch>
            <a:fillRect/>
          </a:stretch>
        </p:blipFill>
        <p:spPr bwMode="auto">
          <a:xfrm>
            <a:off x="6899296" y="1771932"/>
            <a:ext cx="3889440" cy="189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24510" y="1771932"/>
            <a:ext cx="4896592" cy="2062103"/>
          </a:xfrm>
          <a:prstGeom prst="rect">
            <a:avLst/>
          </a:prstGeom>
        </p:spPr>
        <p:txBody>
          <a:bodyPr wrap="square">
            <a:spAutoFit/>
          </a:bodyPr>
          <a:lstStyle/>
          <a:p>
            <a:r>
              <a:rPr lang="zh-CN" altLang="zh-CN" sz="3200" dirty="0" smtClean="0"/>
              <a:t>如</a:t>
            </a:r>
            <a:r>
              <a:rPr lang="zh-CN" altLang="zh-CN" sz="3200" dirty="0"/>
              <a:t>需修改拓扑图中网络设备的主机名，则单击设备下方主机名文本框</a:t>
            </a:r>
            <a:r>
              <a:rPr lang="zh-CN" altLang="zh-CN" sz="3200" dirty="0" smtClean="0"/>
              <a:t>，文本框</a:t>
            </a:r>
            <a:r>
              <a:rPr lang="zh-CN" altLang="zh-CN" sz="3200" dirty="0"/>
              <a:t>将进入可编辑状态</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11" grpId="0"/>
      <p:bldP spid="1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isco Packet Trace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81726" y="872603"/>
            <a:ext cx="6961037" cy="5810660"/>
          </a:xfrm>
          <a:prstGeom prst="rect">
            <a:avLst/>
          </a:prstGeom>
        </p:spPr>
      </p:pic>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2.1 </a:t>
            </a:r>
            <a:r>
              <a:rPr lang="zh-CN" altLang="en-US" sz="3200" b="1" dirty="0" smtClean="0">
                <a:latin typeface="微软雅黑" panose="020B0503020204020204" charset="-122"/>
                <a:ea typeface="微软雅黑" panose="020B0503020204020204" charset="-122"/>
                <a:cs typeface="+mn-ea"/>
              </a:rPr>
              <a:t>添加网络设备</a:t>
            </a:r>
            <a:endParaRPr lang="zh-CN" altLang="en-US" sz="3200" b="1" dirty="0">
              <a:latin typeface="微软雅黑" panose="020B0503020204020204" charset="-122"/>
              <a:ea typeface="微软雅黑" panose="020B0503020204020204" charset="-122"/>
              <a:cs typeface="+mn-ea"/>
            </a:endParaRPr>
          </a:p>
        </p:txBody>
      </p:sp>
      <p:sp>
        <p:nvSpPr>
          <p:cNvPr id="12" name="TextBox 11"/>
          <p:cNvSpPr txBox="1"/>
          <p:nvPr/>
        </p:nvSpPr>
        <p:spPr>
          <a:xfrm>
            <a:off x="6427478" y="2105564"/>
            <a:ext cx="2208811" cy="923330"/>
          </a:xfrm>
          <a:prstGeom prst="rect">
            <a:avLst/>
          </a:prstGeom>
          <a:noFill/>
        </p:spPr>
        <p:txBody>
          <a:bodyPr wrap="square" rtlCol="0">
            <a:spAutoFit/>
          </a:bodyPr>
          <a:lstStyle/>
          <a:p>
            <a:r>
              <a:rPr lang="zh-CN" altLang="en-US" b="1" dirty="0" smtClean="0"/>
              <a:t>同样的方法，添加一台交换机和两台</a:t>
            </a:r>
            <a:r>
              <a:rPr lang="en-US" altLang="zh-CN" b="1" dirty="0" smtClean="0"/>
              <a:t>PC</a:t>
            </a:r>
            <a:r>
              <a:rPr lang="zh-CN" altLang="en-US" b="1" dirty="0" smtClean="0"/>
              <a:t>机之后的拓扑图</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2.1 </a:t>
            </a:r>
            <a:r>
              <a:rPr lang="zh-CN" altLang="en-US" sz="3200" b="1" dirty="0" smtClean="0">
                <a:latin typeface="微软雅黑" panose="020B0503020204020204" charset="-122"/>
                <a:ea typeface="微软雅黑" panose="020B0503020204020204" charset="-122"/>
                <a:cs typeface="+mn-ea"/>
              </a:rPr>
              <a:t>添加设备模块</a:t>
            </a:r>
            <a:endParaRPr lang="zh-CN" altLang="en-US" sz="3200" b="1" dirty="0">
              <a:latin typeface="微软雅黑" panose="020B0503020204020204" charset="-122"/>
              <a:ea typeface="微软雅黑" panose="020B0503020204020204" charset="-122"/>
              <a:cs typeface="+mn-ea"/>
            </a:endParaRPr>
          </a:p>
        </p:txBody>
      </p:sp>
      <p:sp>
        <p:nvSpPr>
          <p:cNvPr id="8" name="文本框 99"/>
          <p:cNvSpPr txBox="1"/>
          <p:nvPr/>
        </p:nvSpPr>
        <p:spPr>
          <a:xfrm>
            <a:off x="524509" y="1018612"/>
            <a:ext cx="11315189" cy="5216813"/>
          </a:xfrm>
          <a:prstGeom prst="rect">
            <a:avLst/>
          </a:prstGeom>
          <a:noFill/>
          <a:ln w="9525">
            <a:noFill/>
          </a:ln>
        </p:spPr>
        <p:txBody>
          <a:bodyPr wrap="square">
            <a:spAutoFit/>
          </a:bodyPr>
          <a:lstStyle/>
          <a:p>
            <a:pPr marL="457200" indent="-457200">
              <a:lnSpc>
                <a:spcPct val="150000"/>
              </a:lnSpc>
              <a:buFont typeface="Wingdings" panose="05000000000000000000" pitchFamily="2" charset="2"/>
              <a:buChar char="u"/>
            </a:pPr>
            <a:r>
              <a:rPr lang="zh-CN" altLang="en-US"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网络设备大都是模块化设备，有</a:t>
            </a:r>
            <a:r>
              <a:rPr lang="zh-CN" altLang="zh-CN"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提供</a:t>
            </a:r>
            <a:r>
              <a:rPr lang="zh-CN" altLang="en-US"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扩展</a:t>
            </a:r>
            <a:r>
              <a:rPr lang="zh-CN" altLang="zh-CN"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插槽</a:t>
            </a:r>
            <a:r>
              <a:rPr lang="zh-CN"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和可选模块，用户可以</a:t>
            </a:r>
            <a:r>
              <a:rPr lang="zh-CN" altLang="zh-CN"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根据实际</a:t>
            </a:r>
            <a:r>
              <a:rPr lang="zh-CN"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需求选择合适的模块添加到设备中，以获得所需功能</a:t>
            </a:r>
            <a:r>
              <a:rPr lang="zh-CN" altLang="zh-CN"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a:t>
            </a:r>
            <a:endParaRPr lang="en-US" altLang="zh-CN"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u"/>
            </a:pPr>
            <a:r>
              <a:rPr lang="zh-CN" altLang="en-US"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在拓扑工作区单击路由器，打开其配置窗口，选择</a:t>
            </a:r>
            <a:r>
              <a:rPr lang="en-US" altLang="zh-CN"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Physical</a:t>
            </a:r>
            <a:r>
              <a:rPr lang="zh-CN" altLang="en-US"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（物理的）选项卡，可以在打开的窗口内完成模块的添加。</a:t>
            </a:r>
            <a:endParaRPr lang="en-US"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indent="269875">
              <a:lnSpc>
                <a:spcPct val="150000"/>
              </a:lnSpc>
            </a:pPr>
            <a:r>
              <a:rPr lang="en-US" altLang="zh-CN"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  </a:t>
            </a:r>
            <a:r>
              <a:rPr lang="zh-CN" altLang="en-US"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添加模块需要注意的事项：</a:t>
            </a:r>
            <a:endParaRPr lang="en-US" altLang="zh-CN"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1428750" lvl="2" indent="-514350">
              <a:lnSpc>
                <a:spcPct val="150000"/>
              </a:lnSpc>
              <a:buFont typeface="+mj-ea"/>
              <a:buAutoNum type="circleNumDbPlain"/>
            </a:pPr>
            <a:r>
              <a:rPr lang="zh-CN" altLang="en-US"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必须关闭物理设备电源开关；</a:t>
            </a:r>
            <a:endParaRPr lang="en-US" altLang="zh-CN"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1428750" lvl="2" indent="-514350">
              <a:lnSpc>
                <a:spcPct val="150000"/>
              </a:lnSpc>
              <a:buFont typeface="+mj-ea"/>
              <a:buAutoNum type="circleNumDbPlain"/>
            </a:pPr>
            <a:r>
              <a:rPr lang="zh-CN" altLang="en-US" sz="28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需要将选中模块添加到对应的插槽内。</a:t>
            </a:r>
            <a:endParaRPr lang="en-US"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endParaRPr lang="en-US" altLang="zh-CN" sz="28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r>
              <a:rPr lang="en-US" altLang="zh-CN" sz="1100" b="0" u="none"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rPr>
              <a:t> </a:t>
            </a:r>
            <a:endParaRPr lang="zh-CN" altLang="en-US" sz="2000" dirty="0">
              <a:solidFill>
                <a:schemeClr val="bg2">
                  <a:lumMod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Router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3190" y="952153"/>
            <a:ext cx="6927893" cy="5500007"/>
          </a:xfrm>
          <a:prstGeom prst="rect">
            <a:avLst/>
          </a:prstGeom>
        </p:spPr>
      </p:pic>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2.2 </a:t>
            </a:r>
            <a:r>
              <a:rPr lang="zh-CN" altLang="en-US" sz="3200" b="1" dirty="0" smtClean="0">
                <a:latin typeface="微软雅黑" panose="020B0503020204020204" charset="-122"/>
                <a:ea typeface="微软雅黑" panose="020B0503020204020204" charset="-122"/>
                <a:cs typeface="+mn-ea"/>
              </a:rPr>
              <a:t>添加设备模块</a:t>
            </a:r>
            <a:endParaRPr lang="zh-CN" altLang="en-US" sz="3200" b="1" dirty="0">
              <a:latin typeface="微软雅黑" panose="020B0503020204020204" charset="-122"/>
              <a:ea typeface="微软雅黑" panose="020B0503020204020204" charset="-122"/>
              <a:cs typeface="+mn-ea"/>
            </a:endParaRPr>
          </a:p>
        </p:txBody>
      </p:sp>
      <p:sp>
        <p:nvSpPr>
          <p:cNvPr id="6" name="椭圆 5"/>
          <p:cNvSpPr/>
          <p:nvPr/>
        </p:nvSpPr>
        <p:spPr bwMode="auto">
          <a:xfrm>
            <a:off x="2493818" y="1246909"/>
            <a:ext cx="771896" cy="308759"/>
          </a:xfrm>
          <a:prstGeom prst="ellipse">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标注 11"/>
          <p:cNvSpPr/>
          <p:nvPr/>
        </p:nvSpPr>
        <p:spPr bwMode="auto">
          <a:xfrm>
            <a:off x="4502314" y="1531918"/>
            <a:ext cx="3628656" cy="831273"/>
          </a:xfrm>
          <a:prstGeom prst="wedgeRectCallout">
            <a:avLst>
              <a:gd name="adj1" fmla="val -65074"/>
              <a:gd name="adj2" fmla="val -2741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单击</a:t>
            </a:r>
            <a:r>
              <a:rPr lang="en-US" altLang="zh-CN" sz="2400" b="1" dirty="0" smtClean="0">
                <a:solidFill>
                  <a:srgbClr val="FF0000"/>
                </a:solidFill>
                <a:latin typeface="华文楷体" panose="02010600040101010101" pitchFamily="2" charset="-122"/>
                <a:ea typeface="华文楷体" panose="02010600040101010101" pitchFamily="2" charset="-122"/>
              </a:rPr>
              <a:t>MODULES</a:t>
            </a:r>
            <a:r>
              <a:rPr lang="zh-CN" altLang="en-US" sz="2400" b="1" dirty="0" smtClean="0">
                <a:solidFill>
                  <a:srgbClr val="FF0000"/>
                </a:solidFill>
                <a:latin typeface="华文楷体" panose="02010600040101010101" pitchFamily="2" charset="-122"/>
                <a:ea typeface="华文楷体" panose="02010600040101010101" pitchFamily="2" charset="-122"/>
              </a:rPr>
              <a:t>，可以打开或关闭模块列表</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3" name="矩形标注 12"/>
          <p:cNvSpPr/>
          <p:nvPr/>
        </p:nvSpPr>
        <p:spPr bwMode="auto">
          <a:xfrm>
            <a:off x="4526064" y="2800598"/>
            <a:ext cx="3628656" cy="831273"/>
          </a:xfrm>
          <a:prstGeom prst="wedgeRectCallout">
            <a:avLst>
              <a:gd name="adj1" fmla="val -63764"/>
              <a:gd name="adj2" fmla="val -1884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该设备所支持的扩展功能模块列表</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5" name="矩形 14"/>
          <p:cNvSpPr/>
          <p:nvPr/>
        </p:nvSpPr>
        <p:spPr bwMode="auto">
          <a:xfrm>
            <a:off x="2588821" y="1840676"/>
            <a:ext cx="1448789" cy="3408218"/>
          </a:xfrm>
          <a:prstGeom prst="rect">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2588821" y="5248894"/>
            <a:ext cx="4548249" cy="819397"/>
          </a:xfrm>
          <a:prstGeom prst="rect">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矩形标注 17"/>
          <p:cNvSpPr/>
          <p:nvPr/>
        </p:nvSpPr>
        <p:spPr bwMode="auto">
          <a:xfrm>
            <a:off x="3863642" y="3702157"/>
            <a:ext cx="3807817" cy="1150894"/>
          </a:xfrm>
          <a:prstGeom prst="wedgeRectCallout">
            <a:avLst>
              <a:gd name="adj1" fmla="val -23510"/>
              <a:gd name="adj2" fmla="val 8544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模块描述信息，介绍已选中模块的相关信息，图示为选中</a:t>
            </a:r>
            <a:r>
              <a:rPr lang="en-US" altLang="zh-CN" sz="2400" b="1" dirty="0" smtClean="0">
                <a:solidFill>
                  <a:srgbClr val="FF0000"/>
                </a:solidFill>
                <a:latin typeface="华文楷体" panose="02010600040101010101" pitchFamily="2" charset="-122"/>
                <a:ea typeface="华文楷体" panose="02010600040101010101" pitchFamily="2" charset="-122"/>
              </a:rPr>
              <a:t>HWIC-2T</a:t>
            </a:r>
            <a:r>
              <a:rPr lang="zh-CN" altLang="en-US" sz="2400" b="1" dirty="0" smtClean="0">
                <a:solidFill>
                  <a:srgbClr val="FF0000"/>
                </a:solidFill>
                <a:latin typeface="华文楷体" panose="02010600040101010101" pitchFamily="2" charset="-122"/>
                <a:ea typeface="华文楷体" panose="02010600040101010101" pitchFamily="2" charset="-122"/>
              </a:rPr>
              <a:t>模块的信息</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0" name="矩形 19"/>
          <p:cNvSpPr/>
          <p:nvPr/>
        </p:nvSpPr>
        <p:spPr bwMode="auto">
          <a:xfrm>
            <a:off x="7289470" y="5387441"/>
            <a:ext cx="1771403" cy="409698"/>
          </a:xfrm>
          <a:prstGeom prst="rect">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矩形标注 20"/>
          <p:cNvSpPr/>
          <p:nvPr/>
        </p:nvSpPr>
        <p:spPr bwMode="auto">
          <a:xfrm>
            <a:off x="5749637" y="3725908"/>
            <a:ext cx="3311236" cy="1169721"/>
          </a:xfrm>
          <a:prstGeom prst="wedgeRectCallout">
            <a:avLst>
              <a:gd name="adj1" fmla="val 20851"/>
              <a:gd name="adj2" fmla="val 88124"/>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已选中模块的物理视图，图示为已选中</a:t>
            </a:r>
            <a:r>
              <a:rPr lang="en-US" altLang="zh-CN" sz="2400" b="1" dirty="0">
                <a:solidFill>
                  <a:srgbClr val="FF0000"/>
                </a:solidFill>
                <a:latin typeface="华文楷体" panose="02010600040101010101" pitchFamily="2" charset="-122"/>
                <a:ea typeface="华文楷体" panose="02010600040101010101" pitchFamily="2" charset="-122"/>
              </a:rPr>
              <a:t>HWIC-2T</a:t>
            </a:r>
            <a:r>
              <a:rPr lang="zh-CN" altLang="en-US" sz="2400" b="1" dirty="0" smtClean="0">
                <a:solidFill>
                  <a:srgbClr val="FF0000"/>
                </a:solidFill>
                <a:latin typeface="华文楷体" panose="02010600040101010101" pitchFamily="2" charset="-122"/>
                <a:ea typeface="华文楷体" panose="02010600040101010101" pitchFamily="2" charset="-122"/>
              </a:rPr>
              <a:t>模块的物理视图</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par>
                          <p:cTn id="23" fill="hold">
                            <p:stCondLst>
                              <p:cond delay="500"/>
                            </p:stCondLst>
                            <p:childTnLst>
                              <p:par>
                                <p:cTn id="24" presetID="6"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circle(in)">
                                      <p:cBhvr>
                                        <p:cTn id="26" dur="2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inVertical)">
                                      <p:cBhvr>
                                        <p:cTn id="36" dur="500"/>
                                        <p:tgtEl>
                                          <p:spTgt spid="16"/>
                                        </p:tgtEl>
                                      </p:cBhvr>
                                    </p:animEffect>
                                  </p:childTnLst>
                                </p:cTn>
                              </p:par>
                            </p:childTnLst>
                          </p:cTn>
                        </p:par>
                        <p:par>
                          <p:cTn id="37" fill="hold">
                            <p:stCondLst>
                              <p:cond delay="500"/>
                            </p:stCondLst>
                            <p:childTnLst>
                              <p:par>
                                <p:cTn id="38" presetID="6"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circle(in)">
                                      <p:cBhvr>
                                        <p:cTn id="40" dur="20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8"/>
                                        </p:tgtEl>
                                      </p:cBhvr>
                                    </p:animEffect>
                                    <p:set>
                                      <p:cBhvr>
                                        <p:cTn id="45" dur="1" fill="hold">
                                          <p:stCondLst>
                                            <p:cond delay="499"/>
                                          </p:stCondLst>
                                        </p:cTn>
                                        <p:tgtEl>
                                          <p:spTgt spid="1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arn(inVertical)">
                                      <p:cBhvr>
                                        <p:cTn id="50" dur="500"/>
                                        <p:tgtEl>
                                          <p:spTgt spid="20"/>
                                        </p:tgtEl>
                                      </p:cBhvr>
                                    </p:animEffect>
                                  </p:childTnLst>
                                </p:cTn>
                              </p:par>
                            </p:childTnLst>
                          </p:cTn>
                        </p:par>
                        <p:par>
                          <p:cTn id="51" fill="hold">
                            <p:stCondLst>
                              <p:cond delay="500"/>
                            </p:stCondLst>
                            <p:childTnLst>
                              <p:par>
                                <p:cTn id="52" presetID="6" presetClass="entr" presetSubtype="16"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circle(in)">
                                      <p:cBhvr>
                                        <p:cTn id="54" dur="20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6" grpId="0" animBg="1"/>
      <p:bldP spid="12" grpId="0" animBg="1"/>
      <p:bldP spid="12" grpId="1" animBg="1"/>
      <p:bldP spid="13" grpId="0" animBg="1"/>
      <p:bldP spid="13" grpId="1" animBg="1"/>
      <p:bldP spid="15" grpId="0" animBg="1"/>
      <p:bldP spid="16" grpId="0" animBg="1"/>
      <p:bldP spid="18" grpId="0" animBg="1"/>
      <p:bldP spid="18" grpId="1" animBg="1"/>
      <p:bldP spid="20" grpId="0" animBg="1"/>
      <p:bldP spid="21" grpId="0" animBg="1"/>
      <p:bldP spid="2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Router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3190" y="952153"/>
            <a:ext cx="6927893" cy="5500007"/>
          </a:xfrm>
          <a:prstGeom prst="rect">
            <a:avLst/>
          </a:prstGeom>
        </p:spPr>
      </p:pic>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2.2 </a:t>
            </a:r>
            <a:r>
              <a:rPr lang="zh-CN" altLang="en-US" sz="3200" b="1" dirty="0" smtClean="0">
                <a:latin typeface="微软雅黑" panose="020B0503020204020204" charset="-122"/>
                <a:ea typeface="微软雅黑" panose="020B0503020204020204" charset="-122"/>
                <a:cs typeface="+mn-ea"/>
              </a:rPr>
              <a:t>添加设备模块</a:t>
            </a:r>
            <a:endParaRPr lang="zh-CN" altLang="en-US" sz="3200" b="1" dirty="0">
              <a:latin typeface="微软雅黑" panose="020B0503020204020204" charset="-122"/>
              <a:ea typeface="微软雅黑" panose="020B0503020204020204" charset="-122"/>
              <a:cs typeface="+mn-ea"/>
            </a:endParaRPr>
          </a:p>
        </p:txBody>
      </p:sp>
      <p:sp>
        <p:nvSpPr>
          <p:cNvPr id="6" name="椭圆 5"/>
          <p:cNvSpPr/>
          <p:nvPr/>
        </p:nvSpPr>
        <p:spPr bwMode="auto">
          <a:xfrm>
            <a:off x="2493818" y="1246909"/>
            <a:ext cx="771896" cy="308759"/>
          </a:xfrm>
          <a:prstGeom prst="ellipse">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矩形标注 20"/>
          <p:cNvSpPr/>
          <p:nvPr/>
        </p:nvSpPr>
        <p:spPr bwMode="auto">
          <a:xfrm>
            <a:off x="5749637" y="3725908"/>
            <a:ext cx="3311236" cy="2235505"/>
          </a:xfrm>
          <a:prstGeom prst="wedgeRectCallout">
            <a:avLst>
              <a:gd name="adj1" fmla="val 28742"/>
              <a:gd name="adj2" fmla="val -8116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设备电源开关，单击此按钮可关闭</a:t>
            </a:r>
            <a:r>
              <a:rPr lang="en-US"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开启设备；添加模块前必须关闭设备，开关右侧指示灯呈绿色为开启状态，黑色为关闭状态</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9" name="矩形标注 18"/>
          <p:cNvSpPr/>
          <p:nvPr/>
        </p:nvSpPr>
        <p:spPr bwMode="auto">
          <a:xfrm>
            <a:off x="4453248" y="3367670"/>
            <a:ext cx="3311236" cy="836196"/>
          </a:xfrm>
          <a:prstGeom prst="wedgeRectCallout">
            <a:avLst>
              <a:gd name="adj1" fmla="val 26232"/>
              <a:gd name="adj2" fmla="val -5133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扩展插槽，将选中模块添加到对应插槽内。</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cxnSp>
        <p:nvCxnSpPr>
          <p:cNvPr id="7" name="直接箭头连接符 6"/>
          <p:cNvCxnSpPr/>
          <p:nvPr/>
        </p:nvCxnSpPr>
        <p:spPr bwMode="auto">
          <a:xfrm flipH="1" flipV="1">
            <a:off x="5201392" y="2600696"/>
            <a:ext cx="625744" cy="766974"/>
          </a:xfrm>
          <a:prstGeom prst="straightConnector1">
            <a:avLst/>
          </a:prstGeom>
          <a:solidFill>
            <a:schemeClr val="accent1"/>
          </a:solidFill>
          <a:ln w="25400" cap="flat" cmpd="sng" algn="ctr">
            <a:solidFill>
              <a:srgbClr val="FF0000"/>
            </a:solidFill>
            <a:prstDash val="solid"/>
            <a:round/>
            <a:headEnd type="none" w="med" len="med"/>
            <a:tailEnd type="arrow"/>
          </a:ln>
        </p:spPr>
      </p:cxnSp>
      <p:cxnSp>
        <p:nvCxnSpPr>
          <p:cNvPr id="9" name="直接箭头连接符 8"/>
          <p:cNvCxnSpPr/>
          <p:nvPr/>
        </p:nvCxnSpPr>
        <p:spPr bwMode="auto">
          <a:xfrm flipV="1">
            <a:off x="5961413" y="2600696"/>
            <a:ext cx="855023" cy="766974"/>
          </a:xfrm>
          <a:prstGeom prst="straightConnector1">
            <a:avLst/>
          </a:prstGeom>
          <a:solidFill>
            <a:schemeClr val="accent1"/>
          </a:solidFill>
          <a:ln w="25400" cap="flat" cmpd="sng" algn="ctr">
            <a:solidFill>
              <a:srgbClr val="FF0000"/>
            </a:solidFill>
            <a:prstDash val="solid"/>
            <a:round/>
            <a:headEnd type="none" w="med" len="med"/>
            <a:tailEnd type="arrow"/>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ircle(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1"/>
                                        </p:tgtEl>
                                      </p:cBhvr>
                                    </p:animEffect>
                                    <p:set>
                                      <p:cBhvr>
                                        <p:cTn id="17" dur="1" fill="hold">
                                          <p:stCondLst>
                                            <p:cond delay="499"/>
                                          </p:stCondLst>
                                        </p:cTn>
                                        <p:tgtEl>
                                          <p:spTgt spid="2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ircle(in)">
                                      <p:cBhvr>
                                        <p:cTn id="22" dur="2000"/>
                                        <p:tgtEl>
                                          <p:spTgt spid="19"/>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6" grpId="0" animBg="1"/>
      <p:bldP spid="21" grpId="0" animBg="1"/>
      <p:bldP spid="21" grpId="1"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2.2 </a:t>
            </a:r>
            <a:r>
              <a:rPr lang="zh-CN" altLang="en-US" sz="3200" b="1" dirty="0" smtClean="0">
                <a:latin typeface="微软雅黑" panose="020B0503020204020204" charset="-122"/>
                <a:ea typeface="微软雅黑" panose="020B0503020204020204" charset="-122"/>
                <a:cs typeface="+mn-ea"/>
              </a:rPr>
              <a:t>添加设备模块</a:t>
            </a:r>
            <a:endParaRPr lang="zh-CN" altLang="en-US" sz="3200" b="1" dirty="0">
              <a:latin typeface="微软雅黑" panose="020B0503020204020204" charset="-122"/>
              <a:ea typeface="微软雅黑" panose="020B0503020204020204" charset="-122"/>
              <a:cs typeface="+mn-ea"/>
            </a:endParaRPr>
          </a:p>
        </p:txBody>
      </p:sp>
      <p:sp>
        <p:nvSpPr>
          <p:cNvPr id="12" name="文本框 99"/>
          <p:cNvSpPr txBox="1"/>
          <p:nvPr/>
        </p:nvSpPr>
        <p:spPr>
          <a:xfrm>
            <a:off x="738266" y="899858"/>
            <a:ext cx="10139532" cy="4637744"/>
          </a:xfrm>
          <a:prstGeom prst="rect">
            <a:avLst/>
          </a:prstGeom>
          <a:noFill/>
          <a:ln w="9525">
            <a:noFill/>
          </a:ln>
        </p:spPr>
        <p:txBody>
          <a:bodyPr wrap="square">
            <a:spAutoFit/>
          </a:bodyPr>
          <a:lstStyle/>
          <a:p>
            <a:pPr indent="269875">
              <a:lnSpc>
                <a:spcPct val="150000"/>
              </a:lnSpc>
            </a:pPr>
            <a:r>
              <a:rPr lang="en-US" altLang="zh-CN" sz="25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 </a:t>
            </a:r>
            <a:r>
              <a:rPr lang="en-US" altLang="zh-CN" sz="25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  </a:t>
            </a:r>
            <a:r>
              <a:rPr lang="zh-CN" altLang="en-US" sz="25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添加设备模块的操作步骤：</a:t>
            </a:r>
            <a:endParaRPr lang="en-US" altLang="zh-CN" sz="25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800100" lvl="1" indent="-342900">
              <a:lnSpc>
                <a:spcPct val="150000"/>
              </a:lnSpc>
              <a:buClr>
                <a:srgbClr val="FF0000"/>
              </a:buClr>
              <a:buFont typeface="Wingdings" panose="05000000000000000000" pitchFamily="2" charset="2"/>
              <a:buChar char="Ø"/>
            </a:pPr>
            <a:r>
              <a:rPr lang="zh-CN" altLang="en-US" sz="25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单击</a:t>
            </a:r>
            <a:r>
              <a:rPr lang="en-US" altLang="zh-CN" sz="25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MODULES</a:t>
            </a:r>
            <a:r>
              <a:rPr lang="zh-CN" altLang="en-US" sz="25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开打模块列表，鼠标单击需要添加的模块：如</a:t>
            </a:r>
            <a:r>
              <a:rPr lang="en-US" altLang="zh-CN" sz="25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HWIC-2T</a:t>
            </a:r>
            <a:r>
              <a:rPr lang="zh-CN" altLang="en-US" sz="25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，即选中该模块；</a:t>
            </a:r>
            <a:endParaRPr lang="en-US" altLang="zh-CN" sz="25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800100" lvl="1" indent="-342900">
              <a:lnSpc>
                <a:spcPct val="150000"/>
              </a:lnSpc>
              <a:buClr>
                <a:srgbClr val="FF0000"/>
              </a:buClr>
              <a:buFont typeface="Wingdings" panose="05000000000000000000" pitchFamily="2" charset="2"/>
              <a:buChar char="Ø"/>
            </a:pPr>
            <a:r>
              <a:rPr lang="zh-CN" altLang="en-US" sz="25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单击设备视图上的电源开关，关闭设备（电源指示灯呈黑色）；</a:t>
            </a:r>
            <a:endParaRPr lang="en-US" altLang="zh-CN" sz="25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800100" lvl="1" indent="-342900">
              <a:lnSpc>
                <a:spcPct val="150000"/>
              </a:lnSpc>
              <a:buClr>
                <a:srgbClr val="FF0000"/>
              </a:buClr>
              <a:buFont typeface="Wingdings" panose="05000000000000000000" pitchFamily="2" charset="2"/>
              <a:buChar char="Ø"/>
            </a:pPr>
            <a:r>
              <a:rPr lang="zh-CN" altLang="en-US" sz="25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单击右下角已选中模块的模块视图并按住鼠标左键，将其拖至物理设备视图中对应的插槽上，放开鼠标左键，即完成模块的添加；</a:t>
            </a:r>
            <a:endParaRPr lang="en-US" altLang="zh-CN" sz="25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800100" lvl="1" indent="-342900">
              <a:lnSpc>
                <a:spcPct val="150000"/>
              </a:lnSpc>
              <a:buClr>
                <a:srgbClr val="FF0000"/>
              </a:buClr>
              <a:buFont typeface="Wingdings" panose="05000000000000000000" pitchFamily="2" charset="2"/>
              <a:buChar char="Ø"/>
            </a:pPr>
            <a:r>
              <a:rPr lang="zh-CN" altLang="en-US" sz="25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添加完所有需要的模块后，重新单击电源开关，打开设备。</a:t>
            </a:r>
            <a:endParaRPr lang="en-US" altLang="zh-CN" sz="25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lnSpc>
                <a:spcPct val="150000"/>
              </a:lnSpc>
            </a:pPr>
            <a:r>
              <a:rPr lang="en-US" altLang="zh-CN" sz="2500" b="0" u="none"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rPr>
              <a:t> </a:t>
            </a:r>
            <a:endParaRPr lang="zh-CN" altLang="en-US" sz="2500" dirty="0">
              <a:solidFill>
                <a:schemeClr val="bg2">
                  <a:lumMod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11" grpId="0"/>
      <p:bldP spid="1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2.2 </a:t>
            </a:r>
            <a:r>
              <a:rPr lang="zh-CN" altLang="en-US" sz="3200" b="1" dirty="0" smtClean="0">
                <a:latin typeface="微软雅黑" panose="020B0503020204020204" charset="-122"/>
                <a:ea typeface="微软雅黑" panose="020B0503020204020204" charset="-122"/>
                <a:cs typeface="+mn-ea"/>
              </a:rPr>
              <a:t>添加设备模块</a:t>
            </a:r>
            <a:endParaRPr lang="zh-CN" altLang="en-US" sz="3200" b="1" dirty="0">
              <a:latin typeface="微软雅黑" panose="020B0503020204020204" charset="-122"/>
              <a:ea typeface="微软雅黑" panose="020B0503020204020204" charset="-122"/>
              <a:cs typeface="+mn-ea"/>
            </a:endParaRPr>
          </a:p>
        </p:txBody>
      </p:sp>
      <p:pic>
        <p:nvPicPr>
          <p:cNvPr id="4" name="图片 3" descr="Router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83597" y="952153"/>
            <a:ext cx="6678512" cy="5302025"/>
          </a:xfrm>
          <a:prstGeom prst="rect">
            <a:avLst/>
          </a:prstGeom>
        </p:spPr>
      </p:pic>
      <p:sp>
        <p:nvSpPr>
          <p:cNvPr id="13" name="矩形标注 12"/>
          <p:cNvSpPr/>
          <p:nvPr/>
        </p:nvSpPr>
        <p:spPr bwMode="auto">
          <a:xfrm>
            <a:off x="4957907" y="3167767"/>
            <a:ext cx="3311236" cy="869843"/>
          </a:xfrm>
          <a:prstGeom prst="wedgeRectCallout">
            <a:avLst>
              <a:gd name="adj1" fmla="val 14396"/>
              <a:gd name="adj2" fmla="val -11680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已将</a:t>
            </a:r>
            <a:r>
              <a:rPr lang="en-US" altLang="zh-CN" sz="2400" b="1" dirty="0" smtClean="0">
                <a:solidFill>
                  <a:srgbClr val="FF0000"/>
                </a:solidFill>
                <a:latin typeface="华文楷体" panose="02010600040101010101" pitchFamily="2" charset="-122"/>
                <a:ea typeface="华文楷体" panose="02010600040101010101" pitchFamily="2" charset="-122"/>
              </a:rPr>
              <a:t>HWIC-2T</a:t>
            </a:r>
            <a:r>
              <a:rPr lang="zh-CN" altLang="en-US" sz="2400" b="1" dirty="0" smtClean="0">
                <a:solidFill>
                  <a:srgbClr val="FF0000"/>
                </a:solidFill>
                <a:latin typeface="华文楷体" panose="02010600040101010101" pitchFamily="2" charset="-122"/>
                <a:ea typeface="华文楷体" panose="02010600040101010101" pitchFamily="2" charset="-122"/>
              </a:rPr>
              <a:t>模块添加到对应插槽内。</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4595" y="2087449"/>
            <a:ext cx="7071186" cy="1205579"/>
          </a:xfrm>
          <a:prstGeom prst="rect">
            <a:avLst/>
          </a:prstGeom>
        </p:spPr>
      </p:pic>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2.3 </a:t>
            </a:r>
            <a:r>
              <a:rPr lang="zh-CN" altLang="en-US" sz="3200" b="1" dirty="0" smtClean="0">
                <a:latin typeface="微软雅黑" panose="020B0503020204020204" charset="-122"/>
                <a:ea typeface="微软雅黑" panose="020B0503020204020204" charset="-122"/>
                <a:cs typeface="+mn-ea"/>
              </a:rPr>
              <a:t>连接网络设备</a:t>
            </a:r>
            <a:endParaRPr lang="zh-CN" altLang="en-US" sz="3200" b="1" dirty="0">
              <a:latin typeface="微软雅黑" panose="020B0503020204020204" charset="-122"/>
              <a:ea typeface="微软雅黑" panose="020B0503020204020204" charset="-122"/>
              <a:cs typeface="+mn-ea"/>
            </a:endParaRPr>
          </a:p>
        </p:txBody>
      </p:sp>
      <p:sp>
        <p:nvSpPr>
          <p:cNvPr id="9" name="矩形标注 8"/>
          <p:cNvSpPr/>
          <p:nvPr/>
        </p:nvSpPr>
        <p:spPr bwMode="auto">
          <a:xfrm>
            <a:off x="1676385" y="3188129"/>
            <a:ext cx="3311236" cy="1953859"/>
          </a:xfrm>
          <a:prstGeom prst="wedgeRectCallout">
            <a:avLst>
              <a:gd name="adj1" fmla="val 17982"/>
              <a:gd name="adj2" fmla="val -8881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在设备类型列表单击该图标（</a:t>
            </a:r>
            <a:r>
              <a:rPr lang="en-US" altLang="zh-CN" sz="2400" b="1" dirty="0" smtClean="0">
                <a:solidFill>
                  <a:srgbClr val="FF0000"/>
                </a:solidFill>
                <a:latin typeface="华文楷体" panose="02010600040101010101" pitchFamily="2" charset="-122"/>
                <a:ea typeface="华文楷体" panose="02010600040101010101" pitchFamily="2" charset="-122"/>
              </a:rPr>
              <a:t>Connections</a:t>
            </a:r>
            <a:r>
              <a:rPr lang="zh-CN" altLang="en-US" sz="2400" b="1" dirty="0" smtClean="0">
                <a:solidFill>
                  <a:srgbClr val="FF0000"/>
                </a:solidFill>
                <a:latin typeface="华文楷体" panose="02010600040101010101" pitchFamily="2" charset="-122"/>
                <a:ea typeface="华文楷体" panose="02010600040101010101" pitchFamily="2" charset="-122"/>
              </a:rPr>
              <a:t>，即连接线缆），则在右侧设备型号列表中显示所有可选择的线缆类型</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0" name="矩形标注 9"/>
          <p:cNvSpPr/>
          <p:nvPr/>
        </p:nvSpPr>
        <p:spPr bwMode="auto">
          <a:xfrm>
            <a:off x="5188470" y="3422530"/>
            <a:ext cx="3311236" cy="1196945"/>
          </a:xfrm>
          <a:prstGeom prst="wedgeRectCallout">
            <a:avLst>
              <a:gd name="adj1" fmla="val 19775"/>
              <a:gd name="adj2" fmla="val -60244"/>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选中某线缆或鼠标移至某线缆上时，此处显示该线缆的名称。</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2" name="文本框 99"/>
          <p:cNvSpPr txBox="1"/>
          <p:nvPr/>
        </p:nvSpPr>
        <p:spPr>
          <a:xfrm>
            <a:off x="738266" y="872603"/>
            <a:ext cx="10139532" cy="574581"/>
          </a:xfrm>
          <a:prstGeom prst="rect">
            <a:avLst/>
          </a:prstGeom>
          <a:noFill/>
          <a:ln w="9525">
            <a:noFill/>
          </a:ln>
        </p:spPr>
        <p:txBody>
          <a:bodyPr wrap="square">
            <a:spAutoFit/>
          </a:bodyPr>
          <a:lstStyle/>
          <a:p>
            <a:pPr indent="269875">
              <a:lnSpc>
                <a:spcPct val="150000"/>
              </a:lnSpc>
            </a:pPr>
            <a:r>
              <a:rPr lang="en-US" altLang="zh-CN" sz="24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 </a:t>
            </a:r>
            <a:r>
              <a:rPr lang="en-US" altLang="zh-CN" sz="24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  </a:t>
            </a:r>
            <a:r>
              <a:rPr lang="zh-CN" altLang="en-US" sz="24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添加设备及设备模块之后，需要使用连接线缆将设备连接起来。</a:t>
            </a:r>
            <a:endParaRPr lang="en-US" altLang="zh-CN" sz="24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9" grpId="0" animBg="1"/>
      <p:bldP spid="9" grpId="1"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5"/>
          <p:cNvSpPr/>
          <p:nvPr/>
        </p:nvSpPr>
        <p:spPr>
          <a:xfrm>
            <a:off x="817222" y="1428"/>
            <a:ext cx="2308850" cy="1159980"/>
          </a:xfrm>
          <a:custGeom>
            <a:avLst/>
            <a:gdLst/>
            <a:ahLst/>
            <a:cxnLst>
              <a:cxn ang="0">
                <a:pos x="2309654" y="0"/>
              </a:cxn>
              <a:cxn ang="0">
                <a:pos x="1187255" y="1141649"/>
              </a:cxn>
              <a:cxn ang="0">
                <a:pos x="1121737" y="1141649"/>
              </a:cxn>
              <a:cxn ang="0">
                <a:pos x="0" y="0"/>
              </a:cxn>
              <a:cxn ang="0">
                <a:pos x="2309654" y="0"/>
              </a:cxn>
            </a:cxnLst>
            <a:rect l="0" t="0" r="0" b="0"/>
            <a:pathLst>
              <a:path w="3490" h="1722">
                <a:moveTo>
                  <a:pt x="3490" y="0"/>
                </a:moveTo>
                <a:lnTo>
                  <a:pt x="1794" y="1695"/>
                </a:lnTo>
                <a:cubicBezTo>
                  <a:pt x="1767" y="1722"/>
                  <a:pt x="1723" y="1722"/>
                  <a:pt x="1695" y="1695"/>
                </a:cubicBezTo>
                <a:lnTo>
                  <a:pt x="0" y="0"/>
                </a:lnTo>
                <a:lnTo>
                  <a:pt x="3490" y="0"/>
                </a:lnTo>
                <a:close/>
              </a:path>
            </a:pathLst>
          </a:custGeom>
          <a:solidFill>
            <a:srgbClr val="00A1C3"/>
          </a:solidFill>
          <a:ln w="9525">
            <a:noFill/>
          </a:ln>
        </p:spPr>
        <p:txBody>
          <a:bodyPr/>
          <a:lstStyle/>
          <a:p>
            <a:endParaRPr lang="zh-CN" altLang="en-US"/>
          </a:p>
        </p:txBody>
      </p:sp>
      <p:sp>
        <p:nvSpPr>
          <p:cNvPr id="8195" name="Freeform 6"/>
          <p:cNvSpPr/>
          <p:nvPr/>
        </p:nvSpPr>
        <p:spPr>
          <a:xfrm>
            <a:off x="353866" y="1428"/>
            <a:ext cx="2308850" cy="1156806"/>
          </a:xfrm>
          <a:custGeom>
            <a:avLst/>
            <a:gdLst/>
            <a:ahLst/>
            <a:cxnLst>
              <a:cxn ang="0">
                <a:pos x="2309654" y="0"/>
              </a:cxn>
              <a:cxn ang="0">
                <a:pos x="1193211" y="1136278"/>
              </a:cxn>
              <a:cxn ang="0">
                <a:pos x="1116443" y="1136278"/>
              </a:cxn>
              <a:cxn ang="0">
                <a:pos x="0" y="0"/>
              </a:cxn>
              <a:cxn ang="0">
                <a:pos x="2309654" y="0"/>
              </a:cxn>
            </a:cxnLst>
            <a:rect l="0" t="0" r="0" b="0"/>
            <a:pathLst>
              <a:path w="3490" h="1719">
                <a:moveTo>
                  <a:pt x="3490" y="0"/>
                </a:moveTo>
                <a:lnTo>
                  <a:pt x="1803" y="1687"/>
                </a:lnTo>
                <a:cubicBezTo>
                  <a:pt x="1771" y="1719"/>
                  <a:pt x="1719" y="1719"/>
                  <a:pt x="1687" y="1687"/>
                </a:cubicBezTo>
                <a:lnTo>
                  <a:pt x="0" y="0"/>
                </a:lnTo>
                <a:lnTo>
                  <a:pt x="3490" y="0"/>
                </a:lnTo>
                <a:close/>
              </a:path>
            </a:pathLst>
          </a:custGeom>
          <a:solidFill>
            <a:schemeClr val="tx1"/>
          </a:solidFill>
          <a:ln w="9525">
            <a:noFill/>
          </a:ln>
        </p:spPr>
        <p:txBody>
          <a:bodyPr/>
          <a:lstStyle/>
          <a:p>
            <a:endParaRPr lang="zh-CN" altLang="en-US"/>
          </a:p>
        </p:txBody>
      </p:sp>
      <p:sp>
        <p:nvSpPr>
          <p:cNvPr id="8196" name="Freeform 7"/>
          <p:cNvSpPr>
            <a:spLocks noEditPoints="1"/>
          </p:cNvSpPr>
          <p:nvPr/>
        </p:nvSpPr>
        <p:spPr>
          <a:xfrm>
            <a:off x="1302795" y="207717"/>
            <a:ext cx="763269" cy="760096"/>
          </a:xfrm>
          <a:custGeom>
            <a:avLst/>
            <a:gdLst/>
            <a:ahLst/>
            <a:cxnLst>
              <a:cxn ang="0">
                <a:pos x="196764" y="304212"/>
              </a:cxn>
              <a:cxn ang="0">
                <a:pos x="427316" y="584869"/>
              </a:cxn>
              <a:cxn ang="0">
                <a:pos x="253740" y="717457"/>
              </a:cxn>
              <a:cxn ang="0">
                <a:pos x="253740" y="761204"/>
              </a:cxn>
              <a:cxn ang="0">
                <a:pos x="42400" y="502758"/>
              </a:cxn>
              <a:cxn ang="0">
                <a:pos x="245790" y="399784"/>
              </a:cxn>
              <a:cxn ang="0">
                <a:pos x="42400" y="502758"/>
              </a:cxn>
              <a:cxn ang="0">
                <a:pos x="235190" y="699285"/>
              </a:cxn>
              <a:cxn ang="0">
                <a:pos x="335228" y="491316"/>
              </a:cxn>
              <a:cxn ang="0">
                <a:pos x="112626" y="574100"/>
              </a:cxn>
              <a:cxn ang="0">
                <a:pos x="317340" y="472471"/>
              </a:cxn>
              <a:cxn ang="0">
                <a:pos x="112626" y="574100"/>
              </a:cxn>
              <a:cxn ang="0">
                <a:pos x="661844" y="120473"/>
              </a:cxn>
              <a:cxn ang="0">
                <a:pos x="639318" y="217391"/>
              </a:cxn>
              <a:cxn ang="0">
                <a:pos x="763207" y="206622"/>
              </a:cxn>
              <a:cxn ang="0">
                <a:pos x="626731" y="294790"/>
              </a:cxn>
              <a:cxn ang="0">
                <a:pos x="594930" y="407860"/>
              </a:cxn>
              <a:cxn ang="0">
                <a:pos x="604206" y="354690"/>
              </a:cxn>
              <a:cxn ang="0">
                <a:pos x="510792" y="218737"/>
              </a:cxn>
              <a:cxn ang="0">
                <a:pos x="368353" y="325750"/>
              </a:cxn>
              <a:cxn ang="0">
                <a:pos x="542592" y="88841"/>
              </a:cxn>
              <a:cxn ang="0">
                <a:pos x="355103" y="242966"/>
              </a:cxn>
              <a:cxn ang="0">
                <a:pos x="494892" y="40382"/>
              </a:cxn>
              <a:cxn ang="0">
                <a:pos x="302765" y="198546"/>
              </a:cxn>
              <a:cxn ang="0">
                <a:pos x="593605" y="96917"/>
              </a:cxn>
              <a:cxn ang="0">
                <a:pos x="655219" y="72015"/>
              </a:cxn>
              <a:cxn ang="0">
                <a:pos x="540605" y="206622"/>
              </a:cxn>
              <a:cxn ang="0">
                <a:pos x="628718" y="117108"/>
              </a:cxn>
              <a:cxn ang="0">
                <a:pos x="550543" y="282002"/>
              </a:cxn>
              <a:cxn ang="0">
                <a:pos x="505492" y="454973"/>
              </a:cxn>
              <a:cxn ang="0">
                <a:pos x="427979" y="316327"/>
              </a:cxn>
              <a:cxn ang="0">
                <a:pos x="516755" y="298155"/>
              </a:cxn>
              <a:cxn ang="0">
                <a:pos x="464417" y="339883"/>
              </a:cxn>
              <a:cxn ang="0">
                <a:pos x="427979" y="316327"/>
              </a:cxn>
            </a:cxnLst>
            <a:rect l="0" t="0" r="0" b="0"/>
            <a:pathLst>
              <a:path w="1152" h="1131">
                <a:moveTo>
                  <a:pt x="0" y="749"/>
                </a:moveTo>
                <a:lnTo>
                  <a:pt x="297" y="452"/>
                </a:lnTo>
                <a:lnTo>
                  <a:pt x="680" y="835"/>
                </a:lnTo>
                <a:lnTo>
                  <a:pt x="645" y="869"/>
                </a:lnTo>
                <a:lnTo>
                  <a:pt x="613" y="836"/>
                </a:lnTo>
                <a:lnTo>
                  <a:pt x="383" y="1066"/>
                </a:lnTo>
                <a:lnTo>
                  <a:pt x="415" y="1099"/>
                </a:lnTo>
                <a:lnTo>
                  <a:pt x="383" y="1131"/>
                </a:lnTo>
                <a:lnTo>
                  <a:pt x="0" y="749"/>
                </a:lnTo>
                <a:close/>
                <a:moveTo>
                  <a:pt x="64" y="747"/>
                </a:moveTo>
                <a:lnTo>
                  <a:pt x="141" y="824"/>
                </a:lnTo>
                <a:lnTo>
                  <a:pt x="371" y="594"/>
                </a:lnTo>
                <a:lnTo>
                  <a:pt x="294" y="517"/>
                </a:lnTo>
                <a:lnTo>
                  <a:pt x="64" y="747"/>
                </a:lnTo>
                <a:close/>
                <a:moveTo>
                  <a:pt x="276" y="960"/>
                </a:moveTo>
                <a:lnTo>
                  <a:pt x="355" y="1039"/>
                </a:lnTo>
                <a:lnTo>
                  <a:pt x="585" y="809"/>
                </a:lnTo>
                <a:lnTo>
                  <a:pt x="506" y="730"/>
                </a:lnTo>
                <a:lnTo>
                  <a:pt x="276" y="960"/>
                </a:lnTo>
                <a:close/>
                <a:moveTo>
                  <a:pt x="170" y="853"/>
                </a:moveTo>
                <a:lnTo>
                  <a:pt x="249" y="932"/>
                </a:lnTo>
                <a:lnTo>
                  <a:pt x="479" y="702"/>
                </a:lnTo>
                <a:lnTo>
                  <a:pt x="400" y="624"/>
                </a:lnTo>
                <a:lnTo>
                  <a:pt x="170" y="853"/>
                </a:lnTo>
                <a:close/>
                <a:moveTo>
                  <a:pt x="949" y="174"/>
                </a:moveTo>
                <a:lnTo>
                  <a:pt x="999" y="179"/>
                </a:lnTo>
                <a:cubicBezTo>
                  <a:pt x="997" y="192"/>
                  <a:pt x="991" y="219"/>
                  <a:pt x="980" y="259"/>
                </a:cubicBezTo>
                <a:cubicBezTo>
                  <a:pt x="974" y="287"/>
                  <a:pt x="968" y="308"/>
                  <a:pt x="965" y="323"/>
                </a:cubicBezTo>
                <a:cubicBezTo>
                  <a:pt x="1014" y="319"/>
                  <a:pt x="1074" y="297"/>
                  <a:pt x="1143" y="254"/>
                </a:cubicBezTo>
                <a:cubicBezTo>
                  <a:pt x="1143" y="270"/>
                  <a:pt x="1146" y="288"/>
                  <a:pt x="1152" y="307"/>
                </a:cubicBezTo>
                <a:cubicBezTo>
                  <a:pt x="1050" y="363"/>
                  <a:pt x="955" y="381"/>
                  <a:pt x="867" y="359"/>
                </a:cubicBezTo>
                <a:lnTo>
                  <a:pt x="946" y="438"/>
                </a:lnTo>
                <a:cubicBezTo>
                  <a:pt x="990" y="477"/>
                  <a:pt x="990" y="517"/>
                  <a:pt x="946" y="558"/>
                </a:cubicBezTo>
                <a:cubicBezTo>
                  <a:pt x="930" y="574"/>
                  <a:pt x="914" y="590"/>
                  <a:pt x="898" y="606"/>
                </a:cubicBezTo>
                <a:cubicBezTo>
                  <a:pt x="883" y="593"/>
                  <a:pt x="869" y="584"/>
                  <a:pt x="857" y="579"/>
                </a:cubicBezTo>
                <a:cubicBezTo>
                  <a:pt x="872" y="566"/>
                  <a:pt x="890" y="549"/>
                  <a:pt x="912" y="527"/>
                </a:cubicBezTo>
                <a:cubicBezTo>
                  <a:pt x="935" y="506"/>
                  <a:pt x="935" y="486"/>
                  <a:pt x="913" y="467"/>
                </a:cubicBezTo>
                <a:lnTo>
                  <a:pt x="771" y="325"/>
                </a:lnTo>
                <a:lnTo>
                  <a:pt x="584" y="512"/>
                </a:lnTo>
                <a:lnTo>
                  <a:pt x="556" y="484"/>
                </a:lnTo>
                <a:lnTo>
                  <a:pt x="864" y="177"/>
                </a:lnTo>
                <a:lnTo>
                  <a:pt x="819" y="132"/>
                </a:lnTo>
                <a:lnTo>
                  <a:pt x="563" y="388"/>
                </a:lnTo>
                <a:lnTo>
                  <a:pt x="536" y="361"/>
                </a:lnTo>
                <a:lnTo>
                  <a:pt x="792" y="105"/>
                </a:lnTo>
                <a:lnTo>
                  <a:pt x="747" y="60"/>
                </a:lnTo>
                <a:lnTo>
                  <a:pt x="484" y="323"/>
                </a:lnTo>
                <a:lnTo>
                  <a:pt x="457" y="295"/>
                </a:lnTo>
                <a:lnTo>
                  <a:pt x="752" y="0"/>
                </a:lnTo>
                <a:lnTo>
                  <a:pt x="896" y="144"/>
                </a:lnTo>
                <a:lnTo>
                  <a:pt x="962" y="79"/>
                </a:lnTo>
                <a:lnTo>
                  <a:pt x="989" y="107"/>
                </a:lnTo>
                <a:lnTo>
                  <a:pt x="802" y="294"/>
                </a:lnTo>
                <a:lnTo>
                  <a:pt x="816" y="307"/>
                </a:lnTo>
                <a:cubicBezTo>
                  <a:pt x="853" y="318"/>
                  <a:pt x="889" y="323"/>
                  <a:pt x="922" y="325"/>
                </a:cubicBezTo>
                <a:cubicBezTo>
                  <a:pt x="933" y="267"/>
                  <a:pt x="943" y="217"/>
                  <a:pt x="949" y="174"/>
                </a:cubicBezTo>
                <a:close/>
                <a:moveTo>
                  <a:pt x="721" y="659"/>
                </a:moveTo>
                <a:cubicBezTo>
                  <a:pt x="753" y="595"/>
                  <a:pt x="790" y="515"/>
                  <a:pt x="831" y="419"/>
                </a:cubicBezTo>
                <a:cubicBezTo>
                  <a:pt x="844" y="427"/>
                  <a:pt x="856" y="435"/>
                  <a:pt x="869" y="443"/>
                </a:cubicBezTo>
                <a:cubicBezTo>
                  <a:pt x="829" y="529"/>
                  <a:pt x="793" y="607"/>
                  <a:pt x="763" y="676"/>
                </a:cubicBezTo>
                <a:lnTo>
                  <a:pt x="721" y="659"/>
                </a:lnTo>
                <a:close/>
                <a:moveTo>
                  <a:pt x="646" y="470"/>
                </a:moveTo>
                <a:cubicBezTo>
                  <a:pt x="654" y="469"/>
                  <a:pt x="664" y="467"/>
                  <a:pt x="677" y="464"/>
                </a:cubicBezTo>
                <a:cubicBezTo>
                  <a:pt x="718" y="454"/>
                  <a:pt x="752" y="448"/>
                  <a:pt x="780" y="443"/>
                </a:cubicBezTo>
                <a:lnTo>
                  <a:pt x="788" y="489"/>
                </a:lnTo>
                <a:cubicBezTo>
                  <a:pt x="767" y="493"/>
                  <a:pt x="737" y="498"/>
                  <a:pt x="701" y="505"/>
                </a:cubicBezTo>
                <a:cubicBezTo>
                  <a:pt x="679" y="508"/>
                  <a:pt x="662" y="511"/>
                  <a:pt x="651" y="513"/>
                </a:cubicBezTo>
                <a:lnTo>
                  <a:pt x="646" y="470"/>
                </a:lnTo>
                <a:close/>
              </a:path>
            </a:pathLst>
          </a:custGeom>
          <a:solidFill>
            <a:srgbClr val="FFFFFF"/>
          </a:solidFill>
          <a:ln w="9525">
            <a:noFill/>
          </a:ln>
        </p:spPr>
        <p:txBody>
          <a:bodyPr/>
          <a:lstStyle/>
          <a:p>
            <a:endParaRPr lang="zh-CN" altLang="en-US"/>
          </a:p>
        </p:txBody>
      </p:sp>
      <p:sp>
        <p:nvSpPr>
          <p:cNvPr id="8197" name="Freeform 8"/>
          <p:cNvSpPr>
            <a:spLocks noEditPoints="1"/>
          </p:cNvSpPr>
          <p:nvPr/>
        </p:nvSpPr>
        <p:spPr>
          <a:xfrm>
            <a:off x="1907380" y="275952"/>
            <a:ext cx="672820" cy="682341"/>
          </a:xfrm>
          <a:custGeom>
            <a:avLst/>
            <a:gdLst/>
            <a:ahLst/>
            <a:cxnLst>
              <a:cxn ang="0">
                <a:pos x="107876" y="602163"/>
              </a:cxn>
              <a:cxn ang="0">
                <a:pos x="27134" y="658806"/>
              </a:cxn>
              <a:cxn ang="0">
                <a:pos x="74785" y="571145"/>
              </a:cxn>
              <a:cxn ang="0">
                <a:pos x="28458" y="588677"/>
              </a:cxn>
              <a:cxn ang="0">
                <a:pos x="92654" y="654760"/>
              </a:cxn>
              <a:cxn ang="0">
                <a:pos x="113832" y="502365"/>
              </a:cxn>
              <a:cxn ang="0">
                <a:pos x="177366" y="568447"/>
              </a:cxn>
              <a:cxn ang="0">
                <a:pos x="113832" y="502365"/>
              </a:cxn>
              <a:cxn ang="0">
                <a:pos x="110523" y="573842"/>
              </a:cxn>
              <a:cxn ang="0">
                <a:pos x="183323" y="497644"/>
              </a:cxn>
              <a:cxn ang="0">
                <a:pos x="299140" y="455837"/>
              </a:cxn>
              <a:cxn ang="0">
                <a:pos x="214428" y="386382"/>
              </a:cxn>
              <a:cxn ang="0">
                <a:pos x="283256" y="454488"/>
              </a:cxn>
              <a:cxn ang="0">
                <a:pos x="273329" y="451791"/>
              </a:cxn>
              <a:cxn ang="0">
                <a:pos x="162144" y="439653"/>
              </a:cxn>
              <a:cxn ang="0">
                <a:pos x="247518" y="509108"/>
              </a:cxn>
              <a:cxn ang="0">
                <a:pos x="177366" y="439653"/>
              </a:cxn>
              <a:cxn ang="0">
                <a:pos x="188617" y="443699"/>
              </a:cxn>
              <a:cxn ang="0">
                <a:pos x="299140" y="455837"/>
              </a:cxn>
              <a:cxn ang="0">
                <a:pos x="307744" y="306139"/>
              </a:cxn>
              <a:cxn ang="0">
                <a:pos x="350762" y="403240"/>
              </a:cxn>
              <a:cxn ang="0">
                <a:pos x="272667" y="341878"/>
              </a:cxn>
              <a:cxn ang="0">
                <a:pos x="239577" y="360758"/>
              </a:cxn>
              <a:cxn ang="0">
                <a:pos x="394441" y="344575"/>
              </a:cxn>
              <a:cxn ang="0">
                <a:pos x="450695" y="302093"/>
              </a:cxn>
              <a:cxn ang="0">
                <a:pos x="316347" y="282538"/>
              </a:cxn>
              <a:cxn ang="0">
                <a:pos x="378558" y="233313"/>
              </a:cxn>
              <a:cxn ang="0">
                <a:pos x="358041" y="307488"/>
              </a:cxn>
              <a:cxn ang="0">
                <a:pos x="409663" y="271075"/>
              </a:cxn>
              <a:cxn ang="0">
                <a:pos x="394441" y="344575"/>
              </a:cxn>
              <a:cxn ang="0">
                <a:pos x="453343" y="142955"/>
              </a:cxn>
              <a:cxn ang="0">
                <a:pos x="500993" y="208363"/>
              </a:cxn>
              <a:cxn ang="0">
                <a:pos x="512906" y="220501"/>
              </a:cxn>
              <a:cxn ang="0">
                <a:pos x="402383" y="194203"/>
              </a:cxn>
              <a:cxn ang="0">
                <a:pos x="469226" y="282538"/>
              </a:cxn>
              <a:cxn ang="0">
                <a:pos x="421576" y="216455"/>
              </a:cxn>
              <a:cxn ang="0">
                <a:pos x="407678" y="204317"/>
              </a:cxn>
              <a:cxn ang="0">
                <a:pos x="520186" y="230616"/>
              </a:cxn>
              <a:cxn ang="0">
                <a:pos x="530775" y="64060"/>
              </a:cxn>
              <a:cxn ang="0">
                <a:pos x="512244" y="97776"/>
              </a:cxn>
              <a:cxn ang="0">
                <a:pos x="572469" y="177345"/>
              </a:cxn>
              <a:cxn ang="0">
                <a:pos x="477168" y="133514"/>
              </a:cxn>
              <a:cxn ang="0">
                <a:pos x="530775" y="64060"/>
              </a:cxn>
              <a:cxn ang="0">
                <a:pos x="621443" y="10789"/>
              </a:cxn>
              <a:cxn ang="0">
                <a:pos x="565189" y="68106"/>
              </a:cxn>
              <a:cxn ang="0">
                <a:pos x="651225" y="55968"/>
              </a:cxn>
              <a:cxn ang="0">
                <a:pos x="603575" y="95078"/>
              </a:cxn>
              <a:cxn ang="0">
                <a:pos x="653872" y="97101"/>
              </a:cxn>
              <a:cxn ang="0">
                <a:pos x="606884" y="53271"/>
              </a:cxn>
              <a:cxn ang="0">
                <a:pos x="579749" y="26298"/>
              </a:cxn>
            </a:cxnLst>
            <a:rect l="0" t="0" r="0" b="0"/>
            <a:pathLst>
              <a:path w="1017" h="1013">
                <a:moveTo>
                  <a:pt x="144" y="904"/>
                </a:moveTo>
                <a:lnTo>
                  <a:pt x="163" y="893"/>
                </a:lnTo>
                <a:cubicBezTo>
                  <a:pt x="181" y="925"/>
                  <a:pt x="177" y="955"/>
                  <a:pt x="151" y="981"/>
                </a:cubicBezTo>
                <a:cubicBezTo>
                  <a:pt x="116" y="1013"/>
                  <a:pt x="79" y="1011"/>
                  <a:pt x="41" y="977"/>
                </a:cubicBezTo>
                <a:cubicBezTo>
                  <a:pt x="3" y="936"/>
                  <a:pt x="0" y="897"/>
                  <a:pt x="32" y="861"/>
                </a:cubicBezTo>
                <a:cubicBezTo>
                  <a:pt x="55" y="839"/>
                  <a:pt x="82" y="835"/>
                  <a:pt x="113" y="847"/>
                </a:cubicBezTo>
                <a:lnTo>
                  <a:pt x="102" y="865"/>
                </a:lnTo>
                <a:cubicBezTo>
                  <a:pt x="78" y="856"/>
                  <a:pt x="59" y="858"/>
                  <a:pt x="43" y="873"/>
                </a:cubicBezTo>
                <a:cubicBezTo>
                  <a:pt x="22" y="899"/>
                  <a:pt x="25" y="929"/>
                  <a:pt x="53" y="962"/>
                </a:cubicBezTo>
                <a:cubicBezTo>
                  <a:pt x="85" y="990"/>
                  <a:pt x="113" y="993"/>
                  <a:pt x="140" y="971"/>
                </a:cubicBezTo>
                <a:cubicBezTo>
                  <a:pt x="158" y="952"/>
                  <a:pt x="159" y="929"/>
                  <a:pt x="144" y="904"/>
                </a:cubicBezTo>
                <a:close/>
                <a:moveTo>
                  <a:pt x="172" y="745"/>
                </a:moveTo>
                <a:cubicBezTo>
                  <a:pt x="149" y="772"/>
                  <a:pt x="151" y="803"/>
                  <a:pt x="179" y="836"/>
                </a:cubicBezTo>
                <a:cubicBezTo>
                  <a:pt x="210" y="864"/>
                  <a:pt x="240" y="867"/>
                  <a:pt x="268" y="843"/>
                </a:cubicBezTo>
                <a:cubicBezTo>
                  <a:pt x="293" y="815"/>
                  <a:pt x="292" y="784"/>
                  <a:pt x="263" y="752"/>
                </a:cubicBezTo>
                <a:cubicBezTo>
                  <a:pt x="230" y="724"/>
                  <a:pt x="200" y="721"/>
                  <a:pt x="172" y="745"/>
                </a:cubicBezTo>
                <a:close/>
                <a:moveTo>
                  <a:pt x="279" y="853"/>
                </a:moveTo>
                <a:cubicBezTo>
                  <a:pt x="242" y="886"/>
                  <a:pt x="204" y="885"/>
                  <a:pt x="167" y="851"/>
                </a:cubicBezTo>
                <a:cubicBezTo>
                  <a:pt x="129" y="810"/>
                  <a:pt x="127" y="770"/>
                  <a:pt x="161" y="732"/>
                </a:cubicBezTo>
                <a:cubicBezTo>
                  <a:pt x="198" y="700"/>
                  <a:pt x="237" y="702"/>
                  <a:pt x="277" y="738"/>
                </a:cubicBezTo>
                <a:cubicBezTo>
                  <a:pt x="313" y="777"/>
                  <a:pt x="314" y="815"/>
                  <a:pt x="279" y="853"/>
                </a:cubicBezTo>
                <a:close/>
                <a:moveTo>
                  <a:pt x="452" y="676"/>
                </a:moveTo>
                <a:lnTo>
                  <a:pt x="336" y="560"/>
                </a:lnTo>
                <a:lnTo>
                  <a:pt x="324" y="573"/>
                </a:lnTo>
                <a:lnTo>
                  <a:pt x="408" y="657"/>
                </a:lnTo>
                <a:cubicBezTo>
                  <a:pt x="415" y="664"/>
                  <a:pt x="421" y="669"/>
                  <a:pt x="428" y="674"/>
                </a:cubicBezTo>
                <a:lnTo>
                  <a:pt x="427" y="675"/>
                </a:lnTo>
                <a:cubicBezTo>
                  <a:pt x="424" y="673"/>
                  <a:pt x="419" y="672"/>
                  <a:pt x="413" y="670"/>
                </a:cubicBezTo>
                <a:lnTo>
                  <a:pt x="260" y="637"/>
                </a:lnTo>
                <a:lnTo>
                  <a:pt x="245" y="652"/>
                </a:lnTo>
                <a:lnTo>
                  <a:pt x="361" y="768"/>
                </a:lnTo>
                <a:lnTo>
                  <a:pt x="374" y="755"/>
                </a:lnTo>
                <a:lnTo>
                  <a:pt x="288" y="670"/>
                </a:lnTo>
                <a:cubicBezTo>
                  <a:pt x="280" y="662"/>
                  <a:pt x="273" y="656"/>
                  <a:pt x="268" y="652"/>
                </a:cubicBezTo>
                <a:lnTo>
                  <a:pt x="268" y="652"/>
                </a:lnTo>
                <a:cubicBezTo>
                  <a:pt x="274" y="655"/>
                  <a:pt x="280" y="657"/>
                  <a:pt x="285" y="658"/>
                </a:cubicBezTo>
                <a:lnTo>
                  <a:pt x="438" y="691"/>
                </a:lnTo>
                <a:lnTo>
                  <a:pt x="452" y="676"/>
                </a:lnTo>
                <a:close/>
                <a:moveTo>
                  <a:pt x="454" y="443"/>
                </a:moveTo>
                <a:lnTo>
                  <a:pt x="465" y="454"/>
                </a:lnTo>
                <a:lnTo>
                  <a:pt x="425" y="493"/>
                </a:lnTo>
                <a:lnTo>
                  <a:pt x="530" y="598"/>
                </a:lnTo>
                <a:lnTo>
                  <a:pt x="517" y="612"/>
                </a:lnTo>
                <a:lnTo>
                  <a:pt x="412" y="507"/>
                </a:lnTo>
                <a:lnTo>
                  <a:pt x="373" y="546"/>
                </a:lnTo>
                <a:lnTo>
                  <a:pt x="362" y="535"/>
                </a:lnTo>
                <a:lnTo>
                  <a:pt x="454" y="443"/>
                </a:lnTo>
                <a:close/>
                <a:moveTo>
                  <a:pt x="596" y="511"/>
                </a:moveTo>
                <a:lnTo>
                  <a:pt x="670" y="438"/>
                </a:lnTo>
                <a:lnTo>
                  <a:pt x="681" y="448"/>
                </a:lnTo>
                <a:lnTo>
                  <a:pt x="594" y="535"/>
                </a:lnTo>
                <a:lnTo>
                  <a:pt x="478" y="419"/>
                </a:lnTo>
                <a:lnTo>
                  <a:pt x="561" y="335"/>
                </a:lnTo>
                <a:lnTo>
                  <a:pt x="572" y="346"/>
                </a:lnTo>
                <a:lnTo>
                  <a:pt x="502" y="417"/>
                </a:lnTo>
                <a:lnTo>
                  <a:pt x="541" y="456"/>
                </a:lnTo>
                <a:lnTo>
                  <a:pt x="607" y="390"/>
                </a:lnTo>
                <a:lnTo>
                  <a:pt x="619" y="402"/>
                </a:lnTo>
                <a:lnTo>
                  <a:pt x="553" y="468"/>
                </a:lnTo>
                <a:lnTo>
                  <a:pt x="596" y="511"/>
                </a:lnTo>
                <a:close/>
                <a:moveTo>
                  <a:pt x="801" y="328"/>
                </a:moveTo>
                <a:lnTo>
                  <a:pt x="685" y="212"/>
                </a:lnTo>
                <a:lnTo>
                  <a:pt x="672" y="225"/>
                </a:lnTo>
                <a:lnTo>
                  <a:pt x="757" y="309"/>
                </a:lnTo>
                <a:cubicBezTo>
                  <a:pt x="763" y="315"/>
                  <a:pt x="769" y="321"/>
                  <a:pt x="776" y="326"/>
                </a:cubicBezTo>
                <a:lnTo>
                  <a:pt x="775" y="327"/>
                </a:lnTo>
                <a:cubicBezTo>
                  <a:pt x="772" y="325"/>
                  <a:pt x="767" y="324"/>
                  <a:pt x="761" y="322"/>
                </a:cubicBezTo>
                <a:lnTo>
                  <a:pt x="608" y="288"/>
                </a:lnTo>
                <a:lnTo>
                  <a:pt x="593" y="303"/>
                </a:lnTo>
                <a:lnTo>
                  <a:pt x="709" y="419"/>
                </a:lnTo>
                <a:lnTo>
                  <a:pt x="722" y="407"/>
                </a:lnTo>
                <a:lnTo>
                  <a:pt x="637" y="321"/>
                </a:lnTo>
                <a:cubicBezTo>
                  <a:pt x="628" y="313"/>
                  <a:pt x="621" y="308"/>
                  <a:pt x="616" y="304"/>
                </a:cubicBezTo>
                <a:lnTo>
                  <a:pt x="616" y="303"/>
                </a:lnTo>
                <a:cubicBezTo>
                  <a:pt x="622" y="307"/>
                  <a:pt x="628" y="309"/>
                  <a:pt x="633" y="310"/>
                </a:cubicBezTo>
                <a:lnTo>
                  <a:pt x="786" y="342"/>
                </a:lnTo>
                <a:lnTo>
                  <a:pt x="801" y="328"/>
                </a:lnTo>
                <a:close/>
                <a:moveTo>
                  <a:pt x="802" y="95"/>
                </a:moveTo>
                <a:lnTo>
                  <a:pt x="813" y="106"/>
                </a:lnTo>
                <a:lnTo>
                  <a:pt x="774" y="145"/>
                </a:lnTo>
                <a:lnTo>
                  <a:pt x="878" y="250"/>
                </a:lnTo>
                <a:lnTo>
                  <a:pt x="865" y="263"/>
                </a:lnTo>
                <a:lnTo>
                  <a:pt x="760" y="158"/>
                </a:lnTo>
                <a:lnTo>
                  <a:pt x="721" y="198"/>
                </a:lnTo>
                <a:lnTo>
                  <a:pt x="710" y="187"/>
                </a:lnTo>
                <a:lnTo>
                  <a:pt x="802" y="95"/>
                </a:lnTo>
                <a:close/>
                <a:moveTo>
                  <a:pt x="930" y="34"/>
                </a:moveTo>
                <a:lnTo>
                  <a:pt x="939" y="16"/>
                </a:lnTo>
                <a:cubicBezTo>
                  <a:pt x="914" y="0"/>
                  <a:pt x="888" y="4"/>
                  <a:pt x="863" y="29"/>
                </a:cubicBezTo>
                <a:cubicBezTo>
                  <a:pt x="839" y="56"/>
                  <a:pt x="835" y="80"/>
                  <a:pt x="854" y="101"/>
                </a:cubicBezTo>
                <a:cubicBezTo>
                  <a:pt x="868" y="119"/>
                  <a:pt x="893" y="116"/>
                  <a:pt x="928" y="92"/>
                </a:cubicBezTo>
                <a:cubicBezTo>
                  <a:pt x="957" y="73"/>
                  <a:pt x="975" y="70"/>
                  <a:pt x="984" y="83"/>
                </a:cubicBezTo>
                <a:cubicBezTo>
                  <a:pt x="998" y="98"/>
                  <a:pt x="995" y="115"/>
                  <a:pt x="977" y="135"/>
                </a:cubicBezTo>
                <a:cubicBezTo>
                  <a:pt x="956" y="157"/>
                  <a:pt x="934" y="159"/>
                  <a:pt x="912" y="141"/>
                </a:cubicBezTo>
                <a:lnTo>
                  <a:pt x="903" y="159"/>
                </a:lnTo>
                <a:cubicBezTo>
                  <a:pt x="932" y="179"/>
                  <a:pt x="960" y="174"/>
                  <a:pt x="988" y="144"/>
                </a:cubicBezTo>
                <a:cubicBezTo>
                  <a:pt x="1013" y="117"/>
                  <a:pt x="1017" y="92"/>
                  <a:pt x="999" y="70"/>
                </a:cubicBezTo>
                <a:cubicBezTo>
                  <a:pt x="982" y="50"/>
                  <a:pt x="955" y="53"/>
                  <a:pt x="917" y="79"/>
                </a:cubicBezTo>
                <a:cubicBezTo>
                  <a:pt x="893" y="95"/>
                  <a:pt x="876" y="98"/>
                  <a:pt x="867" y="88"/>
                </a:cubicBezTo>
                <a:cubicBezTo>
                  <a:pt x="855" y="74"/>
                  <a:pt x="858" y="58"/>
                  <a:pt x="876" y="39"/>
                </a:cubicBezTo>
                <a:cubicBezTo>
                  <a:pt x="891" y="24"/>
                  <a:pt x="909" y="22"/>
                  <a:pt x="930" y="34"/>
                </a:cubicBezTo>
                <a:close/>
              </a:path>
            </a:pathLst>
          </a:custGeom>
          <a:solidFill>
            <a:srgbClr val="FFFFFF"/>
          </a:solidFill>
          <a:ln w="9525">
            <a:noFill/>
          </a:ln>
        </p:spPr>
        <p:txBody>
          <a:bodyPr/>
          <a:lstStyle/>
          <a:p>
            <a:endParaRPr lang="zh-CN" altLang="en-US"/>
          </a:p>
        </p:txBody>
      </p:sp>
      <p:sp>
        <p:nvSpPr>
          <p:cNvPr id="40" name="Freeform 11"/>
          <p:cNvSpPr/>
          <p:nvPr/>
        </p:nvSpPr>
        <p:spPr bwMode="auto">
          <a:xfrm>
            <a:off x="496605" y="1399577"/>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 name="Freeform 10">
            <a:hlinkClick r:id="rId1" action="ppaction://hlinksldjump"/>
          </p:cNvPr>
          <p:cNvSpPr/>
          <p:nvPr/>
        </p:nvSpPr>
        <p:spPr>
          <a:xfrm>
            <a:off x="0" y="1512270"/>
            <a:ext cx="9398635" cy="789940"/>
          </a:xfrm>
          <a:custGeom>
            <a:avLst/>
            <a:gdLst/>
            <a:ahLst/>
            <a:cxnLst>
              <a:cxn ang="0">
                <a:pos x="64481" y="0"/>
              </a:cxn>
              <a:cxn ang="0">
                <a:pos x="5633810" y="0"/>
              </a:cxn>
              <a:cxn ang="0">
                <a:pos x="5767426" y="160338"/>
              </a:cxn>
              <a:cxn ang="0">
                <a:pos x="5767426" y="625475"/>
              </a:cxn>
              <a:cxn ang="0">
                <a:pos x="5702945" y="701675"/>
              </a:cxn>
              <a:cxn ang="0">
                <a:pos x="64481" y="701675"/>
              </a:cxn>
              <a:cxn ang="0">
                <a:pos x="0" y="625475"/>
              </a:cxn>
              <a:cxn ang="0">
                <a:pos x="0" y="76200"/>
              </a:cxn>
              <a:cxn ang="0">
                <a:pos x="64481"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miter/>
            <a:headEnd type="none" w="med" len="med"/>
            <a:tailEnd type="none" w="med" len="med"/>
          </a:ln>
        </p:spPr>
        <p:txBody>
          <a:bodyPr/>
          <a:lstStyle/>
          <a:p>
            <a:endParaRPr lang="zh-CN" altLang="en-US"/>
          </a:p>
        </p:txBody>
      </p:sp>
      <p:sp>
        <p:nvSpPr>
          <p:cNvPr id="42" name="Rectangle 12"/>
          <p:cNvSpPr/>
          <p:nvPr/>
        </p:nvSpPr>
        <p:spPr>
          <a:xfrm>
            <a:off x="582294" y="1511972"/>
            <a:ext cx="720425" cy="737881"/>
          </a:xfrm>
          <a:prstGeom prst="rect">
            <a:avLst/>
          </a:prstGeom>
          <a:solidFill>
            <a:schemeClr val="tx1"/>
          </a:solidFill>
          <a:ln w="9525">
            <a:noFill/>
          </a:ln>
        </p:spPr>
        <p:txBody>
          <a:bodyPr anchor="t"/>
          <a:lstStyle/>
          <a:p>
            <a:pPr lvl="0"/>
            <a:endParaRPr lang="zh-CN" altLang="en-US" dirty="0">
              <a:latin typeface="Arial" panose="020B0604020202020204" pitchFamily="34" charset="0"/>
              <a:ea typeface="宋体" panose="02010600030101010101" pitchFamily="2" charset="-122"/>
            </a:endParaRPr>
          </a:p>
        </p:txBody>
      </p:sp>
      <p:sp>
        <p:nvSpPr>
          <p:cNvPr id="43" name="Freeform 11"/>
          <p:cNvSpPr/>
          <p:nvPr/>
        </p:nvSpPr>
        <p:spPr bwMode="auto">
          <a:xfrm>
            <a:off x="497240" y="2304661"/>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Freeform 10">
            <a:hlinkClick r:id="rId2" action="ppaction://hlinksldjump"/>
          </p:cNvPr>
          <p:cNvSpPr/>
          <p:nvPr/>
        </p:nvSpPr>
        <p:spPr>
          <a:xfrm>
            <a:off x="0" y="2453340"/>
            <a:ext cx="9374505" cy="701675"/>
          </a:xfrm>
          <a:custGeom>
            <a:avLst/>
            <a:gdLst/>
            <a:ahLst/>
            <a:cxnLst>
              <a:cxn ang="0">
                <a:pos x="64481" y="0"/>
              </a:cxn>
              <a:cxn ang="0">
                <a:pos x="5633810" y="0"/>
              </a:cxn>
              <a:cxn ang="0">
                <a:pos x="5767426" y="160338"/>
              </a:cxn>
              <a:cxn ang="0">
                <a:pos x="5767426" y="625475"/>
              </a:cxn>
              <a:cxn ang="0">
                <a:pos x="5702945" y="701675"/>
              </a:cxn>
              <a:cxn ang="0">
                <a:pos x="64481" y="701675"/>
              </a:cxn>
              <a:cxn ang="0">
                <a:pos x="0" y="625475"/>
              </a:cxn>
              <a:cxn ang="0">
                <a:pos x="0" y="76200"/>
              </a:cxn>
              <a:cxn ang="0">
                <a:pos x="64481"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miter/>
            <a:headEnd type="none" w="med" len="med"/>
            <a:tailEnd type="none" w="med" len="med"/>
          </a:ln>
        </p:spPr>
        <p:txBody>
          <a:bodyPr/>
          <a:lstStyle/>
          <a:p>
            <a:endParaRPr lang="zh-CN" altLang="en-US"/>
          </a:p>
        </p:txBody>
      </p:sp>
      <p:sp>
        <p:nvSpPr>
          <p:cNvPr id="45" name="Rectangle 12"/>
          <p:cNvSpPr>
            <a:spLocks noChangeArrowheads="1"/>
          </p:cNvSpPr>
          <p:nvPr/>
        </p:nvSpPr>
        <p:spPr bwMode="auto">
          <a:xfrm>
            <a:off x="581659" y="2417056"/>
            <a:ext cx="720425" cy="737881"/>
          </a:xfrm>
          <a:prstGeom prst="rect">
            <a:avLst/>
          </a:prstGeom>
          <a:solidFill>
            <a:schemeClr val="accent4"/>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Freeform 11"/>
          <p:cNvSpPr/>
          <p:nvPr/>
        </p:nvSpPr>
        <p:spPr bwMode="auto">
          <a:xfrm>
            <a:off x="497240" y="3183721"/>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Freeform 10">
            <a:hlinkClick r:id="rId3" action="ppaction://hlinksldjump"/>
          </p:cNvPr>
          <p:cNvSpPr/>
          <p:nvPr/>
        </p:nvSpPr>
        <p:spPr>
          <a:xfrm>
            <a:off x="0" y="3290270"/>
            <a:ext cx="9398635" cy="701675"/>
          </a:xfrm>
          <a:custGeom>
            <a:avLst/>
            <a:gdLst/>
            <a:ahLst/>
            <a:cxnLst>
              <a:cxn ang="0">
                <a:pos x="64481" y="0"/>
              </a:cxn>
              <a:cxn ang="0">
                <a:pos x="5633810" y="0"/>
              </a:cxn>
              <a:cxn ang="0">
                <a:pos x="5767426" y="160338"/>
              </a:cxn>
              <a:cxn ang="0">
                <a:pos x="5767426" y="625475"/>
              </a:cxn>
              <a:cxn ang="0">
                <a:pos x="5702945" y="701675"/>
              </a:cxn>
              <a:cxn ang="0">
                <a:pos x="64481" y="701675"/>
              </a:cxn>
              <a:cxn ang="0">
                <a:pos x="0" y="625475"/>
              </a:cxn>
              <a:cxn ang="0">
                <a:pos x="0" y="76200"/>
              </a:cxn>
              <a:cxn ang="0">
                <a:pos x="64481"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miter/>
            <a:headEnd type="none" w="med" len="med"/>
            <a:tailEnd type="none" w="med" len="med"/>
          </a:ln>
        </p:spPr>
        <p:txBody>
          <a:bodyPr/>
          <a:lstStyle/>
          <a:p>
            <a:endParaRPr lang="zh-CN" altLang="en-US"/>
          </a:p>
        </p:txBody>
      </p:sp>
      <p:sp>
        <p:nvSpPr>
          <p:cNvPr id="48" name="Rectangle 12"/>
          <p:cNvSpPr/>
          <p:nvPr/>
        </p:nvSpPr>
        <p:spPr>
          <a:xfrm>
            <a:off x="581659" y="3296116"/>
            <a:ext cx="720425" cy="737881"/>
          </a:xfrm>
          <a:prstGeom prst="rect">
            <a:avLst/>
          </a:prstGeom>
          <a:solidFill>
            <a:schemeClr val="accent1"/>
          </a:solidFill>
          <a:ln w="9525">
            <a:noFill/>
          </a:ln>
        </p:spPr>
        <p:txBody>
          <a:bodyPr anchor="t"/>
          <a:lstStyle/>
          <a:p>
            <a:pPr lvl="0"/>
            <a:endParaRPr lang="zh-CN" altLang="en-US" dirty="0">
              <a:latin typeface="Arial" panose="020B0604020202020204" pitchFamily="34" charset="0"/>
              <a:ea typeface="宋体" panose="02010600030101010101" pitchFamily="2" charset="-122"/>
            </a:endParaRPr>
          </a:p>
        </p:txBody>
      </p:sp>
      <p:sp>
        <p:nvSpPr>
          <p:cNvPr id="49" name="Freeform 11"/>
          <p:cNvSpPr/>
          <p:nvPr/>
        </p:nvSpPr>
        <p:spPr bwMode="auto">
          <a:xfrm>
            <a:off x="495970" y="4015650"/>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Freeform 10">
            <a:hlinkClick r:id="" action="ppaction://noaction"/>
          </p:cNvPr>
          <p:cNvSpPr/>
          <p:nvPr/>
        </p:nvSpPr>
        <p:spPr>
          <a:xfrm>
            <a:off x="0" y="4152465"/>
            <a:ext cx="9375140" cy="701675"/>
          </a:xfrm>
          <a:custGeom>
            <a:avLst/>
            <a:gdLst/>
            <a:ahLst/>
            <a:cxnLst>
              <a:cxn ang="0">
                <a:pos x="64481" y="0"/>
              </a:cxn>
              <a:cxn ang="0">
                <a:pos x="5633810" y="0"/>
              </a:cxn>
              <a:cxn ang="0">
                <a:pos x="5767426" y="160338"/>
              </a:cxn>
              <a:cxn ang="0">
                <a:pos x="5767426" y="625475"/>
              </a:cxn>
              <a:cxn ang="0">
                <a:pos x="5702945" y="701675"/>
              </a:cxn>
              <a:cxn ang="0">
                <a:pos x="64481" y="701675"/>
              </a:cxn>
              <a:cxn ang="0">
                <a:pos x="0" y="625475"/>
              </a:cxn>
              <a:cxn ang="0">
                <a:pos x="0" y="76200"/>
              </a:cxn>
              <a:cxn ang="0">
                <a:pos x="64481"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miter/>
            <a:headEnd type="none" w="med" len="med"/>
            <a:tailEnd type="none" w="med" len="med"/>
          </a:ln>
        </p:spPr>
        <p:txBody>
          <a:bodyPr/>
          <a:lstStyle/>
          <a:p>
            <a:endParaRPr lang="zh-CN" altLang="en-US"/>
          </a:p>
        </p:txBody>
      </p:sp>
      <p:sp>
        <p:nvSpPr>
          <p:cNvPr id="51" name="Rectangle 12"/>
          <p:cNvSpPr/>
          <p:nvPr/>
        </p:nvSpPr>
        <p:spPr>
          <a:xfrm>
            <a:off x="582929" y="4133760"/>
            <a:ext cx="720425" cy="737881"/>
          </a:xfrm>
          <a:prstGeom prst="rect">
            <a:avLst/>
          </a:prstGeom>
          <a:solidFill>
            <a:schemeClr val="tx2"/>
          </a:solidFill>
          <a:ln w="9525">
            <a:noFill/>
          </a:ln>
        </p:spPr>
        <p:txBody>
          <a:bodyPr anchor="t"/>
          <a:lstStyle/>
          <a:p>
            <a:pPr lvl="0"/>
            <a:endParaRPr lang="zh-CN" altLang="en-US" dirty="0">
              <a:latin typeface="Arial" panose="020B0604020202020204" pitchFamily="34" charset="0"/>
              <a:ea typeface="宋体" panose="02010600030101010101" pitchFamily="2" charset="-122"/>
            </a:endParaRPr>
          </a:p>
        </p:txBody>
      </p:sp>
      <p:sp>
        <p:nvSpPr>
          <p:cNvPr id="55" name="TextBox 54">
            <a:hlinkClick r:id="rId1" action="ppaction://hlinksldjump"/>
          </p:cNvPr>
          <p:cNvSpPr txBox="1"/>
          <p:nvPr/>
        </p:nvSpPr>
        <p:spPr>
          <a:xfrm>
            <a:off x="1482972" y="1573817"/>
            <a:ext cx="5654098" cy="584775"/>
          </a:xfrm>
          <a:prstGeom prst="rect">
            <a:avLst/>
          </a:prstGeom>
          <a:noFill/>
        </p:spPr>
        <p:txBody>
          <a:bodyPr wrap="squar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effectLst/>
                <a:uLnTx/>
                <a:uFillTx/>
                <a:latin typeface="+mn-ea"/>
                <a:ea typeface="+mn-ea"/>
                <a:cs typeface="+mn-cs"/>
              </a:rPr>
              <a:t>Packet Tracer</a:t>
            </a:r>
            <a:r>
              <a:rPr kumimoji="0" lang="zh-CN" altLang="en-US" sz="3200" b="1" i="0" u="none" strike="noStrike" kern="1200" cap="none" spc="0" normalizeH="0" baseline="0" noProof="0" dirty="0" smtClean="0">
                <a:ln>
                  <a:noFill/>
                </a:ln>
                <a:effectLst/>
                <a:uLnTx/>
                <a:uFillTx/>
                <a:latin typeface="+mn-ea"/>
                <a:ea typeface="+mn-ea"/>
                <a:cs typeface="+mn-cs"/>
              </a:rPr>
              <a:t>操作界面</a:t>
            </a:r>
            <a:endParaRPr kumimoji="0" lang="zh-CN" altLang="en-US" sz="3200" b="1" i="0" u="none" strike="noStrike" kern="1200" cap="none" spc="0" normalizeH="0" baseline="0" noProof="0" dirty="0">
              <a:ln>
                <a:noFill/>
              </a:ln>
              <a:effectLst/>
              <a:uLnTx/>
              <a:uFillTx/>
              <a:latin typeface="+mn-ea"/>
              <a:ea typeface="+mn-ea"/>
              <a:cs typeface="+mn-cs"/>
            </a:endParaRPr>
          </a:p>
        </p:txBody>
      </p:sp>
      <p:sp>
        <p:nvSpPr>
          <p:cNvPr id="56" name="TextBox 55"/>
          <p:cNvSpPr txBox="1"/>
          <p:nvPr/>
        </p:nvSpPr>
        <p:spPr>
          <a:xfrm>
            <a:off x="694644" y="1511953"/>
            <a:ext cx="495935" cy="743585"/>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smtClean="0">
                <a:ln>
                  <a:noFill/>
                </a:ln>
                <a:solidFill>
                  <a:srgbClr val="F8F8F8"/>
                </a:solidFill>
                <a:effectLst/>
                <a:uLnTx/>
                <a:uFillTx/>
                <a:latin typeface="+mn-ea"/>
                <a:ea typeface="+mn-ea"/>
                <a:cs typeface="+mn-cs"/>
              </a:rPr>
              <a:t>1</a:t>
            </a:r>
            <a:endParaRPr kumimoji="0" lang="zh-CN" altLang="en-US" sz="4000" b="1" i="0" u="none" strike="noStrike" kern="1200" cap="none" spc="0" normalizeH="0" baseline="0" noProof="0" dirty="0">
              <a:ln>
                <a:noFill/>
              </a:ln>
              <a:solidFill>
                <a:srgbClr val="F8F8F8"/>
              </a:solidFill>
              <a:effectLst/>
              <a:uLnTx/>
              <a:uFillTx/>
              <a:latin typeface="+mn-ea"/>
              <a:ea typeface="+mn-ea"/>
              <a:cs typeface="+mn-cs"/>
            </a:endParaRPr>
          </a:p>
        </p:txBody>
      </p:sp>
      <p:sp>
        <p:nvSpPr>
          <p:cNvPr id="58" name="TextBox 57"/>
          <p:cNvSpPr txBox="1"/>
          <p:nvPr/>
        </p:nvSpPr>
        <p:spPr>
          <a:xfrm>
            <a:off x="694644" y="2411333"/>
            <a:ext cx="495935" cy="743585"/>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smtClean="0">
                <a:ln>
                  <a:noFill/>
                </a:ln>
                <a:solidFill>
                  <a:srgbClr val="F8F8F8"/>
                </a:solidFill>
                <a:effectLst/>
                <a:uLnTx/>
                <a:uFillTx/>
                <a:latin typeface="+mn-ea"/>
                <a:ea typeface="+mn-ea"/>
                <a:cs typeface="+mn-cs"/>
              </a:rPr>
              <a:t>2</a:t>
            </a:r>
            <a:endParaRPr kumimoji="0" lang="zh-CN" altLang="en-US" sz="4000" b="1" i="0" u="none" strike="noStrike" kern="1200" cap="none" spc="0" normalizeH="0" baseline="0" noProof="0" dirty="0">
              <a:ln>
                <a:noFill/>
              </a:ln>
              <a:solidFill>
                <a:srgbClr val="F8F8F8"/>
              </a:solidFill>
              <a:effectLst/>
              <a:uLnTx/>
              <a:uFillTx/>
              <a:latin typeface="+mn-ea"/>
              <a:ea typeface="+mn-ea"/>
              <a:cs typeface="+mn-cs"/>
            </a:endParaRPr>
          </a:p>
        </p:txBody>
      </p:sp>
      <p:sp>
        <p:nvSpPr>
          <p:cNvPr id="59" name="TextBox 58">
            <a:hlinkClick r:id="rId3" action="ppaction://hlinksldjump"/>
          </p:cNvPr>
          <p:cNvSpPr txBox="1"/>
          <p:nvPr/>
        </p:nvSpPr>
        <p:spPr>
          <a:xfrm>
            <a:off x="1482972" y="3334143"/>
            <a:ext cx="5382820" cy="584775"/>
          </a:xfrm>
          <a:prstGeom prst="rect">
            <a:avLst/>
          </a:prstGeom>
          <a:noFill/>
        </p:spPr>
        <p:txBody>
          <a:bodyPr wrap="none" rtlCol="0">
            <a:spAutoFit/>
          </a:bodyPr>
          <a:lstStyle>
            <a:defPPr>
              <a:defRPr lang="zh-CN"/>
            </a:defPPr>
            <a:lvl1pPr>
              <a:defRPr sz="3000">
                <a:solidFill>
                  <a:schemeClr val="accent1"/>
                </a:solidFill>
                <a:latin typeface="+mn-ea"/>
                <a:ea typeface="+mn-ea"/>
              </a:defRPr>
            </a:lvl1pPr>
          </a:lstStyle>
          <a:p>
            <a:pPr lvl="0" fontAlgn="base">
              <a:spcBef>
                <a:spcPct val="0"/>
              </a:spcBef>
              <a:spcAft>
                <a:spcPct val="0"/>
              </a:spcAft>
              <a:defRPr/>
            </a:pPr>
            <a:r>
              <a:rPr lang="zh-CN" altLang="en-US" sz="3200" b="1" dirty="0">
                <a:solidFill>
                  <a:schemeClr val="tx1"/>
                </a:solidFill>
                <a:sym typeface="+mn-ea"/>
              </a:rPr>
              <a:t>使用</a:t>
            </a:r>
            <a:r>
              <a:rPr lang="en-US" altLang="zh-CN" sz="3200" b="1" dirty="0">
                <a:solidFill>
                  <a:schemeClr val="tx1"/>
                </a:solidFill>
              </a:rPr>
              <a:t>Packet </a:t>
            </a:r>
            <a:r>
              <a:rPr lang="en-US" altLang="zh-CN" sz="3200" b="1" dirty="0" smtClean="0">
                <a:solidFill>
                  <a:schemeClr val="tx1"/>
                </a:solidFill>
              </a:rPr>
              <a:t>Tracer</a:t>
            </a:r>
            <a:r>
              <a:rPr lang="zh-CN" altLang="en-US" sz="3200" b="1" dirty="0" smtClean="0">
                <a:solidFill>
                  <a:schemeClr val="tx1"/>
                </a:solidFill>
              </a:rPr>
              <a:t>配置网络</a:t>
            </a:r>
            <a:endParaRPr kumimoji="0" lang="zh-CN" altLang="en-US" sz="3200" b="1" i="0" u="none" strike="noStrike" kern="1200" cap="none" spc="0" normalizeH="0" baseline="0" noProof="0" dirty="0">
              <a:ln>
                <a:noFill/>
              </a:ln>
              <a:solidFill>
                <a:schemeClr val="tx1"/>
              </a:solidFill>
              <a:effectLst/>
              <a:uLnTx/>
              <a:uFillTx/>
            </a:endParaRPr>
          </a:p>
        </p:txBody>
      </p:sp>
      <p:sp>
        <p:nvSpPr>
          <p:cNvPr id="60" name="TextBox 59"/>
          <p:cNvSpPr txBox="1"/>
          <p:nvPr/>
        </p:nvSpPr>
        <p:spPr>
          <a:xfrm>
            <a:off x="694009" y="3290075"/>
            <a:ext cx="495935" cy="743585"/>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smtClean="0">
                <a:ln>
                  <a:noFill/>
                </a:ln>
                <a:solidFill>
                  <a:srgbClr val="F8F8F8"/>
                </a:solidFill>
                <a:effectLst/>
                <a:uLnTx/>
                <a:uFillTx/>
                <a:latin typeface="+mn-ea"/>
                <a:ea typeface="+mn-ea"/>
                <a:cs typeface="+mn-cs"/>
              </a:rPr>
              <a:t>3</a:t>
            </a:r>
            <a:endParaRPr kumimoji="0" lang="zh-CN" altLang="en-US" sz="4000" b="1" i="0" u="none" strike="noStrike" kern="1200" cap="none" spc="0" normalizeH="0" baseline="0" noProof="0" dirty="0">
              <a:ln>
                <a:noFill/>
              </a:ln>
              <a:solidFill>
                <a:srgbClr val="F8F8F8"/>
              </a:solidFill>
              <a:effectLst/>
              <a:uLnTx/>
              <a:uFillTx/>
              <a:latin typeface="+mn-ea"/>
              <a:ea typeface="+mn-ea"/>
              <a:cs typeface="+mn-cs"/>
            </a:endParaRPr>
          </a:p>
        </p:txBody>
      </p:sp>
      <p:sp>
        <p:nvSpPr>
          <p:cNvPr id="61" name="TextBox 60">
            <a:hlinkClick r:id="" action="ppaction://noaction"/>
          </p:cNvPr>
          <p:cNvSpPr txBox="1"/>
          <p:nvPr/>
        </p:nvSpPr>
        <p:spPr>
          <a:xfrm>
            <a:off x="1482972" y="4240694"/>
            <a:ext cx="6203558" cy="584775"/>
          </a:xfrm>
          <a:prstGeom prst="rect">
            <a:avLst/>
          </a:prstGeom>
          <a:noFill/>
        </p:spPr>
        <p:txBody>
          <a:bodyPr wrap="none" rtlCol="0">
            <a:spAutoFit/>
          </a:bodyPr>
          <a:lstStyle>
            <a:defPPr>
              <a:defRPr lang="zh-CN"/>
            </a:defPPr>
            <a:lvl1pPr>
              <a:defRPr sz="3000">
                <a:solidFill>
                  <a:schemeClr val="accent1"/>
                </a:solidFill>
                <a:latin typeface="+mn-ea"/>
                <a:ea typeface="+mn-ea"/>
              </a:defRPr>
            </a:lvl1pPr>
          </a:lstStyle>
          <a:p>
            <a:pPr lvl="0" fontAlgn="base">
              <a:spcBef>
                <a:spcPct val="0"/>
              </a:spcBef>
              <a:spcAft>
                <a:spcPct val="0"/>
              </a:spcAft>
              <a:defRPr/>
            </a:pPr>
            <a:r>
              <a:rPr lang="zh-CN" altLang="en-US" sz="3200" b="1" dirty="0">
                <a:solidFill>
                  <a:schemeClr val="tx1"/>
                </a:solidFill>
                <a:sym typeface="+mn-ea"/>
              </a:rPr>
              <a:t>使用</a:t>
            </a:r>
            <a:r>
              <a:rPr lang="en-US" altLang="zh-CN" sz="3200" b="1" dirty="0">
                <a:solidFill>
                  <a:schemeClr val="tx1"/>
                </a:solidFill>
              </a:rPr>
              <a:t>Packet </a:t>
            </a:r>
            <a:r>
              <a:rPr lang="en-US" altLang="zh-CN" sz="3200" b="1" dirty="0" smtClean="0">
                <a:solidFill>
                  <a:schemeClr val="tx1"/>
                </a:solidFill>
              </a:rPr>
              <a:t>Tracer</a:t>
            </a:r>
            <a:r>
              <a:rPr lang="zh-CN" altLang="en-US" sz="3200" b="1" dirty="0" smtClean="0">
                <a:solidFill>
                  <a:schemeClr val="tx1"/>
                </a:solidFill>
              </a:rPr>
              <a:t>进行协议分析</a:t>
            </a:r>
            <a:endParaRPr kumimoji="0" lang="zh-CN" altLang="en-US" sz="3200" b="1" i="0" u="none" strike="noStrike" kern="1200" cap="none" spc="0" normalizeH="0" baseline="0" noProof="0" dirty="0">
              <a:ln>
                <a:noFill/>
              </a:ln>
              <a:solidFill>
                <a:schemeClr val="tx1"/>
              </a:solidFill>
              <a:effectLst/>
              <a:uLnTx/>
              <a:uFillTx/>
            </a:endParaRPr>
          </a:p>
        </p:txBody>
      </p:sp>
      <p:sp>
        <p:nvSpPr>
          <p:cNvPr id="62" name="TextBox 61"/>
          <p:cNvSpPr txBox="1"/>
          <p:nvPr/>
        </p:nvSpPr>
        <p:spPr>
          <a:xfrm>
            <a:off x="694009" y="4128032"/>
            <a:ext cx="495935" cy="743585"/>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smtClean="0">
                <a:ln>
                  <a:noFill/>
                </a:ln>
                <a:solidFill>
                  <a:srgbClr val="F8F8F8"/>
                </a:solidFill>
                <a:effectLst/>
                <a:uLnTx/>
                <a:uFillTx/>
                <a:latin typeface="+mn-ea"/>
                <a:ea typeface="+mn-ea"/>
                <a:cs typeface="+mn-cs"/>
              </a:rPr>
              <a:t>4</a:t>
            </a:r>
            <a:endParaRPr kumimoji="0" lang="zh-CN" altLang="en-US" sz="4000" b="1" i="0" u="none" strike="noStrike" kern="1200" cap="none" spc="0" normalizeH="0" baseline="0" noProof="0" dirty="0">
              <a:ln>
                <a:noFill/>
              </a:ln>
              <a:solidFill>
                <a:srgbClr val="F8F8F8"/>
              </a:solidFill>
              <a:effectLst/>
              <a:uLnTx/>
              <a:uFillTx/>
              <a:latin typeface="+mn-ea"/>
              <a:ea typeface="+mn-ea"/>
              <a:cs typeface="+mn-cs"/>
            </a:endParaRPr>
          </a:p>
        </p:txBody>
      </p:sp>
      <p:sp>
        <p:nvSpPr>
          <p:cNvPr id="8" name="TextBox 54">
            <a:hlinkClick r:id="rId2" action="ppaction://hlinksldjump"/>
          </p:cNvPr>
          <p:cNvSpPr txBox="1"/>
          <p:nvPr/>
        </p:nvSpPr>
        <p:spPr>
          <a:xfrm>
            <a:off x="1499234" y="2497155"/>
            <a:ext cx="7371634" cy="584775"/>
          </a:xfrm>
          <a:prstGeom prst="rect">
            <a:avLst/>
          </a:prstGeom>
          <a:noFill/>
        </p:spPr>
        <p:txBody>
          <a:bodyPr wrap="square" rtlCol="0">
            <a:spAutoFit/>
          </a:bodyPr>
          <a:lstStyle/>
          <a:p>
            <a:pPr lvl="0" fontAlgn="base">
              <a:spcBef>
                <a:spcPct val="0"/>
              </a:spcBef>
              <a:spcAft>
                <a:spcPct val="0"/>
              </a:spcAft>
              <a:defRPr/>
            </a:pPr>
            <a:r>
              <a:rPr lang="zh-CN" altLang="en-US" sz="3200" b="1" noProof="0" dirty="0" smtClean="0">
                <a:ln>
                  <a:noFill/>
                </a:ln>
                <a:effectLst/>
                <a:uLnTx/>
                <a:uFillTx/>
                <a:latin typeface="+mn-ea"/>
                <a:cs typeface="+mj-cs"/>
                <a:sym typeface="+mn-ea"/>
              </a:rPr>
              <a:t>使用</a:t>
            </a:r>
            <a:r>
              <a:rPr lang="en-US" altLang="zh-CN" sz="3200" b="1" dirty="0">
                <a:latin typeface="+mn-ea"/>
              </a:rPr>
              <a:t>Packet </a:t>
            </a:r>
            <a:r>
              <a:rPr lang="en-US" altLang="zh-CN" sz="3200" b="1" dirty="0" smtClean="0">
                <a:latin typeface="+mn-ea"/>
              </a:rPr>
              <a:t>Tracer</a:t>
            </a:r>
            <a:r>
              <a:rPr lang="zh-CN" altLang="en-US" sz="3200" b="1" dirty="0" smtClean="0">
                <a:latin typeface="+mn-ea"/>
              </a:rPr>
              <a:t>搭建网络拓扑图</a:t>
            </a:r>
            <a:endParaRPr sz="3200" b="1" noProof="0" dirty="0">
              <a:ln>
                <a:noFill/>
              </a:ln>
              <a:effectLst/>
              <a:uLnTx/>
              <a:uFillTx/>
              <a:latin typeface="+mn-ea"/>
              <a:cs typeface="+mj-cs"/>
              <a:sym typeface="+mn-ea"/>
            </a:endParaRPr>
          </a:p>
        </p:txBody>
      </p:sp>
      <p:sp>
        <p:nvSpPr>
          <p:cNvPr id="32" name="Freeform 11"/>
          <p:cNvSpPr/>
          <p:nvPr/>
        </p:nvSpPr>
        <p:spPr bwMode="auto">
          <a:xfrm>
            <a:off x="487959" y="4868703"/>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advTm="12683"/>
    </mc:Choice>
    <mc:Fallback>
      <p:transition advTm="1268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2.3 </a:t>
            </a:r>
            <a:r>
              <a:rPr lang="zh-CN" altLang="en-US" sz="3200" b="1" dirty="0" smtClean="0">
                <a:latin typeface="微软雅黑" panose="020B0503020204020204" charset="-122"/>
                <a:ea typeface="微软雅黑" panose="020B0503020204020204" charset="-122"/>
                <a:cs typeface="+mn-ea"/>
              </a:rPr>
              <a:t>连接网络设备</a:t>
            </a:r>
            <a:endParaRPr lang="zh-CN" altLang="en-US" sz="3200" b="1" dirty="0">
              <a:latin typeface="微软雅黑" panose="020B0503020204020204" charset="-122"/>
              <a:ea typeface="微软雅黑" panose="020B0503020204020204" charset="-122"/>
              <a:cs typeface="+mn-ea"/>
            </a:endParaRPr>
          </a:p>
        </p:txBody>
      </p:sp>
      <p:pic>
        <p:nvPicPr>
          <p:cNvPr id="614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4595" y="913193"/>
            <a:ext cx="6748370" cy="548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标注 15"/>
          <p:cNvSpPr/>
          <p:nvPr/>
        </p:nvSpPr>
        <p:spPr bwMode="auto">
          <a:xfrm>
            <a:off x="5641729" y="2553193"/>
            <a:ext cx="3311236" cy="1460665"/>
          </a:xfrm>
          <a:prstGeom prst="wedgeRectCallout">
            <a:avLst>
              <a:gd name="adj1" fmla="val -63788"/>
              <a:gd name="adj2" fmla="val 22074"/>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将鼠标移至拓扑工作区需要连接的设备，单击该设备，在弹出菜单中选择要连接的接口</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9" name="矩形标注 18"/>
          <p:cNvSpPr/>
          <p:nvPr/>
        </p:nvSpPr>
        <p:spPr bwMode="auto">
          <a:xfrm>
            <a:off x="5641729" y="3433944"/>
            <a:ext cx="3311236" cy="1850575"/>
          </a:xfrm>
          <a:prstGeom prst="wedgeRectCallout">
            <a:avLst>
              <a:gd name="adj1" fmla="val -58768"/>
              <a:gd name="adj2" fmla="val 2117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将鼠标移至另一需要连接的设备上，单击该设备，在弹出菜单中选择要连接的接口，即完成一条线缆的连接</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3" name="矩形标注 12"/>
          <p:cNvSpPr/>
          <p:nvPr/>
        </p:nvSpPr>
        <p:spPr bwMode="auto">
          <a:xfrm>
            <a:off x="1676385" y="3906982"/>
            <a:ext cx="3311236" cy="1235006"/>
          </a:xfrm>
          <a:prstGeom prst="wedgeRectCallout">
            <a:avLst>
              <a:gd name="adj1" fmla="val 37348"/>
              <a:gd name="adj2" fmla="val 8814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在设备型号列表中单击选中需要使用的线缆类型</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ircle(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ircle(in)">
                                      <p:cBhvr>
                                        <p:cTn id="27" dur="2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6" grpId="0" animBg="1"/>
      <p:bldP spid="16" grpId="1" animBg="1"/>
      <p:bldP spid="19" grpId="0" animBg="1"/>
      <p:bldP spid="19" grpId="1" animBg="1"/>
      <p:bldP spid="13" grpId="0" animBg="1"/>
      <p:bldP spid="1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2.3 </a:t>
            </a:r>
            <a:r>
              <a:rPr lang="zh-CN" altLang="en-US" sz="3200" b="1" dirty="0" smtClean="0">
                <a:latin typeface="微软雅黑" panose="020B0503020204020204" charset="-122"/>
                <a:ea typeface="微软雅黑" panose="020B0503020204020204" charset="-122"/>
                <a:cs typeface="+mn-ea"/>
              </a:rPr>
              <a:t>连接网络设备</a:t>
            </a:r>
            <a:endParaRPr lang="zh-CN" altLang="en-US" sz="3200" b="1" dirty="0">
              <a:latin typeface="微软雅黑" panose="020B0503020204020204" charset="-122"/>
              <a:ea typeface="微软雅黑" panose="020B0503020204020204" charset="-122"/>
              <a:cs typeface="+mn-ea"/>
            </a:endParaRPr>
          </a:p>
        </p:txBody>
      </p:sp>
      <p:pic>
        <p:nvPicPr>
          <p:cNvPr id="717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2555" y="998861"/>
            <a:ext cx="6555180" cy="532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标注 18"/>
          <p:cNvSpPr/>
          <p:nvPr/>
        </p:nvSpPr>
        <p:spPr bwMode="auto">
          <a:xfrm>
            <a:off x="5748607" y="2509658"/>
            <a:ext cx="3311236" cy="1302322"/>
          </a:xfrm>
          <a:prstGeom prst="wedgeRectCallout">
            <a:avLst>
              <a:gd name="adj1" fmla="val -64148"/>
              <a:gd name="adj2" fmla="val 23102"/>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选择合适的线缆，重复上述步骤，即可完成整个拓扑图的连接。</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5628904" y="1964030"/>
            <a:ext cx="6563096"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en-US" altLang="zh-CN" sz="3900" b="1" i="0" u="none" strike="noStrike" kern="1200" cap="none" spc="0" normalizeH="0" baseline="0" noProof="0" dirty="0" smtClean="0">
                <a:ln>
                  <a:noFill/>
                </a:ln>
                <a:solidFill>
                  <a:schemeClr val="accent3"/>
                </a:solidFill>
                <a:effectLst/>
                <a:uLnTx/>
                <a:uFillTx/>
                <a:latin typeface="+mn-ea"/>
                <a:ea typeface="+mn-ea"/>
              </a:rPr>
              <a:t>3.   </a:t>
            </a:r>
            <a:r>
              <a:rPr kumimoji="0" lang="zh-CN" altLang="en-US" sz="3900" b="1" i="0" u="none" strike="noStrike" kern="1200" cap="none" spc="0" normalizeH="0" baseline="0" noProof="0" dirty="0" smtClean="0">
                <a:ln>
                  <a:noFill/>
                </a:ln>
                <a:solidFill>
                  <a:schemeClr val="accent3"/>
                </a:solidFill>
                <a:effectLst/>
                <a:uLnTx/>
                <a:uFillTx/>
                <a:latin typeface="+mn-ea"/>
                <a:ea typeface="+mn-ea"/>
              </a:rPr>
              <a:t>使用</a:t>
            </a:r>
            <a:r>
              <a:rPr kumimoji="0" lang="en-US" altLang="zh-CN" sz="3900" b="1" i="0" u="none" strike="noStrike" kern="1200" cap="none" spc="0" normalizeH="0" baseline="0" noProof="0" dirty="0" smtClean="0">
                <a:ln>
                  <a:noFill/>
                </a:ln>
                <a:solidFill>
                  <a:schemeClr val="accent3"/>
                </a:solidFill>
                <a:effectLst/>
                <a:uLnTx/>
                <a:uFillTx/>
                <a:latin typeface="+mn-ea"/>
                <a:ea typeface="+mn-ea"/>
              </a:rPr>
              <a:t>Packet Tracer</a:t>
            </a:r>
            <a:r>
              <a:rPr kumimoji="0" lang="zh-CN" altLang="en-US" sz="3900" b="1" i="0" u="none" strike="noStrike" kern="1200" cap="none" spc="0" normalizeH="0" baseline="0" noProof="0" dirty="0" smtClean="0">
                <a:ln>
                  <a:noFill/>
                </a:ln>
                <a:solidFill>
                  <a:schemeClr val="accent3"/>
                </a:solidFill>
                <a:effectLst/>
                <a:uLnTx/>
                <a:uFillTx/>
                <a:latin typeface="+mn-ea"/>
                <a:ea typeface="+mn-ea"/>
              </a:rPr>
              <a:t>配置</a:t>
            </a:r>
            <a:r>
              <a:rPr lang="zh-CN" altLang="en-US" sz="3900" b="1" dirty="0">
                <a:solidFill>
                  <a:schemeClr val="accent3"/>
                </a:solidFill>
                <a:latin typeface="+mn-ea"/>
                <a:ea typeface="+mn-ea"/>
              </a:rPr>
              <a:t>网</a:t>
            </a:r>
            <a:r>
              <a:rPr kumimoji="0" lang="zh-CN" altLang="en-US" sz="3900" b="1" i="0" u="none" strike="noStrike" kern="1200" cap="none" spc="0" normalizeH="0" baseline="0" noProof="0" dirty="0" smtClean="0">
                <a:ln>
                  <a:noFill/>
                </a:ln>
                <a:solidFill>
                  <a:schemeClr val="accent3"/>
                </a:solidFill>
                <a:effectLst/>
                <a:uLnTx/>
                <a:uFillTx/>
                <a:latin typeface="+mn-ea"/>
                <a:ea typeface="+mn-ea"/>
              </a:rPr>
              <a:t>络</a:t>
            </a:r>
            <a:endParaRPr kumimoji="0" lang="zh-CN" altLang="en-US" sz="3900" b="1" i="0" u="none" strike="noStrike" kern="1200" cap="none" spc="0" normalizeH="0" baseline="0" noProof="0" dirty="0">
              <a:ln>
                <a:noFill/>
              </a:ln>
              <a:solidFill>
                <a:schemeClr val="accent3"/>
              </a:solidFill>
              <a:effectLst/>
              <a:uLnTx/>
              <a:uFillTx/>
              <a:latin typeface="+mn-ea"/>
              <a:ea typeface="+mn-ea"/>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
        <p:nvSpPr>
          <p:cNvPr id="7" name="Rectangle 4"/>
          <p:cNvSpPr txBox="1">
            <a:spLocks noChangeArrowheads="1"/>
          </p:cNvSpPr>
          <p:nvPr/>
        </p:nvSpPr>
        <p:spPr bwMode="auto">
          <a:xfrm>
            <a:off x="0" y="1428"/>
            <a:ext cx="4868907" cy="503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r>
              <a:rPr lang="zh-CN" altLang="en-US" sz="2400" dirty="0" smtClean="0">
                <a:solidFill>
                  <a:schemeClr val="bg2"/>
                </a:solidFill>
                <a:effectLst>
                  <a:outerShdw blurRad="38100" dist="38100" dir="2700000" algn="tl">
                    <a:srgbClr val="000000">
                      <a:alpha val="43137"/>
                    </a:srgbClr>
                  </a:outerShdw>
                </a:effectLst>
              </a:rPr>
              <a:t>第</a:t>
            </a:r>
            <a:r>
              <a:rPr lang="en-US" altLang="zh-CN" sz="2400" dirty="0" smtClean="0">
                <a:solidFill>
                  <a:schemeClr val="bg2"/>
                </a:solidFill>
                <a:effectLst>
                  <a:outerShdw blurRad="38100" dist="38100" dir="2700000" algn="tl">
                    <a:srgbClr val="000000">
                      <a:alpha val="43137"/>
                    </a:srgbClr>
                  </a:outerShdw>
                </a:effectLst>
              </a:rPr>
              <a:t>1</a:t>
            </a:r>
            <a:r>
              <a:rPr lang="zh-CN" altLang="en-US" sz="2400" dirty="0" smtClean="0">
                <a:solidFill>
                  <a:schemeClr val="bg2"/>
                </a:solidFill>
                <a:effectLst>
                  <a:outerShdw blurRad="38100" dist="38100" dir="2700000" algn="tl">
                    <a:srgbClr val="000000">
                      <a:alpha val="43137"/>
                    </a:srgbClr>
                  </a:outerShdw>
                </a:effectLst>
              </a:rPr>
              <a:t>章</a:t>
            </a:r>
            <a:r>
              <a:rPr lang="en-US" altLang="zh-CN" sz="2400" dirty="0" smtClean="0">
                <a:solidFill>
                  <a:schemeClr val="bg2"/>
                </a:solidFill>
                <a:effectLst>
                  <a:outerShdw blurRad="38100" dist="38100" dir="2700000" algn="tl">
                    <a:srgbClr val="000000">
                      <a:alpha val="43137"/>
                    </a:srgbClr>
                  </a:outerShdw>
                </a:effectLst>
              </a:rPr>
              <a:t>Packet </a:t>
            </a:r>
            <a:r>
              <a:rPr lang="en-US" altLang="zh-CN" sz="2400" dirty="0" smtClean="0">
                <a:solidFill>
                  <a:schemeClr val="bg2"/>
                </a:solidFill>
                <a:effectLst>
                  <a:outerShdw blurRad="38100" dist="38100" dir="2700000" algn="tl">
                    <a:srgbClr val="000000">
                      <a:alpha val="43137"/>
                    </a:srgbClr>
                  </a:outerShdw>
                </a:effectLst>
              </a:rPr>
              <a:t>Tracer6.2</a:t>
            </a:r>
            <a:r>
              <a:rPr lang="zh-CN" altLang="en-US" sz="2400" dirty="0" smtClean="0">
                <a:solidFill>
                  <a:schemeClr val="bg2"/>
                </a:solidFill>
                <a:effectLst>
                  <a:outerShdw blurRad="38100" dist="38100" dir="2700000" algn="tl">
                    <a:srgbClr val="000000">
                      <a:alpha val="43137"/>
                    </a:srgbClr>
                  </a:outerShdw>
                </a:effectLst>
              </a:rPr>
              <a:t> 使用</a:t>
            </a:r>
            <a:r>
              <a:rPr lang="zh-CN" altLang="en-US" sz="2400" dirty="0">
                <a:solidFill>
                  <a:schemeClr val="bg2"/>
                </a:solidFill>
                <a:effectLst>
                  <a:outerShdw blurRad="38100" dist="38100" dir="2700000" algn="tl">
                    <a:srgbClr val="000000">
                      <a:alpha val="43137"/>
                    </a:srgbClr>
                  </a:outerShdw>
                </a:effectLst>
              </a:rPr>
              <a:t>指南</a:t>
            </a:r>
            <a:endParaRPr lang="zh-CN" altLang="en-US" sz="2400" dirty="0">
              <a:solidFill>
                <a:schemeClr val="bg2"/>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par>
                          <p:cTn id="27" fill="hold">
                            <p:stCondLst>
                              <p:cond delay="53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7"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33" name="矩形 25"/>
          <p:cNvSpPr>
            <a:spLocks noChangeArrowheads="1"/>
          </p:cNvSpPr>
          <p:nvPr/>
        </p:nvSpPr>
        <p:spPr bwMode="auto">
          <a:xfrm>
            <a:off x="178519" y="1335449"/>
            <a:ext cx="4500359" cy="366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rtl="0" eaLnBrk="1" fontAlgn="base" latinLnBrk="0" hangingPunct="1">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chemeClr val="accent3"/>
                </a:solidFill>
                <a:effectLst/>
                <a:uLnTx/>
                <a:uFillTx/>
                <a:latin typeface="微软雅黑" panose="020B0503020204020204" charset="-122"/>
                <a:ea typeface="微软雅黑" panose="020B0503020204020204" charset="-122"/>
              </a:rPr>
              <a:t>单击需要配置的设备，打开其配置窗口，三个选项卡分别为：</a:t>
            </a:r>
            <a:endParaRPr kumimoji="0" lang="en-US" altLang="zh-CN" sz="2400" b="1" i="0" u="none" strike="noStrike" kern="1200" cap="none" spc="0" normalizeH="0" baseline="0" noProof="0" dirty="0" smtClean="0">
              <a:ln>
                <a:noFill/>
              </a:ln>
              <a:solidFill>
                <a:schemeClr val="accent3"/>
              </a:solidFill>
              <a:effectLst/>
              <a:uLnTx/>
              <a:uFillTx/>
              <a:latin typeface="微软雅黑" panose="020B0503020204020204" charset="-122"/>
              <a:ea typeface="微软雅黑" panose="020B0503020204020204" charset="-122"/>
            </a:endParaRPr>
          </a:p>
          <a:p>
            <a:pPr marL="342900" marR="0" indent="-342900" fontAlgn="base">
              <a:lnSpc>
                <a:spcPct val="130000"/>
              </a:lnSpc>
              <a:spcBef>
                <a:spcPct val="0"/>
              </a:spcBef>
              <a:spcAft>
                <a:spcPct val="0"/>
              </a:spcAft>
              <a:buClrTx/>
              <a:buSzTx/>
              <a:buFont typeface="Arial" panose="020B0604020202020204" pitchFamily="34" charset="0"/>
              <a:buChar char="•"/>
              <a:defRPr/>
            </a:pPr>
            <a:r>
              <a:rPr lang="en-US" altLang="zh-CN" sz="2400" dirty="0">
                <a:solidFill>
                  <a:schemeClr val="accent2">
                    <a:lumMod val="50000"/>
                  </a:schemeClr>
                </a:solidFill>
              </a:rPr>
              <a:t>Physical</a:t>
            </a:r>
            <a:r>
              <a:rPr lang="zh-CN" altLang="en-US" sz="2400" dirty="0">
                <a:solidFill>
                  <a:schemeClr val="accent2">
                    <a:lumMod val="50000"/>
                  </a:schemeClr>
                </a:solidFill>
              </a:rPr>
              <a:t>选项卡，用于为设备添加模块；</a:t>
            </a:r>
            <a:endParaRPr lang="en-US" altLang="zh-CN" sz="2400" dirty="0">
              <a:solidFill>
                <a:schemeClr val="accent2">
                  <a:lumMod val="50000"/>
                </a:schemeClr>
              </a:solidFill>
            </a:endParaRPr>
          </a:p>
          <a:p>
            <a:pPr marL="342900" marR="0" indent="-342900" fontAlgn="base">
              <a:lnSpc>
                <a:spcPct val="130000"/>
              </a:lnSpc>
              <a:spcBef>
                <a:spcPct val="0"/>
              </a:spcBef>
              <a:spcAft>
                <a:spcPct val="0"/>
              </a:spcAft>
              <a:buClrTx/>
              <a:buSzTx/>
              <a:buFont typeface="Arial" panose="020B0604020202020204" pitchFamily="34" charset="0"/>
              <a:buChar char="•"/>
              <a:defRPr/>
            </a:pPr>
            <a:r>
              <a:rPr lang="en-US" altLang="zh-CN" sz="2400" dirty="0" err="1">
                <a:solidFill>
                  <a:schemeClr val="accent2">
                    <a:lumMod val="50000"/>
                  </a:schemeClr>
                </a:solidFill>
              </a:rPr>
              <a:t>Config</a:t>
            </a:r>
            <a:r>
              <a:rPr lang="zh-CN" altLang="en-US" sz="2400" dirty="0">
                <a:solidFill>
                  <a:schemeClr val="accent2">
                    <a:lumMod val="50000"/>
                  </a:schemeClr>
                </a:solidFill>
              </a:rPr>
              <a:t>选项卡，提供图形化配置界面；</a:t>
            </a:r>
            <a:endParaRPr lang="en-US" altLang="zh-CN" sz="2400" dirty="0">
              <a:solidFill>
                <a:schemeClr val="accent2">
                  <a:lumMod val="50000"/>
                </a:schemeClr>
              </a:solidFill>
            </a:endParaRPr>
          </a:p>
          <a:p>
            <a:pPr marL="342900" marR="0" indent="-342900" fontAlgn="base">
              <a:lnSpc>
                <a:spcPct val="130000"/>
              </a:lnSpc>
              <a:spcBef>
                <a:spcPct val="0"/>
              </a:spcBef>
              <a:spcAft>
                <a:spcPct val="0"/>
              </a:spcAft>
              <a:buClrTx/>
              <a:buSzTx/>
              <a:buFont typeface="Arial" panose="020B0604020202020204" pitchFamily="34" charset="0"/>
              <a:buChar char="•"/>
              <a:defRPr/>
            </a:pPr>
            <a:r>
              <a:rPr lang="en-US" altLang="zh-CN" sz="2400" dirty="0">
                <a:solidFill>
                  <a:schemeClr val="accent2">
                    <a:lumMod val="50000"/>
                  </a:schemeClr>
                </a:solidFill>
              </a:rPr>
              <a:t>CLI</a:t>
            </a:r>
            <a:r>
              <a:rPr lang="zh-CN" altLang="en-US" sz="2400" dirty="0">
                <a:solidFill>
                  <a:schemeClr val="accent2">
                    <a:lumMod val="50000"/>
                  </a:schemeClr>
                </a:solidFill>
              </a:rPr>
              <a:t>选项卡，提供命令行配置接口。</a:t>
            </a:r>
            <a:endParaRPr lang="zh-CN" altLang="en-US" sz="2400" dirty="0">
              <a:solidFill>
                <a:schemeClr val="accent2">
                  <a:lumMod val="50000"/>
                </a:schemeClr>
              </a:solidFill>
            </a:endParaRPr>
          </a:p>
        </p:txBody>
      </p:sp>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3.1 </a:t>
            </a:r>
            <a:r>
              <a:rPr lang="zh-CN" altLang="en-US" sz="3200" b="1" dirty="0" smtClean="0">
                <a:latin typeface="微软雅黑" panose="020B0503020204020204" charset="-122"/>
                <a:ea typeface="微软雅黑" panose="020B0503020204020204" charset="-122"/>
                <a:cs typeface="+mn-ea"/>
              </a:rPr>
              <a:t>网络设备的配置</a:t>
            </a:r>
            <a:endParaRPr lang="zh-CN" altLang="en-US" sz="3200" b="1" dirty="0">
              <a:latin typeface="微软雅黑" panose="020B0503020204020204" charset="-122"/>
              <a:ea typeface="微软雅黑" panose="020B0503020204020204" charset="-122"/>
              <a:cs typeface="+mn-ea"/>
            </a:endParaRPr>
          </a:p>
        </p:txBody>
      </p:sp>
      <p:pic>
        <p:nvPicPr>
          <p:cNvPr id="2" name="图片 1" descr="Router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877" y="1035835"/>
            <a:ext cx="6768944" cy="5373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17" grpId="0"/>
      <p:bldP spid="1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33" name="矩形 25"/>
          <p:cNvSpPr>
            <a:spLocks noChangeArrowheads="1"/>
          </p:cNvSpPr>
          <p:nvPr/>
        </p:nvSpPr>
        <p:spPr bwMode="auto">
          <a:xfrm>
            <a:off x="524510" y="812086"/>
            <a:ext cx="111861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rtl="0" eaLnBrk="1" fontAlgn="base" latinLnBrk="0" hangingPunct="1">
              <a:buClrTx/>
              <a:buSzTx/>
              <a:buFont typeface="Arial" panose="020B0604020202020204" pitchFamily="34" charset="0"/>
              <a:buNone/>
              <a:defRPr/>
            </a:pPr>
            <a:r>
              <a:rPr lang="zh-CN" altLang="en-US" sz="2400" dirty="0" smtClean="0">
                <a:solidFill>
                  <a:schemeClr val="bg2">
                    <a:lumMod val="10000"/>
                  </a:schemeClr>
                </a:solidFill>
              </a:rPr>
              <a:t>以路由器</a:t>
            </a:r>
            <a:r>
              <a:rPr lang="en-US" altLang="zh-CN" sz="2400" dirty="0" smtClean="0">
                <a:solidFill>
                  <a:schemeClr val="bg2">
                    <a:lumMod val="10000"/>
                  </a:schemeClr>
                </a:solidFill>
              </a:rPr>
              <a:t>Router0</a:t>
            </a:r>
            <a:r>
              <a:rPr lang="zh-CN" altLang="en-US" sz="2400" dirty="0" smtClean="0">
                <a:solidFill>
                  <a:schemeClr val="bg2">
                    <a:lumMod val="10000"/>
                  </a:schemeClr>
                </a:solidFill>
              </a:rPr>
              <a:t>的</a:t>
            </a:r>
            <a:r>
              <a:rPr lang="en-US" altLang="zh-CN" sz="2400" dirty="0" smtClean="0">
                <a:solidFill>
                  <a:schemeClr val="bg2">
                    <a:lumMod val="10000"/>
                  </a:schemeClr>
                </a:solidFill>
              </a:rPr>
              <a:t>FastEhternet0/0</a:t>
            </a:r>
            <a:r>
              <a:rPr lang="zh-CN" altLang="en-US" sz="2400" dirty="0" smtClean="0">
                <a:solidFill>
                  <a:schemeClr val="bg2">
                    <a:lumMod val="10000"/>
                  </a:schemeClr>
                </a:solidFill>
              </a:rPr>
              <a:t>接口的配置为例，介绍图形化配置界面的使用。</a:t>
            </a:r>
            <a:endParaRPr lang="zh-CN" altLang="en-US" sz="2400" dirty="0">
              <a:solidFill>
                <a:schemeClr val="bg2">
                  <a:lumMod val="10000"/>
                </a:schemeClr>
              </a:solidFill>
            </a:endParaRPr>
          </a:p>
        </p:txBody>
      </p:sp>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3.1 </a:t>
            </a:r>
            <a:r>
              <a:rPr lang="zh-CN" altLang="zh-CN" sz="3200" dirty="0" smtClean="0"/>
              <a:t>图形化</a:t>
            </a:r>
            <a:r>
              <a:rPr lang="zh-CN" altLang="zh-CN" sz="3200" dirty="0"/>
              <a:t>配置面配置网络设备</a:t>
            </a:r>
            <a:endParaRPr lang="zh-CN" altLang="en-US" sz="3200" b="1" dirty="0">
              <a:latin typeface="微软雅黑" panose="020B0503020204020204" charset="-122"/>
              <a:ea typeface="微软雅黑" panose="020B0503020204020204" charset="-122"/>
              <a:cs typeface="+mn-ea"/>
            </a:endParaRPr>
          </a:p>
        </p:txBody>
      </p:sp>
      <p:pic>
        <p:nvPicPr>
          <p:cNvPr id="3" name="图片 2" descr="Router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649" y="1393155"/>
            <a:ext cx="6631011" cy="5264315"/>
          </a:xfrm>
          <a:prstGeom prst="rect">
            <a:avLst/>
          </a:prstGeom>
        </p:spPr>
      </p:pic>
      <p:sp>
        <p:nvSpPr>
          <p:cNvPr id="10" name="矩形标注 9"/>
          <p:cNvSpPr/>
          <p:nvPr/>
        </p:nvSpPr>
        <p:spPr bwMode="auto">
          <a:xfrm>
            <a:off x="4111459" y="3502238"/>
            <a:ext cx="3628656" cy="831273"/>
          </a:xfrm>
          <a:prstGeom prst="wedgeRectCallout">
            <a:avLst>
              <a:gd name="adj1" fmla="val -65074"/>
              <a:gd name="adj2" fmla="val -2741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smtClean="0">
                <a:solidFill>
                  <a:srgbClr val="FF0000"/>
                </a:solidFill>
                <a:latin typeface="华文楷体" panose="02010600040101010101" pitchFamily="2" charset="-122"/>
                <a:ea typeface="华文楷体" panose="02010600040101010101" pitchFamily="2" charset="-122"/>
              </a:rPr>
              <a:t>1</a:t>
            </a:r>
            <a:r>
              <a:rPr lang="en-US" altLang="zh-CN" sz="2400" b="1" dirty="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单击</a:t>
            </a:r>
            <a:r>
              <a:rPr lang="en-US" altLang="zh-CN" sz="2400" b="1" dirty="0" smtClean="0">
                <a:solidFill>
                  <a:srgbClr val="FF0000"/>
                </a:solidFill>
                <a:latin typeface="华文楷体" panose="02010600040101010101" pitchFamily="2" charset="-122"/>
                <a:ea typeface="华文楷体" panose="02010600040101010101" pitchFamily="2" charset="-122"/>
              </a:rPr>
              <a:t>INTERFACE</a:t>
            </a:r>
            <a:r>
              <a:rPr lang="zh-CN" altLang="en-US" sz="2400" b="1" dirty="0" smtClean="0">
                <a:solidFill>
                  <a:srgbClr val="FF0000"/>
                </a:solidFill>
                <a:latin typeface="华文楷体" panose="02010600040101010101" pitchFamily="2" charset="-122"/>
                <a:ea typeface="华文楷体" panose="02010600040101010101" pitchFamily="2" charset="-122"/>
              </a:rPr>
              <a:t>，打开</a:t>
            </a:r>
            <a:r>
              <a:rPr lang="zh-CN" altLang="en-US" sz="2400" b="1" dirty="0">
                <a:solidFill>
                  <a:srgbClr val="FF0000"/>
                </a:solidFill>
                <a:latin typeface="华文楷体" panose="02010600040101010101" pitchFamily="2" charset="-122"/>
                <a:ea typeface="华文楷体" panose="02010600040101010101" pitchFamily="2" charset="-122"/>
              </a:rPr>
              <a:t>接口</a:t>
            </a:r>
            <a:r>
              <a:rPr lang="zh-CN" altLang="en-US" sz="2400" b="1" dirty="0" smtClean="0">
                <a:solidFill>
                  <a:srgbClr val="FF0000"/>
                </a:solidFill>
                <a:latin typeface="华文楷体" panose="02010600040101010101" pitchFamily="2" charset="-122"/>
                <a:ea typeface="华文楷体" panose="02010600040101010101" pitchFamily="2" charset="-122"/>
              </a:rPr>
              <a:t>列表</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1" name="矩形标注 10"/>
          <p:cNvSpPr/>
          <p:nvPr/>
        </p:nvSpPr>
        <p:spPr bwMode="auto">
          <a:xfrm>
            <a:off x="4111459" y="3737765"/>
            <a:ext cx="3628656" cy="1142009"/>
          </a:xfrm>
          <a:prstGeom prst="wedgeRectCallout">
            <a:avLst>
              <a:gd name="adj1" fmla="val -65401"/>
              <a:gd name="adj2" fmla="val -3677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a:solidFill>
                  <a:srgbClr val="FF0000"/>
                </a:solidFill>
                <a:latin typeface="华文楷体" panose="02010600040101010101" pitchFamily="2" charset="-122"/>
                <a:ea typeface="华文楷体" panose="02010600040101010101" pitchFamily="2" charset="-122"/>
              </a:rPr>
              <a:t>2</a:t>
            </a:r>
            <a:r>
              <a:rPr lang="en-US"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单击</a:t>
            </a:r>
            <a:r>
              <a:rPr lang="en-US" altLang="zh-CN" sz="2400" b="1" dirty="0" smtClean="0">
                <a:solidFill>
                  <a:srgbClr val="FF0000"/>
                </a:solidFill>
                <a:latin typeface="华文楷体" panose="02010600040101010101" pitchFamily="2" charset="-122"/>
                <a:ea typeface="华文楷体" panose="02010600040101010101" pitchFamily="2" charset="-122"/>
              </a:rPr>
              <a:t>FastEthernet0/0</a:t>
            </a:r>
            <a:r>
              <a:rPr lang="zh-CN" altLang="en-US" sz="2400" b="1" dirty="0" smtClean="0">
                <a:solidFill>
                  <a:srgbClr val="FF0000"/>
                </a:solidFill>
                <a:latin typeface="华文楷体" panose="02010600040101010101" pitchFamily="2" charset="-122"/>
                <a:ea typeface="华文楷体" panose="02010600040101010101" pitchFamily="2" charset="-122"/>
              </a:rPr>
              <a:t>，打开</a:t>
            </a:r>
            <a:r>
              <a:rPr lang="en-US" altLang="zh-CN" sz="2400" b="1" dirty="0" smtClean="0">
                <a:solidFill>
                  <a:srgbClr val="FF0000"/>
                </a:solidFill>
                <a:latin typeface="华文楷体" panose="02010600040101010101" pitchFamily="2" charset="-122"/>
                <a:ea typeface="华文楷体" panose="02010600040101010101" pitchFamily="2" charset="-122"/>
              </a:rPr>
              <a:t>FastEthernet0/0</a:t>
            </a:r>
            <a:r>
              <a:rPr lang="zh-CN" altLang="en-US" sz="2400" b="1" dirty="0" smtClean="0">
                <a:solidFill>
                  <a:srgbClr val="FF0000"/>
                </a:solidFill>
                <a:latin typeface="华文楷体" panose="02010600040101010101" pitchFamily="2" charset="-122"/>
                <a:ea typeface="华文楷体" panose="02010600040101010101" pitchFamily="2" charset="-122"/>
              </a:rPr>
              <a:t>的配置界面，如图所示</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2" name="矩形标注 11"/>
          <p:cNvSpPr/>
          <p:nvPr/>
        </p:nvSpPr>
        <p:spPr bwMode="auto">
          <a:xfrm>
            <a:off x="2882980" y="4517573"/>
            <a:ext cx="3628656" cy="787728"/>
          </a:xfrm>
          <a:prstGeom prst="wedgeRectCallout">
            <a:avLst>
              <a:gd name="adj1" fmla="val 64851"/>
              <a:gd name="adj2" fmla="val -8158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smtClean="0">
                <a:solidFill>
                  <a:srgbClr val="FF0000"/>
                </a:solidFill>
                <a:latin typeface="华文楷体" panose="02010600040101010101" pitchFamily="2" charset="-122"/>
                <a:ea typeface="华文楷体" panose="02010600040101010101" pitchFamily="2" charset="-122"/>
              </a:rPr>
              <a:t>3.</a:t>
            </a:r>
            <a:r>
              <a:rPr lang="zh-CN" altLang="en-US" sz="2400" b="1" dirty="0" smtClean="0">
                <a:solidFill>
                  <a:srgbClr val="FF0000"/>
                </a:solidFill>
                <a:latin typeface="华文楷体" panose="02010600040101010101" pitchFamily="2" charset="-122"/>
                <a:ea typeface="华文楷体" panose="02010600040101010101" pitchFamily="2" charset="-122"/>
              </a:rPr>
              <a:t>在此处输入接口的</a:t>
            </a:r>
            <a:r>
              <a:rPr lang="en-US" altLang="zh-CN" sz="2400" b="1" dirty="0" smtClean="0">
                <a:solidFill>
                  <a:srgbClr val="FF0000"/>
                </a:solidFill>
                <a:latin typeface="华文楷体" panose="02010600040101010101" pitchFamily="2" charset="-122"/>
                <a:ea typeface="华文楷体" panose="02010600040101010101" pitchFamily="2" charset="-122"/>
              </a:rPr>
              <a:t>IP</a:t>
            </a:r>
            <a:r>
              <a:rPr lang="zh-CN" altLang="en-US" sz="2400" b="1" dirty="0" smtClean="0">
                <a:solidFill>
                  <a:srgbClr val="FF0000"/>
                </a:solidFill>
                <a:latin typeface="华文楷体" panose="02010600040101010101" pitchFamily="2" charset="-122"/>
                <a:ea typeface="华文楷体" panose="02010600040101010101" pitchFamily="2" charset="-122"/>
              </a:rPr>
              <a:t>地址和子网掩码，</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4" name="矩形标注 13"/>
          <p:cNvSpPr/>
          <p:nvPr/>
        </p:nvSpPr>
        <p:spPr bwMode="auto">
          <a:xfrm>
            <a:off x="7333206" y="4911437"/>
            <a:ext cx="2321433" cy="1102421"/>
          </a:xfrm>
          <a:prstGeom prst="wedgeRectCallout">
            <a:avLst>
              <a:gd name="adj1" fmla="val -73459"/>
              <a:gd name="adj2" fmla="val 2417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修改接口配置时，产生的对应配置命令</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8" name="椭圆 7"/>
          <p:cNvSpPr/>
          <p:nvPr/>
        </p:nvSpPr>
        <p:spPr bwMode="auto">
          <a:xfrm>
            <a:off x="3450266" y="5462648"/>
            <a:ext cx="3330547" cy="546265"/>
          </a:xfrm>
          <a:prstGeom prst="ellipse">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5" name="直接箭头连接符 14"/>
          <p:cNvCxnSpPr/>
          <p:nvPr/>
        </p:nvCxnSpPr>
        <p:spPr bwMode="auto">
          <a:xfrm flipV="1">
            <a:off x="5913912" y="4233557"/>
            <a:ext cx="1021278" cy="1383472"/>
          </a:xfrm>
          <a:prstGeom prst="straightConnector1">
            <a:avLst/>
          </a:prstGeom>
          <a:solidFill>
            <a:schemeClr val="accent1"/>
          </a:solidFill>
          <a:ln w="25400" cap="flat" cmpd="sng" algn="ctr">
            <a:solidFill>
              <a:srgbClr val="FF0000"/>
            </a:solidFill>
            <a:prstDash val="solid"/>
            <a:round/>
            <a:headEnd type="none" w="med" len="med"/>
            <a:tailEnd type="arrow"/>
          </a:ln>
        </p:spPr>
      </p:cxnSp>
      <p:cxnSp>
        <p:nvCxnSpPr>
          <p:cNvPr id="19" name="直接箭头连接符 18"/>
          <p:cNvCxnSpPr/>
          <p:nvPr/>
        </p:nvCxnSpPr>
        <p:spPr bwMode="auto">
          <a:xfrm flipV="1">
            <a:off x="4447926" y="2576945"/>
            <a:ext cx="3520417" cy="3158835"/>
          </a:xfrm>
          <a:prstGeom prst="straightConnector1">
            <a:avLst/>
          </a:prstGeom>
          <a:solidFill>
            <a:schemeClr val="accent1"/>
          </a:solidFill>
          <a:ln w="25400" cap="flat" cmpd="sng" algn="ctr">
            <a:solidFill>
              <a:srgbClr val="FF0000"/>
            </a:solidFill>
            <a:prstDash val="solid"/>
            <a:round/>
            <a:headEnd type="none" w="med" len="med"/>
            <a:tailEnd type="arrow"/>
          </a:ln>
        </p:spPr>
      </p:cxnSp>
      <p:sp>
        <p:nvSpPr>
          <p:cNvPr id="21" name="矩形标注 20"/>
          <p:cNvSpPr/>
          <p:nvPr/>
        </p:nvSpPr>
        <p:spPr bwMode="auto">
          <a:xfrm>
            <a:off x="5163043" y="2234544"/>
            <a:ext cx="2330968" cy="1148940"/>
          </a:xfrm>
          <a:prstGeom prst="wedgeRectCallout">
            <a:avLst>
              <a:gd name="adj1" fmla="val 70087"/>
              <a:gd name="adj2" fmla="val -24298"/>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smtClean="0">
                <a:solidFill>
                  <a:srgbClr val="FF0000"/>
                </a:solidFill>
                <a:latin typeface="华文楷体" panose="02010600040101010101" pitchFamily="2" charset="-122"/>
                <a:ea typeface="华文楷体" panose="02010600040101010101" pitchFamily="2" charset="-122"/>
              </a:rPr>
              <a:t>4.</a:t>
            </a:r>
            <a:r>
              <a:rPr lang="zh-CN" altLang="en-US" sz="2400" b="1" dirty="0" smtClean="0">
                <a:solidFill>
                  <a:srgbClr val="FF0000"/>
                </a:solidFill>
                <a:latin typeface="华文楷体" panose="02010600040101010101" pitchFamily="2" charset="-122"/>
                <a:ea typeface="华文楷体" panose="02010600040101010101" pitchFamily="2" charset="-122"/>
              </a:rPr>
              <a:t>勾选接口状态对应的复选框，打开接口</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circle(in)">
                                      <p:cBhvr>
                                        <p:cTn id="37" dur="20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down)">
                                      <p:cBhvr>
                                        <p:cTn id="52" dur="500"/>
                                        <p:tgtEl>
                                          <p:spTgt spid="8"/>
                                        </p:tgtEl>
                                      </p:cBhvr>
                                    </p:animEffect>
                                  </p:childTnLst>
                                </p:cTn>
                              </p:par>
                            </p:childTnLst>
                          </p:cTn>
                        </p:par>
                        <p:par>
                          <p:cTn id="53" fill="hold">
                            <p:stCondLst>
                              <p:cond delay="500"/>
                            </p:stCondLst>
                            <p:childTnLst>
                              <p:par>
                                <p:cTn id="54" presetID="22" presetClass="entr" presetSubtype="4"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down)">
                                      <p:cBhvr>
                                        <p:cTn id="56" dur="500"/>
                                        <p:tgtEl>
                                          <p:spTgt spid="15"/>
                                        </p:tgtEl>
                                      </p:cBhvr>
                                    </p:animEffect>
                                  </p:childTnLst>
                                </p:cTn>
                              </p:par>
                            </p:childTnLst>
                          </p:cTn>
                        </p:par>
                        <p:par>
                          <p:cTn id="57" fill="hold">
                            <p:stCondLst>
                              <p:cond delay="1000"/>
                            </p:stCondLst>
                            <p:childTnLst>
                              <p:par>
                                <p:cTn id="58" presetID="22" presetClass="entr" presetSubtype="4"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down)">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0" grpId="0" animBg="1"/>
      <p:bldP spid="10" grpId="1" animBg="1"/>
      <p:bldP spid="11" grpId="0" animBg="1"/>
      <p:bldP spid="11" grpId="1" animBg="1"/>
      <p:bldP spid="12" grpId="0" animBg="1"/>
      <p:bldP spid="12" grpId="1" animBg="1"/>
      <p:bldP spid="14" grpId="0" animBg="1"/>
      <p:bldP spid="8" grpId="0" animBg="1"/>
      <p:bldP spid="21" grpId="0" animBg="1"/>
      <p:bldP spid="21"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3.2 </a:t>
            </a:r>
            <a:r>
              <a:rPr lang="zh-CN" altLang="en-US" sz="3200" b="1" dirty="0">
                <a:latin typeface="微软雅黑" panose="020B0503020204020204" charset="-122"/>
                <a:ea typeface="微软雅黑" panose="020B0503020204020204" charset="-122"/>
                <a:cs typeface="+mn-ea"/>
              </a:rPr>
              <a:t> 命令行接口</a:t>
            </a:r>
            <a:r>
              <a:rPr lang="en-US" altLang="zh-CN" sz="3200" b="1" dirty="0">
                <a:latin typeface="微软雅黑" panose="020B0503020204020204" charset="-122"/>
                <a:ea typeface="微软雅黑" panose="020B0503020204020204" charset="-122"/>
                <a:cs typeface="+mn-ea"/>
              </a:rPr>
              <a:t>CLI</a:t>
            </a:r>
            <a:endParaRPr lang="zh-CN" altLang="en-US" sz="3200" b="1" dirty="0">
              <a:latin typeface="微软雅黑" panose="020B0503020204020204" charset="-122"/>
              <a:ea typeface="微软雅黑" panose="020B0503020204020204" charset="-122"/>
              <a:cs typeface="+mn-ea"/>
            </a:endParaRP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681" y="1422059"/>
            <a:ext cx="6639471" cy="533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24761" y="851223"/>
            <a:ext cx="8579593" cy="461665"/>
          </a:xfrm>
          <a:prstGeom prst="rect">
            <a:avLst/>
          </a:prstGeom>
        </p:spPr>
        <p:txBody>
          <a:bodyPr wrap="none">
            <a:spAutoFit/>
          </a:bodyPr>
          <a:lstStyle/>
          <a:p>
            <a:r>
              <a:rPr lang="zh-CN" altLang="en-US" sz="2400" dirty="0" smtClean="0"/>
              <a:t>也可以</a:t>
            </a:r>
            <a:r>
              <a:rPr lang="zh-CN" altLang="zh-CN" sz="2400" dirty="0" smtClean="0"/>
              <a:t>使用</a:t>
            </a:r>
            <a:r>
              <a:rPr lang="en-US" altLang="zh-CN" sz="2400" dirty="0"/>
              <a:t>CLI</a:t>
            </a:r>
            <a:r>
              <a:rPr lang="zh-CN" altLang="zh-CN" sz="2400" dirty="0"/>
              <a:t>可以输入</a:t>
            </a:r>
            <a:r>
              <a:rPr lang="en-US" altLang="zh-CN" sz="2400" dirty="0"/>
              <a:t>IOS</a:t>
            </a:r>
            <a:r>
              <a:rPr lang="zh-CN" altLang="zh-CN" sz="2400" dirty="0"/>
              <a:t>操作命令对路由器进行配置和管理</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17" grpId="0"/>
      <p:bldP spid="1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2" name="矩形 1"/>
          <p:cNvSpPr/>
          <p:nvPr/>
        </p:nvSpPr>
        <p:spPr>
          <a:xfrm>
            <a:off x="653142" y="1376878"/>
            <a:ext cx="10972801" cy="5478423"/>
          </a:xfrm>
          <a:prstGeom prst="rect">
            <a:avLst/>
          </a:prstGeom>
        </p:spPr>
        <p:txBody>
          <a:bodyPr wrap="square">
            <a:spAutoFit/>
          </a:bodyPr>
          <a:lstStyle/>
          <a:p>
            <a:pPr>
              <a:lnSpc>
                <a:spcPct val="125000"/>
              </a:lnSpc>
            </a:pPr>
            <a:r>
              <a:rPr lang="zh-CN" altLang="zh-CN" sz="2000" b="1" dirty="0"/>
              <a:t>（</a:t>
            </a:r>
            <a:r>
              <a:rPr lang="en-US" altLang="zh-CN" sz="2000" b="1" dirty="0"/>
              <a:t>1</a:t>
            </a:r>
            <a:r>
              <a:rPr lang="zh-CN" altLang="zh-CN" sz="2000" b="1" dirty="0"/>
              <a:t>）用户模式：</a:t>
            </a:r>
            <a:r>
              <a:rPr lang="en-US" altLang="zh-CN" sz="2000" b="1" dirty="0"/>
              <a:t>Router&gt;</a:t>
            </a:r>
            <a:endParaRPr lang="zh-CN" altLang="zh-CN" sz="2000" dirty="0"/>
          </a:p>
          <a:p>
            <a:pPr>
              <a:lnSpc>
                <a:spcPct val="125000"/>
              </a:lnSpc>
            </a:pPr>
            <a:r>
              <a:rPr lang="en-US" altLang="zh-CN" sz="2000" dirty="0" smtClean="0"/>
              <a:t>         </a:t>
            </a:r>
            <a:r>
              <a:rPr lang="zh-CN" altLang="zh-CN" sz="2000" dirty="0" smtClean="0"/>
              <a:t>刚</a:t>
            </a:r>
            <a:r>
              <a:rPr lang="zh-CN" altLang="zh-CN" sz="2000" dirty="0"/>
              <a:t>登录路由器时，首先进入用户模式，在该模式下，用户进行有限的操作，但不能查看和更改路由器的配置。用户模式的提示符为“</a:t>
            </a:r>
            <a:r>
              <a:rPr lang="en-US" altLang="zh-CN" sz="2000" dirty="0"/>
              <a:t>&gt;</a:t>
            </a:r>
            <a:r>
              <a:rPr lang="zh-CN" altLang="zh-CN" sz="2000" dirty="0"/>
              <a:t>”符号。</a:t>
            </a:r>
            <a:endParaRPr lang="zh-CN" altLang="zh-CN" sz="2000" dirty="0"/>
          </a:p>
          <a:p>
            <a:pPr>
              <a:lnSpc>
                <a:spcPct val="125000"/>
              </a:lnSpc>
            </a:pPr>
            <a:r>
              <a:rPr lang="zh-CN" altLang="zh-CN" sz="2000" b="1" dirty="0"/>
              <a:t>（</a:t>
            </a:r>
            <a:r>
              <a:rPr lang="en-US" altLang="zh-CN" sz="2000" b="1" dirty="0"/>
              <a:t>2</a:t>
            </a:r>
            <a:r>
              <a:rPr lang="zh-CN" altLang="zh-CN" sz="2000" b="1" dirty="0"/>
              <a:t>）特权模式：</a:t>
            </a:r>
            <a:r>
              <a:rPr lang="en-US" altLang="zh-CN" sz="2000" b="1" dirty="0"/>
              <a:t>Router#</a:t>
            </a:r>
            <a:endParaRPr lang="zh-CN" altLang="zh-CN" sz="2000" dirty="0"/>
          </a:p>
          <a:p>
            <a:pPr>
              <a:lnSpc>
                <a:spcPct val="125000"/>
              </a:lnSpc>
            </a:pPr>
            <a:r>
              <a:rPr lang="en-US" altLang="zh-CN" sz="2000" dirty="0" smtClean="0"/>
              <a:t>       </a:t>
            </a:r>
            <a:r>
              <a:rPr lang="zh-CN" altLang="zh-CN" sz="2000" dirty="0" smtClean="0"/>
              <a:t>在</a:t>
            </a:r>
            <a:r>
              <a:rPr lang="zh-CN" altLang="zh-CN" sz="2000" dirty="0"/>
              <a:t>用户模式下，键入</a:t>
            </a:r>
            <a:r>
              <a:rPr lang="en-US" altLang="zh-CN" sz="2000" dirty="0"/>
              <a:t>enable</a:t>
            </a:r>
            <a:r>
              <a:rPr lang="zh-CN" altLang="zh-CN" sz="2000" dirty="0" smtClean="0"/>
              <a:t>命令即</a:t>
            </a:r>
            <a:r>
              <a:rPr lang="zh-CN" altLang="zh-CN" sz="2000" dirty="0"/>
              <a:t>可进入特权模式</a:t>
            </a:r>
            <a:r>
              <a:rPr lang="zh-CN" altLang="zh-CN" sz="2000" dirty="0" smtClean="0"/>
              <a:t>。</a:t>
            </a:r>
            <a:r>
              <a:rPr lang="zh-CN" altLang="en-US" sz="2000" dirty="0"/>
              <a:t>该</a:t>
            </a:r>
            <a:r>
              <a:rPr lang="zh-CN" altLang="zh-CN" sz="2000" dirty="0" smtClean="0"/>
              <a:t>模式可以</a:t>
            </a:r>
            <a:r>
              <a:rPr lang="zh-CN" altLang="zh-CN" sz="2000" dirty="0"/>
              <a:t>使用绝大多数用于</a:t>
            </a:r>
            <a:r>
              <a:rPr lang="zh-CN" altLang="zh-CN" sz="2000" dirty="0" smtClean="0"/>
              <a:t>测试、检查、</a:t>
            </a:r>
            <a:r>
              <a:rPr lang="zh-CN" altLang="zh-CN" sz="2000" dirty="0"/>
              <a:t>查看和保存配置</a:t>
            </a:r>
            <a:r>
              <a:rPr lang="zh-CN" altLang="zh-CN" sz="2000" dirty="0" smtClean="0"/>
              <a:t>等命令</a:t>
            </a:r>
            <a:r>
              <a:rPr lang="zh-CN" altLang="zh-CN" sz="2000" dirty="0"/>
              <a:t>，但不能对接口及网络协议进行配置。特权</a:t>
            </a:r>
            <a:r>
              <a:rPr lang="zh-CN" altLang="zh-CN" sz="2000" dirty="0" smtClean="0"/>
              <a:t>模式提示符</a:t>
            </a:r>
            <a:r>
              <a:rPr lang="zh-CN" altLang="zh-CN" sz="2000" dirty="0"/>
              <a:t>为“</a:t>
            </a:r>
            <a:r>
              <a:rPr lang="en-US" altLang="zh-CN" sz="2000" dirty="0"/>
              <a:t>#</a:t>
            </a:r>
            <a:r>
              <a:rPr lang="zh-CN" altLang="zh-CN" sz="2000" dirty="0" smtClean="0"/>
              <a:t>”。</a:t>
            </a:r>
            <a:endParaRPr lang="zh-CN" altLang="zh-CN" sz="2000" dirty="0"/>
          </a:p>
          <a:p>
            <a:pPr>
              <a:lnSpc>
                <a:spcPct val="125000"/>
              </a:lnSpc>
            </a:pPr>
            <a:r>
              <a:rPr lang="zh-CN" altLang="zh-CN" sz="2000" b="1" dirty="0"/>
              <a:t>（</a:t>
            </a:r>
            <a:r>
              <a:rPr lang="en-US" altLang="zh-CN" sz="2000" b="1" dirty="0"/>
              <a:t>3</a:t>
            </a:r>
            <a:r>
              <a:rPr lang="zh-CN" altLang="zh-CN" sz="2000" b="1" dirty="0"/>
              <a:t>）全局配置模式：</a:t>
            </a:r>
            <a:r>
              <a:rPr lang="en-US" altLang="zh-CN" sz="2000" b="1" dirty="0"/>
              <a:t>Router(</a:t>
            </a:r>
            <a:r>
              <a:rPr lang="en-US" altLang="zh-CN" sz="2000" b="1" dirty="0" err="1"/>
              <a:t>config</a:t>
            </a:r>
            <a:r>
              <a:rPr lang="en-US" altLang="zh-CN" sz="2000" b="1" dirty="0"/>
              <a:t>)#</a:t>
            </a:r>
            <a:endParaRPr lang="zh-CN" altLang="zh-CN" sz="2000" dirty="0"/>
          </a:p>
          <a:p>
            <a:pPr>
              <a:lnSpc>
                <a:spcPct val="125000"/>
              </a:lnSpc>
            </a:pPr>
            <a:r>
              <a:rPr lang="en-US" altLang="zh-CN" sz="2000" dirty="0" smtClean="0"/>
              <a:t>        </a:t>
            </a:r>
            <a:r>
              <a:rPr lang="zh-CN" altLang="zh-CN" sz="2000" dirty="0" smtClean="0"/>
              <a:t>在</a:t>
            </a:r>
            <a:r>
              <a:rPr lang="zh-CN" altLang="zh-CN" sz="2000" dirty="0"/>
              <a:t>特权模式</a:t>
            </a:r>
            <a:r>
              <a:rPr lang="zh-CN" altLang="zh-CN" sz="2000" dirty="0" smtClean="0"/>
              <a:t>下键入</a:t>
            </a:r>
            <a:r>
              <a:rPr lang="en-US" altLang="zh-CN" sz="2000" dirty="0" err="1"/>
              <a:t>config</a:t>
            </a:r>
            <a:r>
              <a:rPr lang="en-US" altLang="zh-CN" sz="2000" dirty="0"/>
              <a:t> </a:t>
            </a:r>
            <a:r>
              <a:rPr lang="en-US" altLang="zh-CN" sz="2000" dirty="0" smtClean="0"/>
              <a:t>terminal</a:t>
            </a:r>
            <a:r>
              <a:rPr lang="zh-CN" altLang="zh-CN" sz="2000" dirty="0" smtClean="0"/>
              <a:t>即</a:t>
            </a:r>
            <a:r>
              <a:rPr lang="zh-CN" altLang="zh-CN" sz="2000" dirty="0"/>
              <a:t>进入全局配置模式</a:t>
            </a:r>
            <a:r>
              <a:rPr lang="zh-CN" altLang="zh-CN" sz="2000" dirty="0" smtClean="0"/>
              <a:t>。全局</a:t>
            </a:r>
            <a:r>
              <a:rPr lang="zh-CN" altLang="zh-CN" sz="2000" dirty="0"/>
              <a:t>模式下，可以配置路由器的全局参数，如主机名、特权密码等。全局模式的提示符为：（</a:t>
            </a:r>
            <a:r>
              <a:rPr lang="en-US" altLang="zh-CN" sz="2000" dirty="0" err="1"/>
              <a:t>config</a:t>
            </a:r>
            <a:r>
              <a:rPr lang="zh-CN" altLang="zh-CN" sz="2000" dirty="0"/>
              <a:t>）</a:t>
            </a:r>
            <a:r>
              <a:rPr lang="en-US" altLang="zh-CN" sz="2000" dirty="0"/>
              <a:t>#</a:t>
            </a:r>
            <a:endParaRPr lang="zh-CN" altLang="zh-CN" sz="2000" dirty="0"/>
          </a:p>
          <a:p>
            <a:pPr>
              <a:lnSpc>
                <a:spcPct val="125000"/>
              </a:lnSpc>
            </a:pPr>
            <a:r>
              <a:rPr lang="zh-CN" altLang="zh-CN" sz="2000" b="1" dirty="0"/>
              <a:t>（</a:t>
            </a:r>
            <a:r>
              <a:rPr lang="en-US" altLang="zh-CN" sz="2000" b="1" dirty="0"/>
              <a:t>4</a:t>
            </a:r>
            <a:r>
              <a:rPr lang="zh-CN" altLang="zh-CN" sz="2000" b="1" dirty="0"/>
              <a:t>）局部配置状态：</a:t>
            </a:r>
            <a:r>
              <a:rPr lang="en-US" altLang="zh-CN" sz="2000" b="1" dirty="0"/>
              <a:t>Router(</a:t>
            </a:r>
            <a:r>
              <a:rPr lang="en-US" altLang="zh-CN" sz="2000" b="1" dirty="0" err="1"/>
              <a:t>config</a:t>
            </a:r>
            <a:r>
              <a:rPr lang="en-US" altLang="zh-CN" sz="2000" b="1" dirty="0"/>
              <a:t> - </a:t>
            </a:r>
            <a:r>
              <a:rPr lang="en-US" altLang="zh-CN" sz="2000" b="1" i="1" dirty="0"/>
              <a:t>mode</a:t>
            </a:r>
            <a:r>
              <a:rPr lang="en-US" altLang="zh-CN" sz="2000" b="1" dirty="0"/>
              <a:t>)#</a:t>
            </a:r>
            <a:endParaRPr lang="zh-CN" altLang="zh-CN" sz="2000" dirty="0"/>
          </a:p>
          <a:p>
            <a:pPr>
              <a:lnSpc>
                <a:spcPct val="125000"/>
              </a:lnSpc>
            </a:pPr>
            <a:r>
              <a:rPr lang="en-US" altLang="zh-CN" sz="2000" dirty="0" smtClean="0"/>
              <a:t>       </a:t>
            </a:r>
            <a:r>
              <a:rPr lang="zh-CN" altLang="zh-CN" sz="2000" dirty="0" smtClean="0"/>
              <a:t>从</a:t>
            </a:r>
            <a:r>
              <a:rPr lang="zh-CN" altLang="zh-CN" sz="2000" dirty="0"/>
              <a:t>全局配置模式下输入相应的命令进入</a:t>
            </a:r>
            <a:r>
              <a:rPr lang="zh-CN" altLang="zh-CN" sz="2000" dirty="0" smtClean="0"/>
              <a:t>。</a:t>
            </a:r>
            <a:r>
              <a:rPr lang="zh-CN" altLang="en-US" sz="2000" dirty="0" smtClean="0"/>
              <a:t>该</a:t>
            </a:r>
            <a:r>
              <a:rPr lang="zh-CN" altLang="zh-CN" sz="2000" dirty="0" smtClean="0"/>
              <a:t>模式</a:t>
            </a:r>
            <a:r>
              <a:rPr lang="zh-CN" altLang="zh-CN" sz="2000" dirty="0"/>
              <a:t>下可以配置路由器某个局部的参数。如进入</a:t>
            </a:r>
            <a:r>
              <a:rPr lang="zh-CN" altLang="zh-CN" sz="2000" dirty="0" smtClean="0"/>
              <a:t>接口模式</a:t>
            </a:r>
            <a:r>
              <a:rPr lang="zh-CN" altLang="zh-CN" sz="2000" dirty="0"/>
              <a:t>可对</a:t>
            </a:r>
            <a:r>
              <a:rPr lang="zh-CN" altLang="zh-CN" sz="2000" dirty="0" smtClean="0"/>
              <a:t>接口参数</a:t>
            </a:r>
            <a:r>
              <a:rPr lang="zh-CN" altLang="zh-CN" sz="2000" dirty="0"/>
              <a:t>进行配置，进入路由</a:t>
            </a:r>
            <a:r>
              <a:rPr lang="zh-CN" altLang="zh-CN" sz="2000" dirty="0" smtClean="0"/>
              <a:t>协议模式</a:t>
            </a:r>
            <a:r>
              <a:rPr lang="zh-CN" altLang="en-US" sz="2000" dirty="0" smtClean="0"/>
              <a:t>就</a:t>
            </a:r>
            <a:r>
              <a:rPr lang="zh-CN" altLang="zh-CN" sz="2000" dirty="0" smtClean="0"/>
              <a:t>可以</a:t>
            </a:r>
            <a:r>
              <a:rPr lang="zh-CN" altLang="zh-CN" sz="2000" dirty="0"/>
              <a:t>对路由</a:t>
            </a:r>
            <a:r>
              <a:rPr lang="zh-CN" altLang="zh-CN" sz="2000" dirty="0" smtClean="0"/>
              <a:t>协议进行</a:t>
            </a:r>
            <a:r>
              <a:rPr lang="zh-CN" altLang="zh-CN" sz="2000" dirty="0"/>
              <a:t>配置</a:t>
            </a:r>
            <a:r>
              <a:rPr lang="zh-CN" altLang="zh-CN" sz="2000" dirty="0" smtClean="0"/>
              <a:t>等。</a:t>
            </a:r>
            <a:endParaRPr lang="zh-CN" altLang="zh-CN" sz="2000" dirty="0"/>
          </a:p>
          <a:p>
            <a:pPr>
              <a:lnSpc>
                <a:spcPct val="125000"/>
              </a:lnSpc>
            </a:pPr>
            <a:r>
              <a:rPr lang="zh-CN" altLang="zh-CN" sz="2000" b="1" dirty="0"/>
              <a:t>（</a:t>
            </a:r>
            <a:r>
              <a:rPr lang="en-US" altLang="zh-CN" sz="2000" b="1" dirty="0"/>
              <a:t>5</a:t>
            </a:r>
            <a:r>
              <a:rPr lang="zh-CN" altLang="zh-CN" sz="2000" b="1" dirty="0"/>
              <a:t>）</a:t>
            </a:r>
            <a:r>
              <a:rPr lang="en-US" altLang="zh-CN" sz="2000" b="1" dirty="0"/>
              <a:t>SETUP</a:t>
            </a:r>
            <a:r>
              <a:rPr lang="zh-CN" altLang="zh-CN" sz="2000" b="1" dirty="0"/>
              <a:t>模式</a:t>
            </a:r>
            <a:endParaRPr lang="zh-CN" altLang="zh-CN" sz="2000" dirty="0"/>
          </a:p>
          <a:p>
            <a:pPr>
              <a:lnSpc>
                <a:spcPct val="125000"/>
              </a:lnSpc>
            </a:pPr>
            <a:r>
              <a:rPr lang="en-US" altLang="zh-CN" sz="2000" dirty="0" smtClean="0"/>
              <a:t>        </a:t>
            </a:r>
            <a:r>
              <a:rPr lang="zh-CN" altLang="zh-CN" sz="2000" dirty="0" smtClean="0"/>
              <a:t>新</a:t>
            </a:r>
            <a:r>
              <a:rPr lang="zh-CN" altLang="zh-CN" sz="2000" dirty="0"/>
              <a:t>路由器</a:t>
            </a:r>
            <a:r>
              <a:rPr lang="zh-CN" altLang="zh-CN" sz="2000" dirty="0" smtClean="0"/>
              <a:t>第一次</a:t>
            </a:r>
            <a:r>
              <a:rPr lang="zh-CN" altLang="en-US" sz="2000" dirty="0" smtClean="0"/>
              <a:t>启动</a:t>
            </a:r>
            <a:r>
              <a:rPr lang="zh-CN" altLang="zh-CN" sz="2000" dirty="0" smtClean="0"/>
              <a:t>时</a:t>
            </a:r>
            <a:r>
              <a:rPr lang="zh-CN" altLang="zh-CN" sz="2000" dirty="0"/>
              <a:t>，系统会自动进入</a:t>
            </a:r>
            <a:r>
              <a:rPr lang="en-US" altLang="zh-CN" sz="2000" dirty="0"/>
              <a:t>SETUP</a:t>
            </a:r>
            <a:r>
              <a:rPr lang="zh-CN" altLang="zh-CN" sz="2000" dirty="0"/>
              <a:t>模式，并询问是否采用该方式进行配置。</a:t>
            </a:r>
            <a:endParaRPr lang="zh-CN" altLang="en-US" sz="2000" dirty="0"/>
          </a:p>
        </p:txBody>
      </p:sp>
      <p:sp>
        <p:nvSpPr>
          <p:cNvPr id="9"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3.2 </a:t>
            </a:r>
            <a:r>
              <a:rPr lang="zh-CN" altLang="en-US" sz="3200" b="1" dirty="0">
                <a:latin typeface="微软雅黑" panose="020B0503020204020204" charset="-122"/>
                <a:ea typeface="微软雅黑" panose="020B0503020204020204" charset="-122"/>
                <a:cs typeface="+mn-ea"/>
              </a:rPr>
              <a:t> 命令行接口</a:t>
            </a:r>
            <a:r>
              <a:rPr lang="en-US" altLang="zh-CN" sz="3200" b="1" dirty="0">
                <a:latin typeface="微软雅黑" panose="020B0503020204020204" charset="-122"/>
                <a:ea typeface="微软雅黑" panose="020B0503020204020204" charset="-122"/>
                <a:cs typeface="+mn-ea"/>
              </a:rPr>
              <a:t>CLI</a:t>
            </a:r>
            <a:endParaRPr lang="zh-CN" altLang="en-US" sz="3200" b="1" dirty="0">
              <a:latin typeface="微软雅黑" panose="020B0503020204020204" charset="-122"/>
              <a:ea typeface="微软雅黑" panose="020B0503020204020204" charset="-122"/>
              <a:cs typeface="+mn-ea"/>
            </a:endParaRPr>
          </a:p>
        </p:txBody>
      </p:sp>
      <p:sp>
        <p:nvSpPr>
          <p:cNvPr id="3" name="矩形 2"/>
          <p:cNvSpPr/>
          <p:nvPr/>
        </p:nvSpPr>
        <p:spPr>
          <a:xfrm>
            <a:off x="357039" y="872602"/>
            <a:ext cx="11079679" cy="461665"/>
          </a:xfrm>
          <a:prstGeom prst="rect">
            <a:avLst/>
          </a:prstGeom>
        </p:spPr>
        <p:txBody>
          <a:bodyPr wrap="square">
            <a:spAutoFit/>
          </a:bodyPr>
          <a:lstStyle/>
          <a:p>
            <a:r>
              <a:rPr lang="zh-CN" altLang="zh-CN" sz="2400" dirty="0"/>
              <a:t>对路由器进行不同的操作需要在</a:t>
            </a:r>
            <a:r>
              <a:rPr lang="zh-CN" altLang="zh-CN" sz="2400" dirty="0" smtClean="0"/>
              <a:t>不同模式</a:t>
            </a:r>
            <a:r>
              <a:rPr lang="zh-CN" altLang="zh-CN" sz="2400" dirty="0"/>
              <a:t>下进行。主要的路由器模式包括</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9" grpId="0"/>
      <p:bldP spid="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3.3 PC</a:t>
            </a:r>
            <a:r>
              <a:rPr lang="zh-CN" altLang="en-US" sz="3200" b="1" dirty="0" smtClean="0">
                <a:latin typeface="微软雅黑" panose="020B0503020204020204" charset="-122"/>
                <a:ea typeface="微软雅黑" panose="020B0503020204020204" charset="-122"/>
                <a:cs typeface="+mn-ea"/>
              </a:rPr>
              <a:t>机的配置</a:t>
            </a:r>
            <a:endParaRPr lang="zh-CN" altLang="en-US" sz="3200" b="1" dirty="0">
              <a:latin typeface="微软雅黑" panose="020B0503020204020204" charset="-122"/>
              <a:ea typeface="微软雅黑" panose="020B0503020204020204" charset="-122"/>
              <a:cs typeface="+mn-ea"/>
            </a:endParaRPr>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488" y="1068159"/>
            <a:ext cx="6477371" cy="5100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椭圆 15"/>
          <p:cNvSpPr/>
          <p:nvPr/>
        </p:nvSpPr>
        <p:spPr bwMode="auto">
          <a:xfrm>
            <a:off x="3569017" y="1377538"/>
            <a:ext cx="919856" cy="332509"/>
          </a:xfrm>
          <a:prstGeom prst="ellipse">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9" name="矩形标注 28"/>
          <p:cNvSpPr/>
          <p:nvPr/>
        </p:nvSpPr>
        <p:spPr bwMode="auto">
          <a:xfrm>
            <a:off x="4822331" y="205387"/>
            <a:ext cx="2160359" cy="1302322"/>
          </a:xfrm>
          <a:prstGeom prst="wedgeRectCallout">
            <a:avLst>
              <a:gd name="adj1" fmla="val -65583"/>
              <a:gd name="adj2" fmla="val 4042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smtClean="0">
                <a:solidFill>
                  <a:srgbClr val="FF0000"/>
                </a:solidFill>
                <a:latin typeface="华文楷体" panose="02010600040101010101" pitchFamily="2" charset="-122"/>
                <a:ea typeface="华文楷体" panose="02010600040101010101" pitchFamily="2" charset="-122"/>
              </a:rPr>
              <a:t>1.</a:t>
            </a:r>
            <a:r>
              <a:rPr lang="zh-CN" altLang="en-US" sz="2400" b="1" dirty="0" smtClean="0">
                <a:solidFill>
                  <a:srgbClr val="FF0000"/>
                </a:solidFill>
                <a:latin typeface="华文楷体" panose="02010600040101010101" pitchFamily="2" charset="-122"/>
                <a:ea typeface="华文楷体" panose="02010600040101010101" pitchFamily="2" charset="-122"/>
              </a:rPr>
              <a:t>选择</a:t>
            </a:r>
            <a:r>
              <a:rPr lang="en-US" altLang="zh-CN" sz="2400" b="1" dirty="0" smtClean="0">
                <a:solidFill>
                  <a:srgbClr val="FF0000"/>
                </a:solidFill>
                <a:latin typeface="华文楷体" panose="02010600040101010101" pitchFamily="2" charset="-122"/>
                <a:ea typeface="华文楷体" panose="02010600040101010101" pitchFamily="2" charset="-122"/>
              </a:rPr>
              <a:t>PC</a:t>
            </a:r>
            <a:r>
              <a:rPr lang="zh-CN" altLang="en-US" sz="2400" b="1" dirty="0" smtClean="0">
                <a:solidFill>
                  <a:srgbClr val="FF0000"/>
                </a:solidFill>
                <a:latin typeface="华文楷体" panose="02010600040101010101" pitchFamily="2" charset="-122"/>
                <a:ea typeface="华文楷体" panose="02010600040101010101" pitchFamily="2" charset="-122"/>
              </a:rPr>
              <a:t>机配置窗口中的</a:t>
            </a:r>
            <a:r>
              <a:rPr lang="en-US" altLang="zh-CN" sz="2400" b="1" dirty="0" smtClean="0">
                <a:solidFill>
                  <a:srgbClr val="FF0000"/>
                </a:solidFill>
                <a:latin typeface="华文楷体" panose="02010600040101010101" pitchFamily="2" charset="-122"/>
                <a:ea typeface="华文楷体" panose="02010600040101010101" pitchFamily="2" charset="-122"/>
              </a:rPr>
              <a:t>Desktop</a:t>
            </a:r>
            <a:r>
              <a:rPr lang="zh-CN" altLang="en-US" sz="2400" b="1" dirty="0" smtClean="0">
                <a:solidFill>
                  <a:srgbClr val="FF0000"/>
                </a:solidFill>
                <a:latin typeface="华文楷体" panose="02010600040101010101" pitchFamily="2" charset="-122"/>
                <a:ea typeface="华文楷体" panose="02010600040101010101" pitchFamily="2" charset="-122"/>
              </a:rPr>
              <a:t>选项卡</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30" name="椭圆 29"/>
          <p:cNvSpPr/>
          <p:nvPr/>
        </p:nvSpPr>
        <p:spPr bwMode="auto">
          <a:xfrm>
            <a:off x="2256312" y="1686297"/>
            <a:ext cx="1436913" cy="1638795"/>
          </a:xfrm>
          <a:prstGeom prst="ellipse">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1" name="矩形标注 30"/>
          <p:cNvSpPr/>
          <p:nvPr/>
        </p:nvSpPr>
        <p:spPr bwMode="auto">
          <a:xfrm>
            <a:off x="4131583" y="1545319"/>
            <a:ext cx="2160359" cy="1530390"/>
          </a:xfrm>
          <a:prstGeom prst="wedgeRectCallout">
            <a:avLst>
              <a:gd name="adj1" fmla="val -81524"/>
              <a:gd name="adj2" fmla="val 1685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smtClean="0">
                <a:solidFill>
                  <a:srgbClr val="FF0000"/>
                </a:solidFill>
                <a:latin typeface="华文楷体" panose="02010600040101010101" pitchFamily="2" charset="-122"/>
                <a:ea typeface="华文楷体" panose="02010600040101010101" pitchFamily="2" charset="-122"/>
              </a:rPr>
              <a:t>2.</a:t>
            </a:r>
            <a:r>
              <a:rPr lang="zh-CN" altLang="en-US" sz="2400" b="1" dirty="0" smtClean="0">
                <a:solidFill>
                  <a:srgbClr val="FF0000"/>
                </a:solidFill>
                <a:latin typeface="华文楷体" panose="02010600040101010101" pitchFamily="2" charset="-122"/>
                <a:ea typeface="华文楷体" panose="02010600040101010101" pitchFamily="2" charset="-122"/>
              </a:rPr>
              <a:t>单击</a:t>
            </a:r>
            <a:r>
              <a:rPr lang="en-US" altLang="zh-CN" sz="2400" b="1" dirty="0" smtClean="0">
                <a:solidFill>
                  <a:srgbClr val="FF0000"/>
                </a:solidFill>
                <a:latin typeface="华文楷体" panose="02010600040101010101" pitchFamily="2" charset="-122"/>
                <a:ea typeface="华文楷体" panose="02010600040101010101" pitchFamily="2" charset="-122"/>
              </a:rPr>
              <a:t>IP Configuration</a:t>
            </a:r>
            <a:r>
              <a:rPr lang="zh-CN" altLang="en-US" sz="2400" b="1" dirty="0" smtClean="0">
                <a:solidFill>
                  <a:srgbClr val="FF0000"/>
                </a:solidFill>
                <a:latin typeface="华文楷体" panose="02010600040101010101" pitchFamily="2" charset="-122"/>
                <a:ea typeface="华文楷体" panose="02010600040101010101" pitchFamily="2" charset="-122"/>
              </a:rPr>
              <a:t>图标，打开</a:t>
            </a:r>
            <a:r>
              <a:rPr lang="en-US" altLang="zh-CN" sz="2400" b="1" dirty="0" smtClean="0">
                <a:solidFill>
                  <a:srgbClr val="FF0000"/>
                </a:solidFill>
                <a:latin typeface="华文楷体" panose="02010600040101010101" pitchFamily="2" charset="-122"/>
                <a:ea typeface="华文楷体" panose="02010600040101010101" pitchFamily="2" charset="-122"/>
              </a:rPr>
              <a:t>IP</a:t>
            </a:r>
            <a:r>
              <a:rPr lang="zh-CN" altLang="en-US" sz="2400" b="1" dirty="0" smtClean="0">
                <a:solidFill>
                  <a:srgbClr val="FF0000"/>
                </a:solidFill>
                <a:latin typeface="华文楷体" panose="02010600040101010101" pitchFamily="2" charset="-122"/>
                <a:ea typeface="华文楷体" panose="02010600040101010101" pitchFamily="2" charset="-122"/>
              </a:rPr>
              <a:t>地址配置窗口</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circle(in)">
                                      <p:cBhvr>
                                        <p:cTn id="11" dur="20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par>
                          <p:cTn id="22" fill="hold">
                            <p:stCondLst>
                              <p:cond delay="500"/>
                            </p:stCondLst>
                            <p:childTnLst>
                              <p:par>
                                <p:cTn id="23" presetID="6" presetClass="entr" presetSubtype="16"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ircle(in)">
                                      <p:cBhvr>
                                        <p:cTn id="25"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6" grpId="0" animBg="1"/>
      <p:bldP spid="29" grpId="0" animBg="1"/>
      <p:bldP spid="29" grpId="1" animBg="1"/>
      <p:bldP spid="30"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7388" y="1057363"/>
            <a:ext cx="6791593" cy="533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2"/>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3.3 PC</a:t>
            </a:r>
            <a:r>
              <a:rPr lang="zh-CN" altLang="en-US" sz="3200" b="1" dirty="0" smtClean="0">
                <a:latin typeface="微软雅黑" panose="020B0503020204020204" charset="-122"/>
                <a:ea typeface="微软雅黑" panose="020B0503020204020204" charset="-122"/>
                <a:cs typeface="+mn-ea"/>
              </a:rPr>
              <a:t>机的配置</a:t>
            </a:r>
            <a:endParaRPr lang="zh-CN" altLang="en-US" sz="3200" b="1" dirty="0">
              <a:latin typeface="微软雅黑" panose="020B0503020204020204" charset="-122"/>
              <a:ea typeface="微软雅黑" panose="020B0503020204020204" charset="-122"/>
              <a:cs typeface="+mn-ea"/>
            </a:endParaRPr>
          </a:p>
        </p:txBody>
      </p:sp>
      <p:sp>
        <p:nvSpPr>
          <p:cNvPr id="29" name="矩形标注 28"/>
          <p:cNvSpPr/>
          <p:nvPr/>
        </p:nvSpPr>
        <p:spPr bwMode="auto">
          <a:xfrm>
            <a:off x="5533345" y="1381043"/>
            <a:ext cx="2387497" cy="1564038"/>
          </a:xfrm>
          <a:prstGeom prst="wedgeRectCallout">
            <a:avLst>
              <a:gd name="adj1" fmla="val -67781"/>
              <a:gd name="adj2" fmla="val 41949"/>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在此处输入</a:t>
            </a:r>
            <a:r>
              <a:rPr lang="en-US" altLang="zh-CN" sz="2400" b="1" dirty="0" smtClean="0">
                <a:solidFill>
                  <a:srgbClr val="FF0000"/>
                </a:solidFill>
                <a:latin typeface="华文楷体" panose="02010600040101010101" pitchFamily="2" charset="-122"/>
                <a:ea typeface="华文楷体" panose="02010600040101010101" pitchFamily="2" charset="-122"/>
              </a:rPr>
              <a:t>PC</a:t>
            </a:r>
            <a:r>
              <a:rPr lang="zh-CN" altLang="en-US" sz="2400" b="1" dirty="0" smtClean="0">
                <a:solidFill>
                  <a:srgbClr val="FF0000"/>
                </a:solidFill>
                <a:latin typeface="华文楷体" panose="02010600040101010101" pitchFamily="2" charset="-122"/>
                <a:ea typeface="华文楷体" panose="02010600040101010101" pitchFamily="2" charset="-122"/>
              </a:rPr>
              <a:t>机的</a:t>
            </a:r>
            <a:r>
              <a:rPr lang="en-US" altLang="zh-CN" sz="2400" b="1" dirty="0" smtClean="0">
                <a:solidFill>
                  <a:srgbClr val="FF0000"/>
                </a:solidFill>
                <a:latin typeface="华文楷体" panose="02010600040101010101" pitchFamily="2" charset="-122"/>
                <a:ea typeface="华文楷体" panose="02010600040101010101" pitchFamily="2" charset="-122"/>
              </a:rPr>
              <a:t>IP</a:t>
            </a:r>
            <a:r>
              <a:rPr lang="zh-CN" altLang="en-US" sz="2400" b="1" dirty="0" smtClean="0">
                <a:solidFill>
                  <a:srgbClr val="FF0000"/>
                </a:solidFill>
                <a:latin typeface="华文楷体" panose="02010600040101010101" pitchFamily="2" charset="-122"/>
                <a:ea typeface="华文楷体" panose="02010600040101010101" pitchFamily="2" charset="-122"/>
              </a:rPr>
              <a:t>地址等相关信息，关闭该窗口即保存配置</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5712031" y="1964030"/>
            <a:ext cx="6349214"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accent3"/>
                </a:solidFill>
                <a:effectLst/>
                <a:uLnTx/>
                <a:uFillTx/>
                <a:latin typeface="+mn-ea"/>
                <a:ea typeface="+mn-ea"/>
                <a:cs typeface="+mj-cs"/>
              </a:rPr>
              <a:t>4.   </a:t>
            </a:r>
            <a:r>
              <a:rPr kumimoji="0" lang="zh-CN" altLang="en-US" sz="4400" b="1" i="0" u="none" strike="noStrike" kern="1200" cap="none" spc="0" normalizeH="0" baseline="0" noProof="0" dirty="0" smtClean="0">
                <a:ln>
                  <a:noFill/>
                </a:ln>
                <a:solidFill>
                  <a:schemeClr val="accent3"/>
                </a:solidFill>
                <a:effectLst/>
                <a:uLnTx/>
                <a:uFillTx/>
                <a:latin typeface="+mn-ea"/>
                <a:ea typeface="+mn-ea"/>
                <a:cs typeface="+mj-cs"/>
              </a:rPr>
              <a:t>使用</a:t>
            </a:r>
            <a:r>
              <a:rPr kumimoji="0" lang="en-US" altLang="zh-CN" sz="4400" b="1" i="0" u="none" strike="noStrike" kern="1200" cap="none" spc="0" normalizeH="0" baseline="0" noProof="0" dirty="0" smtClean="0">
                <a:ln>
                  <a:noFill/>
                </a:ln>
                <a:solidFill>
                  <a:schemeClr val="accent3"/>
                </a:solidFill>
                <a:effectLst/>
                <a:uLnTx/>
                <a:uFillTx/>
                <a:latin typeface="+mn-ea"/>
                <a:ea typeface="+mn-ea"/>
                <a:cs typeface="+mj-cs"/>
              </a:rPr>
              <a:t>Packet Tracer</a:t>
            </a:r>
            <a:endParaRPr kumimoji="0" lang="en-US" altLang="zh-CN" sz="4400" b="1" i="0" u="none" strike="noStrike" kern="1200" cap="none" spc="0" normalizeH="0" baseline="0" noProof="0" dirty="0" smtClean="0">
              <a:ln>
                <a:noFill/>
              </a:ln>
              <a:solidFill>
                <a:schemeClr val="accent3"/>
              </a:solidFill>
              <a:effectLst/>
              <a:uLnTx/>
              <a:uFillTx/>
              <a:latin typeface="+mn-ea"/>
              <a:ea typeface="+mn-ea"/>
              <a:cs typeface="+mj-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smtClean="0">
                <a:ln>
                  <a:noFill/>
                </a:ln>
                <a:solidFill>
                  <a:schemeClr val="accent3"/>
                </a:solidFill>
                <a:effectLst/>
                <a:uLnTx/>
                <a:uFillTx/>
                <a:latin typeface="+mn-ea"/>
                <a:ea typeface="+mn-ea"/>
                <a:cs typeface="+mj-cs"/>
              </a:rPr>
              <a:t>进行协议分析</a:t>
            </a:r>
            <a:endParaRPr kumimoji="0" lang="zh-CN" altLang="en-US" sz="4400" b="1" i="0" u="none" strike="noStrike" kern="1200" cap="none" spc="0" normalizeH="0" baseline="0" noProof="0" dirty="0">
              <a:ln>
                <a:noFill/>
              </a:ln>
              <a:solidFill>
                <a:schemeClr val="accent3"/>
              </a:solidFill>
              <a:effectLst/>
              <a:uLnTx/>
              <a:uFillTx/>
              <a:latin typeface="+mn-ea"/>
              <a:ea typeface="+mn-ea"/>
              <a:cs typeface="+mj-cs"/>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
        <p:nvSpPr>
          <p:cNvPr id="10" name="Rectangle 4"/>
          <p:cNvSpPr txBox="1">
            <a:spLocks noChangeArrowheads="1"/>
          </p:cNvSpPr>
          <p:nvPr/>
        </p:nvSpPr>
        <p:spPr bwMode="auto">
          <a:xfrm>
            <a:off x="0" y="1428"/>
            <a:ext cx="4868907" cy="503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r>
              <a:rPr lang="zh-CN" altLang="en-US" sz="2400" dirty="0" smtClean="0">
                <a:solidFill>
                  <a:schemeClr val="bg2"/>
                </a:solidFill>
                <a:effectLst>
                  <a:outerShdw blurRad="38100" dist="38100" dir="2700000" algn="tl">
                    <a:srgbClr val="000000">
                      <a:alpha val="43137"/>
                    </a:srgbClr>
                  </a:outerShdw>
                </a:effectLst>
              </a:rPr>
              <a:t>第</a:t>
            </a:r>
            <a:r>
              <a:rPr lang="en-US" altLang="zh-CN" sz="2400" dirty="0" smtClean="0">
                <a:solidFill>
                  <a:schemeClr val="bg2"/>
                </a:solidFill>
                <a:effectLst>
                  <a:outerShdw blurRad="38100" dist="38100" dir="2700000" algn="tl">
                    <a:srgbClr val="000000">
                      <a:alpha val="43137"/>
                    </a:srgbClr>
                  </a:outerShdw>
                </a:effectLst>
              </a:rPr>
              <a:t>1</a:t>
            </a:r>
            <a:r>
              <a:rPr lang="zh-CN" altLang="en-US" sz="2400" dirty="0" smtClean="0">
                <a:solidFill>
                  <a:schemeClr val="bg2"/>
                </a:solidFill>
                <a:effectLst>
                  <a:outerShdw blurRad="38100" dist="38100" dir="2700000" algn="tl">
                    <a:srgbClr val="000000">
                      <a:alpha val="43137"/>
                    </a:srgbClr>
                  </a:outerShdw>
                </a:effectLst>
              </a:rPr>
              <a:t>章  </a:t>
            </a:r>
            <a:r>
              <a:rPr lang="en-US" altLang="zh-CN" sz="2400" dirty="0" smtClean="0">
                <a:solidFill>
                  <a:schemeClr val="bg2"/>
                </a:solidFill>
                <a:effectLst>
                  <a:outerShdw blurRad="38100" dist="38100" dir="2700000" algn="tl">
                    <a:srgbClr val="000000">
                      <a:alpha val="43137"/>
                    </a:srgbClr>
                  </a:outerShdw>
                </a:effectLst>
              </a:rPr>
              <a:t>Packet </a:t>
            </a:r>
            <a:r>
              <a:rPr lang="en-US" altLang="zh-CN" sz="2400" dirty="0" smtClean="0">
                <a:solidFill>
                  <a:schemeClr val="bg2"/>
                </a:solidFill>
                <a:effectLst>
                  <a:outerShdw blurRad="38100" dist="38100" dir="2700000" algn="tl">
                    <a:srgbClr val="000000">
                      <a:alpha val="43137"/>
                    </a:srgbClr>
                  </a:outerShdw>
                </a:effectLst>
              </a:rPr>
              <a:t>Tracer6.2</a:t>
            </a:r>
            <a:r>
              <a:rPr lang="zh-CN" altLang="en-US" sz="2400" dirty="0" smtClean="0">
                <a:solidFill>
                  <a:schemeClr val="bg2"/>
                </a:solidFill>
                <a:effectLst>
                  <a:outerShdw blurRad="38100" dist="38100" dir="2700000" algn="tl">
                    <a:srgbClr val="000000">
                      <a:alpha val="43137"/>
                    </a:srgbClr>
                  </a:outerShdw>
                </a:effectLst>
              </a:rPr>
              <a:t> 使用</a:t>
            </a:r>
            <a:r>
              <a:rPr lang="zh-CN" altLang="en-US" sz="2400" dirty="0">
                <a:solidFill>
                  <a:schemeClr val="bg2"/>
                </a:solidFill>
                <a:effectLst>
                  <a:outerShdw blurRad="38100" dist="38100" dir="2700000" algn="tl">
                    <a:srgbClr val="000000">
                      <a:alpha val="43137"/>
                    </a:srgbClr>
                  </a:outerShdw>
                </a:effectLst>
              </a:rPr>
              <a:t>指南</a:t>
            </a:r>
            <a:endParaRPr lang="zh-CN" altLang="en-US" sz="2400" dirty="0">
              <a:solidFill>
                <a:schemeClr val="bg2"/>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par>
                          <p:cTn id="27" fill="hold">
                            <p:stCondLst>
                              <p:cond delay="55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0"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5866410" y="1964030"/>
            <a:ext cx="6194835"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lvl="0" algn="ctr">
              <a:defRPr/>
            </a:pPr>
            <a:r>
              <a:rPr lang="en-US" altLang="zh-CN" sz="3600" b="1" dirty="0" smtClean="0">
                <a:solidFill>
                  <a:schemeClr val="tx1"/>
                </a:solidFill>
                <a:latin typeface="+mn-ea"/>
              </a:rPr>
              <a:t>1. Packet </a:t>
            </a:r>
            <a:r>
              <a:rPr lang="en-US" altLang="zh-CN" sz="3600" b="1" dirty="0" smtClean="0">
                <a:solidFill>
                  <a:schemeClr val="tx1"/>
                </a:solidFill>
                <a:latin typeface="+mn-ea"/>
              </a:rPr>
              <a:t>Tracer </a:t>
            </a:r>
            <a:r>
              <a:rPr lang="zh-CN" altLang="en-US" sz="3600" b="1" dirty="0" smtClean="0">
                <a:solidFill>
                  <a:schemeClr val="tx1"/>
                </a:solidFill>
                <a:latin typeface="+mn-ea"/>
              </a:rPr>
              <a:t>操作界面</a:t>
            </a:r>
            <a:endParaRPr lang="zh-CN" altLang="en-US" sz="3600" b="1" dirty="0">
              <a:solidFill>
                <a:schemeClr val="tx1"/>
              </a:solidFill>
              <a:latin typeface="+mn-ea"/>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
        <p:nvSpPr>
          <p:cNvPr id="7" name="Rectangle 4"/>
          <p:cNvSpPr txBox="1">
            <a:spLocks noChangeArrowheads="1"/>
          </p:cNvSpPr>
          <p:nvPr/>
        </p:nvSpPr>
        <p:spPr bwMode="auto">
          <a:xfrm>
            <a:off x="0" y="1428"/>
            <a:ext cx="4868907" cy="503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r>
              <a:rPr lang="zh-CN" altLang="en-US" sz="2400" dirty="0" smtClean="0">
                <a:solidFill>
                  <a:schemeClr val="bg2"/>
                </a:solidFill>
                <a:effectLst>
                  <a:outerShdw blurRad="38100" dist="38100" dir="2700000" algn="tl">
                    <a:srgbClr val="000000">
                      <a:alpha val="43137"/>
                    </a:srgbClr>
                  </a:outerShdw>
                </a:effectLst>
              </a:rPr>
              <a:t>第</a:t>
            </a:r>
            <a:r>
              <a:rPr lang="en-US" altLang="zh-CN" sz="2400" dirty="0" smtClean="0">
                <a:solidFill>
                  <a:schemeClr val="bg2"/>
                </a:solidFill>
                <a:effectLst>
                  <a:outerShdw blurRad="38100" dist="38100" dir="2700000" algn="tl">
                    <a:srgbClr val="000000">
                      <a:alpha val="43137"/>
                    </a:srgbClr>
                  </a:outerShdw>
                </a:effectLst>
              </a:rPr>
              <a:t>1</a:t>
            </a:r>
            <a:r>
              <a:rPr lang="zh-CN" altLang="en-US" sz="2400" dirty="0" smtClean="0">
                <a:solidFill>
                  <a:schemeClr val="bg2"/>
                </a:solidFill>
                <a:effectLst>
                  <a:outerShdw blurRad="38100" dist="38100" dir="2700000" algn="tl">
                    <a:srgbClr val="000000">
                      <a:alpha val="43137"/>
                    </a:srgbClr>
                  </a:outerShdw>
                </a:effectLst>
              </a:rPr>
              <a:t>章</a:t>
            </a:r>
            <a:r>
              <a:rPr lang="en-US" altLang="zh-CN" sz="2400" dirty="0" smtClean="0">
                <a:solidFill>
                  <a:schemeClr val="bg2"/>
                </a:solidFill>
                <a:effectLst>
                  <a:outerShdw blurRad="38100" dist="38100" dir="2700000" algn="tl">
                    <a:srgbClr val="000000">
                      <a:alpha val="43137"/>
                    </a:srgbClr>
                  </a:outerShdw>
                </a:effectLst>
              </a:rPr>
              <a:t>Packet </a:t>
            </a:r>
            <a:r>
              <a:rPr lang="en-US" altLang="zh-CN" sz="2400" dirty="0" smtClean="0">
                <a:solidFill>
                  <a:schemeClr val="bg2"/>
                </a:solidFill>
                <a:effectLst>
                  <a:outerShdw blurRad="38100" dist="38100" dir="2700000" algn="tl">
                    <a:srgbClr val="000000">
                      <a:alpha val="43137"/>
                    </a:srgbClr>
                  </a:outerShdw>
                </a:effectLst>
              </a:rPr>
              <a:t>Tracer6.2</a:t>
            </a:r>
            <a:r>
              <a:rPr lang="zh-CN" altLang="en-US" sz="2400" dirty="0" smtClean="0">
                <a:solidFill>
                  <a:schemeClr val="bg2"/>
                </a:solidFill>
                <a:effectLst>
                  <a:outerShdw blurRad="38100" dist="38100" dir="2700000" algn="tl">
                    <a:srgbClr val="000000">
                      <a:alpha val="43137"/>
                    </a:srgbClr>
                  </a:outerShdw>
                </a:effectLst>
              </a:rPr>
              <a:t> 使用</a:t>
            </a:r>
            <a:r>
              <a:rPr lang="zh-CN" altLang="en-US" sz="2400" dirty="0">
                <a:solidFill>
                  <a:schemeClr val="bg2"/>
                </a:solidFill>
                <a:effectLst>
                  <a:outerShdw blurRad="38100" dist="38100" dir="2700000" algn="tl">
                    <a:srgbClr val="000000">
                      <a:alpha val="43137"/>
                    </a:srgbClr>
                  </a:outerShdw>
                </a:effectLst>
              </a:rPr>
              <a:t>指南</a:t>
            </a:r>
            <a:endParaRPr lang="zh-CN" altLang="en-US" sz="2400" dirty="0">
              <a:solidFill>
                <a:schemeClr val="bg2"/>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par>
                          <p:cTn id="27" fill="hold">
                            <p:stCondLst>
                              <p:cond delay="50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p:bldP spid="7" grpId="0" bldLvl="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33" name="矩形 25"/>
          <p:cNvSpPr>
            <a:spLocks noChangeArrowheads="1"/>
          </p:cNvSpPr>
          <p:nvPr/>
        </p:nvSpPr>
        <p:spPr bwMode="auto">
          <a:xfrm>
            <a:off x="451920" y="860728"/>
            <a:ext cx="114709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defRPr/>
            </a:pPr>
            <a:r>
              <a:rPr lang="en-US" altLang="zh-CN" sz="2400" dirty="0">
                <a:solidFill>
                  <a:schemeClr val="accent3"/>
                </a:solidFill>
                <a:latin typeface="+mn-ea"/>
              </a:rPr>
              <a:t>Packet </a:t>
            </a:r>
            <a:r>
              <a:rPr lang="en-US" altLang="zh-CN" sz="2400" dirty="0" smtClean="0">
                <a:solidFill>
                  <a:schemeClr val="accent3"/>
                </a:solidFill>
                <a:latin typeface="+mn-ea"/>
              </a:rPr>
              <a:t>Tracer</a:t>
            </a:r>
            <a:r>
              <a:rPr lang="zh-CN" altLang="en-US" sz="2400" dirty="0" smtClean="0">
                <a:solidFill>
                  <a:schemeClr val="accent3"/>
                </a:solidFill>
                <a:latin typeface="+mn-ea"/>
              </a:rPr>
              <a:t>有</a:t>
            </a:r>
            <a:r>
              <a:rPr lang="en-US" altLang="zh-CN" sz="2400" dirty="0" err="1" smtClean="0">
                <a:solidFill>
                  <a:schemeClr val="accent3"/>
                </a:solidFill>
                <a:latin typeface="+mn-ea"/>
              </a:rPr>
              <a:t>Realtime</a:t>
            </a:r>
            <a:r>
              <a:rPr lang="zh-CN" altLang="en-US" sz="2400" dirty="0" smtClean="0">
                <a:solidFill>
                  <a:schemeClr val="accent3"/>
                </a:solidFill>
                <a:latin typeface="+mn-ea"/>
              </a:rPr>
              <a:t>（实时模式）和</a:t>
            </a:r>
            <a:r>
              <a:rPr lang="en-US" altLang="zh-CN" sz="2400" dirty="0" smtClean="0">
                <a:solidFill>
                  <a:schemeClr val="accent3"/>
                </a:solidFill>
                <a:latin typeface="+mn-ea"/>
              </a:rPr>
              <a:t>Simulation(</a:t>
            </a:r>
            <a:r>
              <a:rPr lang="zh-CN" altLang="en-US" sz="2400" dirty="0" smtClean="0">
                <a:solidFill>
                  <a:schemeClr val="accent3"/>
                </a:solidFill>
                <a:latin typeface="+mn-ea"/>
              </a:rPr>
              <a:t>模拟模式</a:t>
            </a:r>
            <a:r>
              <a:rPr lang="en-US" altLang="zh-CN" sz="2400" dirty="0" smtClean="0">
                <a:solidFill>
                  <a:schemeClr val="accent3"/>
                </a:solidFill>
                <a:latin typeface="+mn-ea"/>
              </a:rPr>
              <a:t>)</a:t>
            </a:r>
            <a:r>
              <a:rPr lang="zh-CN" altLang="en-US" sz="2400" dirty="0" smtClean="0">
                <a:solidFill>
                  <a:schemeClr val="accent3"/>
                </a:solidFill>
                <a:latin typeface="+mn-ea"/>
              </a:rPr>
              <a:t>两种操作模式，单击</a:t>
            </a:r>
            <a:r>
              <a:rPr lang="zh-CN" altLang="zh-CN" sz="2400" dirty="0"/>
              <a:t>拓扑工作区右下角的两个图标进行模式</a:t>
            </a:r>
            <a:r>
              <a:rPr lang="zh-CN" altLang="zh-CN" sz="2400" dirty="0" smtClean="0"/>
              <a:t>切换</a:t>
            </a:r>
            <a:r>
              <a:rPr lang="zh-CN" altLang="en-US" sz="2400" dirty="0" smtClean="0"/>
              <a:t>，如图所示：</a:t>
            </a:r>
            <a:endParaRPr lang="zh-CN" altLang="en-US" sz="2400" dirty="0">
              <a:solidFill>
                <a:schemeClr val="bg2">
                  <a:lumMod val="10000"/>
                </a:schemeClr>
              </a:solidFill>
            </a:endParaRPr>
          </a:p>
        </p:txBody>
      </p:sp>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solidFill>
                  <a:schemeClr val="accent3"/>
                </a:solidFill>
                <a:latin typeface="+mn-ea"/>
              </a:rPr>
              <a:t>4.1 Packet Tracer</a:t>
            </a:r>
            <a:r>
              <a:rPr lang="zh-CN" altLang="en-US" sz="3200" b="1" dirty="0" smtClean="0">
                <a:latin typeface="微软雅黑" panose="020B0503020204020204" charset="-122"/>
                <a:ea typeface="微软雅黑" panose="020B0503020204020204" charset="-122"/>
                <a:cs typeface="+mn-ea"/>
              </a:rPr>
              <a:t>操作</a:t>
            </a:r>
            <a:r>
              <a:rPr lang="zh-CN" altLang="en-US" sz="3200" b="1" dirty="0">
                <a:latin typeface="微软雅黑" panose="020B0503020204020204" charset="-122"/>
                <a:ea typeface="微软雅黑" panose="020B0503020204020204" charset="-122"/>
                <a:cs typeface="+mn-ea"/>
              </a:rPr>
              <a:t>模式</a:t>
            </a:r>
            <a:endParaRPr lang="en-US" altLang="zh-CN" sz="3200" b="1" dirty="0" smtClean="0">
              <a:solidFill>
                <a:schemeClr val="accent3"/>
              </a:solidFill>
              <a:latin typeface="+mn-ea"/>
            </a:endParaRPr>
          </a:p>
        </p:txBody>
      </p:sp>
      <p:pic>
        <p:nvPicPr>
          <p:cNvPr id="1024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316" y="1827400"/>
            <a:ext cx="3292681" cy="47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0987" y="1852551"/>
            <a:ext cx="3280120" cy="47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标注 21"/>
          <p:cNvSpPr/>
          <p:nvPr/>
        </p:nvSpPr>
        <p:spPr bwMode="auto">
          <a:xfrm>
            <a:off x="1199399" y="3767981"/>
            <a:ext cx="2966154" cy="1849044"/>
          </a:xfrm>
          <a:prstGeom prst="wedgeRectCallout">
            <a:avLst>
              <a:gd name="adj1" fmla="val 70241"/>
              <a:gd name="adj2" fmla="val 4394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zh-CN" sz="2400" b="1" dirty="0">
                <a:solidFill>
                  <a:srgbClr val="FF0000"/>
                </a:solidFill>
                <a:latin typeface="华文楷体" panose="02010600040101010101" pitchFamily="2" charset="-122"/>
                <a:ea typeface="华文楷体" panose="02010600040101010101" pitchFamily="2" charset="-122"/>
              </a:rPr>
              <a:t>在实时模式下，网络行为和真实设备一样，对所有的网络行为即时响应，一般用于网络测试。</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3" name="矩形标注 22"/>
          <p:cNvSpPr/>
          <p:nvPr/>
        </p:nvSpPr>
        <p:spPr bwMode="auto">
          <a:xfrm>
            <a:off x="5223155" y="3635373"/>
            <a:ext cx="2966154" cy="1849044"/>
          </a:xfrm>
          <a:prstGeom prst="wedgeRectCallout">
            <a:avLst>
              <a:gd name="adj1" fmla="val 70241"/>
              <a:gd name="adj2" fmla="val 4394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zh-CN" sz="2000" b="1" dirty="0">
                <a:solidFill>
                  <a:srgbClr val="FF0000"/>
                </a:solidFill>
                <a:latin typeface="华文楷体" panose="02010600040101010101" pitchFamily="2" charset="-122"/>
                <a:ea typeface="华文楷体" panose="02010600040101010101" pitchFamily="2" charset="-122"/>
              </a:rPr>
              <a:t>模拟模式下，软件可以以动画形式形象地演示数据包在网络中传输的过程，用户可以对网络传输的数据包进行捕获，对捕获到的数据包进行协议分析。</a:t>
            </a:r>
            <a:endParaRPr lang="zh-CN" altLang="en-US" sz="20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in)">
                                      <p:cBhvr>
                                        <p:cTn id="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2"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4.2 </a:t>
            </a:r>
            <a:r>
              <a:rPr lang="zh-CN" altLang="en-US" sz="3200" b="1" dirty="0" smtClean="0">
                <a:latin typeface="微软雅黑" panose="020B0503020204020204" charset="-122"/>
                <a:ea typeface="微软雅黑" panose="020B0503020204020204" charset="-122"/>
                <a:cs typeface="+mn-ea"/>
              </a:rPr>
              <a:t>模拟模式操作界面</a:t>
            </a:r>
            <a:endParaRPr lang="en-US" altLang="zh-CN" sz="3200" b="1" dirty="0" smtClean="0">
              <a:solidFill>
                <a:schemeClr val="accent3"/>
              </a:solidFill>
              <a:latin typeface="+mn-ea"/>
            </a:endParaRPr>
          </a:p>
        </p:txBody>
      </p:sp>
      <p:pic>
        <p:nvPicPr>
          <p:cNvPr id="1126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952" y="833128"/>
            <a:ext cx="7227785" cy="561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标注 15"/>
          <p:cNvSpPr/>
          <p:nvPr/>
        </p:nvSpPr>
        <p:spPr bwMode="auto">
          <a:xfrm>
            <a:off x="520715" y="3203685"/>
            <a:ext cx="3628656" cy="1166431"/>
          </a:xfrm>
          <a:prstGeom prst="wedgeRectCallout">
            <a:avLst>
              <a:gd name="adj1" fmla="val 63214"/>
              <a:gd name="adj2" fmla="val -21703"/>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重置模拟按钮：</a:t>
            </a:r>
            <a:r>
              <a:rPr lang="zh-CN" altLang="zh-CN" sz="2400" b="1" dirty="0">
                <a:solidFill>
                  <a:srgbClr val="FF0000"/>
                </a:solidFill>
                <a:latin typeface="华文楷体" panose="02010600040101010101" pitchFamily="2" charset="-122"/>
                <a:ea typeface="华文楷体" panose="02010600040101010101" pitchFamily="2" charset="-122"/>
              </a:rPr>
              <a:t>单击此按钮，将返回当前模拟过程的起始点。</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8" name="矩形标注 17"/>
          <p:cNvSpPr/>
          <p:nvPr/>
        </p:nvSpPr>
        <p:spPr bwMode="auto">
          <a:xfrm>
            <a:off x="3264516" y="4353609"/>
            <a:ext cx="3628656" cy="2529791"/>
          </a:xfrm>
          <a:prstGeom prst="wedgeRectCallout">
            <a:avLst>
              <a:gd name="adj1" fmla="val 23288"/>
              <a:gd name="adj2" fmla="val -64243"/>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自动捕获</a:t>
            </a:r>
            <a:r>
              <a:rPr lang="en-US"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播放按钮：</a:t>
            </a:r>
            <a:r>
              <a:rPr lang="zh-CN" altLang="zh-CN" sz="2400" b="1" dirty="0" smtClean="0">
                <a:solidFill>
                  <a:srgbClr val="FF0000"/>
                </a:solidFill>
                <a:latin typeface="华文楷体" panose="02010600040101010101" pitchFamily="2" charset="-122"/>
                <a:ea typeface="华文楷体" panose="02010600040101010101" pitchFamily="2" charset="-122"/>
              </a:rPr>
              <a:t>单击此</a:t>
            </a:r>
            <a:r>
              <a:rPr lang="zh-CN" altLang="zh-CN" sz="2400" b="1" dirty="0">
                <a:solidFill>
                  <a:srgbClr val="FF0000"/>
                </a:solidFill>
                <a:latin typeface="华文楷体" panose="02010600040101010101" pitchFamily="2" charset="-122"/>
                <a:ea typeface="华文楷体" panose="02010600040101010101" pitchFamily="2" charset="-122"/>
              </a:rPr>
              <a:t>按钮，数据传输模拟过程自动进行，直至此次数据传输结束，同时自动捕获传输过程中生成的所有数据包，显示在事件列表中。</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9" name="矩形标注 18"/>
          <p:cNvSpPr/>
          <p:nvPr/>
        </p:nvSpPr>
        <p:spPr bwMode="auto">
          <a:xfrm>
            <a:off x="4675700" y="4375377"/>
            <a:ext cx="3628656" cy="1871043"/>
          </a:xfrm>
          <a:prstGeom prst="wedgeRectCallout">
            <a:avLst>
              <a:gd name="adj1" fmla="val 22633"/>
              <a:gd name="adj2" fmla="val -6868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捕获</a:t>
            </a:r>
            <a:r>
              <a:rPr lang="en-US"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播放按钮：</a:t>
            </a:r>
            <a:r>
              <a:rPr lang="zh-CN" altLang="zh-CN" sz="2400" b="1" dirty="0">
                <a:solidFill>
                  <a:srgbClr val="FF0000"/>
                </a:solidFill>
                <a:latin typeface="华文楷体" panose="02010600040101010101" pitchFamily="2" charset="-122"/>
                <a:ea typeface="华文楷体" panose="02010600040101010101" pitchFamily="2" charset="-122"/>
              </a:rPr>
              <a:t>单击此按钮一次，拓扑工作区中数据包完成一次</a:t>
            </a:r>
            <a:r>
              <a:rPr lang="zh-CN" altLang="zh-CN" sz="2400" b="1" dirty="0" smtClean="0">
                <a:solidFill>
                  <a:srgbClr val="FF0000"/>
                </a:solidFill>
                <a:latin typeface="华文楷体" panose="02010600040101010101" pitchFamily="2" charset="-122"/>
                <a:ea typeface="华文楷体" panose="02010600040101010101" pitchFamily="2" charset="-122"/>
              </a:rPr>
              <a:t>转发</a:t>
            </a:r>
            <a:r>
              <a:rPr lang="zh-CN" altLang="en-US" sz="2400" b="1" dirty="0" smtClean="0">
                <a:solidFill>
                  <a:srgbClr val="FF0000"/>
                </a:solidFill>
                <a:latin typeface="华文楷体" panose="02010600040101010101" pitchFamily="2" charset="-122"/>
                <a:ea typeface="华文楷体" panose="02010600040101010101" pitchFamily="2" charset="-122"/>
              </a:rPr>
              <a:t>，捕获一个数据包显示在事件列表中。</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0" name="矩形标注 19"/>
          <p:cNvSpPr/>
          <p:nvPr/>
        </p:nvSpPr>
        <p:spPr bwMode="auto">
          <a:xfrm>
            <a:off x="2376152" y="4356887"/>
            <a:ext cx="3628656" cy="1871043"/>
          </a:xfrm>
          <a:prstGeom prst="wedgeRectCallout">
            <a:avLst>
              <a:gd name="adj1" fmla="val 22633"/>
              <a:gd name="adj2" fmla="val -6868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a:r>
              <a:rPr lang="zh-CN" altLang="en-US" sz="2400" b="1" dirty="0" smtClean="0">
                <a:solidFill>
                  <a:srgbClr val="FF0000"/>
                </a:solidFill>
                <a:latin typeface="华文楷体" panose="02010600040101010101" pitchFamily="2" charset="-122"/>
                <a:ea typeface="华文楷体" panose="02010600040101010101" pitchFamily="2" charset="-122"/>
              </a:rPr>
              <a:t>返回按钮：</a:t>
            </a:r>
            <a:r>
              <a:rPr lang="zh-CN" altLang="zh-CN" sz="2400" b="1" dirty="0">
                <a:solidFill>
                  <a:srgbClr val="FF0000"/>
                </a:solidFill>
                <a:latin typeface="华文楷体" panose="02010600040101010101" pitchFamily="2" charset="-122"/>
                <a:ea typeface="华文楷体" panose="02010600040101010101" pitchFamily="2" charset="-122"/>
              </a:rPr>
              <a:t>单击</a:t>
            </a:r>
            <a:r>
              <a:rPr lang="en-US" altLang="zh-CN" sz="2400" b="1" dirty="0">
                <a:solidFill>
                  <a:srgbClr val="FF0000"/>
                </a:solidFill>
                <a:latin typeface="华文楷体" panose="02010600040101010101" pitchFamily="2" charset="-122"/>
                <a:ea typeface="华文楷体" panose="02010600040101010101" pitchFamily="2" charset="-122"/>
              </a:rPr>
              <a:t>Back</a:t>
            </a:r>
            <a:r>
              <a:rPr lang="zh-CN" altLang="zh-CN" sz="2400" b="1" dirty="0">
                <a:solidFill>
                  <a:srgbClr val="FF0000"/>
                </a:solidFill>
                <a:latin typeface="华文楷体" panose="02010600040101010101" pitchFamily="2" charset="-122"/>
                <a:ea typeface="华文楷体" panose="02010600040101010101" pitchFamily="2" charset="-122"/>
              </a:rPr>
              <a:t>按钮动画将返回动画演示的上一步。同时在事件列表中焦点事件也将设置为上一步对应的事件。</a:t>
            </a:r>
            <a:endParaRPr lang="zh-CN" altLang="zh-CN" sz="2400" b="1" dirty="0">
              <a:solidFill>
                <a:srgbClr val="FF0000"/>
              </a:solidFill>
              <a:latin typeface="华文楷体" panose="02010600040101010101" pitchFamily="2" charset="-122"/>
              <a:ea typeface="华文楷体" panose="02010600040101010101" pitchFamily="2" charset="-122"/>
            </a:endParaRPr>
          </a:p>
        </p:txBody>
      </p:sp>
      <p:sp>
        <p:nvSpPr>
          <p:cNvPr id="15" name="矩形标注 14"/>
          <p:cNvSpPr/>
          <p:nvPr/>
        </p:nvSpPr>
        <p:spPr bwMode="auto">
          <a:xfrm>
            <a:off x="532590" y="2160323"/>
            <a:ext cx="3628656" cy="2300161"/>
          </a:xfrm>
          <a:prstGeom prst="wedgeRectCallout">
            <a:avLst>
              <a:gd name="adj1" fmla="val 66159"/>
              <a:gd name="adj2" fmla="val -1824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事件列表：显示模拟模式下捕获到的事件列表。</a:t>
            </a:r>
            <a:r>
              <a:rPr lang="zh-CN" altLang="zh-CN" sz="2400" b="1" dirty="0">
                <a:solidFill>
                  <a:srgbClr val="FF0000"/>
                </a:solidFill>
                <a:latin typeface="华文楷体" panose="02010600040101010101" pitchFamily="2" charset="-122"/>
                <a:ea typeface="华文楷体" panose="02010600040101010101" pitchFamily="2" charset="-122"/>
              </a:rPr>
              <a:t>每个事件表示一次数据包的封装或者传输</a:t>
            </a:r>
            <a:r>
              <a:rPr lang="zh-CN" altLang="zh-CN" sz="2400" b="1" dirty="0" smtClean="0">
                <a:solidFill>
                  <a:srgbClr val="FF0000"/>
                </a:solidFill>
                <a:latin typeface="华文楷体" panose="02010600040101010101" pitchFamily="2" charset="-122"/>
                <a:ea typeface="华文楷体" panose="02010600040101010101" pitchFamily="2" charset="-122"/>
              </a:rPr>
              <a:t>。</a:t>
            </a:r>
            <a:r>
              <a:rPr lang="zh-CN" altLang="zh-CN" sz="2400" b="1" dirty="0">
                <a:solidFill>
                  <a:srgbClr val="FF0000"/>
                </a:solidFill>
                <a:latin typeface="华文楷体" panose="02010600040101010101" pitchFamily="2" charset="-122"/>
                <a:ea typeface="华文楷体" panose="02010600040101010101" pitchFamily="2" charset="-122"/>
              </a:rPr>
              <a:t>正在处理的事件将在</a:t>
            </a:r>
            <a:r>
              <a:rPr lang="en-US" altLang="zh-CN" sz="2400" b="1" dirty="0">
                <a:solidFill>
                  <a:srgbClr val="FF0000"/>
                </a:solidFill>
                <a:latin typeface="华文楷体" panose="02010600040101010101" pitchFamily="2" charset="-122"/>
                <a:ea typeface="华文楷体" panose="02010600040101010101" pitchFamily="2" charset="-122"/>
              </a:rPr>
              <a:t>Vis</a:t>
            </a:r>
            <a:r>
              <a:rPr lang="zh-CN" altLang="zh-CN" sz="2400" b="1" dirty="0">
                <a:solidFill>
                  <a:srgbClr val="FF0000"/>
                </a:solidFill>
                <a:latin typeface="华文楷体" panose="02010600040101010101" pitchFamily="2" charset="-122"/>
                <a:ea typeface="华文楷体" panose="02010600040101010101" pitchFamily="2" charset="-122"/>
              </a:rPr>
              <a:t>列下出现眼睛图形，表示焦点事件。</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ircle(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ircle(in)">
                                      <p:cBhvr>
                                        <p:cTn id="37" dur="2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circle(in)">
                                      <p:cBhvr>
                                        <p:cTn id="47" dur="2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6" grpId="0" animBg="1"/>
      <p:bldP spid="16" grpId="1" animBg="1"/>
      <p:bldP spid="18" grpId="0" animBg="1"/>
      <p:bldP spid="18" grpId="1" animBg="1"/>
      <p:bldP spid="19" grpId="0" animBg="1"/>
      <p:bldP spid="19" grpId="1" animBg="1"/>
      <p:bldP spid="20" grpId="0" animBg="1"/>
      <p:bldP spid="20" grpId="1" animBg="1"/>
      <p:bldP spid="15" grpId="0" animBg="1"/>
      <p:bldP spid="15"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4.2 </a:t>
            </a:r>
            <a:r>
              <a:rPr lang="zh-CN" altLang="en-US" sz="3200" b="1" dirty="0" smtClean="0">
                <a:latin typeface="微软雅黑" panose="020B0503020204020204" charset="-122"/>
                <a:ea typeface="微软雅黑" panose="020B0503020204020204" charset="-122"/>
                <a:cs typeface="+mn-ea"/>
              </a:rPr>
              <a:t>模拟模式操作界面</a:t>
            </a:r>
            <a:endParaRPr lang="en-US" altLang="zh-CN" sz="3200" b="1" dirty="0" smtClean="0">
              <a:solidFill>
                <a:schemeClr val="accent3"/>
              </a:solidFill>
              <a:latin typeface="+mn-ea"/>
            </a:endParaRPr>
          </a:p>
        </p:txBody>
      </p:sp>
      <p:pic>
        <p:nvPicPr>
          <p:cNvPr id="1126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952" y="833128"/>
            <a:ext cx="7227785" cy="561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标注 18"/>
          <p:cNvSpPr/>
          <p:nvPr/>
        </p:nvSpPr>
        <p:spPr bwMode="auto">
          <a:xfrm>
            <a:off x="357039" y="4125996"/>
            <a:ext cx="3628656" cy="2540551"/>
          </a:xfrm>
          <a:prstGeom prst="wedgeRectCallout">
            <a:avLst>
              <a:gd name="adj1" fmla="val 65832"/>
              <a:gd name="adj2" fmla="val -35151"/>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事件列表过滤器</a:t>
            </a:r>
            <a:r>
              <a:rPr lang="en-US"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可见事件：</a:t>
            </a:r>
            <a:r>
              <a:rPr lang="zh-CN" altLang="zh-CN" sz="2400" b="1" dirty="0">
                <a:solidFill>
                  <a:srgbClr val="FF0000"/>
                </a:solidFill>
                <a:latin typeface="华文楷体" panose="02010600040101010101" pitchFamily="2" charset="-122"/>
                <a:ea typeface="华文楷体" panose="02010600040101010101" pitchFamily="2" charset="-122"/>
              </a:rPr>
              <a:t>显示模拟过程中在拓扑工作区动画中出现的以及捕获的数据包的协议类型。默认情况下，将显示</a:t>
            </a:r>
            <a:r>
              <a:rPr lang="en-US" altLang="zh-CN" sz="2400" b="1" dirty="0">
                <a:solidFill>
                  <a:srgbClr val="FF0000"/>
                </a:solidFill>
                <a:latin typeface="华文楷体" panose="02010600040101010101" pitchFamily="2" charset="-122"/>
                <a:ea typeface="华文楷体" panose="02010600040101010101" pitchFamily="2" charset="-122"/>
              </a:rPr>
              <a:t>Packet Tracer 6.0</a:t>
            </a:r>
            <a:r>
              <a:rPr lang="zh-CN" altLang="zh-CN" sz="2400" b="1" dirty="0">
                <a:solidFill>
                  <a:srgbClr val="FF0000"/>
                </a:solidFill>
                <a:latin typeface="华文楷体" panose="02010600040101010101" pitchFamily="2" charset="-122"/>
                <a:ea typeface="华文楷体" panose="02010600040101010101" pitchFamily="2" charset="-122"/>
              </a:rPr>
              <a:t>支持的所有协议</a:t>
            </a:r>
            <a:r>
              <a:rPr lang="zh-CN" altLang="zh-CN" sz="2400" b="1" dirty="0" smtClean="0">
                <a:solidFill>
                  <a:srgbClr val="FF0000"/>
                </a:solidFill>
                <a:latin typeface="华文楷体" panose="02010600040101010101" pitchFamily="2" charset="-122"/>
                <a:ea typeface="华文楷体" panose="02010600040101010101" pitchFamily="2" charset="-122"/>
              </a:rPr>
              <a:t>类型</a:t>
            </a:r>
            <a:r>
              <a:rPr lang="zh-CN" altLang="en-US" sz="2400" b="1" dirty="0" smtClean="0">
                <a:solidFill>
                  <a:srgbClr val="FF0000"/>
                </a:solidFill>
                <a:latin typeface="华文楷体" panose="02010600040101010101" pitchFamily="2" charset="-122"/>
                <a:ea typeface="华文楷体" panose="02010600040101010101" pitchFamily="2" charset="-122"/>
              </a:rPr>
              <a:t>。</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1" name="矩形标注 20"/>
          <p:cNvSpPr/>
          <p:nvPr/>
        </p:nvSpPr>
        <p:spPr bwMode="auto">
          <a:xfrm>
            <a:off x="687569" y="3739693"/>
            <a:ext cx="3628656" cy="1641749"/>
          </a:xfrm>
          <a:prstGeom prst="wedgeRectCallout">
            <a:avLst>
              <a:gd name="adj1" fmla="val 60922"/>
              <a:gd name="adj2" fmla="val 34831"/>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编辑过滤器按钮：</a:t>
            </a:r>
            <a:r>
              <a:rPr lang="zh-CN" altLang="zh-CN" sz="2400" b="1" dirty="0">
                <a:solidFill>
                  <a:srgbClr val="FF0000"/>
                </a:solidFill>
                <a:latin typeface="华文楷体" panose="02010600040101010101" pitchFamily="2" charset="-122"/>
                <a:ea typeface="华文楷体" panose="02010600040101010101" pitchFamily="2" charset="-122"/>
              </a:rPr>
              <a:t>单击此按钮打开编辑过滤器操作窗口，可以选择在模拟过程中需要显示的协议类型</a:t>
            </a:r>
            <a:r>
              <a:rPr lang="zh-CN" altLang="zh-CN" sz="2400" b="1" dirty="0" smtClean="0">
                <a:solidFill>
                  <a:srgbClr val="FF0000"/>
                </a:solidFill>
                <a:latin typeface="华文楷体" panose="02010600040101010101" pitchFamily="2" charset="-122"/>
                <a:ea typeface="华文楷体" panose="02010600040101010101" pitchFamily="2" charset="-122"/>
              </a:rPr>
              <a:t>。</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2" name="矩形标注 21"/>
          <p:cNvSpPr/>
          <p:nvPr/>
        </p:nvSpPr>
        <p:spPr bwMode="auto">
          <a:xfrm>
            <a:off x="4188811" y="3641411"/>
            <a:ext cx="3628656" cy="1109161"/>
          </a:xfrm>
          <a:prstGeom prst="wedgeRectCallout">
            <a:avLst>
              <a:gd name="adj1" fmla="val 29505"/>
              <a:gd name="adj2" fmla="val 7594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显示所有按钮：</a:t>
            </a:r>
            <a:r>
              <a:rPr lang="zh-CN" altLang="zh-CN" sz="2400" b="1" dirty="0">
                <a:solidFill>
                  <a:srgbClr val="FF0000"/>
                </a:solidFill>
                <a:latin typeface="华文楷体" panose="02010600040101010101" pitchFamily="2" charset="-122"/>
                <a:ea typeface="华文楷体" panose="02010600040101010101" pitchFamily="2" charset="-122"/>
              </a:rPr>
              <a:t>单击此按钮将在模拟过程中显示所有协议类型的数据包</a:t>
            </a:r>
            <a:r>
              <a:rPr lang="zh-CN" altLang="zh-CN" sz="2400" b="1" dirty="0" smtClean="0">
                <a:solidFill>
                  <a:srgbClr val="FF0000"/>
                </a:solidFill>
                <a:latin typeface="华文楷体" panose="02010600040101010101" pitchFamily="2" charset="-122"/>
                <a:ea typeface="华文楷体" panose="02010600040101010101" pitchFamily="2" charset="-122"/>
              </a:rPr>
              <a:t>。</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circle(in)">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circle(in)">
                                      <p:cBhvr>
                                        <p:cTn id="27" dur="2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9" grpId="0" animBg="1"/>
      <p:bldP spid="19" grpId="1" animBg="1"/>
      <p:bldP spid="21" grpId="0" animBg="1"/>
      <p:bldP spid="21" grpId="1" animBg="1"/>
      <p:bldP spid="22" grpId="0" animBg="1"/>
      <p:bldP spid="2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09" y="127557"/>
            <a:ext cx="6089015" cy="584775"/>
          </a:xfrm>
          <a:prstGeom prst="rect">
            <a:avLst/>
          </a:prstGeom>
          <a:noFill/>
        </p:spPr>
        <p:txBody>
          <a:bodyPr wrap="square" rtlCol="0" anchor="t">
            <a:spAutoFit/>
          </a:bodyPr>
          <a:lstStyle/>
          <a:p>
            <a:pPr lvl="0"/>
            <a:r>
              <a:rPr lang="en-US" altLang="zh-CN" sz="3200" b="1" dirty="0" smtClean="0">
                <a:solidFill>
                  <a:schemeClr val="accent3"/>
                </a:solidFill>
                <a:latin typeface="+mn-ea"/>
              </a:rPr>
              <a:t>4.3 </a:t>
            </a:r>
            <a:r>
              <a:rPr lang="zh-CN" altLang="en-US" sz="3200" b="1" dirty="0" smtClean="0">
                <a:solidFill>
                  <a:schemeClr val="accent3"/>
                </a:solidFill>
                <a:latin typeface="+mn-ea"/>
              </a:rPr>
              <a:t>添加</a:t>
            </a:r>
            <a:r>
              <a:rPr lang="en-US" altLang="zh-CN" sz="3200" b="1" dirty="0" smtClean="0">
                <a:solidFill>
                  <a:schemeClr val="accent3"/>
                </a:solidFill>
                <a:latin typeface="+mn-ea"/>
              </a:rPr>
              <a:t>PDU</a:t>
            </a:r>
            <a:endParaRPr lang="en-US" altLang="zh-CN" sz="3200" b="1" dirty="0" smtClean="0">
              <a:solidFill>
                <a:schemeClr val="accent3"/>
              </a:solidFill>
              <a:latin typeface="+mn-ea"/>
            </a:endParaRPr>
          </a:p>
        </p:txBody>
      </p:sp>
      <p:sp>
        <p:nvSpPr>
          <p:cNvPr id="3" name="Rectangle 1"/>
          <p:cNvSpPr>
            <a:spLocks noChangeArrowheads="1"/>
          </p:cNvSpPr>
          <p:nvPr/>
        </p:nvSpPr>
        <p:spPr bwMode="auto">
          <a:xfrm>
            <a:off x="178519" y="1115261"/>
            <a:ext cx="546226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altLang="zh-CN"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Packet Tracer</a:t>
            </a:r>
            <a:r>
              <a:rPr kumimoji="0" lang="zh-CN" altLang="en-US"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提供两种添加</a:t>
            </a:r>
            <a:r>
              <a:rPr kumimoji="0" lang="en-US" altLang="zh-CN"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PDU</a:t>
            </a:r>
            <a:r>
              <a:rPr kumimoji="0" lang="zh-CN" altLang="en-US"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的工具</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 Simple PDU</a:t>
            </a:r>
            <a:r>
              <a:rPr kumimoji="0" lang="zh-CN" altLang="en-US"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（添加简单</a:t>
            </a:r>
            <a:r>
              <a:rPr kumimoji="0" lang="en-US" altLang="zh-CN"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PDU</a:t>
            </a:r>
            <a:r>
              <a:rPr kumimoji="0" lang="zh-CN" altLang="en-US"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 Complex PDU</a:t>
            </a:r>
            <a:r>
              <a:rPr kumimoji="0" lang="zh-CN" altLang="en-US"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（添加复杂</a:t>
            </a:r>
            <a:r>
              <a:rPr kumimoji="0" lang="en-US" altLang="zh-CN"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PDU</a:t>
            </a:r>
            <a:r>
              <a:rPr kumimoji="0" lang="zh-CN" altLang="en-US"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），位于拓扑工作区工具条上。</a:t>
            </a:r>
            <a:endParaRPr kumimoji="0" lang="en-US" altLang="zh-CN"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fontAlgn="base">
              <a:spcBef>
                <a:spcPct val="0"/>
              </a:spcBef>
              <a:spcAft>
                <a:spcPct val="0"/>
              </a:spcAft>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rPr>
              <a:t>Add Simple </a:t>
            </a:r>
            <a:r>
              <a:rPr lang="en-US" altLang="zh-CN" sz="2400" dirty="0" smtClean="0">
                <a:latin typeface="Times New Roman" panose="02020603050405020304" pitchFamily="18" charset="0"/>
                <a:ea typeface="宋体" panose="02010600030101010101" pitchFamily="2" charset="-122"/>
              </a:rPr>
              <a:t>PDU</a:t>
            </a:r>
            <a:r>
              <a:rPr lang="zh-CN" altLang="zh-CN" sz="2400" dirty="0" smtClean="0">
                <a:latin typeface="Times New Roman" panose="02020603050405020304" pitchFamily="18" charset="0"/>
                <a:ea typeface="宋体" panose="02010600030101010101" pitchFamily="2" charset="-122"/>
              </a:rPr>
              <a:t>提供</a:t>
            </a:r>
            <a:r>
              <a:rPr lang="zh-CN" altLang="zh-CN" sz="2400" dirty="0">
                <a:latin typeface="Times New Roman" panose="02020603050405020304" pitchFamily="18" charset="0"/>
                <a:ea typeface="宋体" panose="02010600030101010101" pitchFamily="2" charset="-122"/>
              </a:rPr>
              <a:t>测试网络连通</a:t>
            </a:r>
            <a:r>
              <a:rPr lang="zh-CN" altLang="zh-CN" sz="2400" dirty="0" smtClean="0">
                <a:latin typeface="Times New Roman" panose="02020603050405020304" pitchFamily="18" charset="0"/>
                <a:ea typeface="宋体" panose="02010600030101010101" pitchFamily="2" charset="-122"/>
              </a:rPr>
              <a:t>性功能。选中</a:t>
            </a:r>
            <a:r>
              <a:rPr lang="en-US" altLang="zh-CN" sz="2400" dirty="0" smtClean="0">
                <a:latin typeface="Times New Roman" panose="02020603050405020304" pitchFamily="18" charset="0"/>
                <a:ea typeface="宋体" panose="02010600030101010101" pitchFamily="2" charset="-122"/>
              </a:rPr>
              <a:t>Add </a:t>
            </a:r>
            <a:r>
              <a:rPr lang="en-US" altLang="zh-CN" sz="2400" dirty="0">
                <a:latin typeface="Times New Roman" panose="02020603050405020304" pitchFamily="18" charset="0"/>
                <a:ea typeface="宋体" panose="02010600030101010101" pitchFamily="2" charset="-122"/>
              </a:rPr>
              <a:t>Simple </a:t>
            </a:r>
            <a:r>
              <a:rPr lang="en-US" altLang="zh-CN" sz="2400" dirty="0" smtClean="0">
                <a:latin typeface="Times New Roman" panose="02020603050405020304" pitchFamily="18" charset="0"/>
                <a:ea typeface="宋体" panose="02010600030101010101" pitchFamily="2" charset="-122"/>
              </a:rPr>
              <a:t>PDU</a:t>
            </a:r>
            <a:r>
              <a:rPr lang="zh-CN" altLang="zh-CN" sz="2400" dirty="0" smtClean="0">
                <a:latin typeface="Times New Roman" panose="02020603050405020304" pitchFamily="18" charset="0"/>
                <a:ea typeface="宋体" panose="02010600030101010101" pitchFamily="2" charset="-122"/>
              </a:rPr>
              <a:t>图标</a:t>
            </a:r>
            <a:r>
              <a:rPr lang="zh-CN" altLang="zh-CN" sz="2400" dirty="0">
                <a:latin typeface="Times New Roman" panose="02020603050405020304" pitchFamily="18" charset="0"/>
                <a:ea typeface="宋体" panose="02010600030101010101" pitchFamily="2" charset="-122"/>
              </a:rPr>
              <a:t>，将鼠标移动到拓扑工作区，单击源节点，然后移动鼠标至目标节点并单击，即完成了简单</a:t>
            </a:r>
            <a:r>
              <a:rPr lang="en-US" altLang="zh-CN" sz="2400" dirty="0">
                <a:latin typeface="Times New Roman" panose="02020603050405020304" pitchFamily="18" charset="0"/>
                <a:ea typeface="宋体" panose="02010600030101010101" pitchFamily="2" charset="-122"/>
              </a:rPr>
              <a:t>PDU</a:t>
            </a:r>
            <a:r>
              <a:rPr lang="zh-CN" altLang="zh-CN" sz="2400" dirty="0">
                <a:latin typeface="Times New Roman" panose="02020603050405020304" pitchFamily="18" charset="0"/>
                <a:ea typeface="宋体" panose="02010600030101010101" pitchFamily="2" charset="-122"/>
              </a:rPr>
              <a:t>的添加</a:t>
            </a:r>
            <a:r>
              <a:rPr lang="zh-CN" altLang="zh-CN"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marL="342900" indent="-342900" fontAlgn="base">
              <a:spcBef>
                <a:spcPct val="0"/>
              </a:spcBef>
              <a:spcAft>
                <a:spcPct val="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使用</a:t>
            </a:r>
            <a:r>
              <a:rPr lang="en-US" altLang="zh-CN" sz="2400" dirty="0">
                <a:latin typeface="Times New Roman" panose="02020603050405020304" pitchFamily="18" charset="0"/>
                <a:ea typeface="宋体" panose="02010600030101010101" pitchFamily="2" charset="-122"/>
              </a:rPr>
              <a:t>Add Complex </a:t>
            </a:r>
            <a:r>
              <a:rPr lang="en-US" altLang="zh-CN" sz="2400" dirty="0" smtClean="0">
                <a:latin typeface="Times New Roman" panose="02020603050405020304" pitchFamily="18" charset="0"/>
                <a:ea typeface="宋体" panose="02010600030101010101" pitchFamily="2" charset="-122"/>
              </a:rPr>
              <a:t>PDU</a:t>
            </a:r>
            <a:r>
              <a:rPr lang="zh-CN" altLang="en-US" sz="2400" dirty="0" smtClean="0">
                <a:latin typeface="Times New Roman" panose="02020603050405020304" pitchFamily="18" charset="0"/>
                <a:ea typeface="宋体" panose="02010600030101010101" pitchFamily="2" charset="-122"/>
              </a:rPr>
              <a:t>可以</a:t>
            </a:r>
            <a:r>
              <a:rPr lang="zh-CN" altLang="en-US" sz="2400" dirty="0">
                <a:latin typeface="Times New Roman" panose="02020603050405020304" pitchFamily="18" charset="0"/>
                <a:ea typeface="宋体" panose="02010600030101010101" pitchFamily="2" charset="-122"/>
              </a:rPr>
              <a:t>根据需要添加更为复杂的</a:t>
            </a:r>
            <a:r>
              <a:rPr lang="en-US" altLang="zh-CN" sz="2400" dirty="0">
                <a:latin typeface="Times New Roman" panose="02020603050405020304" pitchFamily="18" charset="0"/>
                <a:ea typeface="宋体" panose="02010600030101010101" pitchFamily="2" charset="-122"/>
              </a:rPr>
              <a:t>PDU</a:t>
            </a:r>
            <a:r>
              <a:rPr lang="zh-CN" altLang="en-US" sz="2400" dirty="0">
                <a:latin typeface="Times New Roman" panose="02020603050405020304" pitchFamily="18" charset="0"/>
                <a:ea typeface="宋体" panose="02010600030101010101" pitchFamily="2" charset="-122"/>
              </a:rPr>
              <a:t>。用户可选择协议类型、源</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目标</a:t>
            </a:r>
            <a:r>
              <a:rPr lang="en-US" altLang="zh-CN" sz="2400" dirty="0">
                <a:latin typeface="Times New Roman" panose="02020603050405020304" pitchFamily="18" charset="0"/>
                <a:ea typeface="宋体" panose="02010600030101010101" pitchFamily="2" charset="-122"/>
              </a:rPr>
              <a:t>IP</a:t>
            </a:r>
            <a:r>
              <a:rPr lang="zh-CN" altLang="en-US" sz="2400" dirty="0">
                <a:latin typeface="Times New Roman" panose="02020603050405020304" pitchFamily="18" charset="0"/>
                <a:ea typeface="宋体" panose="02010600030101010101" pitchFamily="2" charset="-122"/>
              </a:rPr>
              <a:t>地址、源</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目标端口号、数据包大小、发送间隔等信息。</a:t>
            </a:r>
            <a:endParaRPr lang="zh-CN" altLang="zh-CN" sz="2400" dirty="0">
              <a:latin typeface="Times New Roman" panose="02020603050405020304" pitchFamily="18" charset="0"/>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pPr>
            <a:endParaRPr kumimoji="0" lang="zh-CN" altLang="en-US" sz="24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247" y="1216987"/>
            <a:ext cx="5650635" cy="459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17" grpId="0"/>
      <p:bldP spid="17"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09" y="127557"/>
            <a:ext cx="6089015" cy="584775"/>
          </a:xfrm>
          <a:prstGeom prst="rect">
            <a:avLst/>
          </a:prstGeom>
          <a:noFill/>
        </p:spPr>
        <p:txBody>
          <a:bodyPr wrap="square" rtlCol="0" anchor="t">
            <a:spAutoFit/>
          </a:bodyPr>
          <a:lstStyle/>
          <a:p>
            <a:pPr lvl="0"/>
            <a:r>
              <a:rPr lang="en-US" altLang="zh-CN" sz="3200" b="1" dirty="0" smtClean="0">
                <a:solidFill>
                  <a:schemeClr val="accent3"/>
                </a:solidFill>
                <a:latin typeface="+mn-ea"/>
              </a:rPr>
              <a:t>4.4 </a:t>
            </a:r>
            <a:r>
              <a:rPr lang="zh-CN" altLang="en-US" sz="3200" b="1" dirty="0" smtClean="0">
                <a:solidFill>
                  <a:schemeClr val="accent3"/>
                </a:solidFill>
                <a:latin typeface="+mn-ea"/>
              </a:rPr>
              <a:t>查看协议数据包</a:t>
            </a:r>
            <a:endParaRPr lang="en-US" altLang="zh-CN" sz="3200" b="1" dirty="0" smtClean="0">
              <a:solidFill>
                <a:schemeClr val="accent3"/>
              </a:solidFill>
              <a:latin typeface="+mn-ea"/>
            </a:endParaRPr>
          </a:p>
        </p:txBody>
      </p:sp>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591" y="1020200"/>
            <a:ext cx="6582002" cy="533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标注 12"/>
          <p:cNvSpPr/>
          <p:nvPr/>
        </p:nvSpPr>
        <p:spPr bwMode="auto">
          <a:xfrm>
            <a:off x="3747137" y="4492135"/>
            <a:ext cx="3628656" cy="2224722"/>
          </a:xfrm>
          <a:prstGeom prst="wedgeRectCallout">
            <a:avLst>
              <a:gd name="adj1" fmla="val 61249"/>
              <a:gd name="adj2" fmla="val -21873"/>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dirty="0" smtClean="0">
                <a:solidFill>
                  <a:srgbClr val="FF0000"/>
                </a:solidFill>
                <a:latin typeface="华文楷体" panose="02010600040101010101" pitchFamily="2" charset="-122"/>
                <a:ea typeface="华文楷体" panose="02010600040101010101" pitchFamily="2" charset="-122"/>
              </a:rPr>
              <a:t>1.</a:t>
            </a:r>
            <a:r>
              <a:rPr lang="zh-CN" altLang="en-US" sz="2400" b="1" dirty="0" smtClean="0">
                <a:solidFill>
                  <a:srgbClr val="FF0000"/>
                </a:solidFill>
                <a:latin typeface="华文楷体" panose="02010600040101010101" pitchFamily="2" charset="-122"/>
                <a:ea typeface="华文楷体" panose="02010600040101010101" pitchFamily="2" charset="-122"/>
              </a:rPr>
              <a:t>单击</a:t>
            </a:r>
            <a:r>
              <a:rPr lang="en-US" altLang="zh-CN" sz="2400" b="1" dirty="0" smtClean="0">
                <a:solidFill>
                  <a:srgbClr val="FF0000"/>
                </a:solidFill>
                <a:latin typeface="华文楷体" panose="02010600040101010101" pitchFamily="2" charset="-122"/>
                <a:ea typeface="华文楷体" panose="02010600040101010101" pitchFamily="2" charset="-122"/>
              </a:rPr>
              <a:t>Add Simple PDU</a:t>
            </a:r>
            <a:r>
              <a:rPr lang="zh-CN" altLang="en-US" sz="2400" b="1" dirty="0" smtClean="0">
                <a:solidFill>
                  <a:srgbClr val="FF0000"/>
                </a:solidFill>
                <a:latin typeface="华文楷体" panose="02010600040101010101" pitchFamily="2" charset="-122"/>
                <a:ea typeface="华文楷体" panose="02010600040101010101" pitchFamily="2" charset="-122"/>
              </a:rPr>
              <a:t>，将鼠标移至拓扑工作区内</a:t>
            </a:r>
            <a:r>
              <a:rPr lang="en-US" altLang="zh-CN" sz="2400" b="1" dirty="0" smtClean="0">
                <a:solidFill>
                  <a:srgbClr val="FF0000"/>
                </a:solidFill>
                <a:latin typeface="华文楷体" panose="02010600040101010101" pitchFamily="2" charset="-122"/>
                <a:ea typeface="华文楷体" panose="02010600040101010101" pitchFamily="2" charset="-122"/>
              </a:rPr>
              <a:t>PC0</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lvl="0"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上单击鼠标，然后移动鼠标至</a:t>
            </a:r>
            <a:r>
              <a:rPr lang="en-US" altLang="zh-CN" sz="2400" b="1" dirty="0" smtClean="0">
                <a:solidFill>
                  <a:srgbClr val="FF0000"/>
                </a:solidFill>
                <a:latin typeface="华文楷体" panose="02010600040101010101" pitchFamily="2" charset="-122"/>
                <a:ea typeface="华文楷体" panose="02010600040101010101" pitchFamily="2" charset="-122"/>
              </a:rPr>
              <a:t>PC1</a:t>
            </a:r>
            <a:r>
              <a:rPr lang="zh-CN" altLang="en-US" sz="2400" b="1" dirty="0" smtClean="0">
                <a:solidFill>
                  <a:srgbClr val="FF0000"/>
                </a:solidFill>
                <a:latin typeface="华文楷体" panose="02010600040101010101" pitchFamily="2" charset="-122"/>
                <a:ea typeface="华文楷体" panose="02010600040101010101" pitchFamily="2" charset="-122"/>
              </a:rPr>
              <a:t>上再次单击鼠标，即完成添加了一个</a:t>
            </a:r>
            <a:r>
              <a:rPr lang="en-US" altLang="zh-CN" sz="2400" b="1" dirty="0" smtClean="0">
                <a:solidFill>
                  <a:srgbClr val="FF0000"/>
                </a:solidFill>
                <a:latin typeface="华文楷体" panose="02010600040101010101" pitchFamily="2" charset="-122"/>
                <a:ea typeface="华文楷体" panose="02010600040101010101" pitchFamily="2" charset="-122"/>
              </a:rPr>
              <a:t>PC0-〉PC1</a:t>
            </a:r>
            <a:r>
              <a:rPr lang="zh-CN" altLang="en-US" sz="2400" b="1" dirty="0" smtClean="0">
                <a:solidFill>
                  <a:srgbClr val="FF0000"/>
                </a:solidFill>
                <a:latin typeface="华文楷体" panose="02010600040101010101" pitchFamily="2" charset="-122"/>
                <a:ea typeface="华文楷体" panose="02010600040101010101" pitchFamily="2" charset="-122"/>
              </a:rPr>
              <a:t>的简单</a:t>
            </a:r>
            <a:r>
              <a:rPr lang="en-US" altLang="zh-CN" sz="2400" b="1" dirty="0" smtClean="0">
                <a:solidFill>
                  <a:srgbClr val="FF0000"/>
                </a:solidFill>
                <a:latin typeface="华文楷体" panose="02010600040101010101" pitchFamily="2" charset="-122"/>
                <a:ea typeface="华文楷体" panose="02010600040101010101" pitchFamily="2" charset="-122"/>
              </a:rPr>
              <a:t>PDU</a:t>
            </a:r>
            <a:r>
              <a:rPr lang="zh-CN" altLang="zh-CN" sz="2400" b="1" dirty="0" smtClean="0">
                <a:solidFill>
                  <a:srgbClr val="FF0000"/>
                </a:solidFill>
                <a:latin typeface="华文楷体" panose="02010600040101010101" pitchFamily="2" charset="-122"/>
                <a:ea typeface="华文楷体" panose="02010600040101010101" pitchFamily="2" charset="-122"/>
              </a:rPr>
              <a:t>。</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4" name="矩形标注 13"/>
          <p:cNvSpPr/>
          <p:nvPr/>
        </p:nvSpPr>
        <p:spPr bwMode="auto">
          <a:xfrm>
            <a:off x="3305493" y="1963646"/>
            <a:ext cx="3628656" cy="1849745"/>
          </a:xfrm>
          <a:prstGeom prst="wedgeRectCallout">
            <a:avLst>
              <a:gd name="adj1" fmla="val 23941"/>
              <a:gd name="adj2" fmla="val 76159"/>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dirty="0" smtClean="0">
                <a:solidFill>
                  <a:srgbClr val="FF0000"/>
                </a:solidFill>
                <a:latin typeface="华文楷体" panose="02010600040101010101" pitchFamily="2" charset="-122"/>
                <a:ea typeface="华文楷体" panose="02010600040101010101" pitchFamily="2" charset="-122"/>
              </a:rPr>
              <a:t>2.</a:t>
            </a:r>
            <a:r>
              <a:rPr lang="zh-CN" altLang="zh-CN" sz="2400" b="1" dirty="0" smtClean="0">
                <a:solidFill>
                  <a:srgbClr val="FF0000"/>
                </a:solidFill>
                <a:latin typeface="华文楷体" panose="02010600040101010101" pitchFamily="2" charset="-122"/>
                <a:ea typeface="华文楷体" panose="02010600040101010101" pitchFamily="2" charset="-122"/>
              </a:rPr>
              <a:t>单击</a:t>
            </a:r>
            <a:r>
              <a:rPr lang="zh-CN" altLang="en-US" sz="2400" b="1" dirty="0">
                <a:solidFill>
                  <a:srgbClr val="FF0000"/>
                </a:solidFill>
                <a:latin typeface="华文楷体" panose="02010600040101010101" pitchFamily="2" charset="-122"/>
                <a:ea typeface="华文楷体" panose="02010600040101010101" pitchFamily="2" charset="-122"/>
              </a:rPr>
              <a:t>自动</a:t>
            </a:r>
            <a:r>
              <a:rPr lang="zh-CN" altLang="en-US" sz="2400" b="1" dirty="0" smtClean="0">
                <a:solidFill>
                  <a:srgbClr val="FF0000"/>
                </a:solidFill>
                <a:latin typeface="华文楷体" panose="02010600040101010101" pitchFamily="2" charset="-122"/>
                <a:ea typeface="华文楷体" panose="02010600040101010101" pitchFamily="2" charset="-122"/>
              </a:rPr>
              <a:t>捕获</a:t>
            </a:r>
            <a:r>
              <a:rPr lang="en-US"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播放</a:t>
            </a:r>
            <a:r>
              <a:rPr lang="zh-CN" altLang="zh-CN" sz="2400" b="1" dirty="0" smtClean="0">
                <a:solidFill>
                  <a:srgbClr val="FF0000"/>
                </a:solidFill>
                <a:latin typeface="华文楷体" panose="02010600040101010101" pitchFamily="2" charset="-122"/>
                <a:ea typeface="华文楷体" panose="02010600040101010101" pitchFamily="2" charset="-122"/>
              </a:rPr>
              <a:t>按钮</a:t>
            </a:r>
            <a:r>
              <a:rPr lang="zh-CN" altLang="en-US" sz="2400" b="1" dirty="0" smtClean="0">
                <a:solidFill>
                  <a:srgbClr val="FF0000"/>
                </a:solidFill>
                <a:latin typeface="华文楷体" panose="02010600040101010101" pitchFamily="2" charset="-122"/>
                <a:ea typeface="华文楷体" panose="02010600040101010101" pitchFamily="2" charset="-122"/>
              </a:rPr>
              <a:t>，拓扑工作区内将显示</a:t>
            </a:r>
            <a:r>
              <a:rPr lang="en-US" altLang="zh-CN" sz="2400" b="1" dirty="0" smtClean="0">
                <a:solidFill>
                  <a:srgbClr val="FF0000"/>
                </a:solidFill>
                <a:latin typeface="华文楷体" panose="02010600040101010101" pitchFamily="2" charset="-122"/>
                <a:ea typeface="华文楷体" panose="02010600040101010101" pitchFamily="2" charset="-122"/>
              </a:rPr>
              <a:t>PC0</a:t>
            </a:r>
            <a:r>
              <a:rPr lang="zh-CN" altLang="en-US" sz="2400" b="1" dirty="0">
                <a:solidFill>
                  <a:srgbClr val="FF0000"/>
                </a:solidFill>
                <a:latin typeface="华文楷体" panose="02010600040101010101" pitchFamily="2" charset="-122"/>
                <a:ea typeface="华文楷体" panose="02010600040101010101" pitchFamily="2" charset="-122"/>
              </a:rPr>
              <a:t>向</a:t>
            </a:r>
            <a:r>
              <a:rPr lang="en-US" altLang="zh-CN" sz="2400" b="1" dirty="0" smtClean="0">
                <a:solidFill>
                  <a:srgbClr val="FF0000"/>
                </a:solidFill>
                <a:latin typeface="华文楷体" panose="02010600040101010101" pitchFamily="2" charset="-122"/>
                <a:ea typeface="华文楷体" panose="02010600040101010101" pitchFamily="2" charset="-122"/>
              </a:rPr>
              <a:t>PC1</a:t>
            </a:r>
            <a:r>
              <a:rPr lang="zh-CN" altLang="en-US" sz="2400" b="1" dirty="0" smtClean="0">
                <a:solidFill>
                  <a:srgbClr val="FF0000"/>
                </a:solidFill>
                <a:latin typeface="华文楷体" panose="02010600040101010101" pitchFamily="2" charset="-122"/>
                <a:ea typeface="华文楷体" panose="02010600040101010101" pitchFamily="2" charset="-122"/>
              </a:rPr>
              <a:t>发送数据的动画演示过程，并自动捕获数据包显示在事件列表内。</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6" name="矩形标注 15"/>
          <p:cNvSpPr/>
          <p:nvPr/>
        </p:nvSpPr>
        <p:spPr bwMode="auto">
          <a:xfrm>
            <a:off x="3523784" y="3689198"/>
            <a:ext cx="3628656" cy="1488453"/>
          </a:xfrm>
          <a:prstGeom prst="wedgeRectCallout">
            <a:avLst>
              <a:gd name="adj1" fmla="val 51432"/>
              <a:gd name="adj2" fmla="val -82511"/>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dirty="0" smtClean="0">
                <a:solidFill>
                  <a:srgbClr val="FF0000"/>
                </a:solidFill>
                <a:latin typeface="华文楷体" panose="02010600040101010101" pitchFamily="2" charset="-122"/>
                <a:ea typeface="华文楷体" panose="02010600040101010101" pitchFamily="2" charset="-122"/>
              </a:rPr>
              <a:t>3.</a:t>
            </a:r>
            <a:r>
              <a:rPr lang="zh-CN" altLang="en-US" sz="2400" b="1" dirty="0" smtClean="0">
                <a:solidFill>
                  <a:srgbClr val="FF0000"/>
                </a:solidFill>
                <a:latin typeface="华文楷体" panose="02010600040101010101" pitchFamily="2" charset="-122"/>
                <a:ea typeface="华文楷体" panose="02010600040101010101" pitchFamily="2" charset="-122"/>
              </a:rPr>
              <a:t> </a:t>
            </a:r>
            <a:r>
              <a:rPr lang="zh-CN" altLang="zh-CN" sz="2400" b="1" dirty="0" smtClean="0">
                <a:solidFill>
                  <a:srgbClr val="FF0000"/>
                </a:solidFill>
                <a:latin typeface="华文楷体" panose="02010600040101010101" pitchFamily="2" charset="-122"/>
                <a:ea typeface="华文楷体" panose="02010600040101010101" pitchFamily="2" charset="-122"/>
              </a:rPr>
              <a:t>单击</a:t>
            </a:r>
            <a:r>
              <a:rPr lang="zh-CN" altLang="en-US" sz="2400" b="1" dirty="0">
                <a:solidFill>
                  <a:srgbClr val="FF0000"/>
                </a:solidFill>
                <a:latin typeface="华文楷体" panose="02010600040101010101" pitchFamily="2" charset="-122"/>
                <a:ea typeface="华文楷体" panose="02010600040101010101" pitchFamily="2" charset="-122"/>
              </a:rPr>
              <a:t>想要查看的</a:t>
            </a:r>
            <a:r>
              <a:rPr lang="zh-CN" altLang="zh-CN" sz="2400" b="1" dirty="0" smtClean="0">
                <a:solidFill>
                  <a:srgbClr val="FF0000"/>
                </a:solidFill>
                <a:latin typeface="华文楷体" panose="02010600040101010101" pitchFamily="2" charset="-122"/>
                <a:ea typeface="华文楷体" panose="02010600040101010101" pitchFamily="2" charset="-122"/>
              </a:rPr>
              <a:t>数据包</a:t>
            </a:r>
            <a:r>
              <a:rPr lang="zh-CN" altLang="en-US" sz="2400" b="1" dirty="0" smtClean="0">
                <a:solidFill>
                  <a:srgbClr val="FF0000"/>
                </a:solidFill>
                <a:latin typeface="华文楷体" panose="02010600040101010101" pitchFamily="2" charset="-122"/>
                <a:ea typeface="华文楷体" panose="02010600040101010101" pitchFamily="2" charset="-122"/>
              </a:rPr>
              <a:t>对应的事件列表项的</a:t>
            </a:r>
            <a:r>
              <a:rPr lang="en-US" altLang="zh-CN" sz="2400" b="1" dirty="0" smtClean="0">
                <a:solidFill>
                  <a:srgbClr val="FF0000"/>
                </a:solidFill>
                <a:latin typeface="华文楷体" panose="02010600040101010101" pitchFamily="2" charset="-122"/>
                <a:ea typeface="华文楷体" panose="02010600040101010101" pitchFamily="2" charset="-122"/>
              </a:rPr>
              <a:t>Info</a:t>
            </a:r>
            <a:r>
              <a:rPr lang="zh-CN" altLang="en-US" sz="2400" b="1" dirty="0" smtClean="0">
                <a:solidFill>
                  <a:srgbClr val="FF0000"/>
                </a:solidFill>
                <a:latin typeface="华文楷体" panose="02010600040101010101" pitchFamily="2" charset="-122"/>
                <a:ea typeface="华文楷体" panose="02010600040101010101" pitchFamily="2" charset="-122"/>
              </a:rPr>
              <a:t>下的色块，即可打开该数据包信息窗口</a:t>
            </a:r>
            <a:r>
              <a:rPr lang="zh-CN" altLang="zh-CN" sz="2400" b="1" dirty="0" smtClean="0">
                <a:solidFill>
                  <a:srgbClr val="FF0000"/>
                </a:solidFill>
                <a:latin typeface="华文楷体" panose="02010600040101010101" pitchFamily="2" charset="-122"/>
                <a:ea typeface="华文楷体" panose="02010600040101010101" pitchFamily="2" charset="-122"/>
              </a:rPr>
              <a:t>。</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ircle(in)">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3" grpId="0" animBg="1"/>
      <p:bldP spid="13" grpId="1" animBg="1"/>
      <p:bldP spid="14" grpId="0" animBg="1"/>
      <p:bldP spid="14" grpId="1" animBg="1"/>
      <p:bldP spid="16" grpId="0" animBg="1"/>
      <p:bldP spid="1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09" y="127557"/>
            <a:ext cx="6089015" cy="584775"/>
          </a:xfrm>
          <a:prstGeom prst="rect">
            <a:avLst/>
          </a:prstGeom>
          <a:noFill/>
        </p:spPr>
        <p:txBody>
          <a:bodyPr wrap="square" rtlCol="0" anchor="t">
            <a:spAutoFit/>
          </a:bodyPr>
          <a:lstStyle/>
          <a:p>
            <a:pPr lvl="0"/>
            <a:r>
              <a:rPr lang="en-US" altLang="zh-CN" sz="3200" b="1" dirty="0" smtClean="0">
                <a:solidFill>
                  <a:schemeClr val="accent3"/>
                </a:solidFill>
                <a:latin typeface="+mn-ea"/>
              </a:rPr>
              <a:t>4.4 </a:t>
            </a:r>
            <a:r>
              <a:rPr lang="zh-CN" altLang="en-US" sz="3200" b="1" dirty="0" smtClean="0">
                <a:solidFill>
                  <a:schemeClr val="accent3"/>
                </a:solidFill>
                <a:latin typeface="+mn-ea"/>
              </a:rPr>
              <a:t>查看协议数据包</a:t>
            </a:r>
            <a:endParaRPr lang="en-US" altLang="zh-CN" sz="3200" b="1" dirty="0" smtClean="0">
              <a:solidFill>
                <a:schemeClr val="accent3"/>
              </a:solidFill>
              <a:latin typeface="+mn-ea"/>
            </a:endParaRPr>
          </a:p>
        </p:txBody>
      </p:sp>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528" y="872603"/>
            <a:ext cx="5237018" cy="546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7039" y="1486925"/>
            <a:ext cx="4143709" cy="3970318"/>
          </a:xfrm>
          <a:prstGeom prst="rect">
            <a:avLst/>
          </a:prstGeom>
        </p:spPr>
        <p:txBody>
          <a:bodyPr wrap="square">
            <a:spAutoFit/>
          </a:bodyPr>
          <a:lstStyle/>
          <a:p>
            <a:pPr marL="342900" indent="-342900" fontAlgn="base">
              <a:buFont typeface="Arial" panose="020B0604020202020204" pitchFamily="34" charset="0"/>
              <a:buChar char="•"/>
              <a:defRPr/>
            </a:pPr>
            <a:r>
              <a:rPr lang="zh-CN" altLang="zh-CN" sz="2800" dirty="0">
                <a:solidFill>
                  <a:schemeClr val="accent3"/>
                </a:solidFill>
                <a:latin typeface="+mn-ea"/>
              </a:rPr>
              <a:t>在</a:t>
            </a:r>
            <a:r>
              <a:rPr lang="en-US" altLang="zh-CN" sz="2800" dirty="0">
                <a:solidFill>
                  <a:schemeClr val="accent3"/>
                </a:solidFill>
                <a:latin typeface="+mn-ea"/>
              </a:rPr>
              <a:t>OSI Model</a:t>
            </a:r>
            <a:r>
              <a:rPr lang="zh-CN" altLang="zh-CN" sz="2800" dirty="0">
                <a:solidFill>
                  <a:schemeClr val="accent3"/>
                </a:solidFill>
                <a:latin typeface="+mn-ea"/>
              </a:rPr>
              <a:t>选项</a:t>
            </a:r>
            <a:r>
              <a:rPr lang="zh-CN" altLang="zh-CN" sz="2800" dirty="0" smtClean="0">
                <a:solidFill>
                  <a:schemeClr val="accent3"/>
                </a:solidFill>
                <a:latin typeface="+mn-ea"/>
              </a:rPr>
              <a:t>卡中</a:t>
            </a:r>
            <a:r>
              <a:rPr lang="zh-CN" altLang="zh-CN" sz="2800" dirty="0">
                <a:solidFill>
                  <a:schemeClr val="accent3"/>
                </a:solidFill>
                <a:latin typeface="+mn-ea"/>
              </a:rPr>
              <a:t>，给出了各层</a:t>
            </a:r>
            <a:r>
              <a:rPr lang="en-US" altLang="zh-CN" sz="2800" dirty="0">
                <a:solidFill>
                  <a:schemeClr val="accent3"/>
                </a:solidFill>
                <a:latin typeface="+mn-ea"/>
              </a:rPr>
              <a:t>PDU</a:t>
            </a:r>
            <a:r>
              <a:rPr lang="zh-CN" altLang="zh-CN" sz="2800" dirty="0">
                <a:solidFill>
                  <a:schemeClr val="accent3"/>
                </a:solidFill>
                <a:latin typeface="+mn-ea"/>
              </a:rPr>
              <a:t>主要的封装参数，并在下方对各层的封装</a:t>
            </a:r>
            <a:r>
              <a:rPr lang="en-US" altLang="zh-CN" sz="2800" dirty="0">
                <a:solidFill>
                  <a:schemeClr val="accent3"/>
                </a:solidFill>
                <a:latin typeface="+mn-ea"/>
              </a:rPr>
              <a:t>/</a:t>
            </a:r>
            <a:r>
              <a:rPr lang="zh-CN" altLang="zh-CN" sz="2800" dirty="0">
                <a:solidFill>
                  <a:schemeClr val="accent3"/>
                </a:solidFill>
                <a:latin typeface="+mn-ea"/>
              </a:rPr>
              <a:t>解封过程进行描述。单击</a:t>
            </a:r>
            <a:r>
              <a:rPr lang="en-US" altLang="zh-CN" sz="2800" dirty="0">
                <a:solidFill>
                  <a:schemeClr val="accent3"/>
                </a:solidFill>
                <a:latin typeface="+mn-ea"/>
              </a:rPr>
              <a:t>Previous Layer</a:t>
            </a:r>
            <a:r>
              <a:rPr lang="zh-CN" altLang="zh-CN" sz="2800" dirty="0">
                <a:solidFill>
                  <a:schemeClr val="accent3"/>
                </a:solidFill>
                <a:latin typeface="+mn-ea"/>
              </a:rPr>
              <a:t>（上一层）</a:t>
            </a:r>
            <a:r>
              <a:rPr lang="en-US" altLang="zh-CN" sz="2800" dirty="0">
                <a:solidFill>
                  <a:schemeClr val="accent3"/>
                </a:solidFill>
                <a:latin typeface="+mn-ea"/>
              </a:rPr>
              <a:t>/Next Layer</a:t>
            </a:r>
            <a:r>
              <a:rPr lang="zh-CN" altLang="zh-CN" sz="2800" dirty="0">
                <a:solidFill>
                  <a:schemeClr val="accent3"/>
                </a:solidFill>
                <a:latin typeface="+mn-ea"/>
              </a:rPr>
              <a:t>（下一层）可以切换</a:t>
            </a:r>
            <a:r>
              <a:rPr lang="en-US" altLang="zh-CN" sz="2800" dirty="0">
                <a:solidFill>
                  <a:schemeClr val="accent3"/>
                </a:solidFill>
                <a:latin typeface="+mn-ea"/>
              </a:rPr>
              <a:t>OSI</a:t>
            </a:r>
            <a:r>
              <a:rPr lang="zh-CN" altLang="zh-CN" sz="2800" dirty="0">
                <a:solidFill>
                  <a:schemeClr val="accent3"/>
                </a:solidFill>
                <a:latin typeface="+mn-ea"/>
              </a:rPr>
              <a:t>模型中各层的描述信息。</a:t>
            </a:r>
            <a:endParaRPr lang="zh-CN" altLang="zh-CN" sz="2800" dirty="0">
              <a:solidFill>
                <a:schemeClr val="accent3"/>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17" grpId="0"/>
      <p:bldP spid="1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09" y="127557"/>
            <a:ext cx="6089015" cy="584775"/>
          </a:xfrm>
          <a:prstGeom prst="rect">
            <a:avLst/>
          </a:prstGeom>
          <a:noFill/>
        </p:spPr>
        <p:txBody>
          <a:bodyPr wrap="square" rtlCol="0" anchor="t">
            <a:spAutoFit/>
          </a:bodyPr>
          <a:lstStyle/>
          <a:p>
            <a:pPr lvl="0"/>
            <a:r>
              <a:rPr lang="en-US" altLang="zh-CN" sz="3200" b="1" dirty="0" smtClean="0">
                <a:solidFill>
                  <a:schemeClr val="accent3"/>
                </a:solidFill>
                <a:latin typeface="+mn-ea"/>
              </a:rPr>
              <a:t>4.4 </a:t>
            </a:r>
            <a:r>
              <a:rPr lang="zh-CN" altLang="en-US" sz="3200" b="1" dirty="0" smtClean="0">
                <a:solidFill>
                  <a:schemeClr val="accent3"/>
                </a:solidFill>
                <a:latin typeface="+mn-ea"/>
              </a:rPr>
              <a:t>查看协议数据包</a:t>
            </a:r>
            <a:endParaRPr lang="en-US" altLang="zh-CN" sz="3200" b="1" dirty="0" smtClean="0">
              <a:solidFill>
                <a:schemeClr val="accent3"/>
              </a:solidFill>
              <a:latin typeface="+mn-ea"/>
            </a:endParaRPr>
          </a:p>
        </p:txBody>
      </p:sp>
      <p:sp>
        <p:nvSpPr>
          <p:cNvPr id="2" name="矩形 1"/>
          <p:cNvSpPr/>
          <p:nvPr/>
        </p:nvSpPr>
        <p:spPr>
          <a:xfrm>
            <a:off x="357039" y="1486924"/>
            <a:ext cx="4511844" cy="4154984"/>
          </a:xfrm>
          <a:prstGeom prst="rect">
            <a:avLst/>
          </a:prstGeom>
        </p:spPr>
        <p:txBody>
          <a:bodyPr wrap="square">
            <a:spAutoFit/>
          </a:bodyPr>
          <a:lstStyle/>
          <a:p>
            <a:pPr marL="342900" lvl="0" indent="-342900">
              <a:buFont typeface="Arial" panose="020B0604020202020204" pitchFamily="34" charset="0"/>
              <a:buChar char="•"/>
            </a:pPr>
            <a:r>
              <a:rPr lang="en-US" altLang="zh-CN" sz="2400" dirty="0">
                <a:solidFill>
                  <a:schemeClr val="accent3"/>
                </a:solidFill>
                <a:latin typeface="+mn-ea"/>
              </a:rPr>
              <a:t>Inbound PDU Details</a:t>
            </a:r>
            <a:r>
              <a:rPr lang="zh-CN" altLang="zh-CN" sz="2400" dirty="0">
                <a:solidFill>
                  <a:schemeClr val="accent3"/>
                </a:solidFill>
                <a:latin typeface="+mn-ea"/>
              </a:rPr>
              <a:t>（入站</a:t>
            </a:r>
            <a:r>
              <a:rPr lang="en-US" altLang="zh-CN" sz="2400" dirty="0">
                <a:solidFill>
                  <a:schemeClr val="accent3"/>
                </a:solidFill>
                <a:latin typeface="+mn-ea"/>
              </a:rPr>
              <a:t>PDU</a:t>
            </a:r>
            <a:r>
              <a:rPr lang="zh-CN" altLang="zh-CN" sz="2400" dirty="0">
                <a:solidFill>
                  <a:schemeClr val="accent3"/>
                </a:solidFill>
                <a:latin typeface="+mn-ea"/>
              </a:rPr>
              <a:t>详情）选项卡中，给出该设备输入端口各层协议的封装详情，通过查看这些信息，可以学习各协议原理和数据封装格式。</a:t>
            </a:r>
            <a:endParaRPr lang="en-US" altLang="zh-CN" sz="2400" dirty="0">
              <a:solidFill>
                <a:schemeClr val="accent3"/>
              </a:solidFill>
              <a:latin typeface="+mn-ea"/>
            </a:endParaRPr>
          </a:p>
          <a:p>
            <a:pPr marL="342900" lvl="0" indent="-342900">
              <a:buFont typeface="Arial" panose="020B0604020202020204" pitchFamily="34" charset="0"/>
              <a:buChar char="•"/>
            </a:pPr>
            <a:r>
              <a:rPr lang="en-US" altLang="zh-CN" sz="2400" dirty="0">
                <a:solidFill>
                  <a:schemeClr val="accent3"/>
                </a:solidFill>
                <a:latin typeface="+mn-ea"/>
              </a:rPr>
              <a:t>Outbound PDU Details</a:t>
            </a:r>
            <a:r>
              <a:rPr lang="zh-CN" altLang="zh-CN" sz="2400" dirty="0">
                <a:solidFill>
                  <a:schemeClr val="accent3"/>
                </a:solidFill>
                <a:latin typeface="+mn-ea"/>
              </a:rPr>
              <a:t>（出站</a:t>
            </a:r>
            <a:r>
              <a:rPr lang="en-US" altLang="zh-CN" sz="2400" dirty="0">
                <a:solidFill>
                  <a:schemeClr val="accent3"/>
                </a:solidFill>
                <a:latin typeface="+mn-ea"/>
              </a:rPr>
              <a:t>PDU</a:t>
            </a:r>
            <a:r>
              <a:rPr lang="zh-CN" altLang="zh-CN" sz="2400" dirty="0">
                <a:solidFill>
                  <a:schemeClr val="accent3"/>
                </a:solidFill>
                <a:latin typeface="+mn-ea"/>
              </a:rPr>
              <a:t>详情）与</a:t>
            </a:r>
            <a:r>
              <a:rPr lang="en-US" altLang="zh-CN" sz="2400" dirty="0">
                <a:solidFill>
                  <a:schemeClr val="accent3"/>
                </a:solidFill>
                <a:latin typeface="+mn-ea"/>
              </a:rPr>
              <a:t>Inbound PDU Details</a:t>
            </a:r>
            <a:r>
              <a:rPr lang="zh-CN" altLang="zh-CN" sz="2400" dirty="0">
                <a:solidFill>
                  <a:schemeClr val="accent3"/>
                </a:solidFill>
                <a:latin typeface="+mn-ea"/>
              </a:rPr>
              <a:t>（入站</a:t>
            </a:r>
            <a:r>
              <a:rPr lang="en-US" altLang="zh-CN" sz="2400" dirty="0">
                <a:solidFill>
                  <a:schemeClr val="accent3"/>
                </a:solidFill>
                <a:latin typeface="+mn-ea"/>
              </a:rPr>
              <a:t>PDU</a:t>
            </a:r>
            <a:r>
              <a:rPr lang="zh-CN" altLang="zh-CN" sz="2400" dirty="0">
                <a:solidFill>
                  <a:schemeClr val="accent3"/>
                </a:solidFill>
                <a:latin typeface="+mn-ea"/>
              </a:rPr>
              <a:t>详情）类似，显示该设备输出端口各层协议的封装详情。</a:t>
            </a:r>
            <a:endParaRPr lang="zh-CN" altLang="zh-CN" sz="2400" dirty="0">
              <a:solidFill>
                <a:schemeClr val="accent3"/>
              </a:solidFill>
              <a:latin typeface="+mn-ea"/>
            </a:endParaRPr>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938" y="872603"/>
            <a:ext cx="4904592" cy="550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17" grpId="0"/>
      <p:bldP spid="17"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smtClean="0"/>
              <a:t>THANKS</a:t>
            </a:r>
            <a:endParaRPr lang="en-US" altLang="zh-CN" smtClean="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0979338" y="2269021"/>
            <a:ext cx="1212345" cy="2475469"/>
          </a:xfrm>
          <a:custGeom>
            <a:avLst/>
            <a:gdLst/>
            <a:ahLst/>
            <a:cxnLst>
              <a:cxn ang="0">
                <a:pos x="1212850" y="2476500"/>
              </a:cxn>
              <a:cxn ang="0">
                <a:pos x="19017" y="1273020"/>
              </a:cxn>
              <a:cxn ang="0">
                <a:pos x="19017" y="1202770"/>
              </a:cxn>
              <a:cxn ang="0">
                <a:pos x="1212850" y="0"/>
              </a:cxn>
              <a:cxn ang="0">
                <a:pos x="1212850" y="2476500"/>
              </a:cxn>
            </a:cxnLst>
            <a:rect l="0" t="0" r="0" b="0"/>
            <a:pathLst>
              <a:path w="1722" h="3490">
                <a:moveTo>
                  <a:pt x="1722" y="3490"/>
                </a:moveTo>
                <a:lnTo>
                  <a:pt x="27" y="1794"/>
                </a:lnTo>
                <a:cubicBezTo>
                  <a:pt x="0" y="1767"/>
                  <a:pt x="0" y="1723"/>
                  <a:pt x="27" y="1695"/>
                </a:cubicBezTo>
                <a:lnTo>
                  <a:pt x="1722" y="0"/>
                </a:lnTo>
                <a:lnTo>
                  <a:pt x="1722" y="3490"/>
                </a:lnTo>
                <a:close/>
              </a:path>
            </a:pathLst>
          </a:custGeom>
          <a:solidFill>
            <a:schemeClr val="tx1"/>
          </a:solidFill>
          <a:ln w="9525">
            <a:noFill/>
          </a:ln>
        </p:spPr>
        <p:txBody>
          <a:bodyPr/>
          <a:lstStyle/>
          <a:p>
            <a:endParaRPr lang="zh-CN" altLang="en-US"/>
          </a:p>
        </p:txBody>
      </p:sp>
      <p:sp>
        <p:nvSpPr>
          <p:cNvPr id="10"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60000"/>
              <a:lumOff val="4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131930" y="191213"/>
            <a:ext cx="5708365" cy="492443"/>
          </a:xfrm>
          <a:prstGeom prst="rect">
            <a:avLst/>
          </a:prstGeom>
          <a:noFill/>
          <a:ln w="9525">
            <a:noFill/>
          </a:ln>
        </p:spPr>
        <p:txBody>
          <a:bodyPr wrap="square" lIns="0" tIns="0" rIns="0" bIns="0" anchor="t">
            <a:spAutoFit/>
          </a:bodyPr>
          <a:lstStyle/>
          <a:p>
            <a:pPr lvl="0"/>
            <a:r>
              <a:rPr lang="en-US" altLang="zh-CN" sz="3200"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1.1 </a:t>
            </a:r>
            <a:r>
              <a:rPr lang="zh-CN" altLang="en-US" sz="3200"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主窗口</a:t>
            </a:r>
            <a:endParaRPr lang="zh-CN" altLang="en-US" sz="32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pic>
        <p:nvPicPr>
          <p:cNvPr id="1026" name="图片 2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1122" y="641780"/>
            <a:ext cx="7209160" cy="585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椭圆形标注 7"/>
          <p:cNvSpPr/>
          <p:nvPr/>
        </p:nvSpPr>
        <p:spPr bwMode="auto">
          <a:xfrm>
            <a:off x="7006415" y="1152751"/>
            <a:ext cx="1888176" cy="724395"/>
          </a:xfrm>
          <a:prstGeom prst="wedgeEllipseCallout">
            <a:avLst>
              <a:gd name="adj1" fmla="val -78311"/>
              <a:gd name="adj2" fmla="val -64539"/>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1.</a:t>
            </a:r>
            <a:r>
              <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菜单栏</a:t>
            </a:r>
            <a:endPar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endParaRPr>
          </a:p>
        </p:txBody>
      </p:sp>
      <p:sp>
        <p:nvSpPr>
          <p:cNvPr id="12" name="椭圆形标注 11"/>
          <p:cNvSpPr/>
          <p:nvPr/>
        </p:nvSpPr>
        <p:spPr bwMode="auto">
          <a:xfrm>
            <a:off x="6707170" y="1642452"/>
            <a:ext cx="1888176" cy="724395"/>
          </a:xfrm>
          <a:prstGeom prst="wedgeEllipseCallout">
            <a:avLst>
              <a:gd name="adj1" fmla="val -78940"/>
              <a:gd name="adj2" fmla="val -90769"/>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lang="en-US" altLang="zh-CN" sz="2400" b="1" dirty="0" smtClean="0">
                <a:solidFill>
                  <a:srgbClr val="FF0000"/>
                </a:solidFill>
                <a:latin typeface="华文楷体" panose="02010600040101010101" pitchFamily="2" charset="-122"/>
                <a:ea typeface="华文楷体" panose="02010600040101010101" pitchFamily="2" charset="-122"/>
              </a:rPr>
              <a:t>2.</a:t>
            </a:r>
            <a:r>
              <a:rPr lang="zh-CN" altLang="en-US" sz="2400" b="1" dirty="0" smtClean="0">
                <a:solidFill>
                  <a:srgbClr val="FF0000"/>
                </a:solidFill>
                <a:latin typeface="华文楷体" panose="02010600040101010101" pitchFamily="2" charset="-122"/>
                <a:ea typeface="华文楷体" panose="02010600040101010101" pitchFamily="2" charset="-122"/>
              </a:rPr>
              <a:t>工具</a:t>
            </a:r>
            <a:r>
              <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栏</a:t>
            </a:r>
            <a:endPar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endParaRPr>
          </a:p>
        </p:txBody>
      </p:sp>
      <p:sp>
        <p:nvSpPr>
          <p:cNvPr id="14" name="椭圆形标注 13"/>
          <p:cNvSpPr/>
          <p:nvPr/>
        </p:nvSpPr>
        <p:spPr bwMode="auto">
          <a:xfrm>
            <a:off x="7285503" y="3030741"/>
            <a:ext cx="2446317" cy="978447"/>
          </a:xfrm>
          <a:prstGeom prst="wedgeEllipseCallout">
            <a:avLst>
              <a:gd name="adj1" fmla="val -25172"/>
              <a:gd name="adj2" fmla="val 8793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lang="en-US" altLang="zh-CN" sz="2400" b="1" dirty="0" smtClean="0">
                <a:solidFill>
                  <a:srgbClr val="FF0000"/>
                </a:solidFill>
                <a:latin typeface="华文楷体" panose="02010600040101010101" pitchFamily="2" charset="-122"/>
                <a:ea typeface="华文楷体" panose="02010600040101010101" pitchFamily="2" charset="-122"/>
              </a:rPr>
              <a:t>3.</a:t>
            </a:r>
            <a:r>
              <a:rPr lang="zh-CN" altLang="en-US" sz="2400" b="1" dirty="0" smtClean="0">
                <a:solidFill>
                  <a:srgbClr val="FF0000"/>
                </a:solidFill>
                <a:latin typeface="华文楷体" panose="02010600040101010101" pitchFamily="2" charset="-122"/>
                <a:ea typeface="华文楷体" panose="02010600040101010101" pitchFamily="2" charset="-122"/>
              </a:rPr>
              <a:t>拓扑工作区</a:t>
            </a:r>
            <a:endPar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endParaRPr>
          </a:p>
        </p:txBody>
      </p:sp>
      <p:sp>
        <p:nvSpPr>
          <p:cNvPr id="15" name="椭圆形标注 14"/>
          <p:cNvSpPr/>
          <p:nvPr/>
        </p:nvSpPr>
        <p:spPr bwMode="auto">
          <a:xfrm>
            <a:off x="7324670" y="3228051"/>
            <a:ext cx="2289957" cy="1223159"/>
          </a:xfrm>
          <a:prstGeom prst="wedgeEllipseCallout">
            <a:avLst>
              <a:gd name="adj1" fmla="val 73207"/>
              <a:gd name="adj2" fmla="val -55498"/>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4.</a:t>
            </a:r>
            <a:r>
              <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拓扑工作区工具条</a:t>
            </a:r>
            <a:endPar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endParaRPr>
          </a:p>
        </p:txBody>
      </p:sp>
      <p:sp>
        <p:nvSpPr>
          <p:cNvPr id="16" name="椭圆形标注 15"/>
          <p:cNvSpPr/>
          <p:nvPr/>
        </p:nvSpPr>
        <p:spPr bwMode="auto">
          <a:xfrm>
            <a:off x="4659078" y="4346368"/>
            <a:ext cx="2861635" cy="829237"/>
          </a:xfrm>
          <a:prstGeom prst="wedgeEllipseCallout">
            <a:avLst>
              <a:gd name="adj1" fmla="val -38688"/>
              <a:gd name="adj2" fmla="val 12562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lang="en-US" altLang="zh-CN" sz="2400" b="1" dirty="0" smtClean="0">
                <a:solidFill>
                  <a:srgbClr val="FF0000"/>
                </a:solidFill>
                <a:latin typeface="华文楷体" panose="02010600040101010101" pitchFamily="2" charset="-122"/>
                <a:ea typeface="华文楷体" panose="02010600040101010101" pitchFamily="2" charset="-122"/>
              </a:rPr>
              <a:t>5.</a:t>
            </a:r>
            <a:r>
              <a:rPr lang="zh-CN" altLang="en-US" sz="2400" b="1" dirty="0" smtClean="0">
                <a:solidFill>
                  <a:srgbClr val="FF0000"/>
                </a:solidFill>
                <a:latin typeface="华文楷体" panose="02010600040101010101" pitchFamily="2" charset="-122"/>
                <a:ea typeface="华文楷体" panose="02010600040101010101" pitchFamily="2" charset="-122"/>
              </a:rPr>
              <a:t>设备列表区</a:t>
            </a:r>
            <a:endPar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endParaRPr>
          </a:p>
        </p:txBody>
      </p:sp>
      <p:sp>
        <p:nvSpPr>
          <p:cNvPr id="17" name="椭圆形标注 16"/>
          <p:cNvSpPr/>
          <p:nvPr/>
        </p:nvSpPr>
        <p:spPr bwMode="auto">
          <a:xfrm>
            <a:off x="6504978" y="4451210"/>
            <a:ext cx="2819800" cy="829237"/>
          </a:xfrm>
          <a:prstGeom prst="wedgeEllipseCallout">
            <a:avLst>
              <a:gd name="adj1" fmla="val 31375"/>
              <a:gd name="adj2" fmla="val 114169"/>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lang="en-US" altLang="zh-CN" sz="2400" b="1" dirty="0" smtClean="0">
                <a:solidFill>
                  <a:srgbClr val="FF0000"/>
                </a:solidFill>
                <a:latin typeface="华文楷体" panose="02010600040101010101" pitchFamily="2" charset="-122"/>
                <a:ea typeface="华文楷体" panose="02010600040101010101" pitchFamily="2" charset="-122"/>
              </a:rPr>
              <a:t>6.</a:t>
            </a:r>
            <a:r>
              <a:rPr lang="zh-CN" altLang="en-US" sz="2400" b="1" dirty="0" smtClean="0">
                <a:solidFill>
                  <a:srgbClr val="FF0000"/>
                </a:solidFill>
                <a:latin typeface="华文楷体" panose="02010600040101010101" pitchFamily="2" charset="-122"/>
                <a:ea typeface="华文楷体" panose="02010600040101010101" pitchFamily="2" charset="-122"/>
              </a:rPr>
              <a:t>报文跟踪区</a:t>
            </a:r>
            <a:endPar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endParaRPr>
          </a:p>
        </p:txBody>
      </p:sp>
      <p:sp>
        <p:nvSpPr>
          <p:cNvPr id="2" name="矩形 1"/>
          <p:cNvSpPr/>
          <p:nvPr/>
        </p:nvSpPr>
        <p:spPr>
          <a:xfrm>
            <a:off x="249835" y="1319952"/>
            <a:ext cx="3181287" cy="3416320"/>
          </a:xfrm>
          <a:prstGeom prst="rect">
            <a:avLst/>
          </a:prstGeom>
        </p:spPr>
        <p:txBody>
          <a:bodyPr wrap="square">
            <a:spAutoFit/>
          </a:bodyPr>
          <a:lstStyle/>
          <a:p>
            <a:pPr>
              <a:lnSpc>
                <a:spcPct val="150000"/>
              </a:lnSpc>
            </a:pPr>
            <a:r>
              <a:rPr lang="zh-CN" altLang="zh-CN" sz="2400" dirty="0"/>
              <a:t>① 菜单</a:t>
            </a:r>
            <a:r>
              <a:rPr lang="zh-CN" altLang="zh-CN" sz="2400" dirty="0" smtClean="0"/>
              <a:t>栏</a:t>
            </a:r>
            <a:endParaRPr lang="zh-CN" altLang="zh-CN" sz="2400" dirty="0"/>
          </a:p>
          <a:p>
            <a:pPr>
              <a:lnSpc>
                <a:spcPct val="150000"/>
              </a:lnSpc>
            </a:pPr>
            <a:r>
              <a:rPr lang="zh-CN" altLang="zh-CN" sz="2400" dirty="0"/>
              <a:t>② </a:t>
            </a:r>
            <a:r>
              <a:rPr lang="zh-CN" altLang="zh-CN" sz="2400" dirty="0" smtClean="0"/>
              <a:t>工具栏</a:t>
            </a:r>
            <a:endParaRPr lang="zh-CN" altLang="zh-CN" sz="2400" dirty="0"/>
          </a:p>
          <a:p>
            <a:pPr>
              <a:lnSpc>
                <a:spcPct val="150000"/>
              </a:lnSpc>
            </a:pPr>
            <a:r>
              <a:rPr lang="zh-CN" altLang="zh-CN" sz="2400" dirty="0"/>
              <a:t>③ 拓扑</a:t>
            </a:r>
            <a:r>
              <a:rPr lang="zh-CN" altLang="zh-CN" sz="2400" dirty="0" smtClean="0"/>
              <a:t>工作区</a:t>
            </a:r>
            <a:endParaRPr lang="zh-CN" altLang="zh-CN" sz="2400" dirty="0"/>
          </a:p>
          <a:p>
            <a:pPr>
              <a:lnSpc>
                <a:spcPct val="150000"/>
              </a:lnSpc>
            </a:pPr>
            <a:r>
              <a:rPr lang="zh-CN" altLang="zh-CN" sz="2400" dirty="0"/>
              <a:t>④ 拓扑工作区工具</a:t>
            </a:r>
            <a:r>
              <a:rPr lang="zh-CN" altLang="zh-CN" sz="2400" dirty="0" smtClean="0"/>
              <a:t>条</a:t>
            </a:r>
            <a:endParaRPr lang="zh-CN" altLang="zh-CN" sz="2400" dirty="0"/>
          </a:p>
          <a:p>
            <a:pPr>
              <a:lnSpc>
                <a:spcPct val="150000"/>
              </a:lnSpc>
            </a:pPr>
            <a:r>
              <a:rPr lang="zh-CN" altLang="zh-CN" sz="2400" dirty="0"/>
              <a:t>⑤ 设备列表</a:t>
            </a:r>
            <a:r>
              <a:rPr lang="zh-CN" altLang="zh-CN" sz="2400" dirty="0" smtClean="0"/>
              <a:t>区</a:t>
            </a:r>
            <a:endParaRPr lang="zh-CN" altLang="zh-CN" sz="2400" dirty="0"/>
          </a:p>
          <a:p>
            <a:pPr>
              <a:lnSpc>
                <a:spcPct val="150000"/>
              </a:lnSpc>
            </a:pPr>
            <a:r>
              <a:rPr lang="zh-CN" altLang="zh-CN" sz="2400" dirty="0"/>
              <a:t>⑥ 报文跟踪</a:t>
            </a:r>
            <a:r>
              <a:rPr lang="zh-CN" altLang="zh-CN" sz="2400" dirty="0" smtClean="0"/>
              <a:t>区</a:t>
            </a: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6"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6"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20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par>
                                <p:cTn id="41" presetID="6"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ircle(in)">
                                      <p:cBhvr>
                                        <p:cTn id="43" dur="20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par>
                                <p:cTn id="49" presetID="6" presetClass="entr" presetSubtype="16"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circle(in)">
                                      <p:cBhvr>
                                        <p:cTn id="5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4" grpId="0" animBg="1"/>
      <p:bldP spid="14" grpId="1" animBg="1"/>
      <p:bldP spid="15" grpId="0" animBg="1"/>
      <p:bldP spid="15" grpId="1" animBg="1"/>
      <p:bldP spid="16" grpId="0" animBg="1"/>
      <p:bldP spid="16" grpId="1"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4" name="文本框 3"/>
          <p:cNvSpPr txBox="1"/>
          <p:nvPr/>
        </p:nvSpPr>
        <p:spPr>
          <a:xfrm>
            <a:off x="524510" y="259715"/>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1.2 </a:t>
            </a:r>
            <a:r>
              <a:rPr lang="zh-CN" altLang="en-US" sz="3200" b="1" dirty="0" smtClean="0">
                <a:latin typeface="微软雅黑" panose="020B0503020204020204" charset="-122"/>
                <a:ea typeface="微软雅黑" panose="020B0503020204020204" charset="-122"/>
                <a:cs typeface="+mn-ea"/>
              </a:rPr>
              <a:t>菜单栏</a:t>
            </a:r>
            <a:r>
              <a:rPr lang="en-US" altLang="zh-CN" sz="3200" b="1" dirty="0" smtClean="0">
                <a:latin typeface="微软雅黑" panose="020B0503020204020204" charset="-122"/>
                <a:ea typeface="微软雅黑" panose="020B0503020204020204" charset="-122"/>
                <a:cs typeface="+mn-ea"/>
              </a:rPr>
              <a:t>——</a:t>
            </a:r>
            <a:r>
              <a:rPr lang="zh-CN" altLang="en-US" sz="3200" b="1" dirty="0" smtClean="0">
                <a:latin typeface="微软雅黑" panose="020B0503020204020204" charset="-122"/>
                <a:ea typeface="微软雅黑" panose="020B0503020204020204" charset="-122"/>
                <a:cs typeface="+mn-ea"/>
              </a:rPr>
              <a:t>参数选择</a:t>
            </a:r>
            <a:endParaRPr lang="zh-CN" altLang="en-US" sz="3200" b="1" dirty="0">
              <a:latin typeface="微软雅黑" panose="020B0503020204020204" charset="-122"/>
              <a:ea typeface="微软雅黑" panose="020B0503020204020204" charset="-122"/>
              <a:cs typeface="+mn-ea"/>
            </a:endParaRPr>
          </a:p>
        </p:txBody>
      </p:sp>
      <p:sp>
        <p:nvSpPr>
          <p:cNvPr id="100" name="文本框 99"/>
          <p:cNvSpPr txBox="1"/>
          <p:nvPr/>
        </p:nvSpPr>
        <p:spPr>
          <a:xfrm>
            <a:off x="1011399" y="1024782"/>
            <a:ext cx="10139532" cy="1731243"/>
          </a:xfrm>
          <a:prstGeom prst="rect">
            <a:avLst/>
          </a:prstGeom>
          <a:noFill/>
          <a:ln w="9525">
            <a:noFill/>
          </a:ln>
        </p:spPr>
        <p:txBody>
          <a:bodyPr wrap="square">
            <a:spAutoFit/>
          </a:bodyPr>
          <a:lstStyle/>
          <a:p>
            <a:pPr marL="0" indent="269875"/>
            <a:r>
              <a:rPr lang="en-US" altLang="zh-CN" sz="2400"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	</a:t>
            </a:r>
            <a:r>
              <a:rPr lang="zh-CN" altLang="en-US" sz="24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菜单栏的功能与其他软件的菜单栏的功能类似；在此仅就</a:t>
            </a:r>
            <a:r>
              <a:rPr lang="en-US" altLang="zh-CN" sz="2400" b="0" u="none" dirty="0" err="1"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Perferences</a:t>
            </a:r>
            <a:r>
              <a:rPr lang="zh-CN" altLang="en-US" sz="24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（参数</a:t>
            </a:r>
            <a:r>
              <a:rPr lang="zh-CN" altLang="en-US" sz="24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选择</a:t>
            </a:r>
            <a:r>
              <a:rPr lang="zh-CN" altLang="en-US" sz="24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）菜单中的常用功能项进行介绍。</a:t>
            </a:r>
            <a:endParaRPr lang="en-US" altLang="zh-CN" sz="24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endParaRPr lang="en-US" altLang="zh-CN" sz="2400" b="0" u="none" dirty="0" smtClean="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endParaRPr lang="en-US" altLang="zh-CN" sz="24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r>
              <a:rPr lang="en-US" altLang="zh-CN" sz="1050" b="0" u="none"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rPr>
              <a:t> </a:t>
            </a:r>
            <a:endParaRPr lang="zh-CN" altLang="en-US" dirty="0">
              <a:solidFill>
                <a:schemeClr val="bg2">
                  <a:lumMod val="10000"/>
                </a:schemeClr>
              </a:solidFill>
            </a:endParaRPr>
          </a:p>
        </p:txBody>
      </p:sp>
      <p:pic>
        <p:nvPicPr>
          <p:cNvPr id="205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1462" y="2113807"/>
            <a:ext cx="2821305" cy="145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108" y="2049002"/>
            <a:ext cx="4868883" cy="447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椭圆形标注 10"/>
          <p:cNvSpPr/>
          <p:nvPr/>
        </p:nvSpPr>
        <p:spPr bwMode="auto">
          <a:xfrm>
            <a:off x="177727" y="3435614"/>
            <a:ext cx="3954886" cy="2169539"/>
          </a:xfrm>
          <a:prstGeom prst="wedgeEllipseCallout">
            <a:avLst>
              <a:gd name="adj1" fmla="val 4026"/>
              <a:gd name="adj2" fmla="val -8257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单击菜单栏内的</a:t>
            </a:r>
            <a:r>
              <a:rPr kumimoji="0" lang="en-US" altLang="zh-CN"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Option-〉</a:t>
            </a:r>
            <a:r>
              <a:rPr kumimoji="0" lang="en-US" altLang="zh-CN" sz="2400" b="1" i="0" u="none" strike="noStrike" cap="none" normalizeH="0" baseline="0" dirty="0" err="1" smtClean="0">
                <a:ln>
                  <a:noFill/>
                </a:ln>
                <a:solidFill>
                  <a:srgbClr val="FF0000"/>
                </a:solidFill>
                <a:effectLst/>
                <a:latin typeface="华文楷体" panose="02010600040101010101" pitchFamily="2" charset="-122"/>
                <a:ea typeface="华文楷体" panose="02010600040101010101" pitchFamily="2" charset="-122"/>
              </a:rPr>
              <a:t>Perfercences</a:t>
            </a:r>
            <a:r>
              <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rPr>
              <a:t>，即可打开右图所示的参数选择对话框</a:t>
            </a:r>
            <a:endParaRPr kumimoji="0" lang="zh-CN" altLang="en-US" sz="24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endParaRPr>
          </a:p>
        </p:txBody>
      </p:sp>
      <p:sp>
        <p:nvSpPr>
          <p:cNvPr id="8" name="矩形标注 7"/>
          <p:cNvSpPr/>
          <p:nvPr/>
        </p:nvSpPr>
        <p:spPr bwMode="auto">
          <a:xfrm>
            <a:off x="1135328" y="2332651"/>
            <a:ext cx="3519799" cy="1236734"/>
          </a:xfrm>
          <a:prstGeom prst="wedgeRectCallout">
            <a:avLst>
              <a:gd name="adj1" fmla="val 69347"/>
              <a:gd name="adj2" fmla="val 23483"/>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显示设备型号：</a:t>
            </a:r>
            <a:r>
              <a:rPr lang="zh-CN" altLang="en-US" sz="2400" b="1" dirty="0">
                <a:solidFill>
                  <a:srgbClr val="FF0000"/>
                </a:solidFill>
                <a:latin typeface="华文楷体" panose="02010600040101010101" pitchFamily="2" charset="-122"/>
                <a:ea typeface="华文楷体" panose="02010600040101010101" pitchFamily="2" charset="-122"/>
              </a:rPr>
              <a:t>勾选该项，将在拓扑图上显示每台设备的型号</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5" name="矩形标注 14"/>
          <p:cNvSpPr/>
          <p:nvPr/>
        </p:nvSpPr>
        <p:spPr bwMode="auto">
          <a:xfrm>
            <a:off x="1135328" y="2591928"/>
            <a:ext cx="3407439" cy="1236734"/>
          </a:xfrm>
          <a:prstGeom prst="wedgeRectCallout">
            <a:avLst>
              <a:gd name="adj1" fmla="val 70741"/>
              <a:gd name="adj2" fmla="val 16761"/>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显示设备名：</a:t>
            </a:r>
            <a:r>
              <a:rPr lang="zh-CN" altLang="en-US" sz="2400" b="1" dirty="0">
                <a:solidFill>
                  <a:srgbClr val="FF0000"/>
                </a:solidFill>
                <a:latin typeface="华文楷体" panose="02010600040101010101" pitchFamily="2" charset="-122"/>
                <a:ea typeface="华文楷体" panose="02010600040101010101" pitchFamily="2" charset="-122"/>
              </a:rPr>
              <a:t>勾选该项，将在拓扑图上显示每台设备</a:t>
            </a:r>
            <a:r>
              <a:rPr lang="zh-CN" altLang="en-US" sz="2400" b="1" dirty="0" smtClean="0">
                <a:solidFill>
                  <a:srgbClr val="FF0000"/>
                </a:solidFill>
                <a:latin typeface="华文楷体" panose="02010600040101010101" pitchFamily="2" charset="-122"/>
                <a:ea typeface="华文楷体" panose="02010600040101010101" pitchFamily="2" charset="-122"/>
              </a:rPr>
              <a:t>的设备名。</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6" name="矩形标注 15"/>
          <p:cNvSpPr/>
          <p:nvPr/>
        </p:nvSpPr>
        <p:spPr bwMode="auto">
          <a:xfrm>
            <a:off x="1135328" y="2515351"/>
            <a:ext cx="3407439" cy="1982231"/>
          </a:xfrm>
          <a:prstGeom prst="wedgeRectCallout">
            <a:avLst>
              <a:gd name="adj1" fmla="val 70393"/>
              <a:gd name="adj2" fmla="val 3581"/>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始终显示端口标签：</a:t>
            </a:r>
            <a:r>
              <a:rPr lang="zh-CN" altLang="en-US" sz="2400" b="1" dirty="0">
                <a:solidFill>
                  <a:srgbClr val="FF0000"/>
                </a:solidFill>
                <a:latin typeface="华文楷体" panose="02010600040101010101" pitchFamily="2" charset="-122"/>
                <a:ea typeface="华文楷体" panose="02010600040101010101" pitchFamily="2" charset="-122"/>
              </a:rPr>
              <a:t>勾选该项，将在拓扑图上显示</a:t>
            </a:r>
            <a:r>
              <a:rPr lang="zh-CN" altLang="en-US" sz="2400" b="1" dirty="0" smtClean="0">
                <a:solidFill>
                  <a:srgbClr val="FF0000"/>
                </a:solidFill>
                <a:latin typeface="华文楷体" panose="02010600040101010101" pitchFamily="2" charset="-122"/>
                <a:ea typeface="华文楷体" panose="02010600040101010101" pitchFamily="2" charset="-122"/>
              </a:rPr>
              <a:t>每个接口的接口名。如未勾选，只有当鼠标停留在接口处时才显示接口名</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7" name="矩形标注 16"/>
          <p:cNvSpPr/>
          <p:nvPr/>
        </p:nvSpPr>
        <p:spPr bwMode="auto">
          <a:xfrm>
            <a:off x="3330284" y="2050129"/>
            <a:ext cx="3628656" cy="2676249"/>
          </a:xfrm>
          <a:prstGeom prst="wedgeRectCallout">
            <a:avLst>
              <a:gd name="adj1" fmla="val 61578"/>
              <a:gd name="adj2" fmla="val -1873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显示链接指示灯：</a:t>
            </a:r>
            <a:r>
              <a:rPr lang="zh-CN" altLang="en-US" sz="2400" b="1" dirty="0">
                <a:solidFill>
                  <a:srgbClr val="FF0000"/>
                </a:solidFill>
                <a:latin typeface="华文楷体" panose="02010600040101010101" pitchFamily="2" charset="-122"/>
                <a:ea typeface="华文楷体" panose="02010600040101010101" pitchFamily="2" charset="-122"/>
              </a:rPr>
              <a:t>勾选该项，将在拓扑图</a:t>
            </a:r>
            <a:r>
              <a:rPr lang="zh-CN" altLang="en-US" sz="2400" b="1" dirty="0" smtClean="0">
                <a:solidFill>
                  <a:srgbClr val="FF0000"/>
                </a:solidFill>
                <a:latin typeface="华文楷体" panose="02010600040101010101" pitchFamily="2" charset="-122"/>
                <a:ea typeface="华文楷体" panose="02010600040101010101" pitchFamily="2" charset="-122"/>
              </a:rPr>
              <a:t>上设备接口旁显示该设备接口状态：红色表示接口为关闭状态绿色表示接口为已打开并可用；橙色表示接口打开，但不可用。</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2"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3"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circle(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ircle(in)">
                                      <p:cBhvr>
                                        <p:cTn id="37" dur="2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2" animBg="1"/>
      <p:bldP spid="11" grpId="3" animBg="1"/>
      <p:bldP spid="8" grpId="0" animBg="1"/>
      <p:bldP spid="8" grpId="1" animBg="1"/>
      <p:bldP spid="15" grpId="0" animBg="1"/>
      <p:bldP spid="15" grpId="1" animBg="1"/>
      <p:bldP spid="16" grpId="0" animBg="1"/>
      <p:bldP spid="16" grpId="1" animBg="1"/>
      <p:bldP spid="17" grpId="0" animBg="1"/>
      <p:bldP spid="1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6" name="文本框 3"/>
          <p:cNvSpPr txBox="1"/>
          <p:nvPr/>
        </p:nvSpPr>
        <p:spPr>
          <a:xfrm>
            <a:off x="524510" y="259715"/>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1.3 </a:t>
            </a:r>
            <a:r>
              <a:rPr lang="zh-CN" altLang="en-US" sz="3200" b="1" dirty="0" smtClean="0">
                <a:latin typeface="微软雅黑" panose="020B0503020204020204" charset="-122"/>
                <a:ea typeface="微软雅黑" panose="020B0503020204020204" charset="-122"/>
                <a:cs typeface="+mn-ea"/>
              </a:rPr>
              <a:t>拓扑工作区</a:t>
            </a:r>
            <a:endParaRPr lang="zh-CN" altLang="en-US" sz="3200" b="1" dirty="0">
              <a:latin typeface="微软雅黑" panose="020B0503020204020204" charset="-122"/>
              <a:ea typeface="微软雅黑" panose="020B0503020204020204" charset="-122"/>
              <a:cs typeface="+mn-ea"/>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2060" y="1138237"/>
            <a:ext cx="9413854" cy="550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标注 8"/>
          <p:cNvSpPr/>
          <p:nvPr/>
        </p:nvSpPr>
        <p:spPr bwMode="auto">
          <a:xfrm>
            <a:off x="3389637" y="1990754"/>
            <a:ext cx="5219950" cy="2379365"/>
          </a:xfrm>
          <a:prstGeom prst="wedgeRectCallout">
            <a:avLst>
              <a:gd name="adj1" fmla="val 49976"/>
              <a:gd name="adj2" fmla="val -1827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此处空白区域为</a:t>
            </a:r>
            <a:r>
              <a:rPr lang="en-US" altLang="zh-CN" sz="2400" b="1" dirty="0" smtClean="0">
                <a:solidFill>
                  <a:srgbClr val="FF0000"/>
                </a:solidFill>
                <a:latin typeface="华文楷体" panose="02010600040101010101" pitchFamily="2" charset="-122"/>
                <a:ea typeface="华文楷体" panose="02010600040101010101" pitchFamily="2" charset="-122"/>
              </a:rPr>
              <a:t>Packet Tracer</a:t>
            </a:r>
            <a:r>
              <a:rPr lang="zh-CN" altLang="en-US" sz="2400" b="1" dirty="0" smtClean="0">
                <a:solidFill>
                  <a:srgbClr val="FF0000"/>
                </a:solidFill>
                <a:latin typeface="华文楷体" panose="02010600040101010101" pitchFamily="2" charset="-122"/>
                <a:ea typeface="华文楷体" panose="02010600040101010101" pitchFamily="2" charset="-122"/>
              </a:rPr>
              <a:t>主要工作区域。在此处，我们可以：</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marL="342900" indent="-342900" fontAlgn="base">
              <a:spcBef>
                <a:spcPct val="0"/>
              </a:spcBef>
              <a:spcAft>
                <a:spcPct val="0"/>
              </a:spcAft>
              <a:buFont typeface="Wingdings" panose="05000000000000000000" pitchFamily="2" charset="2"/>
              <a:buChar char="Ø"/>
            </a:pPr>
            <a:r>
              <a:rPr lang="zh-CN" altLang="en-US" sz="2400" b="1" dirty="0" smtClean="0">
                <a:solidFill>
                  <a:srgbClr val="FF0000"/>
                </a:solidFill>
                <a:latin typeface="华文楷体" panose="02010600040101010101" pitchFamily="2" charset="-122"/>
                <a:ea typeface="华文楷体" panose="02010600040101010101" pitchFamily="2" charset="-122"/>
              </a:rPr>
              <a:t>添加设备；</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marL="342900" indent="-342900" fontAlgn="base">
              <a:spcBef>
                <a:spcPct val="0"/>
              </a:spcBef>
              <a:spcAft>
                <a:spcPct val="0"/>
              </a:spcAft>
              <a:buFont typeface="Wingdings" panose="05000000000000000000" pitchFamily="2" charset="2"/>
              <a:buChar char="Ø"/>
            </a:pPr>
            <a:r>
              <a:rPr lang="zh-CN" altLang="en-US" sz="2400" b="1" dirty="0" smtClean="0">
                <a:solidFill>
                  <a:srgbClr val="FF0000"/>
                </a:solidFill>
                <a:latin typeface="华文楷体" panose="02010600040101010101" pitchFamily="2" charset="-122"/>
                <a:ea typeface="华文楷体" panose="02010600040101010101" pitchFamily="2" charset="-122"/>
              </a:rPr>
              <a:t>创建网络拓扑图；</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marL="342900" indent="-342900" fontAlgn="base">
              <a:spcBef>
                <a:spcPct val="0"/>
              </a:spcBef>
              <a:spcAft>
                <a:spcPct val="0"/>
              </a:spcAft>
              <a:buFont typeface="Wingdings" panose="05000000000000000000" pitchFamily="2" charset="2"/>
              <a:buChar char="Ø"/>
            </a:pPr>
            <a:r>
              <a:rPr lang="zh-CN" altLang="en-US" sz="2400" b="1" dirty="0" smtClean="0">
                <a:solidFill>
                  <a:srgbClr val="FF0000"/>
                </a:solidFill>
                <a:latin typeface="华文楷体" panose="02010600040101010101" pitchFamily="2" charset="-122"/>
                <a:ea typeface="华文楷体" panose="02010600040101010101" pitchFamily="2" charset="-122"/>
              </a:rPr>
              <a:t>对设备进行配置以及测试网络；</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marL="342900" indent="-342900" fontAlgn="base">
              <a:spcBef>
                <a:spcPct val="0"/>
              </a:spcBef>
              <a:spcAft>
                <a:spcPct val="0"/>
              </a:spcAft>
              <a:buFont typeface="Wingdings" panose="05000000000000000000" pitchFamily="2" charset="2"/>
              <a:buChar char="Ø"/>
            </a:pPr>
            <a:r>
              <a:rPr lang="zh-CN" altLang="en-US" sz="2400" b="1" dirty="0">
                <a:solidFill>
                  <a:srgbClr val="FF0000"/>
                </a:solidFill>
                <a:latin typeface="华文楷体" panose="02010600040101010101" pitchFamily="2" charset="-122"/>
                <a:ea typeface="华文楷体" panose="02010600040101010101" pitchFamily="2" charset="-122"/>
              </a:rPr>
              <a:t>在模拟环境</a:t>
            </a:r>
            <a:r>
              <a:rPr lang="zh-CN" altLang="en-US" sz="2400" b="1" dirty="0" smtClean="0">
                <a:solidFill>
                  <a:srgbClr val="FF0000"/>
                </a:solidFill>
                <a:latin typeface="华文楷体" panose="02010600040101010101" pitchFamily="2" charset="-122"/>
                <a:ea typeface="华文楷体" panose="02010600040101010101" pitchFamily="2" charset="-122"/>
              </a:rPr>
              <a:t>下分析网络协议等</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0" name="矩形标注 9"/>
          <p:cNvSpPr/>
          <p:nvPr/>
        </p:nvSpPr>
        <p:spPr bwMode="auto">
          <a:xfrm>
            <a:off x="6225243" y="2469381"/>
            <a:ext cx="3538847" cy="1116967"/>
          </a:xfrm>
          <a:prstGeom prst="wedgeRectCallout">
            <a:avLst>
              <a:gd name="adj1" fmla="val 50311"/>
              <a:gd name="adj2" fmla="val -17843"/>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使用右侧拓扑工作区工具条内</a:t>
            </a:r>
            <a:r>
              <a:rPr lang="zh-CN" altLang="en-US" sz="2400" b="1" dirty="0">
                <a:solidFill>
                  <a:srgbClr val="FF0000"/>
                </a:solidFill>
                <a:latin typeface="华文楷体" panose="02010600040101010101" pitchFamily="2" charset="-122"/>
                <a:ea typeface="华文楷体" panose="02010600040101010101" pitchFamily="2" charset="-122"/>
              </a:rPr>
              <a:t>的工具</a:t>
            </a:r>
            <a:r>
              <a:rPr lang="zh-CN" altLang="en-US" sz="2400" b="1" dirty="0" smtClean="0">
                <a:solidFill>
                  <a:srgbClr val="FF0000"/>
                </a:solidFill>
                <a:latin typeface="华文楷体" panose="02010600040101010101" pitchFamily="2" charset="-122"/>
                <a:ea typeface="华文楷体" panose="02010600040101010101" pitchFamily="2" charset="-122"/>
              </a:rPr>
              <a:t>可以对拓扑图进行编辑</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1" name="矩形标注 10"/>
          <p:cNvSpPr/>
          <p:nvPr/>
        </p:nvSpPr>
        <p:spPr bwMode="auto">
          <a:xfrm>
            <a:off x="4334470" y="1504815"/>
            <a:ext cx="5772025" cy="1927154"/>
          </a:xfrm>
          <a:prstGeom prst="wedgeRectCallout">
            <a:avLst>
              <a:gd name="adj1" fmla="val 59954"/>
              <a:gd name="adj2" fmla="val -3593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a:solidFill>
                  <a:srgbClr val="FF0000"/>
                </a:solidFill>
                <a:latin typeface="华文楷体" panose="02010600040101010101" pitchFamily="2" charset="-122"/>
                <a:ea typeface="华文楷体" panose="02010600040101010101" pitchFamily="2" charset="-122"/>
              </a:rPr>
              <a:t>Select</a:t>
            </a:r>
            <a:r>
              <a:rPr lang="zh-CN" altLang="zh-CN" sz="2400" b="1" dirty="0">
                <a:solidFill>
                  <a:srgbClr val="FF0000"/>
                </a:solidFill>
                <a:latin typeface="华文楷体" panose="02010600040101010101" pitchFamily="2" charset="-122"/>
                <a:ea typeface="华文楷体" panose="02010600040101010101" pitchFamily="2" charset="-122"/>
              </a:rPr>
              <a:t>（选择</a:t>
            </a:r>
            <a:r>
              <a:rPr lang="zh-CN"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a:t>
            </a:r>
            <a:r>
              <a:rPr lang="zh-CN" altLang="zh-CN" sz="2400" b="1" dirty="0" smtClean="0">
                <a:solidFill>
                  <a:srgbClr val="FF0000"/>
                </a:solidFill>
                <a:latin typeface="华文楷体" panose="02010600040101010101" pitchFamily="2" charset="-122"/>
                <a:ea typeface="华文楷体" panose="02010600040101010101" pitchFamily="2" charset="-122"/>
              </a:rPr>
              <a:t>选中</a:t>
            </a:r>
            <a:r>
              <a:rPr lang="zh-CN" altLang="zh-CN" sz="2400" b="1" dirty="0">
                <a:solidFill>
                  <a:srgbClr val="FF0000"/>
                </a:solidFill>
                <a:latin typeface="华文楷体" panose="02010600040101010101" pitchFamily="2" charset="-122"/>
                <a:ea typeface="华文楷体" panose="02010600040101010101" pitchFamily="2" charset="-122"/>
              </a:rPr>
              <a:t>该图标后，将鼠标移至拓扑图上，单击设备即可打开该设备的配置界面进行配置；或者选中设备并按住鼠标左键移动鼠标，可以调整设备在工作区中的位置。</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2" name="矩形标注 11"/>
          <p:cNvSpPr/>
          <p:nvPr/>
        </p:nvSpPr>
        <p:spPr bwMode="auto">
          <a:xfrm>
            <a:off x="4334469" y="1659194"/>
            <a:ext cx="5772025" cy="1927154"/>
          </a:xfrm>
          <a:prstGeom prst="wedgeRectCallout">
            <a:avLst>
              <a:gd name="adj1" fmla="val 60571"/>
              <a:gd name="adj2" fmla="val -19292"/>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a:solidFill>
                  <a:srgbClr val="FF0000"/>
                </a:solidFill>
                <a:latin typeface="华文楷体" panose="02010600040101010101" pitchFamily="2" charset="-122"/>
                <a:ea typeface="华文楷体" panose="02010600040101010101" pitchFamily="2" charset="-122"/>
              </a:rPr>
              <a:t>Move Layout</a:t>
            </a:r>
            <a:r>
              <a:rPr lang="zh-CN" altLang="zh-CN" sz="2400" b="1" dirty="0">
                <a:solidFill>
                  <a:srgbClr val="FF0000"/>
                </a:solidFill>
                <a:latin typeface="华文楷体" panose="02010600040101010101" pitchFamily="2" charset="-122"/>
                <a:ea typeface="华文楷体" panose="02010600040101010101" pitchFamily="2" charset="-122"/>
              </a:rPr>
              <a:t>（移动图层</a:t>
            </a:r>
            <a:r>
              <a:rPr lang="zh-CN"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a:t>
            </a:r>
            <a:r>
              <a:rPr lang="zh-CN" altLang="zh-CN" sz="2400" b="1" dirty="0" smtClean="0">
                <a:solidFill>
                  <a:srgbClr val="FF0000"/>
                </a:solidFill>
                <a:latin typeface="华文楷体" panose="02010600040101010101" pitchFamily="2" charset="-122"/>
                <a:ea typeface="华文楷体" panose="02010600040101010101" pitchFamily="2" charset="-122"/>
              </a:rPr>
              <a:t>选中</a:t>
            </a:r>
            <a:r>
              <a:rPr lang="zh-CN" altLang="zh-CN" sz="2400" b="1" dirty="0">
                <a:solidFill>
                  <a:srgbClr val="FF0000"/>
                </a:solidFill>
                <a:latin typeface="华文楷体" panose="02010600040101010101" pitchFamily="2" charset="-122"/>
                <a:ea typeface="华文楷体" panose="02010600040101010101" pitchFamily="2" charset="-122"/>
              </a:rPr>
              <a:t>该图标后，将鼠标移至拓扑工作区将出现手形图标，此时按住鼠标左键移动鼠标即可移动拓扑图</a:t>
            </a:r>
            <a:r>
              <a:rPr lang="zh-CN" altLang="zh-CN" sz="2400" b="1" dirty="0" smtClean="0">
                <a:solidFill>
                  <a:srgbClr val="FF0000"/>
                </a:solidFill>
                <a:latin typeface="华文楷体" panose="02010600040101010101" pitchFamily="2" charset="-122"/>
                <a:ea typeface="华文楷体" panose="02010600040101010101" pitchFamily="2" charset="-122"/>
              </a:rPr>
              <a:t>。此工具在拓扑图较大时可以帮助我们查看拓扑图不同位置。</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4" name="矩形标注 13"/>
          <p:cNvSpPr/>
          <p:nvPr/>
        </p:nvSpPr>
        <p:spPr bwMode="auto">
          <a:xfrm>
            <a:off x="4334466" y="2426247"/>
            <a:ext cx="5772029" cy="1462939"/>
          </a:xfrm>
          <a:prstGeom prst="wedgeRectCallout">
            <a:avLst>
              <a:gd name="adj1" fmla="val 61599"/>
              <a:gd name="adj2" fmla="val -2324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a:solidFill>
                  <a:srgbClr val="FF0000"/>
                </a:solidFill>
                <a:latin typeface="华文楷体" panose="02010600040101010101" pitchFamily="2" charset="-122"/>
                <a:ea typeface="华文楷体" panose="02010600040101010101" pitchFamily="2" charset="-122"/>
              </a:rPr>
              <a:t>Place Note</a:t>
            </a:r>
            <a:r>
              <a:rPr lang="zh-CN" altLang="zh-CN" sz="2400" b="1" dirty="0">
                <a:solidFill>
                  <a:srgbClr val="FF0000"/>
                </a:solidFill>
                <a:latin typeface="华文楷体" panose="02010600040101010101" pitchFamily="2" charset="-122"/>
                <a:ea typeface="华文楷体" panose="02010600040101010101" pitchFamily="2" charset="-122"/>
              </a:rPr>
              <a:t>（添加标签）：在拓扑工作区内为设备添加标签或者添加拓扑图的说明等信息。</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6" name="矩形标注 15"/>
          <p:cNvSpPr/>
          <p:nvPr/>
        </p:nvSpPr>
        <p:spPr bwMode="auto">
          <a:xfrm>
            <a:off x="4334467" y="2982719"/>
            <a:ext cx="5772025" cy="898499"/>
          </a:xfrm>
          <a:prstGeom prst="wedgeRectCallout">
            <a:avLst>
              <a:gd name="adj1" fmla="val 61599"/>
              <a:gd name="adj2" fmla="val -24244"/>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a:solidFill>
                  <a:srgbClr val="FF0000"/>
                </a:solidFill>
                <a:latin typeface="华文楷体" panose="02010600040101010101" pitchFamily="2" charset="-122"/>
                <a:ea typeface="华文楷体" panose="02010600040101010101" pitchFamily="2" charset="-122"/>
              </a:rPr>
              <a:t>Delete</a:t>
            </a:r>
            <a:r>
              <a:rPr lang="zh-CN" altLang="zh-CN" sz="2400" b="1" dirty="0">
                <a:solidFill>
                  <a:srgbClr val="FF0000"/>
                </a:solidFill>
                <a:latin typeface="华文楷体" panose="02010600040101010101" pitchFamily="2" charset="-122"/>
                <a:ea typeface="华文楷体" panose="02010600040101010101" pitchFamily="2" charset="-122"/>
              </a:rPr>
              <a:t>（删除）：选中该图标后，可以单击删除拓扑图中的设备或者线缆。</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7" name="矩形标注 16"/>
          <p:cNvSpPr/>
          <p:nvPr/>
        </p:nvSpPr>
        <p:spPr bwMode="auto">
          <a:xfrm>
            <a:off x="4334466" y="2953065"/>
            <a:ext cx="5772025" cy="1963319"/>
          </a:xfrm>
          <a:prstGeom prst="wedgeRectCallout">
            <a:avLst>
              <a:gd name="adj1" fmla="val 60983"/>
              <a:gd name="adj2" fmla="val -1902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a:solidFill>
                  <a:srgbClr val="FF0000"/>
                </a:solidFill>
                <a:latin typeface="华文楷体" panose="02010600040101010101" pitchFamily="2" charset="-122"/>
                <a:ea typeface="华文楷体" panose="02010600040101010101" pitchFamily="2" charset="-122"/>
              </a:rPr>
              <a:t>Inspect</a:t>
            </a:r>
            <a:r>
              <a:rPr lang="zh-CN" altLang="zh-CN" sz="2400" b="1" dirty="0">
                <a:solidFill>
                  <a:srgbClr val="FF0000"/>
                </a:solidFill>
                <a:latin typeface="华文楷体" panose="02010600040101010101" pitchFamily="2" charset="-122"/>
                <a:ea typeface="华文楷体" panose="02010600040101010101" pitchFamily="2" charset="-122"/>
              </a:rPr>
              <a:t>（检查）：查看拓扑图中路由器</a:t>
            </a:r>
            <a:r>
              <a:rPr lang="en-US" altLang="zh-CN" sz="2400" b="1" dirty="0">
                <a:solidFill>
                  <a:srgbClr val="FF0000"/>
                </a:solidFill>
                <a:latin typeface="华文楷体" panose="02010600040101010101" pitchFamily="2" charset="-122"/>
                <a:ea typeface="华文楷体" panose="02010600040101010101" pitchFamily="2" charset="-122"/>
              </a:rPr>
              <a:t>/</a:t>
            </a:r>
            <a:r>
              <a:rPr lang="zh-CN" altLang="zh-CN" sz="2400" b="1" dirty="0">
                <a:solidFill>
                  <a:srgbClr val="FF0000"/>
                </a:solidFill>
                <a:latin typeface="华文楷体" panose="02010600040101010101" pitchFamily="2" charset="-122"/>
                <a:ea typeface="华文楷体" panose="02010600040101010101" pitchFamily="2" charset="-122"/>
              </a:rPr>
              <a:t>交换机的路由表、</a:t>
            </a:r>
            <a:r>
              <a:rPr lang="en-US" altLang="zh-CN" sz="2400" b="1" dirty="0">
                <a:solidFill>
                  <a:srgbClr val="FF0000"/>
                </a:solidFill>
                <a:latin typeface="华文楷体" panose="02010600040101010101" pitchFamily="2" charset="-122"/>
                <a:ea typeface="华文楷体" panose="02010600040101010101" pitchFamily="2" charset="-122"/>
              </a:rPr>
              <a:t>ARP</a:t>
            </a:r>
            <a:r>
              <a:rPr lang="zh-CN" altLang="zh-CN" sz="2400" b="1" dirty="0">
                <a:solidFill>
                  <a:srgbClr val="FF0000"/>
                </a:solidFill>
                <a:latin typeface="华文楷体" panose="02010600040101010101" pitchFamily="2" charset="-122"/>
                <a:ea typeface="华文楷体" panose="02010600040101010101" pitchFamily="2" charset="-122"/>
              </a:rPr>
              <a:t>表等信息</a:t>
            </a:r>
            <a:r>
              <a:rPr lang="zh-CN" altLang="zh-CN" sz="2400" b="1" dirty="0" smtClean="0">
                <a:solidFill>
                  <a:srgbClr val="FF0000"/>
                </a:solidFill>
                <a:latin typeface="华文楷体" panose="02010600040101010101" pitchFamily="2" charset="-122"/>
                <a:ea typeface="华文楷体" panose="02010600040101010101" pitchFamily="2" charset="-122"/>
              </a:rPr>
              <a:t>。选中</a:t>
            </a:r>
            <a:r>
              <a:rPr lang="zh-CN" altLang="zh-CN" sz="2400" b="1" dirty="0">
                <a:solidFill>
                  <a:srgbClr val="FF0000"/>
                </a:solidFill>
                <a:latin typeface="华文楷体" panose="02010600040101010101" pitchFamily="2" charset="-122"/>
                <a:ea typeface="华文楷体" panose="02010600040101010101" pitchFamily="2" charset="-122"/>
              </a:rPr>
              <a:t>该图标后，在拓扑图上单击要查看的设备，并在弹出菜单中选择相应菜单项即可打开对应</a:t>
            </a:r>
            <a:r>
              <a:rPr lang="zh-CN" altLang="zh-CN" sz="2400" b="1" dirty="0" smtClean="0">
                <a:solidFill>
                  <a:srgbClr val="FF0000"/>
                </a:solidFill>
                <a:latin typeface="华文楷体" panose="02010600040101010101" pitchFamily="2" charset="-122"/>
                <a:ea typeface="华文楷体" panose="02010600040101010101" pitchFamily="2" charset="-122"/>
              </a:rPr>
              <a:t>信息。</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9" name="矩形标注 18"/>
          <p:cNvSpPr/>
          <p:nvPr/>
        </p:nvSpPr>
        <p:spPr bwMode="auto">
          <a:xfrm>
            <a:off x="4334462" y="3862268"/>
            <a:ext cx="5772029" cy="873974"/>
          </a:xfrm>
          <a:prstGeom prst="wedgeRectCallout">
            <a:avLst>
              <a:gd name="adj1" fmla="val 61599"/>
              <a:gd name="adj2" fmla="val -2324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a:solidFill>
                  <a:srgbClr val="FF0000"/>
                </a:solidFill>
                <a:latin typeface="华文楷体" panose="02010600040101010101" pitchFamily="2" charset="-122"/>
                <a:ea typeface="华文楷体" panose="02010600040101010101" pitchFamily="2" charset="-122"/>
              </a:rPr>
              <a:t>Draw</a:t>
            </a:r>
            <a:r>
              <a:rPr lang="zh-CN" altLang="zh-CN" sz="2400" b="1" dirty="0">
                <a:solidFill>
                  <a:srgbClr val="FF0000"/>
                </a:solidFill>
                <a:latin typeface="华文楷体" panose="02010600040101010101" pitchFamily="2" charset="-122"/>
                <a:ea typeface="华文楷体" panose="02010600040101010101" pitchFamily="2" charset="-122"/>
              </a:rPr>
              <a:t>（绘图）：提供在拓扑工作区绘制多边形、矩形、椭圆形和直线的功能。</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0" name="矩形标注 19"/>
          <p:cNvSpPr/>
          <p:nvPr/>
        </p:nvSpPr>
        <p:spPr bwMode="auto">
          <a:xfrm>
            <a:off x="4334461" y="3935108"/>
            <a:ext cx="5772029" cy="1614657"/>
          </a:xfrm>
          <a:prstGeom prst="wedgeRectCallout">
            <a:avLst>
              <a:gd name="adj1" fmla="val 60570"/>
              <a:gd name="adj2" fmla="val -1588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a:solidFill>
                  <a:srgbClr val="FF0000"/>
                </a:solidFill>
                <a:latin typeface="华文楷体" panose="02010600040101010101" pitchFamily="2" charset="-122"/>
                <a:ea typeface="华文楷体" panose="02010600040101010101" pitchFamily="2" charset="-122"/>
              </a:rPr>
              <a:t>Resize Shape</a:t>
            </a:r>
            <a:r>
              <a:rPr lang="zh-CN" altLang="zh-CN" sz="2400" b="1" dirty="0">
                <a:solidFill>
                  <a:srgbClr val="FF0000"/>
                </a:solidFill>
                <a:latin typeface="华文楷体" panose="02010600040101010101" pitchFamily="2" charset="-122"/>
                <a:ea typeface="华文楷体" panose="02010600040101010101" pitchFamily="2" charset="-122"/>
              </a:rPr>
              <a:t>（重定义图形大小）：选中该图标后，在拓扑工作区选中使用</a:t>
            </a:r>
            <a:r>
              <a:rPr lang="en-US" altLang="zh-CN" sz="2400" b="1" dirty="0">
                <a:solidFill>
                  <a:srgbClr val="FF0000"/>
                </a:solidFill>
                <a:latin typeface="华文楷体" panose="02010600040101010101" pitchFamily="2" charset="-122"/>
                <a:ea typeface="华文楷体" panose="02010600040101010101" pitchFamily="2" charset="-122"/>
              </a:rPr>
              <a:t>Draw</a:t>
            </a:r>
            <a:r>
              <a:rPr lang="zh-CN" altLang="zh-CN" sz="2400" b="1" dirty="0">
                <a:solidFill>
                  <a:srgbClr val="FF0000"/>
                </a:solidFill>
                <a:latin typeface="华文楷体" panose="02010600040101010101" pitchFamily="2" charset="-122"/>
                <a:ea typeface="华文楷体" panose="02010600040101010101" pitchFamily="2" charset="-122"/>
              </a:rPr>
              <a:t>工具绘制的图形，在图形上会出现一个红色的小正方形，拖动它即可改变图形大小。</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1" name="矩形标注 20"/>
          <p:cNvSpPr/>
          <p:nvPr/>
        </p:nvSpPr>
        <p:spPr bwMode="auto">
          <a:xfrm>
            <a:off x="6225244" y="4895615"/>
            <a:ext cx="3881254" cy="928288"/>
          </a:xfrm>
          <a:prstGeom prst="wedgeRectCallout">
            <a:avLst>
              <a:gd name="adj1" fmla="val 66563"/>
              <a:gd name="adj2" fmla="val -18444"/>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a:solidFill>
                  <a:srgbClr val="FF0000"/>
                </a:solidFill>
                <a:latin typeface="华文楷体" panose="02010600040101010101" pitchFamily="2" charset="-122"/>
                <a:ea typeface="华文楷体" panose="02010600040101010101" pitchFamily="2" charset="-122"/>
              </a:rPr>
              <a:t>Add Simple PDU</a:t>
            </a:r>
            <a:r>
              <a:rPr lang="zh-CN" altLang="zh-CN" sz="2400" b="1" dirty="0">
                <a:solidFill>
                  <a:srgbClr val="FF0000"/>
                </a:solidFill>
                <a:latin typeface="华文楷体" panose="02010600040101010101" pitchFamily="2" charset="-122"/>
                <a:ea typeface="华文楷体" panose="02010600040101010101" pitchFamily="2" charset="-122"/>
              </a:rPr>
              <a:t>（添加简单</a:t>
            </a:r>
            <a:r>
              <a:rPr lang="en-US" altLang="zh-CN" sz="2400" b="1" dirty="0">
                <a:solidFill>
                  <a:srgbClr val="FF0000"/>
                </a:solidFill>
                <a:latin typeface="华文楷体" panose="02010600040101010101" pitchFamily="2" charset="-122"/>
                <a:ea typeface="华文楷体" panose="02010600040101010101" pitchFamily="2" charset="-122"/>
              </a:rPr>
              <a:t>PDU</a:t>
            </a:r>
            <a:r>
              <a:rPr lang="zh-CN"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，在</a:t>
            </a:r>
            <a:r>
              <a:rPr lang="en-US" altLang="zh-CN" sz="2400" b="1" dirty="0" smtClean="0">
                <a:solidFill>
                  <a:srgbClr val="FF0000"/>
                </a:solidFill>
                <a:latin typeface="华文楷体" panose="02010600040101010101" pitchFamily="2" charset="-122"/>
                <a:ea typeface="华文楷体" panose="02010600040101010101" pitchFamily="2" charset="-122"/>
              </a:rPr>
              <a:t>1.4</a:t>
            </a:r>
            <a:r>
              <a:rPr lang="zh-CN" altLang="en-US" sz="2400" b="1" dirty="0" smtClean="0">
                <a:solidFill>
                  <a:srgbClr val="FF0000"/>
                </a:solidFill>
                <a:latin typeface="华文楷体" panose="02010600040101010101" pitchFamily="2" charset="-122"/>
                <a:ea typeface="华文楷体" panose="02010600040101010101" pitchFamily="2" charset="-122"/>
              </a:rPr>
              <a:t>节详述。</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2" name="矩形标注 21"/>
          <p:cNvSpPr/>
          <p:nvPr/>
        </p:nvSpPr>
        <p:spPr bwMode="auto">
          <a:xfrm>
            <a:off x="6225244" y="5457639"/>
            <a:ext cx="3881254" cy="928288"/>
          </a:xfrm>
          <a:prstGeom prst="wedgeRectCallout">
            <a:avLst>
              <a:gd name="adj1" fmla="val 65339"/>
              <a:gd name="adj2" fmla="val -1588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en-US" altLang="zh-CN" sz="2400" b="1" dirty="0">
                <a:solidFill>
                  <a:srgbClr val="FF0000"/>
                </a:solidFill>
                <a:latin typeface="华文楷体" panose="02010600040101010101" pitchFamily="2" charset="-122"/>
                <a:ea typeface="华文楷体" panose="02010600040101010101" pitchFamily="2" charset="-122"/>
              </a:rPr>
              <a:t>Add Complex PDU</a:t>
            </a:r>
            <a:r>
              <a:rPr lang="zh-CN" altLang="zh-CN" sz="2400" b="1" dirty="0">
                <a:solidFill>
                  <a:srgbClr val="FF0000"/>
                </a:solidFill>
                <a:latin typeface="华文楷体" panose="02010600040101010101" pitchFamily="2" charset="-122"/>
                <a:ea typeface="华文楷体" panose="02010600040101010101" pitchFamily="2" charset="-122"/>
              </a:rPr>
              <a:t>（</a:t>
            </a:r>
            <a:r>
              <a:rPr lang="zh-CN" altLang="zh-CN" sz="2400" b="1" dirty="0" smtClean="0">
                <a:solidFill>
                  <a:srgbClr val="FF0000"/>
                </a:solidFill>
                <a:latin typeface="华文楷体" panose="02010600040101010101" pitchFamily="2" charset="-122"/>
                <a:ea typeface="华文楷体" panose="02010600040101010101" pitchFamily="2" charset="-122"/>
              </a:rPr>
              <a:t>添加</a:t>
            </a:r>
            <a:r>
              <a:rPr lang="zh-CN" altLang="en-US" sz="2400" b="1" dirty="0" smtClean="0">
                <a:solidFill>
                  <a:srgbClr val="FF0000"/>
                </a:solidFill>
                <a:latin typeface="华文楷体" panose="02010600040101010101" pitchFamily="2" charset="-122"/>
                <a:ea typeface="华文楷体" panose="02010600040101010101" pitchFamily="2" charset="-122"/>
              </a:rPr>
              <a:t>复杂</a:t>
            </a:r>
            <a:r>
              <a:rPr lang="en-US" altLang="zh-CN" sz="2400" b="1" dirty="0" smtClean="0">
                <a:solidFill>
                  <a:srgbClr val="FF0000"/>
                </a:solidFill>
                <a:latin typeface="华文楷体" panose="02010600040101010101" pitchFamily="2" charset="-122"/>
                <a:ea typeface="华文楷体" panose="02010600040101010101" pitchFamily="2" charset="-122"/>
              </a:rPr>
              <a:t>PDU</a:t>
            </a:r>
            <a:r>
              <a:rPr lang="zh-CN"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，在</a:t>
            </a:r>
            <a:r>
              <a:rPr lang="en-US" altLang="zh-CN" sz="2400" b="1" dirty="0" smtClean="0">
                <a:solidFill>
                  <a:srgbClr val="FF0000"/>
                </a:solidFill>
                <a:latin typeface="华文楷体" panose="02010600040101010101" pitchFamily="2" charset="-122"/>
                <a:ea typeface="华文楷体" panose="02010600040101010101" pitchFamily="2" charset="-122"/>
              </a:rPr>
              <a:t>1.4</a:t>
            </a:r>
            <a:r>
              <a:rPr lang="zh-CN" altLang="en-US" sz="2400" b="1" dirty="0" smtClean="0">
                <a:solidFill>
                  <a:srgbClr val="FF0000"/>
                </a:solidFill>
                <a:latin typeface="华文楷体" panose="02010600040101010101" pitchFamily="2" charset="-122"/>
                <a:ea typeface="华文楷体" panose="02010600040101010101" pitchFamily="2" charset="-122"/>
              </a:rPr>
              <a:t>节详述。</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ircle(in)">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circle(in)">
                                      <p:cBhvr>
                                        <p:cTn id="47" dur="20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circle(in)">
                                      <p:cBhvr>
                                        <p:cTn id="57" dur="2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circle(in)">
                                      <p:cBhvr>
                                        <p:cTn id="67" dur="20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7"/>
                                        </p:tgtEl>
                                      </p:cBhvr>
                                    </p:animEffect>
                                    <p:set>
                                      <p:cBhvr>
                                        <p:cTn id="72" dur="1" fill="hold">
                                          <p:stCondLst>
                                            <p:cond delay="499"/>
                                          </p:stCondLst>
                                        </p:cTn>
                                        <p:tgtEl>
                                          <p:spTgt spid="1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circle(in)">
                                      <p:cBhvr>
                                        <p:cTn id="77" dur="20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19"/>
                                        </p:tgtEl>
                                      </p:cBhvr>
                                    </p:animEffect>
                                    <p:set>
                                      <p:cBhvr>
                                        <p:cTn id="82" dur="1" fill="hold">
                                          <p:stCondLst>
                                            <p:cond delay="499"/>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circle(in)">
                                      <p:cBhvr>
                                        <p:cTn id="87" dur="20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20"/>
                                        </p:tgtEl>
                                      </p:cBhvr>
                                    </p:animEffect>
                                    <p:set>
                                      <p:cBhvr>
                                        <p:cTn id="92" dur="1" fill="hold">
                                          <p:stCondLst>
                                            <p:cond delay="499"/>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circle(in)">
                                      <p:cBhvr>
                                        <p:cTn id="97" dur="20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1"/>
                                        </p:tgtEl>
                                      </p:cBhvr>
                                    </p:animEffect>
                                    <p:set>
                                      <p:cBhvr>
                                        <p:cTn id="102" dur="1" fill="hold">
                                          <p:stCondLst>
                                            <p:cond delay="499"/>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6" presetClass="entr" presetSubtype="16" fill="hold" grpId="0"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circle(in)">
                                      <p:cBhvr>
                                        <p:cTn id="107" dur="2000"/>
                                        <p:tgtEl>
                                          <p:spTgt spid="2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22"/>
                                        </p:tgtEl>
                                      </p:cBhvr>
                                    </p:animEffect>
                                    <p:set>
                                      <p:cBhvr>
                                        <p:cTn id="11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6" grpId="0" animBg="1"/>
      <p:bldP spid="16" grpId="1" animBg="1"/>
      <p:bldP spid="17" grpId="0" animBg="1"/>
      <p:bldP spid="17" grpId="1" animBg="1"/>
      <p:bldP spid="19" grpId="0" animBg="1"/>
      <p:bldP spid="19" grpId="1" animBg="1"/>
      <p:bldP spid="20" grpId="0" animBg="1"/>
      <p:bldP spid="20" grpId="1" animBg="1"/>
      <p:bldP spid="21" grpId="0" animBg="1"/>
      <p:bldP spid="21" grpId="1" animBg="1"/>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8" name="文本框 3"/>
          <p:cNvSpPr txBox="1"/>
          <p:nvPr/>
        </p:nvSpPr>
        <p:spPr>
          <a:xfrm>
            <a:off x="524509" y="225173"/>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1.4 </a:t>
            </a:r>
            <a:r>
              <a:rPr lang="zh-CN" altLang="en-US" sz="3200" b="1" dirty="0" smtClean="0">
                <a:latin typeface="微软雅黑" panose="020B0503020204020204" charset="-122"/>
                <a:ea typeface="微软雅黑" panose="020B0503020204020204" charset="-122"/>
                <a:cs typeface="+mn-ea"/>
              </a:rPr>
              <a:t>设备列表区</a:t>
            </a:r>
            <a:endParaRPr lang="zh-CN" altLang="en-US" sz="3200" b="1" dirty="0">
              <a:latin typeface="微软雅黑" panose="020B0503020204020204" charset="-122"/>
              <a:ea typeface="微软雅黑" panose="020B0503020204020204" charset="-122"/>
              <a:cs typeface="+mn-ea"/>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6245" y="1133351"/>
            <a:ext cx="8634660" cy="1511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标注 9"/>
          <p:cNvSpPr/>
          <p:nvPr/>
        </p:nvSpPr>
        <p:spPr bwMode="auto">
          <a:xfrm>
            <a:off x="1283015" y="3164008"/>
            <a:ext cx="4191510" cy="909227"/>
          </a:xfrm>
          <a:prstGeom prst="wedgeRectCallout">
            <a:avLst>
              <a:gd name="adj1" fmla="val -20579"/>
              <a:gd name="adj2" fmla="val -12542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设备类型区：列出了</a:t>
            </a:r>
            <a:r>
              <a:rPr lang="en-US" altLang="zh-CN" sz="2400" b="1" dirty="0" err="1" smtClean="0">
                <a:solidFill>
                  <a:srgbClr val="FF0000"/>
                </a:solidFill>
                <a:latin typeface="华文楷体" panose="02010600040101010101" pitchFamily="2" charset="-122"/>
                <a:ea typeface="华文楷体" panose="02010600040101010101" pitchFamily="2" charset="-122"/>
              </a:rPr>
              <a:t>Patcket</a:t>
            </a:r>
            <a:r>
              <a:rPr lang="en-US" altLang="zh-CN" sz="2400" b="1" dirty="0" smtClean="0">
                <a:solidFill>
                  <a:srgbClr val="FF0000"/>
                </a:solidFill>
                <a:latin typeface="华文楷体" panose="02010600040101010101" pitchFamily="2" charset="-122"/>
                <a:ea typeface="华文楷体" panose="02010600040101010101" pitchFamily="2" charset="-122"/>
              </a:rPr>
              <a:t> Tracer</a:t>
            </a:r>
            <a:r>
              <a:rPr lang="zh-CN" altLang="en-US" sz="2400" b="1" dirty="0" smtClean="0">
                <a:solidFill>
                  <a:srgbClr val="FF0000"/>
                </a:solidFill>
                <a:latin typeface="华文楷体" panose="02010600040101010101" pitchFamily="2" charset="-122"/>
                <a:ea typeface="华文楷体" panose="02010600040101010101" pitchFamily="2" charset="-122"/>
              </a:rPr>
              <a:t>目前支持的所有设备类型</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2" name="矩形标注 11"/>
          <p:cNvSpPr/>
          <p:nvPr/>
        </p:nvSpPr>
        <p:spPr bwMode="auto">
          <a:xfrm>
            <a:off x="5746158" y="3179076"/>
            <a:ext cx="4191510" cy="1974815"/>
          </a:xfrm>
          <a:prstGeom prst="wedgeRectCallout">
            <a:avLst>
              <a:gd name="adj1" fmla="val -21712"/>
              <a:gd name="adj2" fmla="val -9655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fontAlgn="base">
              <a:spcBef>
                <a:spcPct val="0"/>
              </a:spcBef>
              <a:spcAft>
                <a:spcPct val="0"/>
              </a:spcAft>
            </a:pPr>
            <a:r>
              <a:rPr lang="zh-CN" altLang="en-US" sz="2400" b="1" dirty="0" smtClean="0">
                <a:solidFill>
                  <a:srgbClr val="FF0000"/>
                </a:solidFill>
                <a:latin typeface="华文楷体" panose="02010600040101010101" pitchFamily="2" charset="-122"/>
                <a:ea typeface="华文楷体" panose="02010600040101010101" pitchFamily="2" charset="-122"/>
              </a:rPr>
              <a:t>设备型号区：当在设备类型区选中某种设备后，在设备型号区</a:t>
            </a:r>
            <a:r>
              <a:rPr lang="zh-CN" altLang="zh-CN" sz="2400" b="1" dirty="0">
                <a:solidFill>
                  <a:srgbClr val="FF0000"/>
                </a:solidFill>
                <a:latin typeface="华文楷体" panose="02010600040101010101" pitchFamily="2" charset="-122"/>
                <a:ea typeface="华文楷体" panose="02010600040101010101" pitchFamily="2" charset="-122"/>
              </a:rPr>
              <a:t>将列出这类设备所有可供选择的型号</a:t>
            </a:r>
            <a:r>
              <a:rPr lang="zh-CN"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如图为路由器所有可供选择的设备型号。</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animBg="1"/>
      <p:bldP spid="10" grpId="1" animBg="1"/>
      <p:bldP spid="12" grpId="0" animBg="1"/>
      <p:bldP spid="1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6161687" y="1964030"/>
            <a:ext cx="5988730"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accent3"/>
                </a:solidFill>
                <a:effectLst/>
                <a:uLnTx/>
                <a:uFillTx/>
                <a:latin typeface="+mn-ea"/>
                <a:ea typeface="+mn-ea"/>
                <a:cs typeface="+mj-cs"/>
              </a:rPr>
              <a:t>2. </a:t>
            </a:r>
            <a:r>
              <a:rPr kumimoji="0" lang="zh-CN" altLang="en-US" sz="4400" b="1" i="0" u="none" strike="noStrike" kern="1200" cap="none" spc="0" normalizeH="0" baseline="0" noProof="0" dirty="0" smtClean="0">
                <a:ln>
                  <a:noFill/>
                </a:ln>
                <a:solidFill>
                  <a:schemeClr val="accent3"/>
                </a:solidFill>
                <a:effectLst/>
                <a:uLnTx/>
                <a:uFillTx/>
                <a:latin typeface="+mn-ea"/>
                <a:ea typeface="+mn-ea"/>
                <a:cs typeface="+mj-cs"/>
              </a:rPr>
              <a:t>使用</a:t>
            </a:r>
            <a:r>
              <a:rPr kumimoji="0" lang="en-US" altLang="zh-CN" sz="4400" b="1" i="0" u="none" strike="noStrike" kern="1200" cap="none" spc="0" normalizeH="0" baseline="0" noProof="0" dirty="0" smtClean="0">
                <a:ln>
                  <a:noFill/>
                </a:ln>
                <a:solidFill>
                  <a:schemeClr val="accent3"/>
                </a:solidFill>
                <a:effectLst/>
                <a:uLnTx/>
                <a:uFillTx/>
                <a:latin typeface="+mn-ea"/>
                <a:ea typeface="+mn-ea"/>
                <a:cs typeface="+mj-cs"/>
              </a:rPr>
              <a:t>Packet Tracer</a:t>
            </a:r>
            <a:r>
              <a:rPr kumimoji="0" lang="zh-CN" altLang="en-US" sz="4400" b="1" i="0" u="none" strike="noStrike" kern="1200" cap="none" spc="0" normalizeH="0" baseline="0" noProof="0" dirty="0" smtClean="0">
                <a:ln>
                  <a:noFill/>
                </a:ln>
                <a:solidFill>
                  <a:schemeClr val="accent3"/>
                </a:solidFill>
                <a:effectLst/>
                <a:uLnTx/>
                <a:uFillTx/>
                <a:latin typeface="+mn-ea"/>
                <a:ea typeface="+mn-ea"/>
                <a:cs typeface="+mj-cs"/>
              </a:rPr>
              <a:t>搭建网络拓扑</a:t>
            </a:r>
            <a:endParaRPr kumimoji="0" lang="zh-CN" altLang="en-US" sz="4400" b="1" i="0" u="none" strike="noStrike" kern="1200" cap="none" spc="0" normalizeH="0" baseline="0" noProof="0" dirty="0">
              <a:ln>
                <a:noFill/>
              </a:ln>
              <a:solidFill>
                <a:schemeClr val="accent3"/>
              </a:solidFill>
              <a:effectLst/>
              <a:uLnTx/>
              <a:uFillTx/>
              <a:latin typeface="+mn-ea"/>
              <a:ea typeface="+mn-ea"/>
              <a:cs typeface="+mj-cs"/>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
        <p:nvSpPr>
          <p:cNvPr id="32" name="Rectangle 4"/>
          <p:cNvSpPr txBox="1">
            <a:spLocks noChangeArrowheads="1"/>
          </p:cNvSpPr>
          <p:nvPr/>
        </p:nvSpPr>
        <p:spPr bwMode="auto">
          <a:xfrm>
            <a:off x="0" y="1428"/>
            <a:ext cx="4868907" cy="503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r>
              <a:rPr lang="zh-CN" altLang="en-US" sz="2400" dirty="0" smtClean="0">
                <a:solidFill>
                  <a:schemeClr val="bg2"/>
                </a:solidFill>
                <a:effectLst>
                  <a:outerShdw blurRad="38100" dist="38100" dir="2700000" algn="tl">
                    <a:srgbClr val="000000">
                      <a:alpha val="43137"/>
                    </a:srgbClr>
                  </a:outerShdw>
                </a:effectLst>
              </a:rPr>
              <a:t>第</a:t>
            </a:r>
            <a:r>
              <a:rPr lang="en-US" altLang="zh-CN" sz="2400" dirty="0" smtClean="0">
                <a:solidFill>
                  <a:schemeClr val="bg2"/>
                </a:solidFill>
                <a:effectLst>
                  <a:outerShdw blurRad="38100" dist="38100" dir="2700000" algn="tl">
                    <a:srgbClr val="000000">
                      <a:alpha val="43137"/>
                    </a:srgbClr>
                  </a:outerShdw>
                </a:effectLst>
              </a:rPr>
              <a:t>1</a:t>
            </a:r>
            <a:r>
              <a:rPr lang="zh-CN" altLang="en-US" sz="2400" dirty="0" smtClean="0">
                <a:solidFill>
                  <a:schemeClr val="bg2"/>
                </a:solidFill>
                <a:effectLst>
                  <a:outerShdw blurRad="38100" dist="38100" dir="2700000" algn="tl">
                    <a:srgbClr val="000000">
                      <a:alpha val="43137"/>
                    </a:srgbClr>
                  </a:outerShdw>
                </a:effectLst>
              </a:rPr>
              <a:t>章 </a:t>
            </a:r>
            <a:r>
              <a:rPr lang="en-US" altLang="zh-CN" sz="2400" dirty="0" smtClean="0">
                <a:solidFill>
                  <a:schemeClr val="bg2"/>
                </a:solidFill>
                <a:effectLst>
                  <a:outerShdw blurRad="38100" dist="38100" dir="2700000" algn="tl">
                    <a:srgbClr val="000000">
                      <a:alpha val="43137"/>
                    </a:srgbClr>
                  </a:outerShdw>
                </a:effectLst>
              </a:rPr>
              <a:t>Packet </a:t>
            </a:r>
            <a:r>
              <a:rPr lang="en-US" altLang="zh-CN" sz="2400" dirty="0" smtClean="0">
                <a:solidFill>
                  <a:schemeClr val="bg2"/>
                </a:solidFill>
                <a:effectLst>
                  <a:outerShdw blurRad="38100" dist="38100" dir="2700000" algn="tl">
                    <a:srgbClr val="000000">
                      <a:alpha val="43137"/>
                    </a:srgbClr>
                  </a:outerShdw>
                </a:effectLst>
              </a:rPr>
              <a:t>Tracer6.2</a:t>
            </a:r>
            <a:r>
              <a:rPr lang="zh-CN" altLang="en-US" sz="2400" dirty="0" smtClean="0">
                <a:solidFill>
                  <a:schemeClr val="bg2"/>
                </a:solidFill>
                <a:effectLst>
                  <a:outerShdw blurRad="38100" dist="38100" dir="2700000" algn="tl">
                    <a:srgbClr val="000000">
                      <a:alpha val="43137"/>
                    </a:srgbClr>
                  </a:outerShdw>
                </a:effectLst>
              </a:rPr>
              <a:t> 使用</a:t>
            </a:r>
            <a:r>
              <a:rPr lang="zh-CN" altLang="en-US" sz="2400" dirty="0">
                <a:solidFill>
                  <a:schemeClr val="bg2"/>
                </a:solidFill>
                <a:effectLst>
                  <a:outerShdw blurRad="38100" dist="38100" dir="2700000" algn="tl">
                    <a:srgbClr val="000000">
                      <a:alpha val="43137"/>
                    </a:srgbClr>
                  </a:outerShdw>
                </a:effectLst>
              </a:rPr>
              <a:t>指南</a:t>
            </a:r>
            <a:endParaRPr lang="zh-CN" altLang="en-US" sz="2400" dirty="0">
              <a:solidFill>
                <a:schemeClr val="bg2"/>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par>
                          <p:cTn id="27" fill="hold">
                            <p:stCondLst>
                              <p:cond delay="5300"/>
                            </p:stCondLst>
                            <p:childTnLst>
                              <p:par>
                                <p:cTn id="28" presetID="22" presetClass="entr" presetSubtype="8"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32"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smtClean="0">
                <a:latin typeface="微软雅黑" panose="020B0503020204020204" charset="-122"/>
                <a:ea typeface="微软雅黑" panose="020B0503020204020204" charset="-122"/>
                <a:cs typeface="+mn-ea"/>
              </a:rPr>
              <a:t>2.1 </a:t>
            </a:r>
            <a:r>
              <a:rPr lang="zh-CN" altLang="en-US" sz="3200" b="1" dirty="0" smtClean="0">
                <a:latin typeface="微软雅黑" panose="020B0503020204020204" charset="-122"/>
                <a:ea typeface="微软雅黑" panose="020B0503020204020204" charset="-122"/>
                <a:cs typeface="+mn-ea"/>
              </a:rPr>
              <a:t>添加网络设备</a:t>
            </a:r>
            <a:endParaRPr lang="zh-CN" altLang="en-US" sz="3200" b="1" dirty="0">
              <a:latin typeface="微软雅黑" panose="020B0503020204020204" charset="-122"/>
              <a:ea typeface="微软雅黑" panose="020B0503020204020204" charset="-122"/>
              <a:cs typeface="+mn-ea"/>
            </a:endParaRPr>
          </a:p>
        </p:txBody>
      </p:sp>
      <p:pic>
        <p:nvPicPr>
          <p:cNvPr id="10" name="图片 9" descr="Cisco Packet Trace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6090" y="839097"/>
            <a:ext cx="7115417" cy="5939527"/>
          </a:xfrm>
          <a:prstGeom prst="rect">
            <a:avLst/>
          </a:prstGeom>
        </p:spPr>
      </p:pic>
      <p:sp>
        <p:nvSpPr>
          <p:cNvPr id="12" name="TextBox 11"/>
          <p:cNvSpPr txBox="1"/>
          <p:nvPr/>
        </p:nvSpPr>
        <p:spPr>
          <a:xfrm>
            <a:off x="2357730" y="4329428"/>
            <a:ext cx="2208811" cy="923330"/>
          </a:xfrm>
          <a:prstGeom prst="rect">
            <a:avLst/>
          </a:prstGeom>
          <a:noFill/>
        </p:spPr>
        <p:txBody>
          <a:bodyPr wrap="square" rtlCol="0">
            <a:spAutoFit/>
          </a:bodyPr>
          <a:lstStyle/>
          <a:p>
            <a:r>
              <a:rPr lang="zh-CN" altLang="en-US" b="1" dirty="0" smtClean="0"/>
              <a:t>单击鼠标选择要添加的设备类型，如路由器</a:t>
            </a:r>
            <a:endParaRPr lang="zh-CN" altLang="en-US" b="1" dirty="0"/>
          </a:p>
        </p:txBody>
      </p:sp>
      <p:cxnSp>
        <p:nvCxnSpPr>
          <p:cNvPr id="14" name="直接箭头连接符 13"/>
          <p:cNvCxnSpPr/>
          <p:nvPr/>
        </p:nvCxnSpPr>
        <p:spPr bwMode="auto">
          <a:xfrm>
            <a:off x="2541323" y="5229008"/>
            <a:ext cx="11875" cy="696777"/>
          </a:xfrm>
          <a:prstGeom prst="straightConnector1">
            <a:avLst/>
          </a:prstGeom>
          <a:solidFill>
            <a:schemeClr val="accent1"/>
          </a:solidFill>
          <a:ln w="19050" cap="flat" cmpd="sng" algn="ctr">
            <a:solidFill>
              <a:schemeClr val="tx1"/>
            </a:solidFill>
            <a:prstDash val="solid"/>
            <a:round/>
            <a:headEnd type="none" w="med" len="med"/>
            <a:tailEnd type="arrow"/>
          </a:ln>
        </p:spPr>
      </p:cxnSp>
      <p:sp>
        <p:nvSpPr>
          <p:cNvPr id="16" name="TextBox 15"/>
          <p:cNvSpPr txBox="1"/>
          <p:nvPr/>
        </p:nvSpPr>
        <p:spPr>
          <a:xfrm>
            <a:off x="4719392" y="4346134"/>
            <a:ext cx="2208811" cy="923330"/>
          </a:xfrm>
          <a:prstGeom prst="rect">
            <a:avLst/>
          </a:prstGeom>
          <a:noFill/>
        </p:spPr>
        <p:txBody>
          <a:bodyPr wrap="square" rtlCol="0">
            <a:spAutoFit/>
          </a:bodyPr>
          <a:lstStyle/>
          <a:p>
            <a:r>
              <a:rPr lang="zh-CN" altLang="en-US" b="1" dirty="0" smtClean="0"/>
              <a:t>此时，设备型号区列出该类型设备的所有可选型号</a:t>
            </a:r>
            <a:endParaRPr lang="zh-CN" altLang="en-US" b="1" dirty="0"/>
          </a:p>
        </p:txBody>
      </p:sp>
      <p:cxnSp>
        <p:nvCxnSpPr>
          <p:cNvPr id="17" name="直接箭头连接符 16"/>
          <p:cNvCxnSpPr/>
          <p:nvPr/>
        </p:nvCxnSpPr>
        <p:spPr bwMode="auto">
          <a:xfrm>
            <a:off x="5330045" y="5189375"/>
            <a:ext cx="11875" cy="696777"/>
          </a:xfrm>
          <a:prstGeom prst="straightConnector1">
            <a:avLst/>
          </a:prstGeom>
          <a:solidFill>
            <a:schemeClr val="accent1"/>
          </a:solidFill>
          <a:ln w="19050" cap="flat" cmpd="sng" algn="ctr">
            <a:solidFill>
              <a:schemeClr val="tx1"/>
            </a:solidFill>
            <a:prstDash val="solid"/>
            <a:round/>
            <a:headEnd type="none" w="med" len="med"/>
            <a:tailEnd type="arrow"/>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par>
                                <p:cTn id="16" presetID="22" presetClass="entr" presetSubtype="1"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6" grpId="0"/>
    </p:bld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192"/>
  <p:tag name="KSO_WM_UNIT_TYPE" val="a"/>
  <p:tag name="KSO_WM_UNIT_INDEX" val="1"/>
  <p:tag name="KSO_WM_UNIT_ID" val="custom160192_30*a*1"/>
  <p:tag name="KSO_WM_UNIT_CLEAR" val="1"/>
  <p:tag name="KSO_WM_UNIT_LAYERLEVEL" val="1"/>
  <p:tag name="KSO_WM_UNIT_VALUE" val="6"/>
  <p:tag name="KSO_WM_UNIT_ISCONTENTSTITLE" val="0"/>
  <p:tag name="KSO_WM_UNIT_HIGHLIGHT" val="0"/>
  <p:tag name="KSO_WM_UNIT_COMPATIBLE" val="0"/>
  <p:tag name="KSO_WM_UNIT_PRESET_TEXT" val="THANKS"/>
</p:tagLst>
</file>

<file path=ppt/tags/tag2.xml><?xml version="1.0" encoding="utf-8"?>
<p:tagLst xmlns:p="http://schemas.openxmlformats.org/presentationml/2006/main">
  <p:tag name="KSO_WM_TEMPLATE_CATEGORY" val="custom"/>
  <p:tag name="KSO_WM_TEMPLATE_INDEX" val="160192"/>
  <p:tag name="KSO_WM_TAG_VERSION" val="1.0"/>
  <p:tag name="KSO_WM_SLIDE_ID" val="custom160192_29"/>
  <p:tag name="KSO_WM_SLIDE_INDEX" val="29"/>
  <p:tag name="KSO_WM_SLIDE_ITEM_CNT" val="1"/>
  <p:tag name="KSO_WM_SLIDE_LAYOUT" val="a"/>
  <p:tag name="KSO_WM_SLIDE_LAYOUT_CNT" val="1"/>
  <p:tag name="KSO_WM_SLIDE_TYPE" val="endPage"/>
  <p:tag name="KSO_WM_BEAUTIFY_FLAG" val="#wm#"/>
</p:tagLst>
</file>

<file path=ppt/tags/tag3.xml><?xml version="1.0" encoding="utf-8"?>
<p:tagLst xmlns:p="http://schemas.openxmlformats.org/presentationml/2006/main">
  <p:tag name="KSO_WPP_MARK_KEY" val="876d4c50-7279-44db-94f0-5c5dcf72008d"/>
  <p:tag name="COMMONDATA" val="eyJoZGlkIjoiNDcyNjdhMDc1OWIyZDhiOGE2M2VhOWY2ZTFjOGJmYmEifQ=="/>
</p:tagLst>
</file>

<file path=ppt/theme/theme1.xml><?xml version="1.0" encoding="utf-8"?>
<a:theme xmlns:a="http://schemas.openxmlformats.org/drawingml/2006/main" name="1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向天歌稻壳儿模板22xin">
  <a:themeElements>
    <a:clrScheme name="自定义 1">
      <a:dk1>
        <a:srgbClr val="434343"/>
      </a:dk1>
      <a:lt1>
        <a:srgbClr val="FFFFFF"/>
      </a:lt1>
      <a:dk2>
        <a:srgbClr val="434343"/>
      </a:dk2>
      <a:lt2>
        <a:srgbClr val="FFFFFF"/>
      </a:lt2>
      <a:accent1>
        <a:srgbClr val="0070C0"/>
      </a:accent1>
      <a:accent2>
        <a:srgbClr val="37B4C9"/>
      </a:accent2>
      <a:accent3>
        <a:srgbClr val="FFC000"/>
      </a:accent3>
      <a:accent4>
        <a:srgbClr val="9D8663"/>
      </a:accent4>
      <a:accent5>
        <a:srgbClr val="78AF59"/>
      </a:accent5>
      <a:accent6>
        <a:srgbClr val="AA4056"/>
      </a:accent6>
      <a:hlink>
        <a:srgbClr val="ED7D31"/>
      </a:hlink>
      <a:folHlink>
        <a:srgbClr val="7030A0"/>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4865</Words>
  <Application>WPS 演示</Application>
  <PresentationFormat>自定义</PresentationFormat>
  <Paragraphs>297</Paragraphs>
  <Slides>37</Slides>
  <Notes>36</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37</vt:i4>
      </vt:variant>
    </vt:vector>
  </HeadingPairs>
  <TitlesOfParts>
    <vt:vector size="55" baseType="lpstr">
      <vt:lpstr>Arial</vt:lpstr>
      <vt:lpstr>宋体</vt:lpstr>
      <vt:lpstr>Wingdings</vt:lpstr>
      <vt:lpstr>微软雅黑</vt:lpstr>
      <vt:lpstr>仿宋_GB2312</vt:lpstr>
      <vt:lpstr>仿宋</vt:lpstr>
      <vt:lpstr>华文楷体</vt:lpstr>
      <vt:lpstr>Arial Unicode MS</vt:lpstr>
      <vt:lpstr>Calibri</vt:lpstr>
      <vt:lpstr>Times New Roman</vt:lpstr>
      <vt:lpstr>黑体</vt:lpstr>
      <vt:lpstr>1_默认设计模板</vt:lpstr>
      <vt:lpstr>2_默认设计模板</vt:lpstr>
      <vt:lpstr>3_默认设计模板</vt:lpstr>
      <vt:lpstr>4_默认设计模板</vt:lpstr>
      <vt:lpstr>5_默认设计模板</vt:lpstr>
      <vt:lpstr>6_默认设计模板</vt:lpstr>
      <vt:lpstr>向天歌稻壳儿模板22xin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mcs</dc:creator>
  <cp:lastModifiedBy>Administrator</cp:lastModifiedBy>
  <cp:revision>111</cp:revision>
  <dcterms:created xsi:type="dcterms:W3CDTF">2016-09-21T01:06:00Z</dcterms:created>
  <dcterms:modified xsi:type="dcterms:W3CDTF">2023-10-26T00:58:19Z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ADE40BCFFB9444ECACB1772BB349759D_13</vt:lpwstr>
  </property>
</Properties>
</file>