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  <p:sldMasterId id="2147483665" r:id="rId4"/>
  </p:sldMasterIdLst>
  <p:notesMasterIdLst>
    <p:notesMasterId r:id="rId6"/>
  </p:notesMasterIdLst>
  <p:sldIdLst>
    <p:sldId id="333" r:id="rId5"/>
    <p:sldId id="331" r:id="rId7"/>
    <p:sldId id="344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330" r:id="rId18"/>
  </p:sldIdLst>
  <p:sldSz cx="12192000" cy="6858000"/>
  <p:notesSz cx="7103745" cy="10234295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gs" Target="tags/tag3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61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61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86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686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</a:rPr>
            </a:fld>
            <a:endParaRPr lang="zh-CN" altLang="en-US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44590" y="2565400"/>
            <a:ext cx="6331487" cy="863600"/>
          </a:xfrm>
        </p:spPr>
        <p:txBody>
          <a:bodyPr/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pPr lvl="0" fontAlgn="base"/>
            <a:r>
              <a:rPr lang="zh-CN" strike="noStrike" noProof="0" smtClean="0"/>
              <a:t>单击此处编辑母版标题样式</a:t>
            </a:r>
            <a:endParaRPr lang="zh-CN" strike="noStrik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46177" y="3644900"/>
            <a:ext cx="6333073" cy="6477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 fontAlgn="base"/>
            <a:r>
              <a:rPr lang="zh-CN" strike="noStrike" noProof="0" smtClean="0"/>
              <a:t>单击此处编辑母版副标题样式</a:t>
            </a:r>
            <a:endParaRPr lang="zh-CN" strike="noStrike" noProof="0" smtClean="0"/>
          </a:p>
        </p:txBody>
      </p:sp>
      <p:sp>
        <p:nvSpPr>
          <p:cNvPr id="4" name="矩形 4"/>
          <p:cNvSpPr/>
          <p:nvPr userDrawn="1"/>
        </p:nvSpPr>
        <p:spPr>
          <a:xfrm>
            <a:off x="11283436" y="6315803"/>
            <a:ext cx="436380" cy="279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/>
          </a:p>
        </p:txBody>
      </p:sp>
      <p:sp>
        <p:nvSpPr>
          <p:cNvPr id="5" name="TextBox 5"/>
          <p:cNvSpPr txBox="1"/>
          <p:nvPr userDrawn="1"/>
        </p:nvSpPr>
        <p:spPr>
          <a:xfrm>
            <a:off x="11364623" y="6315803"/>
            <a:ext cx="28194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/>
            <a:fld id="{9A0DB2DC-4C9A-4742-B13C-FB6460FD3503}" type="slidenum">
              <a:rPr lang="zh-CN" altLang="en-US" sz="1400" dirty="0">
                <a:solidFill>
                  <a:srgbClr val="F8F8F8"/>
                </a:solidFill>
              </a:rPr>
            </a:fld>
            <a:endParaRPr lang="zh-CN" altLang="en-US" sz="1400" dirty="0">
              <a:solidFill>
                <a:srgbClr val="F8F8F8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44590" y="2565400"/>
            <a:ext cx="6331487" cy="863600"/>
          </a:xfrm>
        </p:spPr>
        <p:txBody>
          <a:bodyPr/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pPr lvl="0" fontAlgn="base"/>
            <a:r>
              <a:rPr lang="zh-CN" strike="noStrike" noProof="0" smtClean="0"/>
              <a:t>单击此处编辑母版标题样式</a:t>
            </a:r>
            <a:endParaRPr lang="zh-CN" strike="noStrik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46177" y="3644900"/>
            <a:ext cx="6333073" cy="6477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 fontAlgn="base"/>
            <a:r>
              <a:rPr lang="zh-CN" strike="noStrike" noProof="0" smtClean="0"/>
              <a:t>单击此处编辑母版副标题样式</a:t>
            </a:r>
            <a:endParaRPr lang="zh-CN" strike="noStrike" noProof="0" smtClean="0"/>
          </a:p>
        </p:txBody>
      </p:sp>
      <p:sp>
        <p:nvSpPr>
          <p:cNvPr id="4" name="矩形 4"/>
          <p:cNvSpPr/>
          <p:nvPr userDrawn="1"/>
        </p:nvSpPr>
        <p:spPr>
          <a:xfrm>
            <a:off x="11283436" y="6315803"/>
            <a:ext cx="436380" cy="279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/>
          </a:p>
        </p:txBody>
      </p:sp>
      <p:sp>
        <p:nvSpPr>
          <p:cNvPr id="5" name="TextBox 5"/>
          <p:cNvSpPr txBox="1"/>
          <p:nvPr userDrawn="1"/>
        </p:nvSpPr>
        <p:spPr>
          <a:xfrm>
            <a:off x="11364623" y="6315803"/>
            <a:ext cx="28194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/>
            <a:fld id="{9A0DB2DC-4C9A-4742-B13C-FB6460FD3503}" type="slidenum">
              <a:rPr lang="zh-CN" altLang="en-US" sz="1400" dirty="0">
                <a:solidFill>
                  <a:srgbClr val="F8F8F8"/>
                </a:solidFill>
              </a:rPr>
            </a:fld>
            <a:endParaRPr lang="zh-CN" altLang="en-US" sz="1400" dirty="0">
              <a:solidFill>
                <a:srgbClr val="F8F8F8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 userDrawn="1"/>
        </p:nvSpPr>
        <p:spPr>
          <a:xfrm>
            <a:off x="0" y="6704013"/>
            <a:ext cx="12191683" cy="15398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12" y="4406900"/>
            <a:ext cx="1036205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12" y="2906713"/>
            <a:ext cx="1036205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3765" indent="0">
              <a:buNone/>
              <a:defRPr sz="1600"/>
            </a:lvl3pPr>
            <a:lvl4pPr marL="1370965" indent="0">
              <a:buNone/>
              <a:defRPr sz="1400"/>
            </a:lvl4pPr>
            <a:lvl5pPr marL="1828165" indent="0">
              <a:buNone/>
              <a:defRPr sz="1400"/>
            </a:lvl5pPr>
            <a:lvl6pPr marL="2285365" indent="0">
              <a:buNone/>
              <a:defRPr sz="1400"/>
            </a:lvl6pPr>
            <a:lvl7pPr marL="2741930" indent="0">
              <a:buNone/>
              <a:defRPr sz="1400"/>
            </a:lvl7pPr>
            <a:lvl8pPr marL="3199130" indent="0">
              <a:buNone/>
              <a:defRPr sz="1400"/>
            </a:lvl8pPr>
            <a:lvl9pPr marL="365633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46" y="1600200"/>
            <a:ext cx="540953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217" y="1600200"/>
            <a:ext cx="5411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46" y="274638"/>
            <a:ext cx="10972991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46" y="1535113"/>
            <a:ext cx="53873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46" y="2174875"/>
            <a:ext cx="53873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432" y="1535113"/>
            <a:ext cx="538890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432" y="2174875"/>
            <a:ext cx="538890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400" y="0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49200" y="2768400"/>
            <a:ext cx="6098400" cy="1325563"/>
          </a:xfrm>
        </p:spPr>
        <p:txBody>
          <a:bodyPr>
            <a:normAutofit/>
          </a:bodyPr>
          <a:lstStyle>
            <a:lvl1pPr algn="ctr">
              <a:defRPr sz="8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4"/>
          <p:cNvSpPr/>
          <p:nvPr userDrawn="1"/>
        </p:nvSpPr>
        <p:spPr>
          <a:xfrm>
            <a:off x="11283436" y="6315803"/>
            <a:ext cx="436380" cy="279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/>
          </a:p>
        </p:txBody>
      </p:sp>
      <p:sp>
        <p:nvSpPr>
          <p:cNvPr id="7" name="TextBox 5"/>
          <p:cNvSpPr txBox="1"/>
          <p:nvPr userDrawn="1"/>
        </p:nvSpPr>
        <p:spPr>
          <a:xfrm>
            <a:off x="11364623" y="6315803"/>
            <a:ext cx="28194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/>
            <a:fld id="{9A0DB2DC-4C9A-4742-B13C-FB6460FD3503}" type="slidenum">
              <a:rPr lang="zh-CN" altLang="en-US" sz="1400" dirty="0">
                <a:solidFill>
                  <a:srgbClr val="F8F8F8"/>
                </a:solidFill>
              </a:rPr>
            </a:fld>
            <a:endParaRPr lang="zh-CN" altLang="en-US" sz="1400" dirty="0">
              <a:solidFill>
                <a:srgbClr val="F8F8F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114020" y="365125"/>
            <a:ext cx="223978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155898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 userDrawn="1"/>
        </p:nvSpPr>
        <p:spPr>
          <a:xfrm>
            <a:off x="0" y="6704013"/>
            <a:ext cx="12191683" cy="15398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/>
          </a:p>
        </p:txBody>
      </p:sp>
      <p:sp>
        <p:nvSpPr>
          <p:cNvPr id="3075" name="矩形 4"/>
          <p:cNvSpPr/>
          <p:nvPr userDrawn="1"/>
        </p:nvSpPr>
        <p:spPr>
          <a:xfrm>
            <a:off x="11283436" y="6315803"/>
            <a:ext cx="436380" cy="279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/>
          </a:p>
        </p:txBody>
      </p:sp>
      <p:sp>
        <p:nvSpPr>
          <p:cNvPr id="3076" name="TextBox 5"/>
          <p:cNvSpPr txBox="1"/>
          <p:nvPr userDrawn="1"/>
        </p:nvSpPr>
        <p:spPr>
          <a:xfrm>
            <a:off x="11364623" y="6315803"/>
            <a:ext cx="28194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/>
            <a:fld id="{9A0DB2DC-4C9A-4742-B13C-FB6460FD3503}" type="slidenum">
              <a:rPr lang="zh-CN" altLang="en-US" sz="1400" dirty="0">
                <a:solidFill>
                  <a:srgbClr val="F8F8F8"/>
                </a:solidFill>
              </a:rPr>
            </a:fld>
            <a:endParaRPr lang="zh-CN" altLang="en-US" sz="1400" dirty="0">
              <a:solidFill>
                <a:srgbClr val="F8F8F8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46" y="1600200"/>
            <a:ext cx="540953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217" y="1600200"/>
            <a:ext cx="5411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矩形 4"/>
          <p:cNvSpPr/>
          <p:nvPr userDrawn="1"/>
        </p:nvSpPr>
        <p:spPr>
          <a:xfrm>
            <a:off x="11283436" y="6315803"/>
            <a:ext cx="436380" cy="279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364623" y="6315803"/>
            <a:ext cx="28194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/>
            <a:fld id="{9A0DB2DC-4C9A-4742-B13C-FB6460FD3503}" type="slidenum">
              <a:rPr lang="zh-CN" altLang="en-US" sz="1400" dirty="0">
                <a:solidFill>
                  <a:srgbClr val="F8F8F8"/>
                </a:solidFill>
              </a:rPr>
            </a:fld>
            <a:endParaRPr lang="zh-CN" altLang="en-US" sz="1400" dirty="0">
              <a:solidFill>
                <a:srgbClr val="F8F8F8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46" y="274638"/>
            <a:ext cx="10972991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46" y="1535113"/>
            <a:ext cx="53873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46" y="2174875"/>
            <a:ext cx="53873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432" y="1535113"/>
            <a:ext cx="538890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432" y="2174875"/>
            <a:ext cx="538890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矩形 4"/>
          <p:cNvSpPr/>
          <p:nvPr userDrawn="1"/>
        </p:nvSpPr>
        <p:spPr>
          <a:xfrm>
            <a:off x="11283436" y="6315803"/>
            <a:ext cx="436380" cy="279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/>
          </a:p>
        </p:txBody>
      </p:sp>
      <p:sp>
        <p:nvSpPr>
          <p:cNvPr id="8" name="TextBox 5"/>
          <p:cNvSpPr txBox="1"/>
          <p:nvPr userDrawn="1"/>
        </p:nvSpPr>
        <p:spPr>
          <a:xfrm>
            <a:off x="11364623" y="6315803"/>
            <a:ext cx="28194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/>
            <a:fld id="{9A0DB2DC-4C9A-4742-B13C-FB6460FD3503}" type="slidenum">
              <a:rPr lang="zh-CN" altLang="en-US" sz="1400" dirty="0">
                <a:solidFill>
                  <a:srgbClr val="F8F8F8"/>
                </a:solidFill>
              </a:rPr>
            </a:fld>
            <a:endParaRPr lang="zh-CN" altLang="en-US" sz="1400" dirty="0">
              <a:solidFill>
                <a:srgbClr val="F8F8F8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 userDrawn="1"/>
        </p:nvSpPr>
        <p:spPr>
          <a:xfrm>
            <a:off x="11283436" y="6315803"/>
            <a:ext cx="436380" cy="279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/>
          </a:p>
        </p:txBody>
      </p:sp>
      <p:sp>
        <p:nvSpPr>
          <p:cNvPr id="3" name="TextBox 5"/>
          <p:cNvSpPr txBox="1"/>
          <p:nvPr userDrawn="1"/>
        </p:nvSpPr>
        <p:spPr>
          <a:xfrm>
            <a:off x="11364623" y="6315803"/>
            <a:ext cx="28194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/>
            <a:fld id="{9A0DB2DC-4C9A-4742-B13C-FB6460FD3503}" type="slidenum">
              <a:rPr lang="zh-CN" altLang="en-US" sz="1400" dirty="0">
                <a:solidFill>
                  <a:srgbClr val="F8F8F8"/>
                </a:solidFill>
              </a:rPr>
            </a:fld>
            <a:endParaRPr lang="zh-CN" altLang="en-US" sz="1400" dirty="0">
              <a:solidFill>
                <a:srgbClr val="F8F8F8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46" y="273050"/>
            <a:ext cx="40115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864" y="273050"/>
            <a:ext cx="681547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46" y="1435100"/>
            <a:ext cx="40115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1930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矩形 4"/>
          <p:cNvSpPr/>
          <p:nvPr userDrawn="1"/>
        </p:nvSpPr>
        <p:spPr>
          <a:xfrm>
            <a:off x="11283436" y="6315803"/>
            <a:ext cx="436380" cy="279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364623" y="6315803"/>
            <a:ext cx="28194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/>
            <a:fld id="{9A0DB2DC-4C9A-4742-B13C-FB6460FD3503}" type="slidenum">
              <a:rPr lang="zh-CN" altLang="en-US" sz="1400" dirty="0">
                <a:solidFill>
                  <a:srgbClr val="F8F8F8"/>
                </a:solidFill>
              </a:rPr>
            </a:fld>
            <a:endParaRPr lang="zh-CN" altLang="en-US" sz="1400" dirty="0">
              <a:solidFill>
                <a:srgbClr val="F8F8F8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79" y="4800600"/>
            <a:ext cx="731532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79" y="612775"/>
            <a:ext cx="7315327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1930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79" y="5367338"/>
            <a:ext cx="731532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1930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280" y="908050"/>
            <a:ext cx="2742057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46" y="908050"/>
            <a:ext cx="8078597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346" y="908050"/>
            <a:ext cx="10972991" cy="635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346" y="1600200"/>
            <a:ext cx="10972991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</p:txBody>
      </p:sp>
      <p:sp>
        <p:nvSpPr>
          <p:cNvPr id="4" name="矩形 4"/>
          <p:cNvSpPr/>
          <p:nvPr userDrawn="1"/>
        </p:nvSpPr>
        <p:spPr>
          <a:xfrm>
            <a:off x="11283436" y="6315803"/>
            <a:ext cx="436380" cy="279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/>
          </a:p>
        </p:txBody>
      </p:sp>
      <p:sp>
        <p:nvSpPr>
          <p:cNvPr id="5" name="TextBox 5"/>
          <p:cNvSpPr txBox="1"/>
          <p:nvPr userDrawn="1"/>
        </p:nvSpPr>
        <p:spPr>
          <a:xfrm>
            <a:off x="11364623" y="6315803"/>
            <a:ext cx="28194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/>
            <a:fld id="{9A0DB2DC-4C9A-4742-B13C-FB6460FD3503}" type="slidenum">
              <a:rPr lang="zh-CN" altLang="en-US" sz="1400" dirty="0">
                <a:solidFill>
                  <a:srgbClr val="F8F8F8"/>
                </a:solidFill>
              </a:rPr>
            </a:fld>
            <a:endParaRPr lang="zh-CN" altLang="en-US" sz="1400" dirty="0">
              <a:solidFill>
                <a:srgbClr val="F8F8F8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>
    <p:cover/>
  </p:transition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342900" indent="-342265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3"/>
          </a:solidFill>
          <a:latin typeface="+mn-lt"/>
          <a:ea typeface="+mn-ea"/>
          <a:cs typeface="+mn-cs"/>
        </a:defRPr>
      </a:lvl1pPr>
      <a:lvl2pPr marL="742950" indent="-28511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3"/>
          </a:solidFill>
          <a:latin typeface="+mn-lt"/>
          <a:ea typeface="仿宋_GB2312" pitchFamily="49" charset="-122"/>
        </a:defRPr>
      </a:lvl2pPr>
      <a:lvl3pPr marL="1142365" indent="-22796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9565" indent="-22796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765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330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0530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7730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4295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346" y="908050"/>
            <a:ext cx="10972991" cy="635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346" y="1600200"/>
            <a:ext cx="10972991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</p:txBody>
      </p:sp>
      <p:sp>
        <p:nvSpPr>
          <p:cNvPr id="4" name="矩形 4"/>
          <p:cNvSpPr/>
          <p:nvPr userDrawn="1"/>
        </p:nvSpPr>
        <p:spPr>
          <a:xfrm>
            <a:off x="11283436" y="6315803"/>
            <a:ext cx="436380" cy="279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/>
          </a:p>
        </p:txBody>
      </p:sp>
      <p:sp>
        <p:nvSpPr>
          <p:cNvPr id="5" name="TextBox 5"/>
          <p:cNvSpPr txBox="1"/>
          <p:nvPr userDrawn="1"/>
        </p:nvSpPr>
        <p:spPr>
          <a:xfrm>
            <a:off x="11364623" y="6315803"/>
            <a:ext cx="28194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/>
            <a:fld id="{9A0DB2DC-4C9A-4742-B13C-FB6460FD3503}" type="slidenum">
              <a:rPr lang="zh-CN" altLang="en-US" sz="1400" dirty="0">
                <a:solidFill>
                  <a:srgbClr val="F8F8F8"/>
                </a:solidFill>
              </a:rPr>
            </a:fld>
            <a:endParaRPr lang="zh-CN" altLang="en-US" sz="1400" dirty="0">
              <a:solidFill>
                <a:srgbClr val="F8F8F8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transition spd="slow">
    <p:cover/>
  </p:transition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342900" indent="-342265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3"/>
          </a:solidFill>
          <a:latin typeface="+mn-lt"/>
          <a:ea typeface="+mn-ea"/>
          <a:cs typeface="+mn-cs"/>
        </a:defRPr>
      </a:lvl1pPr>
      <a:lvl2pPr marL="742950" indent="-28511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3"/>
          </a:solidFill>
          <a:latin typeface="+mn-lt"/>
          <a:ea typeface="仿宋_GB2312" pitchFamily="49" charset="-122"/>
        </a:defRPr>
      </a:lvl2pPr>
      <a:lvl3pPr marL="1142365" indent="-22796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9565" indent="-22796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765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330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0530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7730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4295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6" cstate="email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529" y="-297"/>
            <a:ext cx="12193057" cy="6858594"/>
          </a:xfrm>
          <a:prstGeom prst="rect">
            <a:avLst/>
          </a:prstGeom>
          <a:solidFill>
            <a:srgbClr val="FE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.xml"/><Relationship Id="rId2" Type="http://schemas.openxmlformats.org/officeDocument/2006/relationships/slide" Target="slide4.xml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547" y="1364523"/>
            <a:ext cx="6956701" cy="5009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072515" y="1964030"/>
            <a:ext cx="5988730" cy="16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1" tIns="45700" rIns="91401" bIns="4570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第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3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章 网络层协议实验</a:t>
            </a:r>
            <a:endParaRPr kumimoji="0" sz="4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rcRect l="5630"/>
          <a:stretch>
            <a:fillRect/>
          </a:stretch>
        </p:blipFill>
        <p:spPr>
          <a:xfrm>
            <a:off x="0" y="1428"/>
            <a:ext cx="5147705" cy="68551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303" y="2157943"/>
            <a:ext cx="2727775" cy="150273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380413" y="4277959"/>
            <a:ext cx="2376170" cy="3848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叶阿勇 赖会霞 张桢萍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4699" y="4263360"/>
            <a:ext cx="868680" cy="3848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制作者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8" grpId="0" bldLvl="0" animBg="1"/>
      <p:bldP spid="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028308" y="159478"/>
            <a:ext cx="3311732" cy="8743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</a:rPr>
              <a:t>实验步骤</a:t>
            </a:r>
            <a:endParaRPr lang="zh-CN" altLang="en-US" sz="4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Freeform 11"/>
          <p:cNvSpPr>
            <a:spLocks noEditPoints="1"/>
          </p:cNvSpPr>
          <p:nvPr/>
        </p:nvSpPr>
        <p:spPr>
          <a:xfrm flipH="1">
            <a:off x="2222490" y="2134076"/>
            <a:ext cx="247547" cy="245960"/>
          </a:xfrm>
          <a:custGeom>
            <a:avLst/>
            <a:gdLst/>
            <a:ahLst/>
            <a:cxnLst>
              <a:cxn ang="0">
                <a:pos x="123825" y="0"/>
              </a:cxn>
              <a:cxn ang="0">
                <a:pos x="0" y="123032"/>
              </a:cxn>
              <a:cxn ang="0">
                <a:pos x="123825" y="246063"/>
              </a:cxn>
              <a:cxn ang="0">
                <a:pos x="247650" y="123032"/>
              </a:cxn>
              <a:cxn ang="0">
                <a:pos x="123825" y="0"/>
              </a:cxn>
              <a:cxn ang="0">
                <a:pos x="49387" y="125876"/>
              </a:cxn>
              <a:cxn ang="0">
                <a:pos x="101637" y="155745"/>
              </a:cxn>
              <a:cxn ang="0">
                <a:pos x="153887" y="185614"/>
              </a:cxn>
              <a:cxn ang="0">
                <a:pos x="153887" y="125876"/>
              </a:cxn>
              <a:cxn ang="0">
                <a:pos x="153887" y="66138"/>
              </a:cxn>
              <a:cxn ang="0">
                <a:pos x="101637" y="96007"/>
              </a:cxn>
              <a:cxn ang="0">
                <a:pos x="49387" y="125876"/>
              </a:cxn>
            </a:cxnLst>
            <a:rect l="0" t="0" r="0" b="0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13"/>
          <p:cNvSpPr>
            <a:spLocks noEditPoints="1"/>
          </p:cNvSpPr>
          <p:nvPr/>
        </p:nvSpPr>
        <p:spPr>
          <a:xfrm flipH="1">
            <a:off x="2222490" y="3645901"/>
            <a:ext cx="247547" cy="245960"/>
          </a:xfrm>
          <a:custGeom>
            <a:avLst/>
            <a:gdLst/>
            <a:ahLst/>
            <a:cxnLst>
              <a:cxn ang="0">
                <a:pos x="123825" y="0"/>
              </a:cxn>
              <a:cxn ang="0">
                <a:pos x="0" y="123032"/>
              </a:cxn>
              <a:cxn ang="0">
                <a:pos x="123825" y="246063"/>
              </a:cxn>
              <a:cxn ang="0">
                <a:pos x="247650" y="123032"/>
              </a:cxn>
              <a:cxn ang="0">
                <a:pos x="123825" y="0"/>
              </a:cxn>
              <a:cxn ang="0">
                <a:pos x="49387" y="125876"/>
              </a:cxn>
              <a:cxn ang="0">
                <a:pos x="101637" y="155745"/>
              </a:cxn>
              <a:cxn ang="0">
                <a:pos x="153887" y="185614"/>
              </a:cxn>
              <a:cxn ang="0">
                <a:pos x="153887" y="125876"/>
              </a:cxn>
              <a:cxn ang="0">
                <a:pos x="153887" y="66138"/>
              </a:cxn>
              <a:cxn ang="0">
                <a:pos x="101637" y="96007"/>
              </a:cxn>
              <a:cxn ang="0">
                <a:pos x="49387" y="125876"/>
              </a:cxn>
            </a:cxnLst>
            <a:rect l="0" t="0" r="0" b="0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矩形 25"/>
          <p:cNvSpPr>
            <a:spLocks noChangeArrowheads="1"/>
          </p:cNvSpPr>
          <p:nvPr/>
        </p:nvSpPr>
        <p:spPr bwMode="auto">
          <a:xfrm>
            <a:off x="2470150" y="2047597"/>
            <a:ext cx="92575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algn="l" defTabSz="914400" rtl="0" eaLnBrk="1" fontAlgn="base" latinLnBrk="0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选择适当的IP 地址、掩码和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网关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PC0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： 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IP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地址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子网掩码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              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默认网关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          192.168.1.1   255.255.255.0  192.168.1.254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192.168.4.1 → Router0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的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Se0/0/0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2470150" y="3526129"/>
            <a:ext cx="6553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为主机分配所选的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信息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单击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PC0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，单击</a:t>
            </a:r>
            <a:r>
              <a:rPr lang="en-US" altLang="zh-CN" sz="2400" dirty="0" err="1">
                <a:solidFill>
                  <a:schemeClr val="accent6">
                    <a:lumMod val="50000"/>
                  </a:schemeClr>
                </a:solidFill>
              </a:rPr>
              <a:t>Config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（配置）选项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卡。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矩形 34"/>
          <p:cNvSpPr>
            <a:spLocks noChangeArrowheads="1"/>
          </p:cNvSpPr>
          <p:nvPr/>
        </p:nvSpPr>
        <p:spPr bwMode="auto">
          <a:xfrm>
            <a:off x="2461523" y="4520351"/>
            <a:ext cx="94894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为Router0的Se0/0/0接口分配所选的信息</a:t>
            </a:r>
            <a:endParaRPr lang="en-US" altLang="zh-CN" sz="2400" b="1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单击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Router0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，单击</a:t>
            </a:r>
            <a:r>
              <a:rPr lang="en-US" altLang="zh-CN" sz="2400" dirty="0" err="1">
                <a:solidFill>
                  <a:schemeClr val="accent6">
                    <a:lumMod val="50000"/>
                  </a:schemeClr>
                </a:solidFill>
              </a:rPr>
              <a:t>Config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（配置）选项卡。选择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Serial0/0/0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。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矩形 36"/>
          <p:cNvSpPr>
            <a:spLocks noChangeArrowheads="1"/>
          </p:cNvSpPr>
          <p:nvPr/>
        </p:nvSpPr>
        <p:spPr bwMode="auto">
          <a:xfrm>
            <a:off x="2434804" y="5582435"/>
            <a:ext cx="66230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测试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连通性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测试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PC0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Server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间的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连通性。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43302" y="1926017"/>
            <a:ext cx="1143841" cy="971101"/>
            <a:chOff x="1043303" y="1926017"/>
            <a:chExt cx="1066356" cy="1058421"/>
          </a:xfrm>
        </p:grpSpPr>
        <p:sp>
          <p:nvSpPr>
            <p:cNvPr id="18" name="Oval 5"/>
            <p:cNvSpPr/>
            <p:nvPr/>
          </p:nvSpPr>
          <p:spPr>
            <a:xfrm>
              <a:off x="1043303" y="1926017"/>
              <a:ext cx="1066356" cy="1058421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TextBox 20"/>
            <p:cNvSpPr txBox="1"/>
            <p:nvPr/>
          </p:nvSpPr>
          <p:spPr>
            <a:xfrm flipH="1">
              <a:off x="1198173" y="2283708"/>
              <a:ext cx="755335" cy="6134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algn="ctr"/>
              <a:r>
                <a:rPr lang="en-US" altLang="zh-CN" sz="3200" b="1" dirty="0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32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52132" y="1991382"/>
              <a:ext cx="647700" cy="38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step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42479" y="3312383"/>
            <a:ext cx="1065721" cy="950679"/>
            <a:chOff x="1042479" y="3120989"/>
            <a:chExt cx="1066356" cy="1058422"/>
          </a:xfrm>
        </p:grpSpPr>
        <p:sp>
          <p:nvSpPr>
            <p:cNvPr id="19" name="Oval 6"/>
            <p:cNvSpPr/>
            <p:nvPr/>
          </p:nvSpPr>
          <p:spPr>
            <a:xfrm>
              <a:off x="1042479" y="3120989"/>
              <a:ext cx="1066356" cy="1058422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Box 21"/>
            <p:cNvSpPr txBox="1"/>
            <p:nvPr/>
          </p:nvSpPr>
          <p:spPr>
            <a:xfrm flipH="1">
              <a:off x="1198310" y="3550127"/>
              <a:ext cx="756923" cy="6134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algn="ctr"/>
              <a:r>
                <a:rPr lang="en-US" altLang="zh-CN" sz="3200" b="1" dirty="0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32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52251" y="3236837"/>
              <a:ext cx="647700" cy="38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step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43938" y="4356097"/>
            <a:ext cx="1064262" cy="972997"/>
            <a:chOff x="1043938" y="4260400"/>
            <a:chExt cx="1066356" cy="1058422"/>
          </a:xfrm>
        </p:grpSpPr>
        <p:sp>
          <p:nvSpPr>
            <p:cNvPr id="20" name="Oval 7"/>
            <p:cNvSpPr/>
            <p:nvPr/>
          </p:nvSpPr>
          <p:spPr>
            <a:xfrm>
              <a:off x="1043938" y="4260400"/>
              <a:ext cx="1066356" cy="1058422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TextBox 22"/>
            <p:cNvSpPr txBox="1"/>
            <p:nvPr/>
          </p:nvSpPr>
          <p:spPr>
            <a:xfrm flipH="1">
              <a:off x="1198808" y="4619987"/>
              <a:ext cx="756922" cy="6134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algn="ctr"/>
              <a:r>
                <a:rPr lang="en-US" altLang="zh-CN" sz="3200" b="1" dirty="0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32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51810" y="4332733"/>
              <a:ext cx="647700" cy="38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step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41844" y="5425744"/>
            <a:ext cx="977801" cy="899082"/>
            <a:chOff x="1041844" y="5391239"/>
            <a:chExt cx="1066356" cy="1058421"/>
          </a:xfrm>
        </p:grpSpPr>
        <p:sp>
          <p:nvSpPr>
            <p:cNvPr id="21" name="Oval 8"/>
            <p:cNvSpPr/>
            <p:nvPr/>
          </p:nvSpPr>
          <p:spPr>
            <a:xfrm>
              <a:off x="1041844" y="5391239"/>
              <a:ext cx="1066356" cy="1058421"/>
            </a:xfrm>
            <a:prstGeom prst="ellipse">
              <a:avLst/>
            </a:prstGeom>
            <a:solidFill>
              <a:schemeClr val="tx2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TextBox 23"/>
            <p:cNvSpPr txBox="1"/>
            <p:nvPr/>
          </p:nvSpPr>
          <p:spPr>
            <a:xfrm flipH="1">
              <a:off x="1253225" y="5780360"/>
              <a:ext cx="756922" cy="6134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algn="ctr"/>
              <a:r>
                <a:rPr lang="en-US" altLang="zh-CN" sz="3200" b="1" dirty="0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32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53209" y="5487711"/>
              <a:ext cx="647700" cy="38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step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2" name="Freeform 5"/>
          <p:cNvSpPr/>
          <p:nvPr/>
        </p:nvSpPr>
        <p:spPr>
          <a:xfrm>
            <a:off x="504825" y="217805"/>
            <a:ext cx="1449070" cy="7569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6594" y="0"/>
              </a:cxn>
              <a:cxn ang="0">
                <a:pos x="1926594" y="461131"/>
              </a:cxn>
              <a:cxn ang="0">
                <a:pos x="1887930" y="461131"/>
              </a:cxn>
              <a:cxn ang="0">
                <a:pos x="1887930" y="38702"/>
              </a:cxn>
              <a:cxn ang="0">
                <a:pos x="38664" y="38702"/>
              </a:cxn>
              <a:cxn ang="0">
                <a:pos x="38664" y="1889814"/>
              </a:cxn>
              <a:cxn ang="0">
                <a:pos x="1887930" y="1889814"/>
              </a:cxn>
              <a:cxn ang="0">
                <a:pos x="1887930" y="1343044"/>
              </a:cxn>
              <a:cxn ang="0">
                <a:pos x="1926594" y="1343044"/>
              </a:cxn>
              <a:cxn ang="0">
                <a:pos x="1926594" y="1928516"/>
              </a:cxn>
              <a:cxn ang="0">
                <a:pos x="0" y="1928516"/>
              </a:cxn>
              <a:cxn ang="0">
                <a:pos x="0" y="0"/>
              </a:cxn>
            </a:cxnLst>
            <a:rect l="0" t="0" r="0" b="0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97815" y="60960"/>
            <a:ext cx="3054985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buClrTx/>
              <a:buSzTx/>
              <a:buFontTx/>
              <a:defRPr/>
            </a:pPr>
            <a:r>
              <a:rPr lang="en-US" altLang="zh-CN" sz="6000" b="1" noProof="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ea"/>
                <a:ea typeface="+mj-ea"/>
                <a:cs typeface="宋体" panose="02010600030101010101" pitchFamily="2" charset="-122"/>
              </a:rPr>
              <a:t>2.4</a:t>
            </a:r>
            <a:endParaRPr lang="en-US" altLang="zh-CN" sz="6000" b="1" noProof="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8" name="Freeform 13"/>
          <p:cNvSpPr>
            <a:spLocks noEditPoints="1"/>
          </p:cNvSpPr>
          <p:nvPr/>
        </p:nvSpPr>
        <p:spPr>
          <a:xfrm flipH="1">
            <a:off x="2213864" y="4633300"/>
            <a:ext cx="247547" cy="245960"/>
          </a:xfrm>
          <a:custGeom>
            <a:avLst/>
            <a:gdLst/>
            <a:ahLst/>
            <a:cxnLst>
              <a:cxn ang="0">
                <a:pos x="123825" y="0"/>
              </a:cxn>
              <a:cxn ang="0">
                <a:pos x="0" y="123032"/>
              </a:cxn>
              <a:cxn ang="0">
                <a:pos x="123825" y="246063"/>
              </a:cxn>
              <a:cxn ang="0">
                <a:pos x="247650" y="123032"/>
              </a:cxn>
              <a:cxn ang="0">
                <a:pos x="123825" y="0"/>
              </a:cxn>
              <a:cxn ang="0">
                <a:pos x="49387" y="125876"/>
              </a:cxn>
              <a:cxn ang="0">
                <a:pos x="101637" y="155745"/>
              </a:cxn>
              <a:cxn ang="0">
                <a:pos x="153887" y="185614"/>
              </a:cxn>
              <a:cxn ang="0">
                <a:pos x="153887" y="125876"/>
              </a:cxn>
              <a:cxn ang="0">
                <a:pos x="153887" y="66138"/>
              </a:cxn>
              <a:cxn ang="0">
                <a:pos x="101637" y="96007"/>
              </a:cxn>
              <a:cxn ang="0">
                <a:pos x="49387" y="125876"/>
              </a:cxn>
            </a:cxnLst>
            <a:rect l="0" t="0" r="0" b="0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3"/>
          <p:cNvSpPr>
            <a:spLocks noEditPoints="1"/>
          </p:cNvSpPr>
          <p:nvPr/>
        </p:nvSpPr>
        <p:spPr>
          <a:xfrm flipH="1">
            <a:off x="2187144" y="5668079"/>
            <a:ext cx="247547" cy="245960"/>
          </a:xfrm>
          <a:custGeom>
            <a:avLst/>
            <a:gdLst/>
            <a:ahLst/>
            <a:cxnLst>
              <a:cxn ang="0">
                <a:pos x="123825" y="0"/>
              </a:cxn>
              <a:cxn ang="0">
                <a:pos x="0" y="123032"/>
              </a:cxn>
              <a:cxn ang="0">
                <a:pos x="123825" y="246063"/>
              </a:cxn>
              <a:cxn ang="0">
                <a:pos x="247650" y="123032"/>
              </a:cxn>
              <a:cxn ang="0">
                <a:pos x="123825" y="0"/>
              </a:cxn>
              <a:cxn ang="0">
                <a:pos x="49387" y="125876"/>
              </a:cxn>
              <a:cxn ang="0">
                <a:pos x="101637" y="155745"/>
              </a:cxn>
              <a:cxn ang="0">
                <a:pos x="153887" y="185614"/>
              </a:cxn>
              <a:cxn ang="0">
                <a:pos x="153887" y="125876"/>
              </a:cxn>
              <a:cxn ang="0">
                <a:pos x="153887" y="66138"/>
              </a:cxn>
              <a:cxn ang="0">
                <a:pos x="101637" y="96007"/>
              </a:cxn>
              <a:cxn ang="0">
                <a:pos x="49387" y="125876"/>
              </a:cxn>
            </a:cxnLst>
            <a:rect l="0" t="0" r="0" b="0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1441" y="1131570"/>
            <a:ext cx="931291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+mj-lt"/>
              </a:rPr>
              <a:t>任务一：练习主机和路由器的IP地址配置</a:t>
            </a:r>
            <a:endParaRPr lang="zh-CN" altLang="en-US" sz="2800" b="1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5"/>
          <p:cNvSpPr/>
          <p:nvPr/>
        </p:nvSpPr>
        <p:spPr>
          <a:xfrm>
            <a:off x="990598" y="1253792"/>
            <a:ext cx="1066356" cy="1058421"/>
          </a:xfrm>
          <a:prstGeom prst="ellipse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Oval 6"/>
          <p:cNvSpPr/>
          <p:nvPr/>
        </p:nvSpPr>
        <p:spPr>
          <a:xfrm>
            <a:off x="987234" y="2578064"/>
            <a:ext cx="1066356" cy="1058422"/>
          </a:xfrm>
          <a:prstGeom prst="ellipse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Oval 7"/>
          <p:cNvSpPr/>
          <p:nvPr/>
        </p:nvSpPr>
        <p:spPr>
          <a:xfrm>
            <a:off x="990598" y="3659055"/>
            <a:ext cx="1066356" cy="1058422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Oval 8"/>
          <p:cNvSpPr/>
          <p:nvPr/>
        </p:nvSpPr>
        <p:spPr>
          <a:xfrm>
            <a:off x="961834" y="5068717"/>
            <a:ext cx="1066356" cy="1058421"/>
          </a:xfrm>
          <a:prstGeom prst="ellipse">
            <a:avLst/>
          </a:prstGeom>
          <a:solidFill>
            <a:schemeClr val="tx2"/>
          </a:soli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Freeform 11"/>
          <p:cNvSpPr>
            <a:spLocks noEditPoints="1"/>
          </p:cNvSpPr>
          <p:nvPr/>
        </p:nvSpPr>
        <p:spPr>
          <a:xfrm flipH="1">
            <a:off x="2108190" y="1543286"/>
            <a:ext cx="247547" cy="245960"/>
          </a:xfrm>
          <a:custGeom>
            <a:avLst/>
            <a:gdLst/>
            <a:ahLst/>
            <a:cxnLst>
              <a:cxn ang="0">
                <a:pos x="123825" y="0"/>
              </a:cxn>
              <a:cxn ang="0">
                <a:pos x="0" y="123032"/>
              </a:cxn>
              <a:cxn ang="0">
                <a:pos x="123825" y="246063"/>
              </a:cxn>
              <a:cxn ang="0">
                <a:pos x="247650" y="123032"/>
              </a:cxn>
              <a:cxn ang="0">
                <a:pos x="123825" y="0"/>
              </a:cxn>
              <a:cxn ang="0">
                <a:pos x="49387" y="125876"/>
              </a:cxn>
              <a:cxn ang="0">
                <a:pos x="101637" y="155745"/>
              </a:cxn>
              <a:cxn ang="0">
                <a:pos x="153887" y="185614"/>
              </a:cxn>
              <a:cxn ang="0">
                <a:pos x="153887" y="125876"/>
              </a:cxn>
              <a:cxn ang="0">
                <a:pos x="153887" y="66138"/>
              </a:cxn>
              <a:cxn ang="0">
                <a:pos x="101637" y="96007"/>
              </a:cxn>
              <a:cxn ang="0">
                <a:pos x="49387" y="125876"/>
              </a:cxn>
            </a:cxnLst>
            <a:rect l="0" t="0" r="0" b="0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13"/>
          <p:cNvSpPr>
            <a:spLocks noEditPoints="1"/>
          </p:cNvSpPr>
          <p:nvPr/>
        </p:nvSpPr>
        <p:spPr>
          <a:xfrm flipH="1">
            <a:off x="2108190" y="2984419"/>
            <a:ext cx="247547" cy="245960"/>
          </a:xfrm>
          <a:custGeom>
            <a:avLst/>
            <a:gdLst/>
            <a:ahLst/>
            <a:cxnLst>
              <a:cxn ang="0">
                <a:pos x="123825" y="0"/>
              </a:cxn>
              <a:cxn ang="0">
                <a:pos x="0" y="123032"/>
              </a:cxn>
              <a:cxn ang="0">
                <a:pos x="123825" y="246063"/>
              </a:cxn>
              <a:cxn ang="0">
                <a:pos x="247650" y="123032"/>
              </a:cxn>
              <a:cxn ang="0">
                <a:pos x="123825" y="0"/>
              </a:cxn>
              <a:cxn ang="0">
                <a:pos x="49387" y="125876"/>
              </a:cxn>
              <a:cxn ang="0">
                <a:pos x="101637" y="155745"/>
              </a:cxn>
              <a:cxn ang="0">
                <a:pos x="153887" y="185614"/>
              </a:cxn>
              <a:cxn ang="0">
                <a:pos x="153887" y="125876"/>
              </a:cxn>
              <a:cxn ang="0">
                <a:pos x="153887" y="66138"/>
              </a:cxn>
              <a:cxn ang="0">
                <a:pos x="101637" y="96007"/>
              </a:cxn>
              <a:cxn ang="0">
                <a:pos x="49387" y="125876"/>
              </a:cxn>
            </a:cxnLst>
            <a:rect l="0" t="0" r="0" b="0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TextBox 20"/>
          <p:cNvSpPr txBox="1"/>
          <p:nvPr/>
        </p:nvSpPr>
        <p:spPr>
          <a:xfrm flipH="1">
            <a:off x="1145468" y="1660378"/>
            <a:ext cx="755335" cy="6134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/>
            <a:r>
              <a:rPr lang="en-US" altLang="zh-CN" sz="32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32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1"/>
          <p:cNvSpPr txBox="1"/>
          <p:nvPr/>
        </p:nvSpPr>
        <p:spPr>
          <a:xfrm flipH="1">
            <a:off x="1142430" y="2936717"/>
            <a:ext cx="756923" cy="6134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/>
            <a:r>
              <a:rPr lang="en-US" altLang="zh-CN" sz="32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2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22"/>
          <p:cNvSpPr txBox="1"/>
          <p:nvPr/>
        </p:nvSpPr>
        <p:spPr>
          <a:xfrm flipH="1">
            <a:off x="1145468" y="4054202"/>
            <a:ext cx="756922" cy="6134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/>
            <a:r>
              <a:rPr lang="en-US" altLang="zh-CN" sz="32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32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TextBox 23"/>
          <p:cNvSpPr txBox="1"/>
          <p:nvPr/>
        </p:nvSpPr>
        <p:spPr>
          <a:xfrm flipH="1">
            <a:off x="1116700" y="5388623"/>
            <a:ext cx="756922" cy="6134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/>
            <a:r>
              <a:rPr lang="en-US" altLang="zh-CN" sz="32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32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25"/>
          <p:cNvSpPr>
            <a:spLocks noChangeArrowheads="1"/>
          </p:cNvSpPr>
          <p:nvPr/>
        </p:nvSpPr>
        <p:spPr bwMode="auto">
          <a:xfrm>
            <a:off x="2400300" y="1414748"/>
            <a:ext cx="784352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algn="l" defTabSz="914400" rtl="0" eaLnBrk="1" fontAlgn="base" latinLnBrk="0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为Route1接口选择适当的 IP地址和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掩码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从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表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3-4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中分别为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Router1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两个以太网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接口选择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IP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地址和子网掩码，其中，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Net1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要求支持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170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台主机，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Net2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要求支持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300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台主机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。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2355849" y="2898140"/>
            <a:ext cx="71504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为路由器分配所选的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信息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检查答案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。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矩形 34"/>
          <p:cNvSpPr>
            <a:spLocks noChangeArrowheads="1"/>
          </p:cNvSpPr>
          <p:nvPr/>
        </p:nvSpPr>
        <p:spPr bwMode="auto">
          <a:xfrm>
            <a:off x="2400300" y="3865238"/>
            <a:ext cx="886519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在路由器上进行路由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聚合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为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Router0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添加一条静态</a:t>
            </a:r>
            <a:r>
              <a:rPr lang="zh-CN" altLang="zh-CN" sz="2400" dirty="0" smtClean="0">
                <a:solidFill>
                  <a:schemeClr val="accent6">
                    <a:lumMod val="50000"/>
                  </a:schemeClr>
                </a:solidFill>
              </a:rPr>
              <a:t>路由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Net1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地址块为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10.0.1.0/24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Net2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的地址块为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10.0.2.0/23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，可以聚合为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10.0.0.0/22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</a:rPr>
              <a:t>。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矩形 36"/>
          <p:cNvSpPr>
            <a:spLocks noChangeArrowheads="1"/>
          </p:cNvSpPr>
          <p:nvPr/>
        </p:nvSpPr>
        <p:spPr bwMode="auto">
          <a:xfrm>
            <a:off x="2320925" y="5409934"/>
            <a:ext cx="66230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测试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连通性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测试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PC0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PC1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间的连通性。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8157" y="1443617"/>
            <a:ext cx="64770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step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8276" y="2736457"/>
            <a:ext cx="64770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step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00375" y="3840608"/>
            <a:ext cx="64770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step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96059" y="5168364"/>
            <a:ext cx="64770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step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8" name="Freeform 13"/>
          <p:cNvSpPr>
            <a:spLocks noEditPoints="1"/>
          </p:cNvSpPr>
          <p:nvPr/>
        </p:nvSpPr>
        <p:spPr>
          <a:xfrm flipH="1">
            <a:off x="2108190" y="3950882"/>
            <a:ext cx="247547" cy="245960"/>
          </a:xfrm>
          <a:custGeom>
            <a:avLst/>
            <a:gdLst/>
            <a:ahLst/>
            <a:cxnLst>
              <a:cxn ang="0">
                <a:pos x="123825" y="0"/>
              </a:cxn>
              <a:cxn ang="0">
                <a:pos x="0" y="123032"/>
              </a:cxn>
              <a:cxn ang="0">
                <a:pos x="123825" y="246063"/>
              </a:cxn>
              <a:cxn ang="0">
                <a:pos x="247650" y="123032"/>
              </a:cxn>
              <a:cxn ang="0">
                <a:pos x="123825" y="0"/>
              </a:cxn>
              <a:cxn ang="0">
                <a:pos x="49387" y="125876"/>
              </a:cxn>
              <a:cxn ang="0">
                <a:pos x="101637" y="155745"/>
              </a:cxn>
              <a:cxn ang="0">
                <a:pos x="153887" y="185614"/>
              </a:cxn>
              <a:cxn ang="0">
                <a:pos x="153887" y="125876"/>
              </a:cxn>
              <a:cxn ang="0">
                <a:pos x="153887" y="66138"/>
              </a:cxn>
              <a:cxn ang="0">
                <a:pos x="101637" y="96007"/>
              </a:cxn>
              <a:cxn ang="0">
                <a:pos x="49387" y="125876"/>
              </a:cxn>
            </a:cxnLst>
            <a:rect l="0" t="0" r="0" b="0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3"/>
          <p:cNvSpPr>
            <a:spLocks noEditPoints="1"/>
          </p:cNvSpPr>
          <p:nvPr/>
        </p:nvSpPr>
        <p:spPr>
          <a:xfrm flipH="1">
            <a:off x="2056755" y="5474947"/>
            <a:ext cx="247547" cy="245960"/>
          </a:xfrm>
          <a:custGeom>
            <a:avLst/>
            <a:gdLst/>
            <a:ahLst/>
            <a:cxnLst>
              <a:cxn ang="0">
                <a:pos x="123825" y="0"/>
              </a:cxn>
              <a:cxn ang="0">
                <a:pos x="0" y="123032"/>
              </a:cxn>
              <a:cxn ang="0">
                <a:pos x="123825" y="246063"/>
              </a:cxn>
              <a:cxn ang="0">
                <a:pos x="247650" y="123032"/>
              </a:cxn>
              <a:cxn ang="0">
                <a:pos x="123825" y="0"/>
              </a:cxn>
              <a:cxn ang="0">
                <a:pos x="49387" y="125876"/>
              </a:cxn>
              <a:cxn ang="0">
                <a:pos x="101637" y="155745"/>
              </a:cxn>
              <a:cxn ang="0">
                <a:pos x="153887" y="185614"/>
              </a:cxn>
              <a:cxn ang="0">
                <a:pos x="153887" y="125876"/>
              </a:cxn>
              <a:cxn ang="0">
                <a:pos x="153887" y="66138"/>
              </a:cxn>
              <a:cxn ang="0">
                <a:pos x="101637" y="96007"/>
              </a:cxn>
              <a:cxn ang="0">
                <a:pos x="49387" y="125876"/>
              </a:cxn>
            </a:cxnLst>
            <a:rect l="0" t="0" r="0" b="0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7520" y="712470"/>
            <a:ext cx="972185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+mj-lt"/>
              </a:rPr>
              <a:t>任务二：练习CIDR地址规划</a:t>
            </a:r>
            <a:endParaRPr lang="zh-CN" altLang="en-US" sz="2800" b="1">
              <a:latin typeface="+mj-lt"/>
            </a:endParaRPr>
          </a:p>
        </p:txBody>
      </p:sp>
      <p:sp>
        <p:nvSpPr>
          <p:cNvPr id="7" name="Freeform 5"/>
          <p:cNvSpPr/>
          <p:nvPr/>
        </p:nvSpPr>
        <p:spPr>
          <a:xfrm>
            <a:off x="0" y="225173"/>
            <a:ext cx="357039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50475" y="333076"/>
              </a:cxn>
              <a:cxn ang="0">
                <a:pos x="350475" y="314571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9" h="1050">
                <a:moveTo>
                  <a:pt x="0" y="1050"/>
                </a:moveTo>
                <a:lnTo>
                  <a:pt x="510" y="540"/>
                </a:lnTo>
                <a:cubicBezTo>
                  <a:pt x="519" y="532"/>
                  <a:pt x="519" y="518"/>
                  <a:pt x="510" y="510"/>
                </a:cubicBezTo>
                <a:lnTo>
                  <a:pt x="0" y="0"/>
                </a:lnTo>
                <a:lnTo>
                  <a:pt x="0" y="1050"/>
                </a:lnTo>
                <a:close/>
              </a:path>
            </a:pathLst>
          </a:custGeom>
          <a:solidFill>
            <a:srgbClr val="57646B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6"/>
          <p:cNvSpPr/>
          <p:nvPr/>
        </p:nvSpPr>
        <p:spPr>
          <a:xfrm>
            <a:off x="0" y="64902"/>
            <a:ext cx="355452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48376" y="334607"/>
              </a:cxn>
              <a:cxn ang="0">
                <a:pos x="348376" y="313040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8" h="1051">
                <a:moveTo>
                  <a:pt x="0" y="1051"/>
                </a:moveTo>
                <a:lnTo>
                  <a:pt x="508" y="543"/>
                </a:lnTo>
                <a:cubicBezTo>
                  <a:pt x="518" y="533"/>
                  <a:pt x="518" y="518"/>
                  <a:pt x="508" y="508"/>
                </a:cubicBezTo>
                <a:lnTo>
                  <a:pt x="0" y="0"/>
                </a:lnTo>
                <a:lnTo>
                  <a:pt x="0" y="105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593238" y="1498698"/>
            <a:ext cx="1344513" cy="14568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宋体" panose="02010600030101010101" pitchFamily="2" charset="-122"/>
              </a:rPr>
              <a:t>表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宋体" panose="02010600030101010101" pitchFamily="2" charset="-122"/>
              </a:rPr>
              <a:t>3-4 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宋体" panose="02010600030101010101" pitchFamily="2" charset="-122"/>
              </a:rPr>
              <a:t>地址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黑体" panose="02010609060101010101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10.0.1.254/24	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10.0.3.254/23	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10.0.4.254/25	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10.0.5.254/26	</a:t>
            </a:r>
            <a:endParaRPr kumimoji="0" lang="zh-CN" altLang="zh-CN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256971" y="4196408"/>
          <a:ext cx="4324350" cy="35560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441450"/>
                <a:gridCol w="1441450"/>
                <a:gridCol w="1441450"/>
              </a:tblGrid>
              <a:tr h="1778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Network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Mask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Next Hop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10.0.0.0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255.255.252.0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192.168.4.2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1026" name="图片 24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418" y="2897825"/>
            <a:ext cx="2933700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0979338" y="2269021"/>
            <a:ext cx="1212345" cy="2475469"/>
          </a:xfrm>
          <a:custGeom>
            <a:avLst/>
            <a:gdLst/>
            <a:ahLst/>
            <a:cxnLst>
              <a:cxn ang="0">
                <a:pos x="1212850" y="2476500"/>
              </a:cxn>
              <a:cxn ang="0">
                <a:pos x="19017" y="1273020"/>
              </a:cxn>
              <a:cxn ang="0">
                <a:pos x="19017" y="1202770"/>
              </a:cxn>
              <a:cxn ang="0">
                <a:pos x="1212850" y="0"/>
              </a:cxn>
              <a:cxn ang="0">
                <a:pos x="1212850" y="2476500"/>
              </a:cxn>
            </a:cxnLst>
            <a:rect l="0" t="0" r="0" b="0"/>
            <a:pathLst>
              <a:path w="1722" h="3490">
                <a:moveTo>
                  <a:pt x="1722" y="3490"/>
                </a:moveTo>
                <a:lnTo>
                  <a:pt x="27" y="1794"/>
                </a:lnTo>
                <a:cubicBezTo>
                  <a:pt x="0" y="1767"/>
                  <a:pt x="0" y="1723"/>
                  <a:pt x="27" y="1695"/>
                </a:cubicBezTo>
                <a:lnTo>
                  <a:pt x="1722" y="0"/>
                </a:lnTo>
                <a:lnTo>
                  <a:pt x="1722" y="349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 flipH="1">
            <a:off x="382270" y="80010"/>
            <a:ext cx="1693545" cy="97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ea"/>
                <a:ea typeface="+mj-ea"/>
                <a:cs typeface="宋体" panose="02010600030101010101" pitchFamily="2" charset="-122"/>
              </a:rPr>
              <a:t>2.5</a:t>
            </a:r>
            <a:endParaRPr kumimoji="0" lang="en-US" altLang="zh-CN" sz="6000" b="1" i="0" u="none" strike="noStrike" kern="1200" cap="none" spc="0" normalizeH="0" baseline="0" noProof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4635" y="191214"/>
            <a:ext cx="6521908" cy="7829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lvl="0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思考题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5"/>
          <p:cNvSpPr/>
          <p:nvPr/>
        </p:nvSpPr>
        <p:spPr>
          <a:xfrm>
            <a:off x="504825" y="191135"/>
            <a:ext cx="1449070" cy="7569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6594" y="0"/>
              </a:cxn>
              <a:cxn ang="0">
                <a:pos x="1926594" y="461131"/>
              </a:cxn>
              <a:cxn ang="0">
                <a:pos x="1887930" y="461131"/>
              </a:cxn>
              <a:cxn ang="0">
                <a:pos x="1887930" y="38702"/>
              </a:cxn>
              <a:cxn ang="0">
                <a:pos x="38664" y="38702"/>
              </a:cxn>
              <a:cxn ang="0">
                <a:pos x="38664" y="1889814"/>
              </a:cxn>
              <a:cxn ang="0">
                <a:pos x="1887930" y="1889814"/>
              </a:cxn>
              <a:cxn ang="0">
                <a:pos x="1887930" y="1343044"/>
              </a:cxn>
              <a:cxn ang="0">
                <a:pos x="1926594" y="1343044"/>
              </a:cxn>
              <a:cxn ang="0">
                <a:pos x="1926594" y="1928516"/>
              </a:cxn>
              <a:cxn ang="0">
                <a:pos x="0" y="1928516"/>
              </a:cxn>
              <a:cxn ang="0">
                <a:pos x="0" y="0"/>
              </a:cxn>
            </a:cxnLst>
            <a:rect l="0" t="0" r="0" b="0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8230" y="1601470"/>
            <a:ext cx="9399270" cy="34912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4400">
                <a:sym typeface="+mn-ea"/>
              </a:rPr>
              <a:t>① 与分类的IP编址方法相比，CIDR编址方案具有什么优点？</a:t>
            </a:r>
            <a:endParaRPr lang="zh-CN" altLang="en-US" sz="4400">
              <a:sym typeface="+mn-ea"/>
            </a:endParaRPr>
          </a:p>
          <a:p>
            <a:pPr algn="l"/>
            <a:endParaRPr lang="zh-CN" altLang="en-US" sz="4400">
              <a:sym typeface="+mn-ea"/>
            </a:endParaRPr>
          </a:p>
          <a:p>
            <a:pPr algn="l"/>
            <a:r>
              <a:rPr lang="zh-CN" altLang="en-US" sz="4400">
                <a:sym typeface="+mn-ea"/>
              </a:rPr>
              <a:t>② 路由器的不同接口能否使用相同的网络号？</a:t>
            </a:r>
            <a:endParaRPr lang="zh-CN" altLang="en-US" sz="4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>
            <a:hlinkClick r:id="rId1" action="ppaction://hlinksldjump"/>
          </p:cNvPr>
          <p:cNvSpPr/>
          <p:nvPr/>
        </p:nvSpPr>
        <p:spPr>
          <a:xfrm>
            <a:off x="325755" y="5772785"/>
            <a:ext cx="9374505" cy="701675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4" name="Freeform 5"/>
          <p:cNvSpPr/>
          <p:nvPr/>
        </p:nvSpPr>
        <p:spPr>
          <a:xfrm>
            <a:off x="817222" y="1428"/>
            <a:ext cx="2308850" cy="1159980"/>
          </a:xfrm>
          <a:custGeom>
            <a:avLst/>
            <a:gdLst/>
            <a:ahLst/>
            <a:cxnLst>
              <a:cxn ang="0">
                <a:pos x="2309654" y="0"/>
              </a:cxn>
              <a:cxn ang="0">
                <a:pos x="1187255" y="1141649"/>
              </a:cxn>
              <a:cxn ang="0">
                <a:pos x="1121737" y="1141649"/>
              </a:cxn>
              <a:cxn ang="0">
                <a:pos x="0" y="0"/>
              </a:cxn>
              <a:cxn ang="0">
                <a:pos x="2309654" y="0"/>
              </a:cxn>
            </a:cxnLst>
            <a:rect l="0" t="0" r="0" b="0"/>
            <a:pathLst>
              <a:path w="3490" h="1722">
                <a:moveTo>
                  <a:pt x="3490" y="0"/>
                </a:moveTo>
                <a:lnTo>
                  <a:pt x="1794" y="1695"/>
                </a:lnTo>
                <a:cubicBezTo>
                  <a:pt x="1767" y="1722"/>
                  <a:pt x="1723" y="1722"/>
                  <a:pt x="1695" y="1695"/>
                </a:cubicBezTo>
                <a:lnTo>
                  <a:pt x="0" y="0"/>
                </a:lnTo>
                <a:lnTo>
                  <a:pt x="3490" y="0"/>
                </a:lnTo>
                <a:close/>
              </a:path>
            </a:pathLst>
          </a:custGeom>
          <a:solidFill>
            <a:srgbClr val="00A1C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5" name="Freeform 6"/>
          <p:cNvSpPr/>
          <p:nvPr/>
        </p:nvSpPr>
        <p:spPr>
          <a:xfrm>
            <a:off x="353866" y="1428"/>
            <a:ext cx="2308850" cy="1156806"/>
          </a:xfrm>
          <a:custGeom>
            <a:avLst/>
            <a:gdLst/>
            <a:ahLst/>
            <a:cxnLst>
              <a:cxn ang="0">
                <a:pos x="2309654" y="0"/>
              </a:cxn>
              <a:cxn ang="0">
                <a:pos x="1193211" y="1136278"/>
              </a:cxn>
              <a:cxn ang="0">
                <a:pos x="1116443" y="1136278"/>
              </a:cxn>
              <a:cxn ang="0">
                <a:pos x="0" y="0"/>
              </a:cxn>
              <a:cxn ang="0">
                <a:pos x="2309654" y="0"/>
              </a:cxn>
            </a:cxnLst>
            <a:rect l="0" t="0" r="0" b="0"/>
            <a:pathLst>
              <a:path w="3490" h="1719">
                <a:moveTo>
                  <a:pt x="3490" y="0"/>
                </a:moveTo>
                <a:lnTo>
                  <a:pt x="1803" y="1687"/>
                </a:lnTo>
                <a:cubicBezTo>
                  <a:pt x="1771" y="1719"/>
                  <a:pt x="1719" y="1719"/>
                  <a:pt x="1687" y="1687"/>
                </a:cubicBezTo>
                <a:lnTo>
                  <a:pt x="0" y="0"/>
                </a:lnTo>
                <a:lnTo>
                  <a:pt x="349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6" name="Freeform 7"/>
          <p:cNvSpPr>
            <a:spLocks noEditPoints="1"/>
          </p:cNvSpPr>
          <p:nvPr/>
        </p:nvSpPr>
        <p:spPr>
          <a:xfrm>
            <a:off x="1302795" y="207717"/>
            <a:ext cx="763269" cy="760096"/>
          </a:xfrm>
          <a:custGeom>
            <a:avLst/>
            <a:gdLst/>
            <a:ahLst/>
            <a:cxnLst>
              <a:cxn ang="0">
                <a:pos x="196764" y="304212"/>
              </a:cxn>
              <a:cxn ang="0">
                <a:pos x="427316" y="584869"/>
              </a:cxn>
              <a:cxn ang="0">
                <a:pos x="253740" y="717457"/>
              </a:cxn>
              <a:cxn ang="0">
                <a:pos x="253740" y="761204"/>
              </a:cxn>
              <a:cxn ang="0">
                <a:pos x="42400" y="502758"/>
              </a:cxn>
              <a:cxn ang="0">
                <a:pos x="245790" y="399784"/>
              </a:cxn>
              <a:cxn ang="0">
                <a:pos x="42400" y="502758"/>
              </a:cxn>
              <a:cxn ang="0">
                <a:pos x="235190" y="699285"/>
              </a:cxn>
              <a:cxn ang="0">
                <a:pos x="335228" y="491316"/>
              </a:cxn>
              <a:cxn ang="0">
                <a:pos x="112626" y="574100"/>
              </a:cxn>
              <a:cxn ang="0">
                <a:pos x="317340" y="472471"/>
              </a:cxn>
              <a:cxn ang="0">
                <a:pos x="112626" y="574100"/>
              </a:cxn>
              <a:cxn ang="0">
                <a:pos x="661844" y="120473"/>
              </a:cxn>
              <a:cxn ang="0">
                <a:pos x="639318" y="217391"/>
              </a:cxn>
              <a:cxn ang="0">
                <a:pos x="763207" y="206622"/>
              </a:cxn>
              <a:cxn ang="0">
                <a:pos x="626731" y="294790"/>
              </a:cxn>
              <a:cxn ang="0">
                <a:pos x="594930" y="407860"/>
              </a:cxn>
              <a:cxn ang="0">
                <a:pos x="604206" y="354690"/>
              </a:cxn>
              <a:cxn ang="0">
                <a:pos x="510792" y="218737"/>
              </a:cxn>
              <a:cxn ang="0">
                <a:pos x="368353" y="325750"/>
              </a:cxn>
              <a:cxn ang="0">
                <a:pos x="542592" y="88841"/>
              </a:cxn>
              <a:cxn ang="0">
                <a:pos x="355103" y="242966"/>
              </a:cxn>
              <a:cxn ang="0">
                <a:pos x="494892" y="40382"/>
              </a:cxn>
              <a:cxn ang="0">
                <a:pos x="302765" y="198546"/>
              </a:cxn>
              <a:cxn ang="0">
                <a:pos x="593605" y="96917"/>
              </a:cxn>
              <a:cxn ang="0">
                <a:pos x="655219" y="72015"/>
              </a:cxn>
              <a:cxn ang="0">
                <a:pos x="540605" y="206622"/>
              </a:cxn>
              <a:cxn ang="0">
                <a:pos x="628718" y="117108"/>
              </a:cxn>
              <a:cxn ang="0">
                <a:pos x="550543" y="282002"/>
              </a:cxn>
              <a:cxn ang="0">
                <a:pos x="505492" y="454973"/>
              </a:cxn>
              <a:cxn ang="0">
                <a:pos x="427979" y="316327"/>
              </a:cxn>
              <a:cxn ang="0">
                <a:pos x="516755" y="298155"/>
              </a:cxn>
              <a:cxn ang="0">
                <a:pos x="464417" y="339883"/>
              </a:cxn>
              <a:cxn ang="0">
                <a:pos x="427979" y="316327"/>
              </a:cxn>
            </a:cxnLst>
            <a:rect l="0" t="0" r="0" b="0"/>
            <a:pathLst>
              <a:path w="1152" h="1131">
                <a:moveTo>
                  <a:pt x="0" y="749"/>
                </a:moveTo>
                <a:lnTo>
                  <a:pt x="297" y="452"/>
                </a:lnTo>
                <a:lnTo>
                  <a:pt x="680" y="835"/>
                </a:lnTo>
                <a:lnTo>
                  <a:pt x="645" y="869"/>
                </a:lnTo>
                <a:lnTo>
                  <a:pt x="613" y="836"/>
                </a:lnTo>
                <a:lnTo>
                  <a:pt x="383" y="1066"/>
                </a:lnTo>
                <a:lnTo>
                  <a:pt x="415" y="1099"/>
                </a:lnTo>
                <a:lnTo>
                  <a:pt x="383" y="1131"/>
                </a:lnTo>
                <a:lnTo>
                  <a:pt x="0" y="749"/>
                </a:lnTo>
                <a:close/>
                <a:moveTo>
                  <a:pt x="64" y="747"/>
                </a:moveTo>
                <a:lnTo>
                  <a:pt x="141" y="824"/>
                </a:lnTo>
                <a:lnTo>
                  <a:pt x="371" y="594"/>
                </a:lnTo>
                <a:lnTo>
                  <a:pt x="294" y="517"/>
                </a:lnTo>
                <a:lnTo>
                  <a:pt x="64" y="747"/>
                </a:lnTo>
                <a:close/>
                <a:moveTo>
                  <a:pt x="276" y="960"/>
                </a:moveTo>
                <a:lnTo>
                  <a:pt x="355" y="1039"/>
                </a:lnTo>
                <a:lnTo>
                  <a:pt x="585" y="809"/>
                </a:lnTo>
                <a:lnTo>
                  <a:pt x="506" y="730"/>
                </a:lnTo>
                <a:lnTo>
                  <a:pt x="276" y="960"/>
                </a:lnTo>
                <a:close/>
                <a:moveTo>
                  <a:pt x="170" y="853"/>
                </a:moveTo>
                <a:lnTo>
                  <a:pt x="249" y="932"/>
                </a:lnTo>
                <a:lnTo>
                  <a:pt x="479" y="702"/>
                </a:lnTo>
                <a:lnTo>
                  <a:pt x="400" y="624"/>
                </a:lnTo>
                <a:lnTo>
                  <a:pt x="170" y="853"/>
                </a:lnTo>
                <a:close/>
                <a:moveTo>
                  <a:pt x="949" y="174"/>
                </a:moveTo>
                <a:lnTo>
                  <a:pt x="999" y="179"/>
                </a:lnTo>
                <a:cubicBezTo>
                  <a:pt x="997" y="192"/>
                  <a:pt x="991" y="219"/>
                  <a:pt x="980" y="259"/>
                </a:cubicBezTo>
                <a:cubicBezTo>
                  <a:pt x="974" y="287"/>
                  <a:pt x="968" y="308"/>
                  <a:pt x="965" y="323"/>
                </a:cubicBezTo>
                <a:cubicBezTo>
                  <a:pt x="1014" y="319"/>
                  <a:pt x="1074" y="297"/>
                  <a:pt x="1143" y="254"/>
                </a:cubicBezTo>
                <a:cubicBezTo>
                  <a:pt x="1143" y="270"/>
                  <a:pt x="1146" y="288"/>
                  <a:pt x="1152" y="307"/>
                </a:cubicBezTo>
                <a:cubicBezTo>
                  <a:pt x="1050" y="363"/>
                  <a:pt x="955" y="381"/>
                  <a:pt x="867" y="359"/>
                </a:cubicBezTo>
                <a:lnTo>
                  <a:pt x="946" y="438"/>
                </a:lnTo>
                <a:cubicBezTo>
                  <a:pt x="990" y="477"/>
                  <a:pt x="990" y="517"/>
                  <a:pt x="946" y="558"/>
                </a:cubicBezTo>
                <a:cubicBezTo>
                  <a:pt x="930" y="574"/>
                  <a:pt x="914" y="590"/>
                  <a:pt x="898" y="606"/>
                </a:cubicBezTo>
                <a:cubicBezTo>
                  <a:pt x="883" y="593"/>
                  <a:pt x="869" y="584"/>
                  <a:pt x="857" y="579"/>
                </a:cubicBezTo>
                <a:cubicBezTo>
                  <a:pt x="872" y="566"/>
                  <a:pt x="890" y="549"/>
                  <a:pt x="912" y="527"/>
                </a:cubicBezTo>
                <a:cubicBezTo>
                  <a:pt x="935" y="506"/>
                  <a:pt x="935" y="486"/>
                  <a:pt x="913" y="467"/>
                </a:cubicBezTo>
                <a:lnTo>
                  <a:pt x="771" y="325"/>
                </a:lnTo>
                <a:lnTo>
                  <a:pt x="584" y="512"/>
                </a:lnTo>
                <a:lnTo>
                  <a:pt x="556" y="484"/>
                </a:lnTo>
                <a:lnTo>
                  <a:pt x="864" y="177"/>
                </a:lnTo>
                <a:lnTo>
                  <a:pt x="819" y="132"/>
                </a:lnTo>
                <a:lnTo>
                  <a:pt x="563" y="388"/>
                </a:lnTo>
                <a:lnTo>
                  <a:pt x="536" y="361"/>
                </a:lnTo>
                <a:lnTo>
                  <a:pt x="792" y="105"/>
                </a:lnTo>
                <a:lnTo>
                  <a:pt x="747" y="60"/>
                </a:lnTo>
                <a:lnTo>
                  <a:pt x="484" y="323"/>
                </a:lnTo>
                <a:lnTo>
                  <a:pt x="457" y="295"/>
                </a:lnTo>
                <a:lnTo>
                  <a:pt x="752" y="0"/>
                </a:lnTo>
                <a:lnTo>
                  <a:pt x="896" y="144"/>
                </a:lnTo>
                <a:lnTo>
                  <a:pt x="962" y="79"/>
                </a:lnTo>
                <a:lnTo>
                  <a:pt x="989" y="107"/>
                </a:lnTo>
                <a:lnTo>
                  <a:pt x="802" y="294"/>
                </a:lnTo>
                <a:lnTo>
                  <a:pt x="816" y="307"/>
                </a:lnTo>
                <a:cubicBezTo>
                  <a:pt x="853" y="318"/>
                  <a:pt x="889" y="323"/>
                  <a:pt x="922" y="325"/>
                </a:cubicBezTo>
                <a:cubicBezTo>
                  <a:pt x="933" y="267"/>
                  <a:pt x="943" y="217"/>
                  <a:pt x="949" y="174"/>
                </a:cubicBezTo>
                <a:close/>
                <a:moveTo>
                  <a:pt x="721" y="659"/>
                </a:moveTo>
                <a:cubicBezTo>
                  <a:pt x="753" y="595"/>
                  <a:pt x="790" y="515"/>
                  <a:pt x="831" y="419"/>
                </a:cubicBezTo>
                <a:cubicBezTo>
                  <a:pt x="844" y="427"/>
                  <a:pt x="856" y="435"/>
                  <a:pt x="869" y="443"/>
                </a:cubicBezTo>
                <a:cubicBezTo>
                  <a:pt x="829" y="529"/>
                  <a:pt x="793" y="607"/>
                  <a:pt x="763" y="676"/>
                </a:cubicBezTo>
                <a:lnTo>
                  <a:pt x="721" y="659"/>
                </a:lnTo>
                <a:close/>
                <a:moveTo>
                  <a:pt x="646" y="470"/>
                </a:moveTo>
                <a:cubicBezTo>
                  <a:pt x="654" y="469"/>
                  <a:pt x="664" y="467"/>
                  <a:pt x="677" y="464"/>
                </a:cubicBezTo>
                <a:cubicBezTo>
                  <a:pt x="718" y="454"/>
                  <a:pt x="752" y="448"/>
                  <a:pt x="780" y="443"/>
                </a:cubicBezTo>
                <a:lnTo>
                  <a:pt x="788" y="489"/>
                </a:lnTo>
                <a:cubicBezTo>
                  <a:pt x="767" y="493"/>
                  <a:pt x="737" y="498"/>
                  <a:pt x="701" y="505"/>
                </a:cubicBezTo>
                <a:cubicBezTo>
                  <a:pt x="679" y="508"/>
                  <a:pt x="662" y="511"/>
                  <a:pt x="651" y="513"/>
                </a:cubicBezTo>
                <a:lnTo>
                  <a:pt x="646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7" name="Freeform 8"/>
          <p:cNvSpPr>
            <a:spLocks noEditPoints="1"/>
          </p:cNvSpPr>
          <p:nvPr/>
        </p:nvSpPr>
        <p:spPr>
          <a:xfrm>
            <a:off x="1907380" y="275952"/>
            <a:ext cx="672820" cy="682341"/>
          </a:xfrm>
          <a:custGeom>
            <a:avLst/>
            <a:gdLst/>
            <a:ahLst/>
            <a:cxnLst>
              <a:cxn ang="0">
                <a:pos x="107876" y="602163"/>
              </a:cxn>
              <a:cxn ang="0">
                <a:pos x="27134" y="658806"/>
              </a:cxn>
              <a:cxn ang="0">
                <a:pos x="74785" y="571145"/>
              </a:cxn>
              <a:cxn ang="0">
                <a:pos x="28458" y="588677"/>
              </a:cxn>
              <a:cxn ang="0">
                <a:pos x="92654" y="654760"/>
              </a:cxn>
              <a:cxn ang="0">
                <a:pos x="113832" y="502365"/>
              </a:cxn>
              <a:cxn ang="0">
                <a:pos x="177366" y="568447"/>
              </a:cxn>
              <a:cxn ang="0">
                <a:pos x="113832" y="502365"/>
              </a:cxn>
              <a:cxn ang="0">
                <a:pos x="110523" y="573842"/>
              </a:cxn>
              <a:cxn ang="0">
                <a:pos x="183323" y="497644"/>
              </a:cxn>
              <a:cxn ang="0">
                <a:pos x="299140" y="455837"/>
              </a:cxn>
              <a:cxn ang="0">
                <a:pos x="214428" y="386382"/>
              </a:cxn>
              <a:cxn ang="0">
                <a:pos x="283256" y="454488"/>
              </a:cxn>
              <a:cxn ang="0">
                <a:pos x="273329" y="451791"/>
              </a:cxn>
              <a:cxn ang="0">
                <a:pos x="162144" y="439653"/>
              </a:cxn>
              <a:cxn ang="0">
                <a:pos x="247518" y="509108"/>
              </a:cxn>
              <a:cxn ang="0">
                <a:pos x="177366" y="439653"/>
              </a:cxn>
              <a:cxn ang="0">
                <a:pos x="188617" y="443699"/>
              </a:cxn>
              <a:cxn ang="0">
                <a:pos x="299140" y="455837"/>
              </a:cxn>
              <a:cxn ang="0">
                <a:pos x="307744" y="306139"/>
              </a:cxn>
              <a:cxn ang="0">
                <a:pos x="350762" y="403240"/>
              </a:cxn>
              <a:cxn ang="0">
                <a:pos x="272667" y="341878"/>
              </a:cxn>
              <a:cxn ang="0">
                <a:pos x="239577" y="360758"/>
              </a:cxn>
              <a:cxn ang="0">
                <a:pos x="394441" y="344575"/>
              </a:cxn>
              <a:cxn ang="0">
                <a:pos x="450695" y="302093"/>
              </a:cxn>
              <a:cxn ang="0">
                <a:pos x="316347" y="282538"/>
              </a:cxn>
              <a:cxn ang="0">
                <a:pos x="378558" y="233313"/>
              </a:cxn>
              <a:cxn ang="0">
                <a:pos x="358041" y="307488"/>
              </a:cxn>
              <a:cxn ang="0">
                <a:pos x="409663" y="271075"/>
              </a:cxn>
              <a:cxn ang="0">
                <a:pos x="394441" y="344575"/>
              </a:cxn>
              <a:cxn ang="0">
                <a:pos x="453343" y="142955"/>
              </a:cxn>
              <a:cxn ang="0">
                <a:pos x="500993" y="208363"/>
              </a:cxn>
              <a:cxn ang="0">
                <a:pos x="512906" y="220501"/>
              </a:cxn>
              <a:cxn ang="0">
                <a:pos x="402383" y="194203"/>
              </a:cxn>
              <a:cxn ang="0">
                <a:pos x="469226" y="282538"/>
              </a:cxn>
              <a:cxn ang="0">
                <a:pos x="421576" y="216455"/>
              </a:cxn>
              <a:cxn ang="0">
                <a:pos x="407678" y="204317"/>
              </a:cxn>
              <a:cxn ang="0">
                <a:pos x="520186" y="230616"/>
              </a:cxn>
              <a:cxn ang="0">
                <a:pos x="530775" y="64060"/>
              </a:cxn>
              <a:cxn ang="0">
                <a:pos x="512244" y="97776"/>
              </a:cxn>
              <a:cxn ang="0">
                <a:pos x="572469" y="177345"/>
              </a:cxn>
              <a:cxn ang="0">
                <a:pos x="477168" y="133514"/>
              </a:cxn>
              <a:cxn ang="0">
                <a:pos x="530775" y="64060"/>
              </a:cxn>
              <a:cxn ang="0">
                <a:pos x="621443" y="10789"/>
              </a:cxn>
              <a:cxn ang="0">
                <a:pos x="565189" y="68106"/>
              </a:cxn>
              <a:cxn ang="0">
                <a:pos x="651225" y="55968"/>
              </a:cxn>
              <a:cxn ang="0">
                <a:pos x="603575" y="95078"/>
              </a:cxn>
              <a:cxn ang="0">
                <a:pos x="653872" y="97101"/>
              </a:cxn>
              <a:cxn ang="0">
                <a:pos x="606884" y="53271"/>
              </a:cxn>
              <a:cxn ang="0">
                <a:pos x="579749" y="26298"/>
              </a:cxn>
            </a:cxnLst>
            <a:rect l="0" t="0" r="0" b="0"/>
            <a:pathLst>
              <a:path w="1017" h="1013">
                <a:moveTo>
                  <a:pt x="144" y="904"/>
                </a:moveTo>
                <a:lnTo>
                  <a:pt x="163" y="893"/>
                </a:lnTo>
                <a:cubicBezTo>
                  <a:pt x="181" y="925"/>
                  <a:pt x="177" y="955"/>
                  <a:pt x="151" y="981"/>
                </a:cubicBezTo>
                <a:cubicBezTo>
                  <a:pt x="116" y="1013"/>
                  <a:pt x="79" y="1011"/>
                  <a:pt x="41" y="977"/>
                </a:cubicBezTo>
                <a:cubicBezTo>
                  <a:pt x="3" y="936"/>
                  <a:pt x="0" y="897"/>
                  <a:pt x="32" y="861"/>
                </a:cubicBezTo>
                <a:cubicBezTo>
                  <a:pt x="55" y="839"/>
                  <a:pt x="82" y="835"/>
                  <a:pt x="113" y="847"/>
                </a:cubicBezTo>
                <a:lnTo>
                  <a:pt x="102" y="865"/>
                </a:lnTo>
                <a:cubicBezTo>
                  <a:pt x="78" y="856"/>
                  <a:pt x="59" y="858"/>
                  <a:pt x="43" y="873"/>
                </a:cubicBezTo>
                <a:cubicBezTo>
                  <a:pt x="22" y="899"/>
                  <a:pt x="25" y="929"/>
                  <a:pt x="53" y="962"/>
                </a:cubicBezTo>
                <a:cubicBezTo>
                  <a:pt x="85" y="990"/>
                  <a:pt x="113" y="993"/>
                  <a:pt x="140" y="971"/>
                </a:cubicBezTo>
                <a:cubicBezTo>
                  <a:pt x="158" y="952"/>
                  <a:pt x="159" y="929"/>
                  <a:pt x="144" y="904"/>
                </a:cubicBezTo>
                <a:close/>
                <a:moveTo>
                  <a:pt x="172" y="745"/>
                </a:moveTo>
                <a:cubicBezTo>
                  <a:pt x="149" y="772"/>
                  <a:pt x="151" y="803"/>
                  <a:pt x="179" y="836"/>
                </a:cubicBezTo>
                <a:cubicBezTo>
                  <a:pt x="210" y="864"/>
                  <a:pt x="240" y="867"/>
                  <a:pt x="268" y="843"/>
                </a:cubicBezTo>
                <a:cubicBezTo>
                  <a:pt x="293" y="815"/>
                  <a:pt x="292" y="784"/>
                  <a:pt x="263" y="752"/>
                </a:cubicBezTo>
                <a:cubicBezTo>
                  <a:pt x="230" y="724"/>
                  <a:pt x="200" y="721"/>
                  <a:pt x="172" y="745"/>
                </a:cubicBezTo>
                <a:close/>
                <a:moveTo>
                  <a:pt x="279" y="853"/>
                </a:moveTo>
                <a:cubicBezTo>
                  <a:pt x="242" y="886"/>
                  <a:pt x="204" y="885"/>
                  <a:pt x="167" y="851"/>
                </a:cubicBezTo>
                <a:cubicBezTo>
                  <a:pt x="129" y="810"/>
                  <a:pt x="127" y="770"/>
                  <a:pt x="161" y="732"/>
                </a:cubicBezTo>
                <a:cubicBezTo>
                  <a:pt x="198" y="700"/>
                  <a:pt x="237" y="702"/>
                  <a:pt x="277" y="738"/>
                </a:cubicBezTo>
                <a:cubicBezTo>
                  <a:pt x="313" y="777"/>
                  <a:pt x="314" y="815"/>
                  <a:pt x="279" y="853"/>
                </a:cubicBezTo>
                <a:close/>
                <a:moveTo>
                  <a:pt x="452" y="676"/>
                </a:moveTo>
                <a:lnTo>
                  <a:pt x="336" y="560"/>
                </a:lnTo>
                <a:lnTo>
                  <a:pt x="324" y="573"/>
                </a:lnTo>
                <a:lnTo>
                  <a:pt x="408" y="657"/>
                </a:lnTo>
                <a:cubicBezTo>
                  <a:pt x="415" y="664"/>
                  <a:pt x="421" y="669"/>
                  <a:pt x="428" y="674"/>
                </a:cubicBezTo>
                <a:lnTo>
                  <a:pt x="427" y="675"/>
                </a:lnTo>
                <a:cubicBezTo>
                  <a:pt x="424" y="673"/>
                  <a:pt x="419" y="672"/>
                  <a:pt x="413" y="670"/>
                </a:cubicBezTo>
                <a:lnTo>
                  <a:pt x="260" y="637"/>
                </a:lnTo>
                <a:lnTo>
                  <a:pt x="245" y="652"/>
                </a:lnTo>
                <a:lnTo>
                  <a:pt x="361" y="768"/>
                </a:lnTo>
                <a:lnTo>
                  <a:pt x="374" y="755"/>
                </a:lnTo>
                <a:lnTo>
                  <a:pt x="288" y="670"/>
                </a:lnTo>
                <a:cubicBezTo>
                  <a:pt x="280" y="662"/>
                  <a:pt x="273" y="656"/>
                  <a:pt x="268" y="652"/>
                </a:cubicBezTo>
                <a:lnTo>
                  <a:pt x="268" y="652"/>
                </a:lnTo>
                <a:cubicBezTo>
                  <a:pt x="274" y="655"/>
                  <a:pt x="280" y="657"/>
                  <a:pt x="285" y="658"/>
                </a:cubicBezTo>
                <a:lnTo>
                  <a:pt x="438" y="691"/>
                </a:lnTo>
                <a:lnTo>
                  <a:pt x="452" y="676"/>
                </a:lnTo>
                <a:close/>
                <a:moveTo>
                  <a:pt x="454" y="443"/>
                </a:moveTo>
                <a:lnTo>
                  <a:pt x="465" y="454"/>
                </a:lnTo>
                <a:lnTo>
                  <a:pt x="425" y="493"/>
                </a:lnTo>
                <a:lnTo>
                  <a:pt x="530" y="598"/>
                </a:lnTo>
                <a:lnTo>
                  <a:pt x="517" y="612"/>
                </a:lnTo>
                <a:lnTo>
                  <a:pt x="412" y="507"/>
                </a:lnTo>
                <a:lnTo>
                  <a:pt x="373" y="546"/>
                </a:lnTo>
                <a:lnTo>
                  <a:pt x="362" y="535"/>
                </a:lnTo>
                <a:lnTo>
                  <a:pt x="454" y="443"/>
                </a:lnTo>
                <a:close/>
                <a:moveTo>
                  <a:pt x="596" y="511"/>
                </a:moveTo>
                <a:lnTo>
                  <a:pt x="670" y="438"/>
                </a:lnTo>
                <a:lnTo>
                  <a:pt x="681" y="448"/>
                </a:lnTo>
                <a:lnTo>
                  <a:pt x="594" y="535"/>
                </a:lnTo>
                <a:lnTo>
                  <a:pt x="478" y="419"/>
                </a:lnTo>
                <a:lnTo>
                  <a:pt x="561" y="335"/>
                </a:lnTo>
                <a:lnTo>
                  <a:pt x="572" y="346"/>
                </a:lnTo>
                <a:lnTo>
                  <a:pt x="502" y="417"/>
                </a:lnTo>
                <a:lnTo>
                  <a:pt x="541" y="456"/>
                </a:lnTo>
                <a:lnTo>
                  <a:pt x="607" y="390"/>
                </a:lnTo>
                <a:lnTo>
                  <a:pt x="619" y="402"/>
                </a:lnTo>
                <a:lnTo>
                  <a:pt x="553" y="468"/>
                </a:lnTo>
                <a:lnTo>
                  <a:pt x="596" y="511"/>
                </a:lnTo>
                <a:close/>
                <a:moveTo>
                  <a:pt x="801" y="328"/>
                </a:moveTo>
                <a:lnTo>
                  <a:pt x="685" y="212"/>
                </a:lnTo>
                <a:lnTo>
                  <a:pt x="672" y="225"/>
                </a:lnTo>
                <a:lnTo>
                  <a:pt x="757" y="309"/>
                </a:lnTo>
                <a:cubicBezTo>
                  <a:pt x="763" y="315"/>
                  <a:pt x="769" y="321"/>
                  <a:pt x="776" y="326"/>
                </a:cubicBezTo>
                <a:lnTo>
                  <a:pt x="775" y="327"/>
                </a:lnTo>
                <a:cubicBezTo>
                  <a:pt x="772" y="325"/>
                  <a:pt x="767" y="324"/>
                  <a:pt x="761" y="322"/>
                </a:cubicBezTo>
                <a:lnTo>
                  <a:pt x="608" y="288"/>
                </a:lnTo>
                <a:lnTo>
                  <a:pt x="593" y="303"/>
                </a:lnTo>
                <a:lnTo>
                  <a:pt x="709" y="419"/>
                </a:lnTo>
                <a:lnTo>
                  <a:pt x="722" y="407"/>
                </a:lnTo>
                <a:lnTo>
                  <a:pt x="637" y="321"/>
                </a:lnTo>
                <a:cubicBezTo>
                  <a:pt x="628" y="313"/>
                  <a:pt x="621" y="308"/>
                  <a:pt x="616" y="304"/>
                </a:cubicBezTo>
                <a:lnTo>
                  <a:pt x="616" y="303"/>
                </a:lnTo>
                <a:cubicBezTo>
                  <a:pt x="622" y="307"/>
                  <a:pt x="628" y="309"/>
                  <a:pt x="633" y="310"/>
                </a:cubicBezTo>
                <a:lnTo>
                  <a:pt x="786" y="342"/>
                </a:lnTo>
                <a:lnTo>
                  <a:pt x="801" y="328"/>
                </a:lnTo>
                <a:close/>
                <a:moveTo>
                  <a:pt x="802" y="95"/>
                </a:moveTo>
                <a:lnTo>
                  <a:pt x="813" y="106"/>
                </a:lnTo>
                <a:lnTo>
                  <a:pt x="774" y="145"/>
                </a:lnTo>
                <a:lnTo>
                  <a:pt x="878" y="250"/>
                </a:lnTo>
                <a:lnTo>
                  <a:pt x="865" y="263"/>
                </a:lnTo>
                <a:lnTo>
                  <a:pt x="760" y="158"/>
                </a:lnTo>
                <a:lnTo>
                  <a:pt x="721" y="198"/>
                </a:lnTo>
                <a:lnTo>
                  <a:pt x="710" y="187"/>
                </a:lnTo>
                <a:lnTo>
                  <a:pt x="802" y="95"/>
                </a:lnTo>
                <a:close/>
                <a:moveTo>
                  <a:pt x="930" y="34"/>
                </a:moveTo>
                <a:lnTo>
                  <a:pt x="939" y="16"/>
                </a:lnTo>
                <a:cubicBezTo>
                  <a:pt x="914" y="0"/>
                  <a:pt x="888" y="4"/>
                  <a:pt x="863" y="29"/>
                </a:cubicBezTo>
                <a:cubicBezTo>
                  <a:pt x="839" y="56"/>
                  <a:pt x="835" y="80"/>
                  <a:pt x="854" y="101"/>
                </a:cubicBezTo>
                <a:cubicBezTo>
                  <a:pt x="868" y="119"/>
                  <a:pt x="893" y="116"/>
                  <a:pt x="928" y="92"/>
                </a:cubicBezTo>
                <a:cubicBezTo>
                  <a:pt x="957" y="73"/>
                  <a:pt x="975" y="70"/>
                  <a:pt x="984" y="83"/>
                </a:cubicBezTo>
                <a:cubicBezTo>
                  <a:pt x="998" y="98"/>
                  <a:pt x="995" y="115"/>
                  <a:pt x="977" y="135"/>
                </a:cubicBezTo>
                <a:cubicBezTo>
                  <a:pt x="956" y="157"/>
                  <a:pt x="934" y="159"/>
                  <a:pt x="912" y="141"/>
                </a:cubicBezTo>
                <a:lnTo>
                  <a:pt x="903" y="159"/>
                </a:lnTo>
                <a:cubicBezTo>
                  <a:pt x="932" y="179"/>
                  <a:pt x="960" y="174"/>
                  <a:pt x="988" y="144"/>
                </a:cubicBezTo>
                <a:cubicBezTo>
                  <a:pt x="1013" y="117"/>
                  <a:pt x="1017" y="92"/>
                  <a:pt x="999" y="70"/>
                </a:cubicBezTo>
                <a:cubicBezTo>
                  <a:pt x="982" y="50"/>
                  <a:pt x="955" y="53"/>
                  <a:pt x="917" y="79"/>
                </a:cubicBezTo>
                <a:cubicBezTo>
                  <a:pt x="893" y="95"/>
                  <a:pt x="876" y="98"/>
                  <a:pt x="867" y="88"/>
                </a:cubicBezTo>
                <a:cubicBezTo>
                  <a:pt x="855" y="74"/>
                  <a:pt x="858" y="58"/>
                  <a:pt x="876" y="39"/>
                </a:cubicBezTo>
                <a:cubicBezTo>
                  <a:pt x="891" y="24"/>
                  <a:pt x="909" y="22"/>
                  <a:pt x="930" y="3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11"/>
          <p:cNvSpPr/>
          <p:nvPr/>
        </p:nvSpPr>
        <p:spPr bwMode="auto">
          <a:xfrm>
            <a:off x="496605" y="983952"/>
            <a:ext cx="891803" cy="112666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Freeform 10">
            <a:hlinkClick r:id="rId1" action="ppaction://hlinksldjump"/>
          </p:cNvPr>
          <p:cNvSpPr/>
          <p:nvPr/>
        </p:nvSpPr>
        <p:spPr>
          <a:xfrm>
            <a:off x="353695" y="1096645"/>
            <a:ext cx="9398635" cy="7899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Rectangle 12"/>
          <p:cNvSpPr/>
          <p:nvPr/>
        </p:nvSpPr>
        <p:spPr>
          <a:xfrm>
            <a:off x="582294" y="1096347"/>
            <a:ext cx="720425" cy="737881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Freeform 11"/>
          <p:cNvSpPr/>
          <p:nvPr/>
        </p:nvSpPr>
        <p:spPr bwMode="auto">
          <a:xfrm>
            <a:off x="497240" y="1949418"/>
            <a:ext cx="891803" cy="112666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Freeform 10">
            <a:hlinkClick r:id="rId2" action="ppaction://hlinksldjump"/>
          </p:cNvPr>
          <p:cNvSpPr/>
          <p:nvPr/>
        </p:nvSpPr>
        <p:spPr>
          <a:xfrm>
            <a:off x="325755" y="2102485"/>
            <a:ext cx="9374505" cy="701675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581659" y="2061813"/>
            <a:ext cx="720425" cy="7378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497240" y="2880234"/>
            <a:ext cx="891803" cy="112666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Freeform 10">
            <a:hlinkClick r:id="rId1" action="ppaction://hlinksldjump"/>
          </p:cNvPr>
          <p:cNvSpPr/>
          <p:nvPr/>
        </p:nvSpPr>
        <p:spPr>
          <a:xfrm>
            <a:off x="353695" y="3020060"/>
            <a:ext cx="9398635" cy="701675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Rectangle 12"/>
          <p:cNvSpPr/>
          <p:nvPr/>
        </p:nvSpPr>
        <p:spPr>
          <a:xfrm>
            <a:off x="581659" y="2992629"/>
            <a:ext cx="720425" cy="73788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Freeform 11"/>
          <p:cNvSpPr/>
          <p:nvPr/>
        </p:nvSpPr>
        <p:spPr bwMode="auto">
          <a:xfrm>
            <a:off x="495970" y="3798651"/>
            <a:ext cx="891803" cy="112666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Freeform 10">
            <a:hlinkClick r:id="rId1" action="ppaction://hlinksldjump"/>
          </p:cNvPr>
          <p:cNvSpPr/>
          <p:nvPr/>
        </p:nvSpPr>
        <p:spPr>
          <a:xfrm>
            <a:off x="377190" y="3937635"/>
            <a:ext cx="9375140" cy="701675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Rectangle 12"/>
          <p:cNvSpPr/>
          <p:nvPr/>
        </p:nvSpPr>
        <p:spPr>
          <a:xfrm>
            <a:off x="582929" y="3908135"/>
            <a:ext cx="720425" cy="7378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Freeform 11"/>
          <p:cNvSpPr/>
          <p:nvPr/>
        </p:nvSpPr>
        <p:spPr bwMode="auto">
          <a:xfrm>
            <a:off x="497875" y="4705073"/>
            <a:ext cx="891803" cy="112666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Freeform 10">
            <a:hlinkClick r:id="rId1" action="ppaction://hlinksldjump"/>
          </p:cNvPr>
          <p:cNvSpPr/>
          <p:nvPr/>
        </p:nvSpPr>
        <p:spPr>
          <a:xfrm>
            <a:off x="377190" y="4855210"/>
            <a:ext cx="9374505" cy="701675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12"/>
          <p:cNvSpPr/>
          <p:nvPr/>
        </p:nvSpPr>
        <p:spPr>
          <a:xfrm>
            <a:off x="582929" y="4817468"/>
            <a:ext cx="720425" cy="73788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TextBox 54">
            <a:hlinkClick r:id="rId1" action="ppaction://hlinksldjump"/>
          </p:cNvPr>
          <p:cNvSpPr txBox="1"/>
          <p:nvPr/>
        </p:nvSpPr>
        <p:spPr>
          <a:xfrm>
            <a:off x="1482972" y="1184070"/>
            <a:ext cx="37103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3200" b="1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cs typeface="+mj-cs"/>
                <a:sym typeface="+mn-ea"/>
              </a:rPr>
              <a:t>IP分析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4644" y="1096328"/>
            <a:ext cx="495935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4644" y="2081968"/>
            <a:ext cx="495935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9" name="TextBox 58">
            <a:hlinkClick r:id="rId1" action="ppaction://hlinksldjump"/>
          </p:cNvPr>
          <p:cNvSpPr txBox="1"/>
          <p:nvPr/>
        </p:nvSpPr>
        <p:spPr>
          <a:xfrm>
            <a:off x="1482972" y="3073786"/>
            <a:ext cx="1852295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3200" b="1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j-cs"/>
                <a:sym typeface="+mn-ea"/>
              </a:rPr>
              <a:t>APR分析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4009" y="2986588"/>
            <a:ext cx="495935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1" name="TextBox 60">
            <a:hlinkClick r:id="rId1" action="ppaction://hlinksldjump"/>
          </p:cNvPr>
          <p:cNvSpPr txBox="1"/>
          <p:nvPr/>
        </p:nvSpPr>
        <p:spPr>
          <a:xfrm>
            <a:off x="1482972" y="4015069"/>
            <a:ext cx="2091055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3200" b="1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j-cs"/>
                <a:sym typeface="+mn-ea"/>
              </a:rPr>
              <a:t>ICMP分析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94009" y="3902407"/>
            <a:ext cx="495935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5279" y="4865457"/>
            <a:ext cx="495935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" name="Rectangle 12"/>
          <p:cNvSpPr/>
          <p:nvPr/>
        </p:nvSpPr>
        <p:spPr>
          <a:xfrm>
            <a:off x="581024" y="5778751"/>
            <a:ext cx="720425" cy="737880"/>
          </a:xfrm>
          <a:prstGeom prst="rect">
            <a:avLst/>
          </a:prstGeom>
          <a:solidFill>
            <a:srgbClr val="7030A0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63"/>
          <p:cNvSpPr txBox="1"/>
          <p:nvPr/>
        </p:nvSpPr>
        <p:spPr>
          <a:xfrm>
            <a:off x="693374" y="5772715"/>
            <a:ext cx="495935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6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Freeform 11"/>
          <p:cNvSpPr/>
          <p:nvPr/>
        </p:nvSpPr>
        <p:spPr bwMode="auto">
          <a:xfrm>
            <a:off x="495335" y="5665815"/>
            <a:ext cx="891803" cy="112666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62">
            <a:hlinkClick r:id="rId1" action="ppaction://hlinksldjump"/>
          </p:cNvPr>
          <p:cNvSpPr txBox="1"/>
          <p:nvPr/>
        </p:nvSpPr>
        <p:spPr>
          <a:xfrm>
            <a:off x="1482725" y="5840730"/>
            <a:ext cx="6904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chemeClr val="accent3"/>
                </a:solidFill>
                <a:cs typeface="+mj-cs"/>
              </a:rPr>
              <a:t>RIP</a:t>
            </a:r>
            <a:r>
              <a:rPr lang="zh-CN" altLang="zh-CN" sz="3200" b="1" dirty="0">
                <a:solidFill>
                  <a:schemeClr val="accent3"/>
                </a:solidFill>
                <a:cs typeface="+mj-cs"/>
              </a:rPr>
              <a:t>协议</a:t>
            </a:r>
            <a:r>
              <a:rPr lang="zh-CN" altLang="zh-CN" sz="3200" b="1" dirty="0" smtClean="0">
                <a:solidFill>
                  <a:schemeClr val="accent3"/>
                </a:solidFill>
                <a:cs typeface="+mj-cs"/>
              </a:rPr>
              <a:t>分析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6105" y="150495"/>
            <a:ext cx="7465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实验内容</a:t>
            </a:r>
            <a:endParaRPr lang="zh-CN" altLang="en-US" sz="4800" dirty="0"/>
          </a:p>
        </p:txBody>
      </p:sp>
      <p:sp>
        <p:nvSpPr>
          <p:cNvPr id="8" name="TextBox 54">
            <a:hlinkClick r:id="rId2" action="ppaction://hlinksldjump"/>
          </p:cNvPr>
          <p:cNvSpPr txBox="1"/>
          <p:nvPr/>
        </p:nvSpPr>
        <p:spPr>
          <a:xfrm>
            <a:off x="1499235" y="2167790"/>
            <a:ext cx="454787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cs typeface="+mj-cs"/>
                <a:sym typeface="+mn-ea"/>
              </a:rPr>
              <a:t>IP</a:t>
            </a:r>
            <a:r>
              <a:rPr lang="zh-CN" altLang="en-US" sz="3200" b="1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cs typeface="+mj-cs"/>
                <a:sym typeface="+mn-ea"/>
              </a:rPr>
              <a:t>地址分配实验</a:t>
            </a:r>
            <a:endParaRPr sz="3200" b="1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ea"/>
              <a:cs typeface="+mj-cs"/>
              <a:sym typeface="+mn-ea"/>
            </a:endParaRPr>
          </a:p>
        </p:txBody>
      </p:sp>
      <p:sp>
        <p:nvSpPr>
          <p:cNvPr id="9" name="TextBox 60">
            <a:hlinkClick r:id="rId1" action="ppaction://hlinksldjump"/>
          </p:cNvPr>
          <p:cNvSpPr txBox="1"/>
          <p:nvPr/>
        </p:nvSpPr>
        <p:spPr>
          <a:xfrm>
            <a:off x="1499235" y="4891405"/>
            <a:ext cx="521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3200" b="1" dirty="0">
                <a:solidFill>
                  <a:schemeClr val="accent3"/>
                </a:solidFill>
                <a:cs typeface="+mj-cs"/>
              </a:rPr>
              <a:t>直连路由与静态</a:t>
            </a:r>
            <a:r>
              <a:rPr lang="zh-CN" altLang="zh-CN" sz="3200" b="1" dirty="0" smtClean="0">
                <a:solidFill>
                  <a:schemeClr val="accent3"/>
                </a:solidFill>
                <a:cs typeface="+mj-cs"/>
              </a:rPr>
              <a:t>路由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2683"/>
    </mc:Choice>
    <mc:Fallback>
      <p:transition advTm="1268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5"/>
          <p:cNvSpPr/>
          <p:nvPr/>
        </p:nvSpPr>
        <p:spPr>
          <a:xfrm>
            <a:off x="817222" y="1428"/>
            <a:ext cx="2308850" cy="1159980"/>
          </a:xfrm>
          <a:custGeom>
            <a:avLst/>
            <a:gdLst/>
            <a:ahLst/>
            <a:cxnLst>
              <a:cxn ang="0">
                <a:pos x="2309654" y="0"/>
              </a:cxn>
              <a:cxn ang="0">
                <a:pos x="1187255" y="1141649"/>
              </a:cxn>
              <a:cxn ang="0">
                <a:pos x="1121737" y="1141649"/>
              </a:cxn>
              <a:cxn ang="0">
                <a:pos x="0" y="0"/>
              </a:cxn>
              <a:cxn ang="0">
                <a:pos x="2309654" y="0"/>
              </a:cxn>
            </a:cxnLst>
            <a:rect l="0" t="0" r="0" b="0"/>
            <a:pathLst>
              <a:path w="3490" h="1722">
                <a:moveTo>
                  <a:pt x="3490" y="0"/>
                </a:moveTo>
                <a:lnTo>
                  <a:pt x="1794" y="1695"/>
                </a:lnTo>
                <a:cubicBezTo>
                  <a:pt x="1767" y="1722"/>
                  <a:pt x="1723" y="1722"/>
                  <a:pt x="1695" y="1695"/>
                </a:cubicBezTo>
                <a:lnTo>
                  <a:pt x="0" y="0"/>
                </a:lnTo>
                <a:lnTo>
                  <a:pt x="3490" y="0"/>
                </a:lnTo>
                <a:close/>
              </a:path>
            </a:pathLst>
          </a:custGeom>
          <a:solidFill>
            <a:srgbClr val="00A1C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5" name="Freeform 6"/>
          <p:cNvSpPr/>
          <p:nvPr/>
        </p:nvSpPr>
        <p:spPr>
          <a:xfrm>
            <a:off x="353866" y="1428"/>
            <a:ext cx="2308850" cy="1156806"/>
          </a:xfrm>
          <a:custGeom>
            <a:avLst/>
            <a:gdLst/>
            <a:ahLst/>
            <a:cxnLst>
              <a:cxn ang="0">
                <a:pos x="2309654" y="0"/>
              </a:cxn>
              <a:cxn ang="0">
                <a:pos x="1193211" y="1136278"/>
              </a:cxn>
              <a:cxn ang="0">
                <a:pos x="1116443" y="1136278"/>
              </a:cxn>
              <a:cxn ang="0">
                <a:pos x="0" y="0"/>
              </a:cxn>
              <a:cxn ang="0">
                <a:pos x="2309654" y="0"/>
              </a:cxn>
            </a:cxnLst>
            <a:rect l="0" t="0" r="0" b="0"/>
            <a:pathLst>
              <a:path w="3490" h="1719">
                <a:moveTo>
                  <a:pt x="3490" y="0"/>
                </a:moveTo>
                <a:lnTo>
                  <a:pt x="1803" y="1687"/>
                </a:lnTo>
                <a:cubicBezTo>
                  <a:pt x="1771" y="1719"/>
                  <a:pt x="1719" y="1719"/>
                  <a:pt x="1687" y="1687"/>
                </a:cubicBezTo>
                <a:lnTo>
                  <a:pt x="0" y="0"/>
                </a:lnTo>
                <a:lnTo>
                  <a:pt x="349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6" name="Freeform 7"/>
          <p:cNvSpPr>
            <a:spLocks noEditPoints="1"/>
          </p:cNvSpPr>
          <p:nvPr/>
        </p:nvSpPr>
        <p:spPr>
          <a:xfrm>
            <a:off x="1302795" y="207717"/>
            <a:ext cx="763269" cy="760096"/>
          </a:xfrm>
          <a:custGeom>
            <a:avLst/>
            <a:gdLst/>
            <a:ahLst/>
            <a:cxnLst>
              <a:cxn ang="0">
                <a:pos x="196764" y="304212"/>
              </a:cxn>
              <a:cxn ang="0">
                <a:pos x="427316" y="584869"/>
              </a:cxn>
              <a:cxn ang="0">
                <a:pos x="253740" y="717457"/>
              </a:cxn>
              <a:cxn ang="0">
                <a:pos x="253740" y="761204"/>
              </a:cxn>
              <a:cxn ang="0">
                <a:pos x="42400" y="502758"/>
              </a:cxn>
              <a:cxn ang="0">
                <a:pos x="245790" y="399784"/>
              </a:cxn>
              <a:cxn ang="0">
                <a:pos x="42400" y="502758"/>
              </a:cxn>
              <a:cxn ang="0">
                <a:pos x="235190" y="699285"/>
              </a:cxn>
              <a:cxn ang="0">
                <a:pos x="335228" y="491316"/>
              </a:cxn>
              <a:cxn ang="0">
                <a:pos x="112626" y="574100"/>
              </a:cxn>
              <a:cxn ang="0">
                <a:pos x="317340" y="472471"/>
              </a:cxn>
              <a:cxn ang="0">
                <a:pos x="112626" y="574100"/>
              </a:cxn>
              <a:cxn ang="0">
                <a:pos x="661844" y="120473"/>
              </a:cxn>
              <a:cxn ang="0">
                <a:pos x="639318" y="217391"/>
              </a:cxn>
              <a:cxn ang="0">
                <a:pos x="763207" y="206622"/>
              </a:cxn>
              <a:cxn ang="0">
                <a:pos x="626731" y="294790"/>
              </a:cxn>
              <a:cxn ang="0">
                <a:pos x="594930" y="407860"/>
              </a:cxn>
              <a:cxn ang="0">
                <a:pos x="604206" y="354690"/>
              </a:cxn>
              <a:cxn ang="0">
                <a:pos x="510792" y="218737"/>
              </a:cxn>
              <a:cxn ang="0">
                <a:pos x="368353" y="325750"/>
              </a:cxn>
              <a:cxn ang="0">
                <a:pos x="542592" y="88841"/>
              </a:cxn>
              <a:cxn ang="0">
                <a:pos x="355103" y="242966"/>
              </a:cxn>
              <a:cxn ang="0">
                <a:pos x="494892" y="40382"/>
              </a:cxn>
              <a:cxn ang="0">
                <a:pos x="302765" y="198546"/>
              </a:cxn>
              <a:cxn ang="0">
                <a:pos x="593605" y="96917"/>
              </a:cxn>
              <a:cxn ang="0">
                <a:pos x="655219" y="72015"/>
              </a:cxn>
              <a:cxn ang="0">
                <a:pos x="540605" y="206622"/>
              </a:cxn>
              <a:cxn ang="0">
                <a:pos x="628718" y="117108"/>
              </a:cxn>
              <a:cxn ang="0">
                <a:pos x="550543" y="282002"/>
              </a:cxn>
              <a:cxn ang="0">
                <a:pos x="505492" y="454973"/>
              </a:cxn>
              <a:cxn ang="0">
                <a:pos x="427979" y="316327"/>
              </a:cxn>
              <a:cxn ang="0">
                <a:pos x="516755" y="298155"/>
              </a:cxn>
              <a:cxn ang="0">
                <a:pos x="464417" y="339883"/>
              </a:cxn>
              <a:cxn ang="0">
                <a:pos x="427979" y="316327"/>
              </a:cxn>
            </a:cxnLst>
            <a:rect l="0" t="0" r="0" b="0"/>
            <a:pathLst>
              <a:path w="1152" h="1131">
                <a:moveTo>
                  <a:pt x="0" y="749"/>
                </a:moveTo>
                <a:lnTo>
                  <a:pt x="297" y="452"/>
                </a:lnTo>
                <a:lnTo>
                  <a:pt x="680" y="835"/>
                </a:lnTo>
                <a:lnTo>
                  <a:pt x="645" y="869"/>
                </a:lnTo>
                <a:lnTo>
                  <a:pt x="613" y="836"/>
                </a:lnTo>
                <a:lnTo>
                  <a:pt x="383" y="1066"/>
                </a:lnTo>
                <a:lnTo>
                  <a:pt x="415" y="1099"/>
                </a:lnTo>
                <a:lnTo>
                  <a:pt x="383" y="1131"/>
                </a:lnTo>
                <a:lnTo>
                  <a:pt x="0" y="749"/>
                </a:lnTo>
                <a:close/>
                <a:moveTo>
                  <a:pt x="64" y="747"/>
                </a:moveTo>
                <a:lnTo>
                  <a:pt x="141" y="824"/>
                </a:lnTo>
                <a:lnTo>
                  <a:pt x="371" y="594"/>
                </a:lnTo>
                <a:lnTo>
                  <a:pt x="294" y="517"/>
                </a:lnTo>
                <a:lnTo>
                  <a:pt x="64" y="747"/>
                </a:lnTo>
                <a:close/>
                <a:moveTo>
                  <a:pt x="276" y="960"/>
                </a:moveTo>
                <a:lnTo>
                  <a:pt x="355" y="1039"/>
                </a:lnTo>
                <a:lnTo>
                  <a:pt x="585" y="809"/>
                </a:lnTo>
                <a:lnTo>
                  <a:pt x="506" y="730"/>
                </a:lnTo>
                <a:lnTo>
                  <a:pt x="276" y="960"/>
                </a:lnTo>
                <a:close/>
                <a:moveTo>
                  <a:pt x="170" y="853"/>
                </a:moveTo>
                <a:lnTo>
                  <a:pt x="249" y="932"/>
                </a:lnTo>
                <a:lnTo>
                  <a:pt x="479" y="702"/>
                </a:lnTo>
                <a:lnTo>
                  <a:pt x="400" y="624"/>
                </a:lnTo>
                <a:lnTo>
                  <a:pt x="170" y="853"/>
                </a:lnTo>
                <a:close/>
                <a:moveTo>
                  <a:pt x="949" y="174"/>
                </a:moveTo>
                <a:lnTo>
                  <a:pt x="999" y="179"/>
                </a:lnTo>
                <a:cubicBezTo>
                  <a:pt x="997" y="192"/>
                  <a:pt x="991" y="219"/>
                  <a:pt x="980" y="259"/>
                </a:cubicBezTo>
                <a:cubicBezTo>
                  <a:pt x="974" y="287"/>
                  <a:pt x="968" y="308"/>
                  <a:pt x="965" y="323"/>
                </a:cubicBezTo>
                <a:cubicBezTo>
                  <a:pt x="1014" y="319"/>
                  <a:pt x="1074" y="297"/>
                  <a:pt x="1143" y="254"/>
                </a:cubicBezTo>
                <a:cubicBezTo>
                  <a:pt x="1143" y="270"/>
                  <a:pt x="1146" y="288"/>
                  <a:pt x="1152" y="307"/>
                </a:cubicBezTo>
                <a:cubicBezTo>
                  <a:pt x="1050" y="363"/>
                  <a:pt x="955" y="381"/>
                  <a:pt x="867" y="359"/>
                </a:cubicBezTo>
                <a:lnTo>
                  <a:pt x="946" y="438"/>
                </a:lnTo>
                <a:cubicBezTo>
                  <a:pt x="990" y="477"/>
                  <a:pt x="990" y="517"/>
                  <a:pt x="946" y="558"/>
                </a:cubicBezTo>
                <a:cubicBezTo>
                  <a:pt x="930" y="574"/>
                  <a:pt x="914" y="590"/>
                  <a:pt x="898" y="606"/>
                </a:cubicBezTo>
                <a:cubicBezTo>
                  <a:pt x="883" y="593"/>
                  <a:pt x="869" y="584"/>
                  <a:pt x="857" y="579"/>
                </a:cubicBezTo>
                <a:cubicBezTo>
                  <a:pt x="872" y="566"/>
                  <a:pt x="890" y="549"/>
                  <a:pt x="912" y="527"/>
                </a:cubicBezTo>
                <a:cubicBezTo>
                  <a:pt x="935" y="506"/>
                  <a:pt x="935" y="486"/>
                  <a:pt x="913" y="467"/>
                </a:cubicBezTo>
                <a:lnTo>
                  <a:pt x="771" y="325"/>
                </a:lnTo>
                <a:lnTo>
                  <a:pt x="584" y="512"/>
                </a:lnTo>
                <a:lnTo>
                  <a:pt x="556" y="484"/>
                </a:lnTo>
                <a:lnTo>
                  <a:pt x="864" y="177"/>
                </a:lnTo>
                <a:lnTo>
                  <a:pt x="819" y="132"/>
                </a:lnTo>
                <a:lnTo>
                  <a:pt x="563" y="388"/>
                </a:lnTo>
                <a:lnTo>
                  <a:pt x="536" y="361"/>
                </a:lnTo>
                <a:lnTo>
                  <a:pt x="792" y="105"/>
                </a:lnTo>
                <a:lnTo>
                  <a:pt x="747" y="60"/>
                </a:lnTo>
                <a:lnTo>
                  <a:pt x="484" y="323"/>
                </a:lnTo>
                <a:lnTo>
                  <a:pt x="457" y="295"/>
                </a:lnTo>
                <a:lnTo>
                  <a:pt x="752" y="0"/>
                </a:lnTo>
                <a:lnTo>
                  <a:pt x="896" y="144"/>
                </a:lnTo>
                <a:lnTo>
                  <a:pt x="962" y="79"/>
                </a:lnTo>
                <a:lnTo>
                  <a:pt x="989" y="107"/>
                </a:lnTo>
                <a:lnTo>
                  <a:pt x="802" y="294"/>
                </a:lnTo>
                <a:lnTo>
                  <a:pt x="816" y="307"/>
                </a:lnTo>
                <a:cubicBezTo>
                  <a:pt x="853" y="318"/>
                  <a:pt x="889" y="323"/>
                  <a:pt x="922" y="325"/>
                </a:cubicBezTo>
                <a:cubicBezTo>
                  <a:pt x="933" y="267"/>
                  <a:pt x="943" y="217"/>
                  <a:pt x="949" y="174"/>
                </a:cubicBezTo>
                <a:close/>
                <a:moveTo>
                  <a:pt x="721" y="659"/>
                </a:moveTo>
                <a:cubicBezTo>
                  <a:pt x="753" y="595"/>
                  <a:pt x="790" y="515"/>
                  <a:pt x="831" y="419"/>
                </a:cubicBezTo>
                <a:cubicBezTo>
                  <a:pt x="844" y="427"/>
                  <a:pt x="856" y="435"/>
                  <a:pt x="869" y="443"/>
                </a:cubicBezTo>
                <a:cubicBezTo>
                  <a:pt x="829" y="529"/>
                  <a:pt x="793" y="607"/>
                  <a:pt x="763" y="676"/>
                </a:cubicBezTo>
                <a:lnTo>
                  <a:pt x="721" y="659"/>
                </a:lnTo>
                <a:close/>
                <a:moveTo>
                  <a:pt x="646" y="470"/>
                </a:moveTo>
                <a:cubicBezTo>
                  <a:pt x="654" y="469"/>
                  <a:pt x="664" y="467"/>
                  <a:pt x="677" y="464"/>
                </a:cubicBezTo>
                <a:cubicBezTo>
                  <a:pt x="718" y="454"/>
                  <a:pt x="752" y="448"/>
                  <a:pt x="780" y="443"/>
                </a:cubicBezTo>
                <a:lnTo>
                  <a:pt x="788" y="489"/>
                </a:lnTo>
                <a:cubicBezTo>
                  <a:pt x="767" y="493"/>
                  <a:pt x="737" y="498"/>
                  <a:pt x="701" y="505"/>
                </a:cubicBezTo>
                <a:cubicBezTo>
                  <a:pt x="679" y="508"/>
                  <a:pt x="662" y="511"/>
                  <a:pt x="651" y="513"/>
                </a:cubicBezTo>
                <a:lnTo>
                  <a:pt x="646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7" name="Freeform 8"/>
          <p:cNvSpPr>
            <a:spLocks noEditPoints="1"/>
          </p:cNvSpPr>
          <p:nvPr/>
        </p:nvSpPr>
        <p:spPr>
          <a:xfrm>
            <a:off x="1907380" y="275952"/>
            <a:ext cx="672820" cy="682341"/>
          </a:xfrm>
          <a:custGeom>
            <a:avLst/>
            <a:gdLst/>
            <a:ahLst/>
            <a:cxnLst>
              <a:cxn ang="0">
                <a:pos x="107876" y="602163"/>
              </a:cxn>
              <a:cxn ang="0">
                <a:pos x="27134" y="658806"/>
              </a:cxn>
              <a:cxn ang="0">
                <a:pos x="74785" y="571145"/>
              </a:cxn>
              <a:cxn ang="0">
                <a:pos x="28458" y="588677"/>
              </a:cxn>
              <a:cxn ang="0">
                <a:pos x="92654" y="654760"/>
              </a:cxn>
              <a:cxn ang="0">
                <a:pos x="113832" y="502365"/>
              </a:cxn>
              <a:cxn ang="0">
                <a:pos x="177366" y="568447"/>
              </a:cxn>
              <a:cxn ang="0">
                <a:pos x="113832" y="502365"/>
              </a:cxn>
              <a:cxn ang="0">
                <a:pos x="110523" y="573842"/>
              </a:cxn>
              <a:cxn ang="0">
                <a:pos x="183323" y="497644"/>
              </a:cxn>
              <a:cxn ang="0">
                <a:pos x="299140" y="455837"/>
              </a:cxn>
              <a:cxn ang="0">
                <a:pos x="214428" y="386382"/>
              </a:cxn>
              <a:cxn ang="0">
                <a:pos x="283256" y="454488"/>
              </a:cxn>
              <a:cxn ang="0">
                <a:pos x="273329" y="451791"/>
              </a:cxn>
              <a:cxn ang="0">
                <a:pos x="162144" y="439653"/>
              </a:cxn>
              <a:cxn ang="0">
                <a:pos x="247518" y="509108"/>
              </a:cxn>
              <a:cxn ang="0">
                <a:pos x="177366" y="439653"/>
              </a:cxn>
              <a:cxn ang="0">
                <a:pos x="188617" y="443699"/>
              </a:cxn>
              <a:cxn ang="0">
                <a:pos x="299140" y="455837"/>
              </a:cxn>
              <a:cxn ang="0">
                <a:pos x="307744" y="306139"/>
              </a:cxn>
              <a:cxn ang="0">
                <a:pos x="350762" y="403240"/>
              </a:cxn>
              <a:cxn ang="0">
                <a:pos x="272667" y="341878"/>
              </a:cxn>
              <a:cxn ang="0">
                <a:pos x="239577" y="360758"/>
              </a:cxn>
              <a:cxn ang="0">
                <a:pos x="394441" y="344575"/>
              </a:cxn>
              <a:cxn ang="0">
                <a:pos x="450695" y="302093"/>
              </a:cxn>
              <a:cxn ang="0">
                <a:pos x="316347" y="282538"/>
              </a:cxn>
              <a:cxn ang="0">
                <a:pos x="378558" y="233313"/>
              </a:cxn>
              <a:cxn ang="0">
                <a:pos x="358041" y="307488"/>
              </a:cxn>
              <a:cxn ang="0">
                <a:pos x="409663" y="271075"/>
              </a:cxn>
              <a:cxn ang="0">
                <a:pos x="394441" y="344575"/>
              </a:cxn>
              <a:cxn ang="0">
                <a:pos x="453343" y="142955"/>
              </a:cxn>
              <a:cxn ang="0">
                <a:pos x="500993" y="208363"/>
              </a:cxn>
              <a:cxn ang="0">
                <a:pos x="512906" y="220501"/>
              </a:cxn>
              <a:cxn ang="0">
                <a:pos x="402383" y="194203"/>
              </a:cxn>
              <a:cxn ang="0">
                <a:pos x="469226" y="282538"/>
              </a:cxn>
              <a:cxn ang="0">
                <a:pos x="421576" y="216455"/>
              </a:cxn>
              <a:cxn ang="0">
                <a:pos x="407678" y="204317"/>
              </a:cxn>
              <a:cxn ang="0">
                <a:pos x="520186" y="230616"/>
              </a:cxn>
              <a:cxn ang="0">
                <a:pos x="530775" y="64060"/>
              </a:cxn>
              <a:cxn ang="0">
                <a:pos x="512244" y="97776"/>
              </a:cxn>
              <a:cxn ang="0">
                <a:pos x="572469" y="177345"/>
              </a:cxn>
              <a:cxn ang="0">
                <a:pos x="477168" y="133514"/>
              </a:cxn>
              <a:cxn ang="0">
                <a:pos x="530775" y="64060"/>
              </a:cxn>
              <a:cxn ang="0">
                <a:pos x="621443" y="10789"/>
              </a:cxn>
              <a:cxn ang="0">
                <a:pos x="565189" y="68106"/>
              </a:cxn>
              <a:cxn ang="0">
                <a:pos x="651225" y="55968"/>
              </a:cxn>
              <a:cxn ang="0">
                <a:pos x="603575" y="95078"/>
              </a:cxn>
              <a:cxn ang="0">
                <a:pos x="653872" y="97101"/>
              </a:cxn>
              <a:cxn ang="0">
                <a:pos x="606884" y="53271"/>
              </a:cxn>
              <a:cxn ang="0">
                <a:pos x="579749" y="26298"/>
              </a:cxn>
            </a:cxnLst>
            <a:rect l="0" t="0" r="0" b="0"/>
            <a:pathLst>
              <a:path w="1017" h="1013">
                <a:moveTo>
                  <a:pt x="144" y="904"/>
                </a:moveTo>
                <a:lnTo>
                  <a:pt x="163" y="893"/>
                </a:lnTo>
                <a:cubicBezTo>
                  <a:pt x="181" y="925"/>
                  <a:pt x="177" y="955"/>
                  <a:pt x="151" y="981"/>
                </a:cubicBezTo>
                <a:cubicBezTo>
                  <a:pt x="116" y="1013"/>
                  <a:pt x="79" y="1011"/>
                  <a:pt x="41" y="977"/>
                </a:cubicBezTo>
                <a:cubicBezTo>
                  <a:pt x="3" y="936"/>
                  <a:pt x="0" y="897"/>
                  <a:pt x="32" y="861"/>
                </a:cubicBezTo>
                <a:cubicBezTo>
                  <a:pt x="55" y="839"/>
                  <a:pt x="82" y="835"/>
                  <a:pt x="113" y="847"/>
                </a:cubicBezTo>
                <a:lnTo>
                  <a:pt x="102" y="865"/>
                </a:lnTo>
                <a:cubicBezTo>
                  <a:pt x="78" y="856"/>
                  <a:pt x="59" y="858"/>
                  <a:pt x="43" y="873"/>
                </a:cubicBezTo>
                <a:cubicBezTo>
                  <a:pt x="22" y="899"/>
                  <a:pt x="25" y="929"/>
                  <a:pt x="53" y="962"/>
                </a:cubicBezTo>
                <a:cubicBezTo>
                  <a:pt x="85" y="990"/>
                  <a:pt x="113" y="993"/>
                  <a:pt x="140" y="971"/>
                </a:cubicBezTo>
                <a:cubicBezTo>
                  <a:pt x="158" y="952"/>
                  <a:pt x="159" y="929"/>
                  <a:pt x="144" y="904"/>
                </a:cubicBezTo>
                <a:close/>
                <a:moveTo>
                  <a:pt x="172" y="745"/>
                </a:moveTo>
                <a:cubicBezTo>
                  <a:pt x="149" y="772"/>
                  <a:pt x="151" y="803"/>
                  <a:pt x="179" y="836"/>
                </a:cubicBezTo>
                <a:cubicBezTo>
                  <a:pt x="210" y="864"/>
                  <a:pt x="240" y="867"/>
                  <a:pt x="268" y="843"/>
                </a:cubicBezTo>
                <a:cubicBezTo>
                  <a:pt x="293" y="815"/>
                  <a:pt x="292" y="784"/>
                  <a:pt x="263" y="752"/>
                </a:cubicBezTo>
                <a:cubicBezTo>
                  <a:pt x="230" y="724"/>
                  <a:pt x="200" y="721"/>
                  <a:pt x="172" y="745"/>
                </a:cubicBezTo>
                <a:close/>
                <a:moveTo>
                  <a:pt x="279" y="853"/>
                </a:moveTo>
                <a:cubicBezTo>
                  <a:pt x="242" y="886"/>
                  <a:pt x="204" y="885"/>
                  <a:pt x="167" y="851"/>
                </a:cubicBezTo>
                <a:cubicBezTo>
                  <a:pt x="129" y="810"/>
                  <a:pt x="127" y="770"/>
                  <a:pt x="161" y="732"/>
                </a:cubicBezTo>
                <a:cubicBezTo>
                  <a:pt x="198" y="700"/>
                  <a:pt x="237" y="702"/>
                  <a:pt x="277" y="738"/>
                </a:cubicBezTo>
                <a:cubicBezTo>
                  <a:pt x="313" y="777"/>
                  <a:pt x="314" y="815"/>
                  <a:pt x="279" y="853"/>
                </a:cubicBezTo>
                <a:close/>
                <a:moveTo>
                  <a:pt x="452" y="676"/>
                </a:moveTo>
                <a:lnTo>
                  <a:pt x="336" y="560"/>
                </a:lnTo>
                <a:lnTo>
                  <a:pt x="324" y="573"/>
                </a:lnTo>
                <a:lnTo>
                  <a:pt x="408" y="657"/>
                </a:lnTo>
                <a:cubicBezTo>
                  <a:pt x="415" y="664"/>
                  <a:pt x="421" y="669"/>
                  <a:pt x="428" y="674"/>
                </a:cubicBezTo>
                <a:lnTo>
                  <a:pt x="427" y="675"/>
                </a:lnTo>
                <a:cubicBezTo>
                  <a:pt x="424" y="673"/>
                  <a:pt x="419" y="672"/>
                  <a:pt x="413" y="670"/>
                </a:cubicBezTo>
                <a:lnTo>
                  <a:pt x="260" y="637"/>
                </a:lnTo>
                <a:lnTo>
                  <a:pt x="245" y="652"/>
                </a:lnTo>
                <a:lnTo>
                  <a:pt x="361" y="768"/>
                </a:lnTo>
                <a:lnTo>
                  <a:pt x="374" y="755"/>
                </a:lnTo>
                <a:lnTo>
                  <a:pt x="288" y="670"/>
                </a:lnTo>
                <a:cubicBezTo>
                  <a:pt x="280" y="662"/>
                  <a:pt x="273" y="656"/>
                  <a:pt x="268" y="652"/>
                </a:cubicBezTo>
                <a:lnTo>
                  <a:pt x="268" y="652"/>
                </a:lnTo>
                <a:cubicBezTo>
                  <a:pt x="274" y="655"/>
                  <a:pt x="280" y="657"/>
                  <a:pt x="285" y="658"/>
                </a:cubicBezTo>
                <a:lnTo>
                  <a:pt x="438" y="691"/>
                </a:lnTo>
                <a:lnTo>
                  <a:pt x="452" y="676"/>
                </a:lnTo>
                <a:close/>
                <a:moveTo>
                  <a:pt x="454" y="443"/>
                </a:moveTo>
                <a:lnTo>
                  <a:pt x="465" y="454"/>
                </a:lnTo>
                <a:lnTo>
                  <a:pt x="425" y="493"/>
                </a:lnTo>
                <a:lnTo>
                  <a:pt x="530" y="598"/>
                </a:lnTo>
                <a:lnTo>
                  <a:pt x="517" y="612"/>
                </a:lnTo>
                <a:lnTo>
                  <a:pt x="412" y="507"/>
                </a:lnTo>
                <a:lnTo>
                  <a:pt x="373" y="546"/>
                </a:lnTo>
                <a:lnTo>
                  <a:pt x="362" y="535"/>
                </a:lnTo>
                <a:lnTo>
                  <a:pt x="454" y="443"/>
                </a:lnTo>
                <a:close/>
                <a:moveTo>
                  <a:pt x="596" y="511"/>
                </a:moveTo>
                <a:lnTo>
                  <a:pt x="670" y="438"/>
                </a:lnTo>
                <a:lnTo>
                  <a:pt x="681" y="448"/>
                </a:lnTo>
                <a:lnTo>
                  <a:pt x="594" y="535"/>
                </a:lnTo>
                <a:lnTo>
                  <a:pt x="478" y="419"/>
                </a:lnTo>
                <a:lnTo>
                  <a:pt x="561" y="335"/>
                </a:lnTo>
                <a:lnTo>
                  <a:pt x="572" y="346"/>
                </a:lnTo>
                <a:lnTo>
                  <a:pt x="502" y="417"/>
                </a:lnTo>
                <a:lnTo>
                  <a:pt x="541" y="456"/>
                </a:lnTo>
                <a:lnTo>
                  <a:pt x="607" y="390"/>
                </a:lnTo>
                <a:lnTo>
                  <a:pt x="619" y="402"/>
                </a:lnTo>
                <a:lnTo>
                  <a:pt x="553" y="468"/>
                </a:lnTo>
                <a:lnTo>
                  <a:pt x="596" y="511"/>
                </a:lnTo>
                <a:close/>
                <a:moveTo>
                  <a:pt x="801" y="328"/>
                </a:moveTo>
                <a:lnTo>
                  <a:pt x="685" y="212"/>
                </a:lnTo>
                <a:lnTo>
                  <a:pt x="672" y="225"/>
                </a:lnTo>
                <a:lnTo>
                  <a:pt x="757" y="309"/>
                </a:lnTo>
                <a:cubicBezTo>
                  <a:pt x="763" y="315"/>
                  <a:pt x="769" y="321"/>
                  <a:pt x="776" y="326"/>
                </a:cubicBezTo>
                <a:lnTo>
                  <a:pt x="775" y="327"/>
                </a:lnTo>
                <a:cubicBezTo>
                  <a:pt x="772" y="325"/>
                  <a:pt x="767" y="324"/>
                  <a:pt x="761" y="322"/>
                </a:cubicBezTo>
                <a:lnTo>
                  <a:pt x="608" y="288"/>
                </a:lnTo>
                <a:lnTo>
                  <a:pt x="593" y="303"/>
                </a:lnTo>
                <a:lnTo>
                  <a:pt x="709" y="419"/>
                </a:lnTo>
                <a:lnTo>
                  <a:pt x="722" y="407"/>
                </a:lnTo>
                <a:lnTo>
                  <a:pt x="637" y="321"/>
                </a:lnTo>
                <a:cubicBezTo>
                  <a:pt x="628" y="313"/>
                  <a:pt x="621" y="308"/>
                  <a:pt x="616" y="304"/>
                </a:cubicBezTo>
                <a:lnTo>
                  <a:pt x="616" y="303"/>
                </a:lnTo>
                <a:cubicBezTo>
                  <a:pt x="622" y="307"/>
                  <a:pt x="628" y="309"/>
                  <a:pt x="633" y="310"/>
                </a:cubicBezTo>
                <a:lnTo>
                  <a:pt x="786" y="342"/>
                </a:lnTo>
                <a:lnTo>
                  <a:pt x="801" y="328"/>
                </a:lnTo>
                <a:close/>
                <a:moveTo>
                  <a:pt x="802" y="95"/>
                </a:moveTo>
                <a:lnTo>
                  <a:pt x="813" y="106"/>
                </a:lnTo>
                <a:lnTo>
                  <a:pt x="774" y="145"/>
                </a:lnTo>
                <a:lnTo>
                  <a:pt x="878" y="250"/>
                </a:lnTo>
                <a:lnTo>
                  <a:pt x="865" y="263"/>
                </a:lnTo>
                <a:lnTo>
                  <a:pt x="760" y="158"/>
                </a:lnTo>
                <a:lnTo>
                  <a:pt x="721" y="198"/>
                </a:lnTo>
                <a:lnTo>
                  <a:pt x="710" y="187"/>
                </a:lnTo>
                <a:lnTo>
                  <a:pt x="802" y="95"/>
                </a:lnTo>
                <a:close/>
                <a:moveTo>
                  <a:pt x="930" y="34"/>
                </a:moveTo>
                <a:lnTo>
                  <a:pt x="939" y="16"/>
                </a:lnTo>
                <a:cubicBezTo>
                  <a:pt x="914" y="0"/>
                  <a:pt x="888" y="4"/>
                  <a:pt x="863" y="29"/>
                </a:cubicBezTo>
                <a:cubicBezTo>
                  <a:pt x="839" y="56"/>
                  <a:pt x="835" y="80"/>
                  <a:pt x="854" y="101"/>
                </a:cubicBezTo>
                <a:cubicBezTo>
                  <a:pt x="868" y="119"/>
                  <a:pt x="893" y="116"/>
                  <a:pt x="928" y="92"/>
                </a:cubicBezTo>
                <a:cubicBezTo>
                  <a:pt x="957" y="73"/>
                  <a:pt x="975" y="70"/>
                  <a:pt x="984" y="83"/>
                </a:cubicBezTo>
                <a:cubicBezTo>
                  <a:pt x="998" y="98"/>
                  <a:pt x="995" y="115"/>
                  <a:pt x="977" y="135"/>
                </a:cubicBezTo>
                <a:cubicBezTo>
                  <a:pt x="956" y="157"/>
                  <a:pt x="934" y="159"/>
                  <a:pt x="912" y="141"/>
                </a:cubicBezTo>
                <a:lnTo>
                  <a:pt x="903" y="159"/>
                </a:lnTo>
                <a:cubicBezTo>
                  <a:pt x="932" y="179"/>
                  <a:pt x="960" y="174"/>
                  <a:pt x="988" y="144"/>
                </a:cubicBezTo>
                <a:cubicBezTo>
                  <a:pt x="1013" y="117"/>
                  <a:pt x="1017" y="92"/>
                  <a:pt x="999" y="70"/>
                </a:cubicBezTo>
                <a:cubicBezTo>
                  <a:pt x="982" y="50"/>
                  <a:pt x="955" y="53"/>
                  <a:pt x="917" y="79"/>
                </a:cubicBezTo>
                <a:cubicBezTo>
                  <a:pt x="893" y="95"/>
                  <a:pt x="876" y="98"/>
                  <a:pt x="867" y="88"/>
                </a:cubicBezTo>
                <a:cubicBezTo>
                  <a:pt x="855" y="74"/>
                  <a:pt x="858" y="58"/>
                  <a:pt x="876" y="39"/>
                </a:cubicBezTo>
                <a:cubicBezTo>
                  <a:pt x="891" y="24"/>
                  <a:pt x="909" y="22"/>
                  <a:pt x="930" y="3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11"/>
          <p:cNvSpPr/>
          <p:nvPr/>
        </p:nvSpPr>
        <p:spPr bwMode="auto">
          <a:xfrm>
            <a:off x="496605" y="1812048"/>
            <a:ext cx="891803" cy="112666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Freeform 10">
            <a:hlinkClick r:id="rId1" action="ppaction://hlinksldjump"/>
          </p:cNvPr>
          <p:cNvSpPr/>
          <p:nvPr/>
        </p:nvSpPr>
        <p:spPr>
          <a:xfrm>
            <a:off x="353695" y="1943156"/>
            <a:ext cx="9374400" cy="70200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Rectangle 12"/>
          <p:cNvSpPr/>
          <p:nvPr/>
        </p:nvSpPr>
        <p:spPr>
          <a:xfrm>
            <a:off x="582294" y="1915817"/>
            <a:ext cx="720425" cy="737881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Freeform 11"/>
          <p:cNvSpPr/>
          <p:nvPr/>
        </p:nvSpPr>
        <p:spPr bwMode="auto">
          <a:xfrm>
            <a:off x="497240" y="2958660"/>
            <a:ext cx="891803" cy="112666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Freeform 10">
            <a:hlinkClick r:id="rId1" action="ppaction://hlinksldjump"/>
          </p:cNvPr>
          <p:cNvSpPr/>
          <p:nvPr/>
        </p:nvSpPr>
        <p:spPr>
          <a:xfrm>
            <a:off x="325755" y="3098788"/>
            <a:ext cx="9374505" cy="701675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581659" y="3071055"/>
            <a:ext cx="720425" cy="7378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497240" y="4139630"/>
            <a:ext cx="891803" cy="112666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Freeform 10">
            <a:hlinkClick r:id="rId1" action="ppaction://hlinksldjump"/>
          </p:cNvPr>
          <p:cNvSpPr/>
          <p:nvPr/>
        </p:nvSpPr>
        <p:spPr>
          <a:xfrm>
            <a:off x="353695" y="4253578"/>
            <a:ext cx="9398635" cy="701675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Rectangle 12"/>
          <p:cNvSpPr/>
          <p:nvPr/>
        </p:nvSpPr>
        <p:spPr>
          <a:xfrm>
            <a:off x="581659" y="4243399"/>
            <a:ext cx="720425" cy="7378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TextBox 54">
            <a:hlinkClick r:id="rId1" action="ppaction://hlinksldjump"/>
          </p:cNvPr>
          <p:cNvSpPr txBox="1"/>
          <p:nvPr/>
        </p:nvSpPr>
        <p:spPr>
          <a:xfrm>
            <a:off x="1482972" y="2029418"/>
            <a:ext cx="371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chemeClr val="accent3"/>
                </a:solidFill>
                <a:latin typeface="+mn-ea"/>
                <a:cs typeface="+mj-cs"/>
              </a:rPr>
              <a:t>OSPF</a:t>
            </a:r>
            <a:r>
              <a:rPr lang="zh-CN" altLang="zh-CN" sz="3200" b="1" dirty="0">
                <a:solidFill>
                  <a:schemeClr val="accent3"/>
                </a:solidFill>
                <a:latin typeface="+mn-ea"/>
                <a:cs typeface="+mj-cs"/>
              </a:rPr>
              <a:t>协议</a:t>
            </a:r>
            <a:r>
              <a:rPr lang="zh-CN" altLang="zh-CN" sz="3200" b="1" dirty="0" smtClean="0">
                <a:solidFill>
                  <a:schemeClr val="accent3"/>
                </a:solidFill>
                <a:latin typeface="+mn-ea"/>
                <a:cs typeface="+mj-cs"/>
              </a:rPr>
              <a:t>分析</a:t>
            </a:r>
            <a:endParaRPr lang="zh-CN" altLang="en-US" sz="3200" b="1" dirty="0">
              <a:solidFill>
                <a:schemeClr val="accent3"/>
              </a:solidFill>
              <a:latin typeface="+mn-ea"/>
              <a:cs typeface="+mj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2105" y="1961431"/>
            <a:ext cx="720000" cy="73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7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4644" y="3004950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8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9" name="TextBox 58">
            <a:hlinkClick r:id="rId1" action="ppaction://hlinksldjump"/>
          </p:cNvPr>
          <p:cNvSpPr txBox="1"/>
          <p:nvPr/>
        </p:nvSpPr>
        <p:spPr>
          <a:xfrm>
            <a:off x="1482972" y="4333182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chemeClr val="accent3"/>
                </a:solidFill>
                <a:latin typeface="+mn-lt"/>
              </a:rPr>
              <a:t>IPv6</a:t>
            </a:r>
            <a:r>
              <a:rPr lang="zh-CN" altLang="zh-CN" sz="3200" b="1" dirty="0">
                <a:solidFill>
                  <a:schemeClr val="accent3"/>
                </a:solidFill>
                <a:latin typeface="+mn-lt"/>
              </a:rPr>
              <a:t>协议分析</a:t>
            </a:r>
            <a:endParaRPr lang="zh-CN" altLang="en-US" sz="32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4009" y="4245984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9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" name="TextBox 63"/>
          <p:cNvSpPr txBox="1"/>
          <p:nvPr/>
        </p:nvSpPr>
        <p:spPr>
          <a:xfrm>
            <a:off x="693374" y="5772715"/>
            <a:ext cx="495935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6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6105" y="150495"/>
            <a:ext cx="7465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实验内容</a:t>
            </a:r>
            <a:endParaRPr lang="zh-CN" altLang="en-US" sz="4800" dirty="0"/>
          </a:p>
        </p:txBody>
      </p:sp>
      <p:sp>
        <p:nvSpPr>
          <p:cNvPr id="8" name="TextBox 54">
            <a:hlinkClick r:id="rId1" action="ppaction://hlinksldjump"/>
          </p:cNvPr>
          <p:cNvSpPr txBox="1"/>
          <p:nvPr/>
        </p:nvSpPr>
        <p:spPr>
          <a:xfrm>
            <a:off x="1499235" y="3177032"/>
            <a:ext cx="4547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chemeClr val="accent3"/>
                </a:solidFill>
                <a:sym typeface="+mn-ea"/>
              </a:rPr>
              <a:t>VPN</a:t>
            </a:r>
            <a:r>
              <a:rPr lang="zh-CN" altLang="en-US" sz="3200" b="1" dirty="0">
                <a:solidFill>
                  <a:schemeClr val="accent3"/>
                </a:solidFill>
                <a:sym typeface="+mn-ea"/>
              </a:rPr>
              <a:t>与</a:t>
            </a:r>
            <a:r>
              <a:rPr lang="en-US" altLang="zh-CN" sz="3200" b="1" dirty="0">
                <a:solidFill>
                  <a:schemeClr val="accent3"/>
                </a:solidFill>
                <a:sym typeface="+mn-ea"/>
              </a:rPr>
              <a:t>NAT</a:t>
            </a:r>
            <a:r>
              <a:rPr lang="zh-CN" altLang="en-US" sz="3200" b="1" dirty="0">
                <a:solidFill>
                  <a:schemeClr val="accent3"/>
                </a:solidFill>
                <a:sym typeface="+mn-ea"/>
              </a:rPr>
              <a:t>协议分析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2683"/>
    </mc:Choice>
    <mc:Fallback>
      <p:transition advTm="1268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547" y="1364523"/>
            <a:ext cx="6956701" cy="5009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072515" y="1964030"/>
            <a:ext cx="5988730" cy="16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1" tIns="45700" rIns="91401" bIns="4570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实验二</a:t>
            </a:r>
            <a:r>
              <a:rPr kumimoji="0" 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：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IP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地址分配实验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rcRect l="5630"/>
          <a:stretch>
            <a:fillRect/>
          </a:stretch>
        </p:blipFill>
        <p:spPr>
          <a:xfrm>
            <a:off x="14605" y="1428"/>
            <a:ext cx="5147705" cy="68551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303" y="2157943"/>
            <a:ext cx="2727775" cy="150273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9392" y="168676"/>
            <a:ext cx="5723728" cy="50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1" tIns="45700" rIns="91401" bIns="4570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CN" sz="2800" b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800" b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章  网络层协议</a:t>
            </a:r>
            <a:r>
              <a:rPr lang="zh-CN" altLang="zh-CN" sz="2800" b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</a:t>
            </a:r>
            <a:endParaRPr lang="zh-CN" altLang="zh-CN" sz="2800" b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99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8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0979338" y="2269021"/>
            <a:ext cx="1212345" cy="2475469"/>
          </a:xfrm>
          <a:custGeom>
            <a:avLst/>
            <a:gdLst/>
            <a:ahLst/>
            <a:cxnLst>
              <a:cxn ang="0">
                <a:pos x="1212850" y="2476500"/>
              </a:cxn>
              <a:cxn ang="0">
                <a:pos x="19017" y="1273020"/>
              </a:cxn>
              <a:cxn ang="0">
                <a:pos x="19017" y="1202770"/>
              </a:cxn>
              <a:cxn ang="0">
                <a:pos x="1212850" y="0"/>
              </a:cxn>
              <a:cxn ang="0">
                <a:pos x="1212850" y="2476500"/>
              </a:cxn>
            </a:cxnLst>
            <a:rect l="0" t="0" r="0" b="0"/>
            <a:pathLst>
              <a:path w="1722" h="3490">
                <a:moveTo>
                  <a:pt x="1722" y="3490"/>
                </a:moveTo>
                <a:lnTo>
                  <a:pt x="27" y="1794"/>
                </a:lnTo>
                <a:cubicBezTo>
                  <a:pt x="0" y="1767"/>
                  <a:pt x="0" y="1723"/>
                  <a:pt x="27" y="1695"/>
                </a:cubicBezTo>
                <a:lnTo>
                  <a:pt x="1722" y="0"/>
                </a:lnTo>
                <a:lnTo>
                  <a:pt x="1722" y="349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 flipH="1">
            <a:off x="382270" y="80010"/>
            <a:ext cx="1693545" cy="97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ea"/>
                <a:ea typeface="+mj-ea"/>
                <a:cs typeface="宋体" panose="02010600030101010101" pitchFamily="2" charset="-122"/>
              </a:rPr>
              <a:t>2.1</a:t>
            </a:r>
            <a:endParaRPr kumimoji="0" lang="en-US" altLang="zh-CN" sz="6000" b="1" i="0" u="none" strike="noStrike" kern="1200" cap="none" spc="0" normalizeH="0" baseline="0" noProof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45090" y="191214"/>
            <a:ext cx="6521908" cy="7829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lvl="0"/>
            <a:r>
              <a:rPr lang="en-US" altLang="zh-CN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地址简介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5"/>
          <p:cNvSpPr/>
          <p:nvPr/>
        </p:nvSpPr>
        <p:spPr>
          <a:xfrm>
            <a:off x="504825" y="191135"/>
            <a:ext cx="1449070" cy="7569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6594" y="0"/>
              </a:cxn>
              <a:cxn ang="0">
                <a:pos x="1926594" y="461131"/>
              </a:cxn>
              <a:cxn ang="0">
                <a:pos x="1887930" y="461131"/>
              </a:cxn>
              <a:cxn ang="0">
                <a:pos x="1887930" y="38702"/>
              </a:cxn>
              <a:cxn ang="0">
                <a:pos x="38664" y="38702"/>
              </a:cxn>
              <a:cxn ang="0">
                <a:pos x="38664" y="1889814"/>
              </a:cxn>
              <a:cxn ang="0">
                <a:pos x="1887930" y="1889814"/>
              </a:cxn>
              <a:cxn ang="0">
                <a:pos x="1887930" y="1343044"/>
              </a:cxn>
              <a:cxn ang="0">
                <a:pos x="1926594" y="1343044"/>
              </a:cxn>
              <a:cxn ang="0">
                <a:pos x="1926594" y="1928516"/>
              </a:cxn>
              <a:cxn ang="0">
                <a:pos x="0" y="1928516"/>
              </a:cxn>
              <a:cxn ang="0">
                <a:pos x="0" y="0"/>
              </a:cxn>
            </a:cxnLst>
            <a:rect l="0" t="0" r="0" b="0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1355" y="1383030"/>
            <a:ext cx="1030097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1．什么是IP地址</a:t>
            </a:r>
            <a:endParaRPr lang="en-US" altLang="zh-CN" sz="240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sym typeface="+mn-ea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      </a:t>
            </a:r>
            <a:endParaRPr lang="en-US" altLang="zh-CN" sz="240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sym typeface="+mn-ea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       IP地址就是给每个连接在Internet上的主机或路由器分配一个在全世界范围内唯一的 32位的标识符。目前，IP地址的编址方法主要有四种：</a:t>
            </a:r>
            <a:r>
              <a:rPr lang="en-US" altLang="zh-CN" sz="2400" noProof="0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分类的IP地址</a:t>
            </a:r>
            <a:r>
              <a:rPr lang="en-US" altLang="zh-CN" sz="24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、</a:t>
            </a:r>
            <a:r>
              <a:rPr lang="en-US" altLang="zh-CN" sz="2400" noProof="0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可划分子网的IP地址</a:t>
            </a:r>
            <a:r>
              <a:rPr lang="en-US" altLang="zh-CN" sz="24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、</a:t>
            </a:r>
            <a:r>
              <a:rPr lang="en-US" altLang="zh-CN" sz="2400" noProof="0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无分类编址方法CIDR</a:t>
            </a:r>
            <a:r>
              <a:rPr lang="en-US" altLang="zh-CN" sz="24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以及</a:t>
            </a:r>
            <a:r>
              <a:rPr lang="en-US" altLang="zh-CN" sz="2400" noProof="0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NAT技术</a:t>
            </a:r>
            <a:r>
              <a:rPr lang="en-US" altLang="zh-CN" sz="24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。为了便于记忆，我们常用</a:t>
            </a:r>
            <a:r>
              <a:rPr lang="en-US" altLang="zh-CN" sz="2400" noProof="0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点分制</a:t>
            </a:r>
            <a:r>
              <a:rPr lang="en-US" altLang="zh-CN" sz="24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表示，如192.168.1.1。IP地址由Internet名字与号码指派公司ICANN统一进行管理和分配。</a:t>
            </a:r>
            <a:endParaRPr lang="en-US" altLang="zh-CN" sz="240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sym typeface="+mn-ea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     </a:t>
            </a:r>
            <a:endParaRPr lang="en-US" altLang="zh-CN" sz="240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sym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       </a:t>
            </a:r>
            <a:r>
              <a:rPr lang="en-US" altLang="zh-CN" sz="2400" noProof="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一个IP地址由</a:t>
            </a:r>
            <a:r>
              <a:rPr lang="en-US" altLang="zh-CN" sz="2400" noProof="0" dirty="0" err="1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网络号</a:t>
            </a:r>
            <a:r>
              <a:rPr lang="en-US" altLang="zh-CN" sz="2400" noProof="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和</a:t>
            </a:r>
            <a:r>
              <a:rPr lang="en-US" altLang="zh-CN" sz="2400" noProof="0" dirty="0" err="1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主机号</a:t>
            </a:r>
            <a:r>
              <a:rPr lang="en-US" altLang="zh-CN" sz="2400" noProof="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两级组成</a:t>
            </a:r>
            <a:r>
              <a:rPr lang="en-US" altLang="zh-CN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路由器仅根据目的地址中网络号来转发分组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而不考虑主机号，这样就可以使路由表中的项目数大幅度减少，从而减小了路由表所占的存储空间，也提高了查表速度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。此外</a:t>
            </a:r>
            <a:r>
              <a:rPr lang="zh-CN" altLang="en-US" sz="2400" dirty="0" smtClean="0"/>
              <a:t>，</a:t>
            </a:r>
            <a:r>
              <a:rPr lang="en-US" altLang="zh-CN" sz="2400" noProof="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ISP</a:t>
            </a:r>
            <a:r>
              <a:rPr lang="zh-CN" altLang="en-US" sz="2400" noProof="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（互联网服务提供商</a:t>
            </a:r>
            <a:r>
              <a:rPr lang="zh-CN" altLang="en-US" sz="2400" noProof="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）</a:t>
            </a:r>
            <a:r>
              <a:rPr lang="en-US" altLang="zh-CN" sz="2400" noProof="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在分配IP地址时只分配网络号，而剩下的主机号则由单位内部自行分配</a:t>
            </a:r>
            <a:r>
              <a:rPr lang="en-US" altLang="zh-CN" sz="240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，</a:t>
            </a:r>
            <a:r>
              <a:rPr lang="zh-CN" altLang="en-US" sz="240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从而</a:t>
            </a:r>
            <a:r>
              <a:rPr lang="en-US" altLang="zh-CN" sz="2400" noProof="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方便了</a:t>
            </a:r>
            <a:r>
              <a:rPr lang="en-US" altLang="zh-CN" sz="2400" noProof="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IP地址的管理</a:t>
            </a:r>
            <a:r>
              <a:rPr lang="en-US" altLang="zh-CN" sz="240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。</a:t>
            </a:r>
            <a:endParaRPr lang="en-US" altLang="zh-CN" sz="240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sym typeface="+mn-ea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      </a:t>
            </a:r>
            <a:endParaRPr lang="en-US" altLang="zh-CN" sz="240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>
          <a:xfrm>
            <a:off x="0" y="225173"/>
            <a:ext cx="357039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50475" y="333076"/>
              </a:cxn>
              <a:cxn ang="0">
                <a:pos x="350475" y="314571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9" h="1050">
                <a:moveTo>
                  <a:pt x="0" y="1050"/>
                </a:moveTo>
                <a:lnTo>
                  <a:pt x="510" y="540"/>
                </a:lnTo>
                <a:cubicBezTo>
                  <a:pt x="519" y="532"/>
                  <a:pt x="519" y="518"/>
                  <a:pt x="510" y="510"/>
                </a:cubicBezTo>
                <a:lnTo>
                  <a:pt x="0" y="0"/>
                </a:lnTo>
                <a:lnTo>
                  <a:pt x="0" y="1050"/>
                </a:lnTo>
                <a:close/>
              </a:path>
            </a:pathLst>
          </a:custGeom>
          <a:solidFill>
            <a:srgbClr val="57646B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>
          <a:xfrm>
            <a:off x="0" y="64902"/>
            <a:ext cx="355452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48376" y="334607"/>
              </a:cxn>
              <a:cxn ang="0">
                <a:pos x="348376" y="313040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8" h="1051">
                <a:moveTo>
                  <a:pt x="0" y="1051"/>
                </a:moveTo>
                <a:lnTo>
                  <a:pt x="508" y="543"/>
                </a:lnTo>
                <a:cubicBezTo>
                  <a:pt x="518" y="533"/>
                  <a:pt x="518" y="518"/>
                  <a:pt x="508" y="508"/>
                </a:cubicBezTo>
                <a:lnTo>
                  <a:pt x="0" y="0"/>
                </a:lnTo>
                <a:lnTo>
                  <a:pt x="0" y="105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50215" y="225425"/>
            <a:ext cx="10897870" cy="56323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269875" algn="l"/>
            <a:r>
              <a:rPr lang="en-US" altLang="zh-CN" sz="2400" b="0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2．网关</a:t>
            </a:r>
            <a:endParaRPr lang="en-US" altLang="zh-CN" sz="2400" b="0" u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269875" algn="l"/>
            <a:r>
              <a:rPr lang="en-US" altLang="zh-CN" sz="2400" b="0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altLang="zh-CN" sz="2400" b="0" u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269875" algn="l"/>
            <a:r>
              <a:rPr lang="en-US" altLang="zh-CN" sz="2400" b="0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2400" b="0" u="none" dirty="0" smtClean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网关</a:t>
            </a:r>
            <a:r>
              <a:rPr lang="en-US" altLang="zh-CN" sz="2400" b="0" u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实质上就是一个通往其他网络的关口</a:t>
            </a:r>
            <a:r>
              <a:rPr lang="en-US" altLang="zh-CN" sz="2400" b="0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，也就是连接到本地网络的路由器的接口。</a:t>
            </a:r>
            <a:r>
              <a:rPr lang="en-US" altLang="zh-CN" sz="2400" b="0" u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当主机需要和外网通信时就必须配置默认网关地址。</a:t>
            </a:r>
            <a:r>
              <a:rPr lang="en-US" altLang="zh-CN" sz="2400" b="0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如果主机发送的数据包的目的网络与本主机的网络地址不同，</a:t>
            </a:r>
            <a:r>
              <a:rPr lang="en-US" altLang="zh-CN" sz="2400" b="0" u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则需要将该数据包转发给默认网关，由该路由器负责</a:t>
            </a:r>
            <a:r>
              <a:rPr lang="zh-CN" altLang="en-US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继续转发</a:t>
            </a:r>
            <a:r>
              <a:rPr lang="en-US" altLang="zh-CN" sz="2400" b="0" u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。</a:t>
            </a:r>
            <a:r>
              <a:rPr lang="en-US" altLang="zh-CN" sz="2400" b="0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网关接口应具有与本地网络相同的网络地址。</a:t>
            </a:r>
            <a:endParaRPr lang="en-US" altLang="zh-CN" sz="2400" b="0" u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indent="269875" algn="l"/>
            <a:endParaRPr lang="en-US" altLang="zh-CN" sz="2400" b="0" u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269875" algn="l"/>
            <a:r>
              <a:rPr lang="en-US" altLang="zh-CN" sz="2400" b="0" u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3．CIDR</a:t>
            </a:r>
            <a:r>
              <a:rPr lang="zh-CN" altLang="en-US" sz="2400" b="0" u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技术</a:t>
            </a:r>
            <a:endParaRPr lang="en-US" altLang="zh-CN" sz="2400" b="0" u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269875" algn="l"/>
            <a:r>
              <a:rPr lang="en-US" altLang="zh-CN" sz="2400" b="0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altLang="zh-CN" sz="2400" b="0" u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indent="269875"/>
            <a:r>
              <a:rPr lang="en-US" altLang="zh-CN" sz="2400" dirty="0" smtClean="0"/>
              <a:t>   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为了进一步提高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IP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地址的分配效率，因特网于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1993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年引入一种称为</a:t>
            </a:r>
            <a:r>
              <a:rPr lang="zh-CN" altLang="zh-CN" sz="2400" dirty="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无分类域间路由选择的地址编址方案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CIDR。 CIDR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采用</a:t>
            </a:r>
            <a:r>
              <a:rPr lang="zh-CN" altLang="zh-CN" sz="2400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可变长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的掩码来动态调整网络前缀的长度</a:t>
            </a:r>
            <a:r>
              <a:rPr lang="zh-CN" altLang="zh-CN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，消除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了传统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的分类方案和</a:t>
            </a:r>
            <a:r>
              <a:rPr lang="en-US" altLang="zh-CN" sz="2400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划分子网概念</a:t>
            </a:r>
            <a:r>
              <a:rPr lang="en-US" altLang="zh-CN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。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CIDR </a:t>
            </a:r>
            <a:r>
              <a:rPr lang="zh-CN" altLang="en-US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允许</a:t>
            </a:r>
            <a:r>
              <a:rPr lang="en-US" altLang="zh-CN" sz="2400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根据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主</a:t>
            </a:r>
            <a:r>
              <a:rPr lang="en-US" altLang="zh-CN" sz="2400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机数量来确定网络的前缀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长度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，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即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主机数量越大的网络使用更多的主机位，因此更加有效地分配IPv4 </a:t>
            </a:r>
            <a:r>
              <a:rPr lang="en-US" altLang="zh-CN" sz="24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的地址空间</a:t>
            </a:r>
            <a:r>
              <a:rPr lang="en-US" altLang="zh-CN" sz="2400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。CIDR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还有一个重要的特性就是</a:t>
            </a:r>
            <a:r>
              <a:rPr lang="zh-CN" altLang="zh-CN" sz="2400" dirty="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路由聚合</a:t>
            </a:r>
            <a:r>
              <a:rPr lang="zh-CN" altLang="zh-CN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，</a:t>
            </a:r>
            <a:r>
              <a:rPr lang="zh-CN" altLang="en-US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即</a:t>
            </a:r>
            <a:r>
              <a:rPr lang="zh-CN" altLang="zh-CN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通过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缩短网络</a:t>
            </a:r>
            <a:r>
              <a:rPr lang="zh-CN" altLang="zh-CN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前缀将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多个地址块合并成一个连续的地址</a:t>
            </a:r>
            <a:r>
              <a:rPr lang="zh-CN" altLang="zh-CN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块</a:t>
            </a:r>
            <a:r>
              <a:rPr lang="zh-CN" altLang="en-US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，该技术可以有效压缩路由表。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0979338" y="2269021"/>
            <a:ext cx="1212345" cy="2475469"/>
          </a:xfrm>
          <a:custGeom>
            <a:avLst/>
            <a:gdLst/>
            <a:ahLst/>
            <a:cxnLst>
              <a:cxn ang="0">
                <a:pos x="1212850" y="2476500"/>
              </a:cxn>
              <a:cxn ang="0">
                <a:pos x="19017" y="1273020"/>
              </a:cxn>
              <a:cxn ang="0">
                <a:pos x="19017" y="1202770"/>
              </a:cxn>
              <a:cxn ang="0">
                <a:pos x="1212850" y="0"/>
              </a:cxn>
              <a:cxn ang="0">
                <a:pos x="1212850" y="2476500"/>
              </a:cxn>
            </a:cxnLst>
            <a:rect l="0" t="0" r="0" b="0"/>
            <a:pathLst>
              <a:path w="1722" h="3490">
                <a:moveTo>
                  <a:pt x="1722" y="3490"/>
                </a:moveTo>
                <a:lnTo>
                  <a:pt x="27" y="1794"/>
                </a:lnTo>
                <a:cubicBezTo>
                  <a:pt x="0" y="1767"/>
                  <a:pt x="0" y="1723"/>
                  <a:pt x="27" y="1695"/>
                </a:cubicBezTo>
                <a:lnTo>
                  <a:pt x="1722" y="0"/>
                </a:lnTo>
                <a:lnTo>
                  <a:pt x="1722" y="349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 flipH="1">
            <a:off x="382270" y="80010"/>
            <a:ext cx="1693545" cy="97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ea"/>
                <a:ea typeface="+mj-ea"/>
                <a:cs typeface="宋体" panose="02010600030101010101" pitchFamily="2" charset="-122"/>
              </a:rPr>
              <a:t>2.2</a:t>
            </a:r>
            <a:endParaRPr kumimoji="0" lang="en-US" altLang="zh-CN" sz="6000" b="1" i="0" u="none" strike="noStrike" kern="1200" cap="none" spc="0" normalizeH="0" baseline="0" noProof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4635" y="191214"/>
            <a:ext cx="6521908" cy="7829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lvl="0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实验目的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5"/>
          <p:cNvSpPr/>
          <p:nvPr/>
        </p:nvSpPr>
        <p:spPr>
          <a:xfrm>
            <a:off x="504825" y="191135"/>
            <a:ext cx="1449070" cy="7569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6594" y="0"/>
              </a:cxn>
              <a:cxn ang="0">
                <a:pos x="1926594" y="461131"/>
              </a:cxn>
              <a:cxn ang="0">
                <a:pos x="1887930" y="461131"/>
              </a:cxn>
              <a:cxn ang="0">
                <a:pos x="1887930" y="38702"/>
              </a:cxn>
              <a:cxn ang="0">
                <a:pos x="38664" y="38702"/>
              </a:cxn>
              <a:cxn ang="0">
                <a:pos x="38664" y="1889814"/>
              </a:cxn>
              <a:cxn ang="0">
                <a:pos x="1887930" y="1889814"/>
              </a:cxn>
              <a:cxn ang="0">
                <a:pos x="1887930" y="1343044"/>
              </a:cxn>
              <a:cxn ang="0">
                <a:pos x="1926594" y="1343044"/>
              </a:cxn>
              <a:cxn ang="0">
                <a:pos x="1926594" y="1928516"/>
              </a:cxn>
              <a:cxn ang="0">
                <a:pos x="0" y="1928516"/>
              </a:cxn>
              <a:cxn ang="0">
                <a:pos x="0" y="0"/>
              </a:cxn>
            </a:cxnLst>
            <a:rect l="0" t="0" r="0" b="0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0605" y="1685290"/>
            <a:ext cx="9290685" cy="2564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① 掌握主机和路由器的IP地址配置。</a:t>
            </a:r>
            <a:endParaRPr lang="zh-CN" altLang="en-US" sz="3200">
              <a:sym typeface="+mn-ea"/>
            </a:endParaRPr>
          </a:p>
          <a:p>
            <a:pPr algn="l"/>
            <a:endParaRPr lang="zh-CN" altLang="en-US" sz="3200">
              <a:sym typeface="+mn-ea"/>
            </a:endParaRPr>
          </a:p>
          <a:p>
            <a:pPr algn="l"/>
            <a:r>
              <a:rPr lang="zh-CN" altLang="en-US" sz="3200">
                <a:sym typeface="+mn-ea"/>
              </a:rPr>
              <a:t>② 熟悉CIDR的IP地址编址方法。</a:t>
            </a:r>
            <a:endParaRPr lang="zh-CN" altLang="en-US" sz="3200">
              <a:sym typeface="+mn-ea"/>
            </a:endParaRPr>
          </a:p>
          <a:p>
            <a:pPr algn="l"/>
            <a:endParaRPr lang="zh-CN" altLang="en-US" sz="3200">
              <a:sym typeface="+mn-ea"/>
            </a:endParaRPr>
          </a:p>
          <a:p>
            <a:pPr algn="l"/>
            <a:r>
              <a:rPr lang="zh-CN" altLang="en-US" sz="3200">
                <a:sym typeface="+mn-ea"/>
              </a:rPr>
              <a:t>③ 理解CIDR的路由聚合功能。</a:t>
            </a:r>
            <a:endParaRPr lang="zh-CN" altLang="en-US" sz="32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0979338" y="2269021"/>
            <a:ext cx="1212345" cy="2475469"/>
          </a:xfrm>
          <a:custGeom>
            <a:avLst/>
            <a:gdLst/>
            <a:ahLst/>
            <a:cxnLst>
              <a:cxn ang="0">
                <a:pos x="1212850" y="2476500"/>
              </a:cxn>
              <a:cxn ang="0">
                <a:pos x="19017" y="1273020"/>
              </a:cxn>
              <a:cxn ang="0">
                <a:pos x="19017" y="1202770"/>
              </a:cxn>
              <a:cxn ang="0">
                <a:pos x="1212850" y="0"/>
              </a:cxn>
              <a:cxn ang="0">
                <a:pos x="1212850" y="2476500"/>
              </a:cxn>
            </a:cxnLst>
            <a:rect l="0" t="0" r="0" b="0"/>
            <a:pathLst>
              <a:path w="1722" h="3490">
                <a:moveTo>
                  <a:pt x="1722" y="3490"/>
                </a:moveTo>
                <a:lnTo>
                  <a:pt x="27" y="1794"/>
                </a:lnTo>
                <a:cubicBezTo>
                  <a:pt x="0" y="1767"/>
                  <a:pt x="0" y="1723"/>
                  <a:pt x="27" y="1695"/>
                </a:cubicBezTo>
                <a:lnTo>
                  <a:pt x="1722" y="0"/>
                </a:lnTo>
                <a:lnTo>
                  <a:pt x="1722" y="349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 flipH="1">
            <a:off x="382270" y="80010"/>
            <a:ext cx="1693545" cy="97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ea"/>
                <a:ea typeface="+mj-ea"/>
                <a:cs typeface="宋体" panose="02010600030101010101" pitchFamily="2" charset="-122"/>
              </a:rPr>
              <a:t>2.3</a:t>
            </a:r>
            <a:endParaRPr kumimoji="0" lang="en-US" altLang="zh-CN" sz="6000" b="1" i="0" u="none" strike="noStrike" kern="1200" cap="none" spc="0" normalizeH="0" baseline="0" noProof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45090" y="191214"/>
            <a:ext cx="6521908" cy="7829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lvl="0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实验配置说明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5"/>
          <p:cNvSpPr/>
          <p:nvPr/>
        </p:nvSpPr>
        <p:spPr>
          <a:xfrm>
            <a:off x="504825" y="191135"/>
            <a:ext cx="1449070" cy="7569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6594" y="0"/>
              </a:cxn>
              <a:cxn ang="0">
                <a:pos x="1926594" y="461131"/>
              </a:cxn>
              <a:cxn ang="0">
                <a:pos x="1887930" y="461131"/>
              </a:cxn>
              <a:cxn ang="0">
                <a:pos x="1887930" y="38702"/>
              </a:cxn>
              <a:cxn ang="0">
                <a:pos x="38664" y="38702"/>
              </a:cxn>
              <a:cxn ang="0">
                <a:pos x="38664" y="1889814"/>
              </a:cxn>
              <a:cxn ang="0">
                <a:pos x="1887930" y="1889814"/>
              </a:cxn>
              <a:cxn ang="0">
                <a:pos x="1887930" y="1343044"/>
              </a:cxn>
              <a:cxn ang="0">
                <a:pos x="1926594" y="1343044"/>
              </a:cxn>
              <a:cxn ang="0">
                <a:pos x="1926594" y="1928516"/>
              </a:cxn>
              <a:cxn ang="0">
                <a:pos x="0" y="1928516"/>
              </a:cxn>
              <a:cxn ang="0">
                <a:pos x="0" y="0"/>
              </a:cxn>
            </a:cxnLst>
            <a:rect l="0" t="0" r="0" b="0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6765" y="1172210"/>
            <a:ext cx="11969115" cy="417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ea"/>
                <a:ea typeface="+mj-ea"/>
                <a:sym typeface="+mn-ea"/>
              </a:rPr>
              <a:t>本实验对应练习文件为“3-2 IP地址分配实验.pka”，各接口的IP地址分配见表3-2</a:t>
            </a:r>
            <a:r>
              <a:rPr lang="zh-CN" altLang="en-US" sz="2000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ea"/>
                <a:ea typeface="+mj-ea"/>
                <a:sym typeface="+mn-ea"/>
              </a:rPr>
              <a:t>。</a:t>
            </a:r>
            <a:endParaRPr lang="zh-CN" altLang="en-US" sz="2000" noProof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87400" y="1773555"/>
            <a:ext cx="9646920" cy="1214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269875" algn="l"/>
            <a:r>
              <a:rPr lang="en-US" altLang="zh-CN" sz="2400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1. IP地址配置</a:t>
            </a:r>
            <a:endParaRPr lang="en-US" altLang="zh-CN" sz="240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269875" algn="l"/>
            <a:endParaRPr lang="zh-CN" altLang="en-US" sz="2400" b="0" u="none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70860" y="2268855"/>
            <a:ext cx="5080000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ctr"/>
            <a:r>
              <a:rPr sz="2400" b="0" u="none"/>
              <a:t>表3-2  IP地址分配表</a:t>
            </a:r>
            <a:endParaRPr sz="2400" b="0" u="none"/>
          </a:p>
        </p:txBody>
      </p:sp>
      <p:graphicFrame>
        <p:nvGraphicFramePr>
          <p:cNvPr id="11" name="表格 10"/>
          <p:cNvGraphicFramePr/>
          <p:nvPr/>
        </p:nvGraphicFramePr>
        <p:xfrm>
          <a:off x="2075815" y="2988310"/>
          <a:ext cx="7477125" cy="2840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3490"/>
                <a:gridCol w="1253490"/>
                <a:gridCol w="1658620"/>
                <a:gridCol w="1654810"/>
                <a:gridCol w="1656715"/>
              </a:tblGrid>
              <a:tr h="56832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设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lang="zh-CN" altLang="en-US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备</a:t>
                      </a:r>
                      <a:endParaRPr lang="zh-CN" altLang="en-US" sz="2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接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lang="zh-CN" altLang="en-US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口</a:t>
                      </a:r>
                      <a:endParaRPr lang="zh-CN" altLang="en-US" sz="2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IP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地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址</a:t>
                      </a:r>
                      <a:endParaRPr lang="zh-CN" altLang="en-US" sz="2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掩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lang="zh-CN" altLang="en-US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码</a:t>
                      </a:r>
                      <a:endParaRPr lang="zh-CN" altLang="en-US" sz="2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默认网关</a:t>
                      </a:r>
                      <a:endParaRPr lang="zh-CN" altLang="en-US" sz="2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Server</a:t>
                      </a:r>
                      <a:endParaRPr lang="en-US" altLang="zh-CN" sz="2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Fa0</a:t>
                      </a:r>
                      <a:endParaRPr lang="en-US" altLang="zh-CN" sz="2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192.168.2.1</a:t>
                      </a:r>
                      <a:endParaRPr lang="en-US" altLang="zh-CN" sz="2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255.255.255.0</a:t>
                      </a:r>
                      <a:endParaRPr lang="en-US" altLang="zh-CN" sz="2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192.168.2.254</a:t>
                      </a:r>
                      <a:endParaRPr lang="en-US" altLang="zh-CN" sz="2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69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Router0</a:t>
                      </a:r>
                      <a:endParaRPr lang="en-US" altLang="zh-CN" sz="2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</a:t>
                      </a:r>
                      <a:r>
                        <a:rPr lang="en-US" altLang="zh-CN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a0/0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192.168.1.254</a:t>
                      </a:r>
                      <a:endParaRPr lang="en-US" altLang="zh-CN" sz="2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255.255.255.0</a:t>
                      </a:r>
                      <a:endParaRPr lang="en-US" altLang="zh-CN" sz="2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NULL</a:t>
                      </a:r>
                      <a:endParaRPr lang="en-US" altLang="zh-CN" sz="2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Router1</a:t>
                      </a:r>
                      <a:endParaRPr lang="en-US" altLang="zh-CN" sz="2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</a:t>
                      </a:r>
                      <a:r>
                        <a:rPr lang="en-US" altLang="zh-CN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a0/0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192.168.2.254</a:t>
                      </a:r>
                      <a:endParaRPr lang="en-US" altLang="zh-CN" sz="2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255.255.255.0</a:t>
                      </a:r>
                      <a:endParaRPr lang="en-US" altLang="zh-CN" sz="2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NULL</a:t>
                      </a:r>
                      <a:endParaRPr lang="en-US" altLang="zh-CN" sz="2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Router1</a:t>
                      </a:r>
                      <a:endParaRPr lang="en-US" altLang="zh-CN" sz="2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Se0/0/0</a:t>
                      </a:r>
                      <a:endParaRPr lang="en-US" altLang="zh-CN" sz="2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192.168.4.2</a:t>
                      </a:r>
                      <a:endParaRPr lang="en-US" altLang="zh-CN" sz="2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255.255.255.0</a:t>
                      </a:r>
                      <a:endParaRPr lang="en-US" altLang="zh-CN" sz="2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NULL</a:t>
                      </a:r>
                      <a:endParaRPr lang="en-US" altLang="zh-CN" sz="2000" b="0" u="none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0979338" y="2269021"/>
            <a:ext cx="1212345" cy="2475469"/>
          </a:xfrm>
          <a:custGeom>
            <a:avLst/>
            <a:gdLst/>
            <a:ahLst/>
            <a:cxnLst>
              <a:cxn ang="0">
                <a:pos x="1212850" y="2476500"/>
              </a:cxn>
              <a:cxn ang="0">
                <a:pos x="19017" y="1273020"/>
              </a:cxn>
              <a:cxn ang="0">
                <a:pos x="19017" y="1202770"/>
              </a:cxn>
              <a:cxn ang="0">
                <a:pos x="1212850" y="0"/>
              </a:cxn>
              <a:cxn ang="0">
                <a:pos x="1212850" y="2476500"/>
              </a:cxn>
            </a:cxnLst>
            <a:rect l="0" t="0" r="0" b="0"/>
            <a:pathLst>
              <a:path w="1722" h="3490">
                <a:moveTo>
                  <a:pt x="1722" y="3490"/>
                </a:moveTo>
                <a:lnTo>
                  <a:pt x="27" y="1794"/>
                </a:lnTo>
                <a:cubicBezTo>
                  <a:pt x="0" y="1767"/>
                  <a:pt x="0" y="1723"/>
                  <a:pt x="27" y="1695"/>
                </a:cubicBezTo>
                <a:lnTo>
                  <a:pt x="1722" y="0"/>
                </a:lnTo>
                <a:lnTo>
                  <a:pt x="1722" y="349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rgbClr val="2A495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9296" y="307716"/>
            <a:ext cx="6521908" cy="39179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lvl="0"/>
            <a:r>
              <a:rPr lang="en-US" altLang="zh-CN" sz="24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拓补图</a:t>
            </a:r>
            <a:endParaRPr lang="zh-CN" altLang="en-US" sz="240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58260" y="5910580"/>
            <a:ext cx="678942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图3-9  IP地址分配实验拓扑图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-2147482614" descr="t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220" y="802640"/>
            <a:ext cx="8909685" cy="47123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</p:bld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a"/>
  <p:tag name="KSO_WM_UNIT_INDEX" val="1"/>
  <p:tag name="KSO_WM_UNIT_ID" val="custom160192_30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2.xml><?xml version="1.0" encoding="utf-8"?>
<p:tagLst xmlns:p="http://schemas.openxmlformats.org/presentationml/2006/main">
  <p:tag name="KSO_WM_TEMPLATE_CATEGORY" val="custom"/>
  <p:tag name="KSO_WM_TEMPLATE_INDEX" val="160192"/>
  <p:tag name="KSO_WM_TAG_VERSION" val="1.0"/>
  <p:tag name="KSO_WM_SLIDE_ID" val="custom160192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.xml><?xml version="1.0" encoding="utf-8"?>
<p:tagLst xmlns:p="http://schemas.openxmlformats.org/presentationml/2006/main">
  <p:tag name="KSO_WPP_MARK_KEY" val="1049bf06-446f-4b50-97e3-ba74c50bbc87"/>
  <p:tag name="COMMONDATA" val="eyJoZGlkIjoiNDcyNjdhMDc1OWIyZDhiOGE2M2VhOWY2ZTFjOGJmYmEifQ=="/>
</p:tagLst>
</file>

<file path=ppt/theme/theme1.xml><?xml version="1.0" encoding="utf-8"?>
<a:theme xmlns:a="http://schemas.openxmlformats.org/drawingml/2006/main" name="1_默认设计模板">
  <a:themeElements>
    <a:clrScheme name="自定义 1">
      <a:dk1>
        <a:srgbClr val="2A495A"/>
      </a:dk1>
      <a:lt1>
        <a:srgbClr val="00A2C2"/>
      </a:lt1>
      <a:dk2>
        <a:srgbClr val="F6A514"/>
      </a:dk2>
      <a:lt2>
        <a:srgbClr val="F3F3F3"/>
      </a:lt2>
      <a:accent1>
        <a:srgbClr val="43BAB3"/>
      </a:accent1>
      <a:accent2>
        <a:srgbClr val="FB7D6E"/>
      </a:accent2>
      <a:accent3>
        <a:srgbClr val="4E4B49"/>
      </a:accent3>
      <a:accent4>
        <a:srgbClr val="00A2C2"/>
      </a:accent4>
      <a:accent5>
        <a:srgbClr val="F6A514"/>
      </a:accent5>
      <a:accent6>
        <a:srgbClr val="4E4B49"/>
      </a:accent6>
      <a:hlink>
        <a:srgbClr val="F3F3F3"/>
      </a:hlink>
      <a:folHlink>
        <a:srgbClr val="59595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默认设计模板">
  <a:themeElements>
    <a:clrScheme name="自定义 1">
      <a:dk1>
        <a:srgbClr val="2A495A"/>
      </a:dk1>
      <a:lt1>
        <a:srgbClr val="00A2C2"/>
      </a:lt1>
      <a:dk2>
        <a:srgbClr val="F6A514"/>
      </a:dk2>
      <a:lt2>
        <a:srgbClr val="F3F3F3"/>
      </a:lt2>
      <a:accent1>
        <a:srgbClr val="43BAB3"/>
      </a:accent1>
      <a:accent2>
        <a:srgbClr val="FB7D6E"/>
      </a:accent2>
      <a:accent3>
        <a:srgbClr val="4E4B49"/>
      </a:accent3>
      <a:accent4>
        <a:srgbClr val="00A2C2"/>
      </a:accent4>
      <a:accent5>
        <a:srgbClr val="F6A514"/>
      </a:accent5>
      <a:accent6>
        <a:srgbClr val="4E4B49"/>
      </a:accent6>
      <a:hlink>
        <a:srgbClr val="F3F3F3"/>
      </a:hlink>
      <a:folHlink>
        <a:srgbClr val="59595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向天歌稻壳儿模板22xin">
  <a:themeElements>
    <a:clrScheme name="自定义 1">
      <a:dk1>
        <a:srgbClr val="434343"/>
      </a:dk1>
      <a:lt1>
        <a:srgbClr val="FFFFFF"/>
      </a:lt1>
      <a:dk2>
        <a:srgbClr val="434343"/>
      </a:dk2>
      <a:lt2>
        <a:srgbClr val="FFFFFF"/>
      </a:lt2>
      <a:accent1>
        <a:srgbClr val="0070C0"/>
      </a:accent1>
      <a:accent2>
        <a:srgbClr val="37B4C9"/>
      </a:accent2>
      <a:accent3>
        <a:srgbClr val="FFC000"/>
      </a:accent3>
      <a:accent4>
        <a:srgbClr val="9D8663"/>
      </a:accent4>
      <a:accent5>
        <a:srgbClr val="78AF59"/>
      </a:accent5>
      <a:accent6>
        <a:srgbClr val="AA4056"/>
      </a:accent6>
      <a:hlink>
        <a:srgbClr val="ED7D31"/>
      </a:hlink>
      <a:folHlink>
        <a:srgbClr val="7030A0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1986</Words>
  <Application>WPS 演示</Application>
  <PresentationFormat>自定义</PresentationFormat>
  <Paragraphs>242</Paragraphs>
  <Slides>13</Slides>
  <Notes>100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仿宋_GB2312</vt:lpstr>
      <vt:lpstr>Times New Roman</vt:lpstr>
      <vt:lpstr>黑体</vt:lpstr>
      <vt:lpstr>Arial Unicode MS</vt:lpstr>
      <vt:lpstr>Calibri</vt:lpstr>
      <vt:lpstr>仿宋</vt:lpstr>
      <vt:lpstr>1_默认设计模板</vt:lpstr>
      <vt:lpstr>5_默认设计模板</vt:lpstr>
      <vt:lpstr>向天歌稻壳儿模板22xin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mcs</dc:creator>
  <cp:lastModifiedBy>Administrator</cp:lastModifiedBy>
  <cp:revision>85</cp:revision>
  <dcterms:created xsi:type="dcterms:W3CDTF">2016-09-25T12:12:00Z</dcterms:created>
  <dcterms:modified xsi:type="dcterms:W3CDTF">2022-10-25T11:45:06Z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  <property fmtid="{D5CDD505-2E9C-101B-9397-08002B2CF9AE}" pid="3" name="ICV">
    <vt:lpwstr>433E08EB4AF04F7C8A55A14E0AA53B45</vt:lpwstr>
  </property>
</Properties>
</file>