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9" r:id="rId5"/>
    <p:sldId id="258" r:id="rId7"/>
    <p:sldId id="355" r:id="rId8"/>
    <p:sldId id="260" r:id="rId9"/>
    <p:sldId id="261" r:id="rId10"/>
    <p:sldId id="262" r:id="rId11"/>
    <p:sldId id="263" r:id="rId12"/>
    <p:sldId id="264" r:id="rId13"/>
    <p:sldId id="265" r:id="rId14"/>
    <p:sldId id="327" r:id="rId15"/>
    <p:sldId id="328" r:id="rId16"/>
    <p:sldId id="356" r:id="rId17"/>
    <p:sldId id="347" r:id="rId18"/>
    <p:sldId id="346" r:id="rId19"/>
    <p:sldId id="345" r:id="rId20"/>
    <p:sldId id="272" r:id="rId21"/>
    <p:sldId id="326" r:id="rId22"/>
  </p:sldIdLst>
  <p:sldSz cx="12192000" cy="6858000"/>
  <p:notesSz cx="7103745" cy="10234295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7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gs" Target="tags/tag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4590" y="2565400"/>
            <a:ext cx="6331487" cy="863600"/>
          </a:xfrm>
        </p:spPr>
        <p:txBody>
          <a:bodyPr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 smtClean="0"/>
              <a:t>单击此处编辑母版标题样式</a:t>
            </a:r>
            <a:endParaRPr lang="zh-CN" strike="noStrik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6177" y="3644900"/>
            <a:ext cx="6333073" cy="6477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 smtClean="0"/>
              <a:t>单击此处编辑母版副标题样式</a:t>
            </a:r>
            <a:endParaRPr lang="zh-CN" strike="noStrike" noProof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280" y="908050"/>
            <a:ext cx="2742057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46" y="908050"/>
            <a:ext cx="807859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4590" y="2565400"/>
            <a:ext cx="6331487" cy="863600"/>
          </a:xfrm>
        </p:spPr>
        <p:txBody>
          <a:bodyPr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 smtClean="0"/>
              <a:t>单击此处编辑母版标题样式</a:t>
            </a:r>
            <a:endParaRPr lang="zh-CN" strike="noStrik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6177" y="3644900"/>
            <a:ext cx="6333073" cy="6477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 smtClean="0"/>
              <a:t>单击此处编辑母版副标题样式</a:t>
            </a:r>
            <a:endParaRPr lang="zh-CN" strike="noStrike" noProof="0" smtClean="0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 userDrawn="1"/>
        </p:nvSpPr>
        <p:spPr>
          <a:xfrm>
            <a:off x="0" y="6704013"/>
            <a:ext cx="12191683" cy="15398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075" name="矩形 4"/>
          <p:cNvSpPr/>
          <p:nvPr userDrawn="1"/>
        </p:nvSpPr>
        <p:spPr>
          <a:xfrm>
            <a:off x="11706110" y="6505575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076" name="TextBox 5"/>
          <p:cNvSpPr txBox="1"/>
          <p:nvPr userDrawn="1"/>
        </p:nvSpPr>
        <p:spPr>
          <a:xfrm>
            <a:off x="11787297" y="6505575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12" y="4406900"/>
            <a:ext cx="1036205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12" y="2906713"/>
            <a:ext cx="1036205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3765" indent="0">
              <a:buNone/>
              <a:defRPr sz="1600"/>
            </a:lvl3pPr>
            <a:lvl4pPr marL="1370965" indent="0">
              <a:buNone/>
              <a:defRPr sz="1400"/>
            </a:lvl4pPr>
            <a:lvl5pPr marL="1828165" indent="0">
              <a:buNone/>
              <a:defRPr sz="1400"/>
            </a:lvl5pPr>
            <a:lvl6pPr marL="2285365" indent="0">
              <a:buNone/>
              <a:defRPr sz="1400"/>
            </a:lvl6pPr>
            <a:lvl7pPr marL="2741930" indent="0">
              <a:buNone/>
              <a:defRPr sz="1400"/>
            </a:lvl7pPr>
            <a:lvl8pPr marL="3199130" indent="0">
              <a:buNone/>
              <a:defRPr sz="1400"/>
            </a:lvl8pPr>
            <a:lvl9pPr marL="365633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46" y="1600200"/>
            <a:ext cx="540953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217" y="1600200"/>
            <a:ext cx="5411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46" y="274638"/>
            <a:ext cx="10972991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46" y="1535113"/>
            <a:ext cx="53873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46" y="2174875"/>
            <a:ext cx="53873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432" y="1535113"/>
            <a:ext cx="538890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432" y="2174875"/>
            <a:ext cx="538890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46" y="273050"/>
            <a:ext cx="40115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864" y="273050"/>
            <a:ext cx="681547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46" y="1435100"/>
            <a:ext cx="40115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 userDrawn="1"/>
        </p:nvSpPr>
        <p:spPr>
          <a:xfrm>
            <a:off x="0" y="6704013"/>
            <a:ext cx="12191683" cy="15398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075" name="矩形 4"/>
          <p:cNvSpPr/>
          <p:nvPr userDrawn="1"/>
        </p:nvSpPr>
        <p:spPr>
          <a:xfrm>
            <a:off x="11706110" y="6505575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076" name="TextBox 5"/>
          <p:cNvSpPr txBox="1"/>
          <p:nvPr userDrawn="1"/>
        </p:nvSpPr>
        <p:spPr>
          <a:xfrm>
            <a:off x="11787297" y="6505575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79" y="4800600"/>
            <a:ext cx="731532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79" y="612775"/>
            <a:ext cx="7315327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79" y="5367338"/>
            <a:ext cx="731532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280" y="908050"/>
            <a:ext cx="2742057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46" y="908050"/>
            <a:ext cx="807859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2" y="5160"/>
            <a:ext cx="2670628" cy="6852840"/>
            <a:chOff x="0" y="1386568"/>
            <a:chExt cx="6681295" cy="3915880"/>
          </a:xfrm>
        </p:grpSpPr>
        <p:sp>
          <p:nvSpPr>
            <p:cNvPr id="65" name="直角三角形 64"/>
            <p:cNvSpPr/>
            <p:nvPr/>
          </p:nvSpPr>
          <p:spPr>
            <a:xfrm>
              <a:off x="1" y="1386568"/>
              <a:ext cx="6681294" cy="3912953"/>
            </a:xfrm>
            <a:prstGeom prst="rt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直角三角形 65"/>
            <p:cNvSpPr/>
            <p:nvPr/>
          </p:nvSpPr>
          <p:spPr>
            <a:xfrm>
              <a:off x="0" y="1641485"/>
              <a:ext cx="6357257" cy="3660963"/>
            </a:xfrm>
            <a:prstGeom prst="rtTriangle">
              <a:avLst/>
            </a:pr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68" name="直角三角形 67"/>
          <p:cNvSpPr/>
          <p:nvPr/>
        </p:nvSpPr>
        <p:spPr>
          <a:xfrm flipH="1">
            <a:off x="0" y="2402765"/>
            <a:ext cx="12192000" cy="4455235"/>
          </a:xfrm>
          <a:prstGeom prst="rtTriangl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flipH="1">
            <a:off x="552464" y="2675721"/>
            <a:ext cx="11639536" cy="4182279"/>
          </a:xfrm>
          <a:custGeom>
            <a:avLst/>
            <a:gdLst>
              <a:gd name="connsiteX0" fmla="*/ 0 w 11639536"/>
              <a:gd name="connsiteY0" fmla="*/ 0 h 4182279"/>
              <a:gd name="connsiteX1" fmla="*/ 0 w 11639536"/>
              <a:gd name="connsiteY1" fmla="*/ 4182279 h 4182279"/>
              <a:gd name="connsiteX2" fmla="*/ 11639536 w 11639536"/>
              <a:gd name="connsiteY2" fmla="*/ 4182279 h 418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39536" h="4182279">
                <a:moveTo>
                  <a:pt x="0" y="0"/>
                </a:moveTo>
                <a:lnTo>
                  <a:pt x="0" y="4182279"/>
                </a:lnTo>
                <a:lnTo>
                  <a:pt x="11639536" y="4182279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 rot="20393400">
            <a:off x="3338410" y="1919539"/>
            <a:ext cx="7904705" cy="2178498"/>
          </a:xfrm>
        </p:spPr>
        <p:txBody>
          <a:bodyPr anchor="b">
            <a:normAutofit/>
          </a:bodyPr>
          <a:lstStyle>
            <a:lvl1pPr>
              <a:lnSpc>
                <a:spcPct val="150000"/>
              </a:lnSpc>
              <a:defRPr sz="4800">
                <a:solidFill>
                  <a:schemeClr val="accent1"/>
                </a:solidFill>
                <a:effectLst>
                  <a:outerShdw blurRad="38100" dist="38100" dir="2700000" algn="tl">
                    <a:schemeClr val="accent1">
                      <a:lumMod val="20000"/>
                      <a:lumOff val="8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idx="1"/>
          </p:nvPr>
        </p:nvSpPr>
        <p:spPr>
          <a:xfrm rot="20405884">
            <a:off x="4407361" y="4306061"/>
            <a:ext cx="7356979" cy="68197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7294" y="3310565"/>
            <a:ext cx="7904705" cy="1737633"/>
          </a:xfr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87293" y="5094514"/>
            <a:ext cx="7904705" cy="114897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" y="1"/>
            <a:ext cx="6202597" cy="6202598"/>
            <a:chOff x="1" y="0"/>
            <a:chExt cx="6858000" cy="6858001"/>
          </a:xfrm>
        </p:grpSpPr>
        <p:sp>
          <p:nvSpPr>
            <p:cNvPr id="8" name="任意多边形 7"/>
            <p:cNvSpPr/>
            <p:nvPr/>
          </p:nvSpPr>
          <p:spPr>
            <a:xfrm rot="5400000">
              <a:off x="2564" y="2565"/>
              <a:ext cx="6857999" cy="6852874"/>
            </a:xfrm>
            <a:custGeom>
              <a:avLst/>
              <a:gdLst>
                <a:gd name="connsiteX0" fmla="*/ 6857999 w 6857999"/>
                <a:gd name="connsiteY0" fmla="*/ 6852874 h 6852874"/>
                <a:gd name="connsiteX1" fmla="*/ 6857999 w 6857999"/>
                <a:gd name="connsiteY1" fmla="*/ 6852874 h 6852874"/>
                <a:gd name="connsiteX2" fmla="*/ 6857999 w 6857999"/>
                <a:gd name="connsiteY2" fmla="*/ 6852874 h 6852874"/>
                <a:gd name="connsiteX3" fmla="*/ 0 w 6857999"/>
                <a:gd name="connsiteY3" fmla="*/ 6852874 h 6852874"/>
                <a:gd name="connsiteX4" fmla="*/ 0 w 6857999"/>
                <a:gd name="connsiteY4" fmla="*/ 0 h 6852874"/>
                <a:gd name="connsiteX5" fmla="*/ 3657988 w 6857999"/>
                <a:gd name="connsiteY5" fmla="*/ 3655254 h 6852874"/>
                <a:gd name="connsiteX6" fmla="*/ 349085 w 6857999"/>
                <a:gd name="connsiteY6" fmla="*/ 6852874 h 685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7999" h="6852874">
                  <a:moveTo>
                    <a:pt x="6857999" y="6852874"/>
                  </a:moveTo>
                  <a:lnTo>
                    <a:pt x="6857999" y="6852874"/>
                  </a:lnTo>
                  <a:lnTo>
                    <a:pt x="6857999" y="6852874"/>
                  </a:lnTo>
                  <a:close/>
                  <a:moveTo>
                    <a:pt x="0" y="6852874"/>
                  </a:moveTo>
                  <a:lnTo>
                    <a:pt x="0" y="0"/>
                  </a:lnTo>
                  <a:lnTo>
                    <a:pt x="3657988" y="3655254"/>
                  </a:lnTo>
                  <a:lnTo>
                    <a:pt x="349085" y="6852874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5400000">
              <a:off x="-57818" y="57819"/>
              <a:ext cx="6628595" cy="6512958"/>
            </a:xfrm>
            <a:custGeom>
              <a:avLst/>
              <a:gdLst>
                <a:gd name="connsiteX0" fmla="*/ 0 w 6628595"/>
                <a:gd name="connsiteY0" fmla="*/ 6512958 h 6512958"/>
                <a:gd name="connsiteX1" fmla="*/ 0 w 6628595"/>
                <a:gd name="connsiteY1" fmla="*/ 0 h 6512958"/>
                <a:gd name="connsiteX2" fmla="*/ 3369114 w 6628595"/>
                <a:gd name="connsiteY2" fmla="*/ 3310339 h 6512958"/>
                <a:gd name="connsiteX3" fmla="*/ 3 w 6628595"/>
                <a:gd name="connsiteY3" fmla="*/ 6511738 h 6512958"/>
                <a:gd name="connsiteX4" fmla="*/ 6627353 w 6628595"/>
                <a:gd name="connsiteY4" fmla="*/ 6511738 h 6512958"/>
                <a:gd name="connsiteX5" fmla="*/ 6628595 w 6628595"/>
                <a:gd name="connsiteY5" fmla="*/ 6512958 h 651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8595" h="6512958">
                  <a:moveTo>
                    <a:pt x="0" y="6512958"/>
                  </a:moveTo>
                  <a:lnTo>
                    <a:pt x="0" y="0"/>
                  </a:lnTo>
                  <a:lnTo>
                    <a:pt x="3369114" y="3310339"/>
                  </a:lnTo>
                  <a:lnTo>
                    <a:pt x="3" y="6511738"/>
                  </a:lnTo>
                  <a:lnTo>
                    <a:pt x="6627353" y="6511738"/>
                  </a:lnTo>
                  <a:lnTo>
                    <a:pt x="6628595" y="6512958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287295" y="190147"/>
            <a:ext cx="5843590" cy="3076753"/>
          </a:xfrm>
          <a:prstGeom prst="triangl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altLang="zh-CN" sz="2400" dirty="0" smtClean="0"/>
            </a:lvl1pPr>
            <a:lvl2pPr>
              <a:defRPr lang="zh-CN" altLang="en-US" sz="20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 smtClean="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49200" y="2768400"/>
            <a:ext cx="6098400" cy="132556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12" y="4406900"/>
            <a:ext cx="1036205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12" y="2906713"/>
            <a:ext cx="1036205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3765" indent="0">
              <a:buNone/>
              <a:defRPr sz="1600"/>
            </a:lvl3pPr>
            <a:lvl4pPr marL="1370965" indent="0">
              <a:buNone/>
              <a:defRPr sz="1400"/>
            </a:lvl4pPr>
            <a:lvl5pPr marL="1828165" indent="0">
              <a:buNone/>
              <a:defRPr sz="1400"/>
            </a:lvl5pPr>
            <a:lvl6pPr marL="2285365" indent="0">
              <a:buNone/>
              <a:defRPr sz="1400"/>
            </a:lvl6pPr>
            <a:lvl7pPr marL="2741930" indent="0">
              <a:buNone/>
              <a:defRPr sz="1400"/>
            </a:lvl7pPr>
            <a:lvl8pPr marL="3199130" indent="0">
              <a:buNone/>
              <a:defRPr sz="1400"/>
            </a:lvl8pPr>
            <a:lvl9pPr marL="365633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 userDrawn="1"/>
        </p:nvSpPr>
        <p:spPr>
          <a:xfrm>
            <a:off x="2155371" y="1515276"/>
            <a:ext cx="7868558" cy="230395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17"/>
          <p:cNvSpPr/>
          <p:nvPr userDrawn="1"/>
        </p:nvSpPr>
        <p:spPr>
          <a:xfrm>
            <a:off x="2155371" y="4269033"/>
            <a:ext cx="7868558" cy="230395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48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1674000"/>
            <a:ext cx="12193200" cy="26568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63600" y="4730400"/>
            <a:ext cx="7869600" cy="12888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114020" y="365125"/>
            <a:ext cx="223978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155898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46" y="1600200"/>
            <a:ext cx="540953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217" y="1600200"/>
            <a:ext cx="5411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46" y="274638"/>
            <a:ext cx="10972991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46" y="1535113"/>
            <a:ext cx="53873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46" y="2174875"/>
            <a:ext cx="53873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432" y="1535113"/>
            <a:ext cx="538890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432" y="2174875"/>
            <a:ext cx="538890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46" y="273050"/>
            <a:ext cx="40115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864" y="273050"/>
            <a:ext cx="681547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46" y="1435100"/>
            <a:ext cx="40115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79" y="4800600"/>
            <a:ext cx="731532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79" y="612775"/>
            <a:ext cx="7315327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79" y="5367338"/>
            <a:ext cx="731532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slow">
    <p:cover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46" y="908050"/>
            <a:ext cx="10972991" cy="635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346" y="1600200"/>
            <a:ext cx="10972991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265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11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3"/>
          </a:solidFill>
          <a:latin typeface="+mn-lt"/>
          <a:ea typeface="仿宋_GB2312" pitchFamily="49" charset="-122"/>
        </a:defRPr>
      </a:lvl2pPr>
      <a:lvl3pPr marL="1142365" indent="-22796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9565" indent="-22796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76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3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05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77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429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46" y="908050"/>
            <a:ext cx="10972991" cy="635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346" y="1600200"/>
            <a:ext cx="10972991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265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11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3"/>
          </a:solidFill>
          <a:latin typeface="+mn-lt"/>
          <a:ea typeface="仿宋_GB2312" pitchFamily="49" charset="-122"/>
        </a:defRPr>
      </a:lvl2pPr>
      <a:lvl3pPr marL="1142365" indent="-22796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9565" indent="-22796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76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3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05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77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429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529" y="-297"/>
            <a:ext cx="12193057" cy="6858594"/>
          </a:xfrm>
          <a:prstGeom prst="rect">
            <a:avLst/>
          </a:prstGeom>
          <a:solidFill>
            <a:srgbClr val="FE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47" y="1364523"/>
            <a:ext cx="6956701" cy="500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072515" y="1964030"/>
            <a:ext cx="5988730" cy="16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1" tIns="45700" rIns="91401" bIns="4570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400" b="1" dirty="0" smtClean="0">
                <a:solidFill>
                  <a:schemeClr val="accent3"/>
                </a:solidFill>
                <a:latin typeface="+mn-ea"/>
                <a:ea typeface="+mn-ea"/>
              </a:rPr>
              <a:t>第</a:t>
            </a:r>
            <a:r>
              <a:rPr lang="en-US" altLang="zh-CN" sz="4400" b="1" dirty="0" smtClean="0">
                <a:solidFill>
                  <a:schemeClr val="accent3"/>
                </a:solidFill>
                <a:latin typeface="+mn-ea"/>
                <a:ea typeface="+mn-ea"/>
              </a:rPr>
              <a:t>5</a:t>
            </a:r>
            <a:r>
              <a:rPr lang="zh-CN" altLang="en-US" sz="4400" b="1" dirty="0" smtClean="0">
                <a:solidFill>
                  <a:schemeClr val="accent3"/>
                </a:solidFill>
                <a:latin typeface="+mn-ea"/>
                <a:ea typeface="+mn-ea"/>
              </a:rPr>
              <a:t>章 应用层协议</a:t>
            </a:r>
            <a:r>
              <a:rPr kumimoji="0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实验</a:t>
            </a: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4699" y="4263360"/>
            <a:ext cx="868680" cy="3848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制作者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26623" y="4256443"/>
            <a:ext cx="2376170" cy="3848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叶阿勇 赖会霞 张桢萍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rcRect l="5630"/>
          <a:stretch>
            <a:fillRect/>
          </a:stretch>
        </p:blipFill>
        <p:spPr>
          <a:xfrm>
            <a:off x="0" y="1428"/>
            <a:ext cx="5147705" cy="68551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303" y="2157943"/>
            <a:ext cx="2727775" cy="150273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3" grpId="0" bldLvl="0" animBg="1"/>
      <p:bldP spid="2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3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9259" y="307716"/>
            <a:ext cx="4881270" cy="36933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40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.  DNS</a:t>
            </a: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域名服务器的层次结构</a:t>
            </a: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38979" y="1763433"/>
            <a:ext cx="7993380" cy="3648075"/>
            <a:chOff x="2179320" y="1682750"/>
            <a:chExt cx="7993380" cy="3648075"/>
          </a:xfrm>
        </p:grpSpPr>
        <p:pic>
          <p:nvPicPr>
            <p:cNvPr id="10" name="图片 -2147482617" descr="t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79320" y="1682750"/>
              <a:ext cx="7993380" cy="3648075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2" name="直接连接符 11"/>
            <p:cNvCxnSpPr/>
            <p:nvPr/>
          </p:nvCxnSpPr>
          <p:spPr bwMode="auto">
            <a:xfrm>
              <a:off x="8538882" y="3778624"/>
              <a:ext cx="0" cy="77992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3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812" y="307716"/>
            <a:ext cx="2487694" cy="36933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en-US" altLang="zh-CN" sz="240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IP</a:t>
            </a: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地址配置</a:t>
            </a: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-1"/>
          <p:cNvGraphicFramePr/>
          <p:nvPr/>
        </p:nvGraphicFramePr>
        <p:xfrm>
          <a:off x="1514475" y="1532442"/>
          <a:ext cx="9037320" cy="4667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0"/>
                <a:gridCol w="1248410"/>
                <a:gridCol w="1649095"/>
                <a:gridCol w="1646555"/>
                <a:gridCol w="1648460"/>
                <a:gridCol w="1422400"/>
              </a:tblGrid>
              <a:tr h="2908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    备</a:t>
                      </a:r>
                      <a:endParaRPr lang="zh-CN" altLang="en-US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    口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 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 址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子网掩码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网关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DNS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 row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Fa0/0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192.168.1.254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Se1/0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192.168.2.254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Se2/0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192.168.3.254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 row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Router1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Fa0/0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192.168.5.254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Se1/0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192.168.2.253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 row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Router2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Fa0/0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192.168.8.254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Fa1/0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192.168.6.254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Se2/0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192.168.3.253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root_dns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192.168.1.1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192.168.1.254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cn_dns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192.168.5.1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192.168.5.254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com_dns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192.168.8.1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192.168.8.254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y.com_dns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192.168.6.1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192.168.6.254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www.x.cn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192.168.5.2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192.168.5.254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192.168.5.1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www.y.com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192.168.6.2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192.168.6.254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192.168.6.1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192.168.1.2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192.168.1.254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192.168.5.1</a:t>
                      </a:r>
                      <a:endParaRPr lang="en-US" altLang="zh-CN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3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812" y="307716"/>
            <a:ext cx="2487694" cy="36933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240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.  </a:t>
            </a:r>
            <a:r>
              <a:rPr lang="zh-CN" altLang="en-US" sz="240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其他</a:t>
            </a:r>
            <a:r>
              <a:rPr lang="en-US" altLang="zh-CN" sz="2400" noProof="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配置</a:t>
            </a: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9651" y="913858"/>
            <a:ext cx="108186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Web</a:t>
            </a:r>
            <a:r>
              <a:rPr lang="zh-CN" altLang="zh-CN" sz="2400" dirty="0" smtClean="0"/>
              <a:t>服务器</a:t>
            </a:r>
            <a:r>
              <a:rPr lang="en-US" altLang="zh-CN" sz="2400" dirty="0" smtClean="0"/>
              <a:t>www.x.cn</a:t>
            </a:r>
            <a:r>
              <a:rPr lang="zh-CN" altLang="zh-CN" sz="2400" dirty="0"/>
              <a:t>和</a:t>
            </a:r>
            <a:r>
              <a:rPr lang="en-US" altLang="zh-CN" sz="2400" dirty="0"/>
              <a:t>www.y.com</a:t>
            </a:r>
            <a:r>
              <a:rPr lang="zh-CN" altLang="zh-CN" sz="2400" dirty="0"/>
              <a:t>中开启</a:t>
            </a:r>
            <a:r>
              <a:rPr lang="en-US" altLang="zh-CN" sz="2400" dirty="0"/>
              <a:t>HTTP</a:t>
            </a:r>
            <a:r>
              <a:rPr lang="zh-CN" altLang="zh-CN" sz="2400" dirty="0"/>
              <a:t>服务并设置其内容，关闭其他服务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Router0</a:t>
            </a:r>
            <a:r>
              <a:rPr lang="zh-CN" altLang="zh-CN" sz="2400" dirty="0"/>
              <a:t>、</a:t>
            </a:r>
            <a:r>
              <a:rPr lang="en-US" altLang="zh-CN" sz="2400" dirty="0"/>
              <a:t>Router1</a:t>
            </a:r>
            <a:r>
              <a:rPr lang="zh-CN" altLang="zh-CN" sz="2400" dirty="0"/>
              <a:t>及</a:t>
            </a:r>
            <a:r>
              <a:rPr lang="en-US" altLang="zh-CN" sz="2400" dirty="0"/>
              <a:t>Router2</a:t>
            </a:r>
            <a:r>
              <a:rPr lang="zh-CN" altLang="zh-CN" sz="2400" dirty="0"/>
              <a:t>预配置的静态</a:t>
            </a:r>
            <a:r>
              <a:rPr lang="zh-CN" altLang="zh-CN" sz="2400" dirty="0" smtClean="0"/>
              <a:t>路由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预先开启并配置域名服务器的</a:t>
            </a:r>
            <a:r>
              <a:rPr lang="en-US" altLang="zh-CN" sz="2400" dirty="0"/>
              <a:t>DNS</a:t>
            </a:r>
            <a:r>
              <a:rPr lang="zh-CN" altLang="zh-CN" sz="2400" dirty="0" smtClean="0"/>
              <a:t>服务</a:t>
            </a:r>
            <a:r>
              <a:rPr lang="zh-CN" altLang="en-US" sz="2400" dirty="0" smtClean="0"/>
              <a:t>。</a:t>
            </a:r>
            <a:endParaRPr lang="zh-CN" altLang="zh-CN" sz="2400" dirty="0"/>
          </a:p>
        </p:txBody>
      </p:sp>
      <p:pic>
        <p:nvPicPr>
          <p:cNvPr id="1038" name="Picture 14" descr="t51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" b="3210"/>
          <a:stretch>
            <a:fillRect/>
          </a:stretch>
        </p:blipFill>
        <p:spPr bwMode="auto">
          <a:xfrm>
            <a:off x="1165273" y="2602207"/>
            <a:ext cx="4847806" cy="15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070883" y="4158729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root_dns</a:t>
            </a:r>
            <a:r>
              <a:rPr lang="zh-CN" altLang="zh-CN" dirty="0"/>
              <a:t>中添加的资源记录</a:t>
            </a:r>
            <a:endParaRPr lang="zh-CN" altLang="en-US" dirty="0"/>
          </a:p>
        </p:txBody>
      </p:sp>
      <p:pic>
        <p:nvPicPr>
          <p:cNvPr id="1039" name="Picture 15" descr="t5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82" y="2867733"/>
            <a:ext cx="4882003" cy="133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7483559" y="4199981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cn_dns</a:t>
            </a:r>
            <a:r>
              <a:rPr lang="zh-CN" altLang="zh-CN" dirty="0"/>
              <a:t>中添加的资源记录</a:t>
            </a:r>
            <a:endParaRPr lang="zh-CN" altLang="en-US" dirty="0"/>
          </a:p>
        </p:txBody>
      </p:sp>
      <p:pic>
        <p:nvPicPr>
          <p:cNvPr id="1040" name="Picture 16" descr="t5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" b="6943"/>
          <a:stretch>
            <a:fillRect/>
          </a:stretch>
        </p:blipFill>
        <p:spPr bwMode="auto">
          <a:xfrm>
            <a:off x="1132999" y="4620511"/>
            <a:ext cx="4847806" cy="13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105436" y="6019807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com_dns</a:t>
            </a:r>
            <a:r>
              <a:rPr lang="zh-CN" altLang="zh-CN" dirty="0"/>
              <a:t>中添加的资源记录</a:t>
            </a:r>
            <a:endParaRPr lang="zh-CN" altLang="en-US" dirty="0"/>
          </a:p>
        </p:txBody>
      </p:sp>
      <p:pic>
        <p:nvPicPr>
          <p:cNvPr id="1041" name="Picture 17" descr="t5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82" y="5044890"/>
            <a:ext cx="4997197" cy="93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7371832" y="6026089"/>
            <a:ext cx="3129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y.com_dns</a:t>
            </a:r>
            <a:r>
              <a:rPr lang="zh-CN" altLang="zh-CN" dirty="0"/>
              <a:t>中添加的资源记录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8308" y="320842"/>
            <a:ext cx="3311732" cy="8743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</a:rPr>
              <a:t>实验步骤</a:t>
            </a:r>
            <a:endParaRPr lang="zh-CN" altLang="en-US" sz="4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Oval 5"/>
          <p:cNvSpPr/>
          <p:nvPr/>
        </p:nvSpPr>
        <p:spPr>
          <a:xfrm>
            <a:off x="935988" y="2338169"/>
            <a:ext cx="1066356" cy="1058421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Oval 6"/>
          <p:cNvSpPr/>
          <p:nvPr/>
        </p:nvSpPr>
        <p:spPr>
          <a:xfrm>
            <a:off x="942784" y="3824456"/>
            <a:ext cx="1066356" cy="1058422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11"/>
          <p:cNvSpPr>
            <a:spLocks noEditPoints="1"/>
          </p:cNvSpPr>
          <p:nvPr/>
        </p:nvSpPr>
        <p:spPr>
          <a:xfrm flipH="1">
            <a:off x="2028180" y="2448786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3"/>
          <p:cNvSpPr>
            <a:spLocks noEditPoints="1"/>
          </p:cNvSpPr>
          <p:nvPr/>
        </p:nvSpPr>
        <p:spPr>
          <a:xfrm flipH="1">
            <a:off x="2028180" y="4165593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20"/>
          <p:cNvSpPr txBox="1"/>
          <p:nvPr/>
        </p:nvSpPr>
        <p:spPr>
          <a:xfrm flipH="1">
            <a:off x="1040130" y="2674657"/>
            <a:ext cx="857885" cy="613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21"/>
          <p:cNvSpPr txBox="1"/>
          <p:nvPr/>
        </p:nvSpPr>
        <p:spPr>
          <a:xfrm flipH="1">
            <a:off x="1090360" y="4184379"/>
            <a:ext cx="756923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33"/>
          <p:cNvSpPr>
            <a:spLocks noChangeArrowheads="1"/>
          </p:cNvSpPr>
          <p:nvPr/>
        </p:nvSpPr>
        <p:spPr bwMode="auto">
          <a:xfrm>
            <a:off x="2275840" y="4100830"/>
            <a:ext cx="832044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捕获DNS事件并分析本地域名解析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过程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在模拟面板中进行自动捕获，观察其捕获的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过程；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观察事件列表中每一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个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DNS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事件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的详细信息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，分析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DNS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服务器的本地域名解析的过程；</a:t>
            </a: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重置模拟器，清空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事件，并关闭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浏览器窗口。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1802" y="2409884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1921" y="3968244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" name="Freeform 5"/>
          <p:cNvSpPr/>
          <p:nvPr/>
        </p:nvSpPr>
        <p:spPr>
          <a:xfrm>
            <a:off x="504825" y="379169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-297815" y="222324"/>
            <a:ext cx="305498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buClrTx/>
              <a:buSzTx/>
              <a:buFontTx/>
              <a:defRPr/>
            </a:pPr>
            <a:r>
              <a:rPr lang="en-US" altLang="zh-CN" sz="6000" b="1" noProof="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1.4</a:t>
            </a:r>
            <a:endParaRPr lang="en-US" altLang="zh-CN" sz="6000" b="1" noProof="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15" name="文本框 9"/>
          <p:cNvSpPr txBox="1"/>
          <p:nvPr/>
        </p:nvSpPr>
        <p:spPr>
          <a:xfrm>
            <a:off x="793750" y="1513727"/>
            <a:ext cx="871474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j-lt"/>
              </a:rPr>
              <a:t>任务一：观察本地域名解析过程</a:t>
            </a:r>
            <a:endParaRPr lang="zh-CN" altLang="en-US" sz="2800" b="1">
              <a:latin typeface="+mj-lt"/>
            </a:endParaRPr>
          </a:p>
        </p:txBody>
      </p:sp>
      <p:sp>
        <p:nvSpPr>
          <p:cNvPr id="16" name="矩形 33"/>
          <p:cNvSpPr>
            <a:spLocks noChangeArrowheads="1"/>
          </p:cNvSpPr>
          <p:nvPr/>
        </p:nvSpPr>
        <p:spPr bwMode="auto">
          <a:xfrm>
            <a:off x="2275840" y="2338169"/>
            <a:ext cx="83204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在PC的浏览器窗口请求内部Web服务器的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网页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进入模拟模式，设置事件列表过滤器，仅捕获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DNS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事件；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打开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PC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机的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Web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浏览器，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访问内部服务器的地址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www.x.cn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，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最小化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浏览器。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Oval 5"/>
          <p:cNvSpPr/>
          <p:nvPr/>
        </p:nvSpPr>
        <p:spPr>
          <a:xfrm>
            <a:off x="1098548" y="1644077"/>
            <a:ext cx="1066356" cy="1058421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Oval 6"/>
          <p:cNvSpPr/>
          <p:nvPr/>
        </p:nvSpPr>
        <p:spPr>
          <a:xfrm>
            <a:off x="1097724" y="3317880"/>
            <a:ext cx="1066356" cy="1058422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11"/>
          <p:cNvSpPr>
            <a:spLocks noEditPoints="1"/>
          </p:cNvSpPr>
          <p:nvPr/>
        </p:nvSpPr>
        <p:spPr>
          <a:xfrm flipH="1">
            <a:off x="2195596" y="1824285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3"/>
          <p:cNvSpPr>
            <a:spLocks noEditPoints="1"/>
          </p:cNvSpPr>
          <p:nvPr/>
        </p:nvSpPr>
        <p:spPr>
          <a:xfrm flipH="1">
            <a:off x="2195596" y="3589765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20"/>
          <p:cNvSpPr txBox="1"/>
          <p:nvPr/>
        </p:nvSpPr>
        <p:spPr>
          <a:xfrm flipH="1">
            <a:off x="1254053" y="2089398"/>
            <a:ext cx="755335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21"/>
          <p:cNvSpPr txBox="1"/>
          <p:nvPr/>
        </p:nvSpPr>
        <p:spPr>
          <a:xfrm flipH="1">
            <a:off x="1252920" y="3651133"/>
            <a:ext cx="756923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5"/>
          <p:cNvSpPr>
            <a:spLocks noChangeArrowheads="1"/>
          </p:cNvSpPr>
          <p:nvPr/>
        </p:nvSpPr>
        <p:spPr bwMode="auto">
          <a:xfrm>
            <a:off x="2561589" y="1708937"/>
            <a:ext cx="8701667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algn="l" defTabSz="914400" rtl="0" eaLnBrk="1" fontAlgn="base" latinLnBrk="0" hangingPunct="1"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在PC的浏览器窗口请求外部Web服务器的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网页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保持事件列表过滤器的选择为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DNS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不变；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打开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PC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机的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Web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浏览器，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访问外部服务器的地址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www.y.cn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，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最小化浏览器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 33"/>
          <p:cNvSpPr>
            <a:spLocks noChangeArrowheads="1"/>
          </p:cNvSpPr>
          <p:nvPr/>
        </p:nvSpPr>
        <p:spPr bwMode="auto">
          <a:xfrm>
            <a:off x="2464772" y="3514244"/>
            <a:ext cx="8206814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捕获DNS事件并分析外网域名解析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过程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在模拟面板中进行自动捕获，观察其捕获的过程；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观察事件列表中每一个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DNS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事件的详细信息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，分析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DNS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服务器之间进行外网解析的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过程，重点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观察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解析外网域名时各级域名服务器的具体解析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过程；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重置模拟器，清空事件，并关闭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Web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浏览器窗口。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8647" y="1769132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8766" y="3407693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535305" y="324485"/>
            <a:ext cx="108146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lt"/>
              </a:rPr>
              <a:t>任务二：观察外网域名解析过程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15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Oval 5"/>
          <p:cNvSpPr/>
          <p:nvPr/>
        </p:nvSpPr>
        <p:spPr>
          <a:xfrm>
            <a:off x="969452" y="1246031"/>
            <a:ext cx="1066356" cy="1058421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Oval 6"/>
          <p:cNvSpPr/>
          <p:nvPr/>
        </p:nvSpPr>
        <p:spPr>
          <a:xfrm>
            <a:off x="979386" y="4146246"/>
            <a:ext cx="1066356" cy="1058422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11"/>
          <p:cNvSpPr>
            <a:spLocks noEditPoints="1"/>
          </p:cNvSpPr>
          <p:nvPr/>
        </p:nvSpPr>
        <p:spPr>
          <a:xfrm flipH="1">
            <a:off x="2109532" y="1345553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6" name="Freeform 13"/>
          <p:cNvSpPr>
            <a:spLocks noEditPoints="1"/>
          </p:cNvSpPr>
          <p:nvPr/>
        </p:nvSpPr>
        <p:spPr>
          <a:xfrm flipH="1">
            <a:off x="2077258" y="4445025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20"/>
          <p:cNvSpPr txBox="1"/>
          <p:nvPr/>
        </p:nvSpPr>
        <p:spPr>
          <a:xfrm flipH="1">
            <a:off x="1135715" y="1691352"/>
            <a:ext cx="755335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21"/>
          <p:cNvSpPr txBox="1"/>
          <p:nvPr/>
        </p:nvSpPr>
        <p:spPr>
          <a:xfrm flipH="1">
            <a:off x="1134582" y="4479499"/>
            <a:ext cx="756923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5"/>
          <p:cNvSpPr>
            <a:spLocks noChangeArrowheads="1"/>
          </p:cNvSpPr>
          <p:nvPr/>
        </p:nvSpPr>
        <p:spPr bwMode="auto">
          <a:xfrm>
            <a:off x="2357192" y="1304923"/>
            <a:ext cx="8992798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algn="l" defTabSz="914400" rtl="0" eaLnBrk="1" fontAlgn="base" latinLnBrk="0" hangingPunct="1"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查看本地域名服务器cn_dns的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缓存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使用两种方法查看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缓存</a:t>
            </a: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单击本地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域名服务器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cn_dns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，在</a:t>
            </a:r>
            <a:r>
              <a:rPr lang="en-US" altLang="zh-CN" sz="2400" dirty="0" err="1" smtClean="0">
                <a:solidFill>
                  <a:schemeClr val="accent4">
                    <a:lumMod val="75000"/>
                  </a:schemeClr>
                </a:solidFill>
              </a:rPr>
              <a:t>Config</a:t>
            </a:r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选项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卡中选择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DNS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服务，并单击页面下方的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DNS 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Cache</a:t>
            </a:r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按钮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，查看此时本地域名服务器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cn_dns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中的缓存。</a:t>
            </a:r>
            <a:endParaRPr lang="zh-CN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先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选择工具栏中的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Inspect</a:t>
            </a:r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工具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，</a:t>
            </a:r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单击本地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域名服务器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cn_dns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，在弹出的快捷菜单中选择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DNS Cache 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Table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，</a:t>
            </a:r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即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可查看此时本地域名服务器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cn_dns</a:t>
            </a:r>
            <a:r>
              <a:rPr lang="zh-CN" altLang="zh-CN" sz="2400" dirty="0">
                <a:solidFill>
                  <a:schemeClr val="accent4">
                    <a:lumMod val="75000"/>
                  </a:schemeClr>
                </a:solidFill>
              </a:rPr>
              <a:t>中的缓存</a:t>
            </a:r>
            <a:r>
              <a:rPr lang="zh-CN" altLang="zh-CN" sz="2400" dirty="0" smtClean="0">
                <a:solidFill>
                  <a:schemeClr val="accent4">
                    <a:lumMod val="7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 33"/>
          <p:cNvSpPr>
            <a:spLocks noChangeArrowheads="1"/>
          </p:cNvSpPr>
          <p:nvPr/>
        </p:nvSpPr>
        <p:spPr bwMode="auto">
          <a:xfrm>
            <a:off x="2324918" y="4358746"/>
            <a:ext cx="819336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在PC的浏览器窗口请求外部Web服务器的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网页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重复任务二，再次观察此次解析外网域名的过程；</a:t>
            </a: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完成后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重置模拟器，清空事件，并关闭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Web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浏览器窗口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0309" y="1371086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0428" y="4236059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535305" y="324485"/>
            <a:ext cx="108146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j-lt"/>
              </a:rPr>
              <a:t>任务三：观察缓存的作用</a:t>
            </a:r>
            <a:endParaRPr lang="zh-CN" altLang="en-US" sz="2800" b="1">
              <a:latin typeface="+mj-lt"/>
            </a:endParaRPr>
          </a:p>
        </p:txBody>
      </p:sp>
      <p:sp>
        <p:nvSpPr>
          <p:cNvPr id="15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214480"/>
            <a:ext cx="1693545" cy="9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1.5</a:t>
            </a:r>
            <a:endParaRPr kumimoji="0" lang="en-US" altLang="zh-CN" sz="60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4635" y="32568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思考题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32560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8840" y="1492885"/>
            <a:ext cx="9211310" cy="3962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dirty="0">
                <a:sym typeface="+mn-ea"/>
              </a:rPr>
              <a:t>①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DNS</a:t>
            </a:r>
            <a:r>
              <a:rPr lang="zh-CN" altLang="en-US" sz="2800" dirty="0">
                <a:sym typeface="+mn-ea"/>
              </a:rPr>
              <a:t>协议使用运输层的什么协议？</a:t>
            </a:r>
            <a:endParaRPr lang="zh-CN" altLang="en-US" sz="2800" dirty="0">
              <a:sym typeface="+mn-ea"/>
            </a:endParaRPr>
          </a:p>
          <a:p>
            <a:pPr algn="l"/>
            <a:endParaRPr lang="zh-CN" altLang="en-US" sz="2800" dirty="0">
              <a:sym typeface="+mn-ea"/>
            </a:endParaRPr>
          </a:p>
          <a:p>
            <a:pPr algn="l"/>
            <a:r>
              <a:rPr lang="zh-CN" altLang="en-US" sz="2800" dirty="0">
                <a:sym typeface="+mn-ea"/>
              </a:rPr>
              <a:t>②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DNS</a:t>
            </a:r>
            <a:r>
              <a:rPr lang="zh-CN" altLang="en-US" sz="2800" dirty="0">
                <a:sym typeface="+mn-ea"/>
              </a:rPr>
              <a:t>缓存有什么作用？在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Packet Tracer</a:t>
            </a:r>
            <a:r>
              <a:rPr lang="zh-CN" altLang="en-US" sz="2800" dirty="0">
                <a:sym typeface="+mn-ea"/>
              </a:rPr>
              <a:t>中如何清空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DNS</a:t>
            </a:r>
            <a:r>
              <a:rPr lang="zh-CN" altLang="en-US" sz="2800" dirty="0">
                <a:sym typeface="+mn-ea"/>
              </a:rPr>
              <a:t>缓存？</a:t>
            </a:r>
            <a:endParaRPr lang="zh-CN" altLang="en-US" sz="2800" dirty="0">
              <a:sym typeface="+mn-ea"/>
            </a:endParaRPr>
          </a:p>
          <a:p>
            <a:pPr algn="l"/>
            <a:endParaRPr lang="zh-CN" altLang="en-US" sz="2800" dirty="0">
              <a:sym typeface="+mn-ea"/>
            </a:endParaRPr>
          </a:p>
          <a:p>
            <a:pPr algn="l"/>
            <a:r>
              <a:rPr lang="zh-CN" altLang="en-US" sz="2800" dirty="0">
                <a:sym typeface="+mn-ea"/>
              </a:rPr>
              <a:t>③ 本实验中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PC</a:t>
            </a:r>
            <a:r>
              <a:rPr lang="zh-CN" altLang="en-US" sz="2800" dirty="0">
                <a:sym typeface="+mn-ea"/>
              </a:rPr>
              <a:t>与本地域名服务器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cn_dns</a:t>
            </a:r>
            <a:r>
              <a:rPr lang="zh-CN" altLang="en-US" sz="2800" dirty="0">
                <a:sym typeface="+mn-ea"/>
              </a:rPr>
              <a:t>之间的解析是递归还是迭代？本地域名服务器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cn_dns</a:t>
            </a:r>
            <a:r>
              <a:rPr lang="zh-CN" altLang="en-US" sz="2800" dirty="0">
                <a:sym typeface="+mn-ea"/>
              </a:rPr>
              <a:t>与根域名服务器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root_dns</a:t>
            </a:r>
            <a:r>
              <a:rPr lang="zh-CN" altLang="en-US" sz="2800" dirty="0">
                <a:sym typeface="+mn-ea"/>
              </a:rPr>
              <a:t>之间呢？若后者用另一种解析方法，则域名服务器之间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DNS</a:t>
            </a:r>
            <a:r>
              <a:rPr lang="zh-CN" altLang="en-US" sz="2800" dirty="0">
                <a:sym typeface="+mn-ea"/>
              </a:rPr>
              <a:t>的请求和应答的交互过程应如何运行？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THANKS</a:t>
            </a:r>
            <a:endParaRPr lang="en-US" altLang="zh-CN" dirty="0" smtClean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5"/>
          <p:cNvSpPr/>
          <p:nvPr/>
        </p:nvSpPr>
        <p:spPr>
          <a:xfrm>
            <a:off x="817222" y="1428"/>
            <a:ext cx="2308850" cy="1159980"/>
          </a:xfrm>
          <a:custGeom>
            <a:avLst/>
            <a:gdLst/>
            <a:ahLst/>
            <a:cxnLst>
              <a:cxn ang="0">
                <a:pos x="2309654" y="0"/>
              </a:cxn>
              <a:cxn ang="0">
                <a:pos x="1187255" y="1141649"/>
              </a:cxn>
              <a:cxn ang="0">
                <a:pos x="1121737" y="1141649"/>
              </a:cxn>
              <a:cxn ang="0">
                <a:pos x="0" y="0"/>
              </a:cxn>
              <a:cxn ang="0">
                <a:pos x="2309654" y="0"/>
              </a:cxn>
            </a:cxnLst>
            <a:rect l="0" t="0" r="0" b="0"/>
            <a:pathLst>
              <a:path w="3490" h="1722">
                <a:moveTo>
                  <a:pt x="3490" y="0"/>
                </a:moveTo>
                <a:lnTo>
                  <a:pt x="1794" y="1695"/>
                </a:lnTo>
                <a:cubicBezTo>
                  <a:pt x="1767" y="1722"/>
                  <a:pt x="1723" y="1722"/>
                  <a:pt x="1695" y="1695"/>
                </a:cubicBezTo>
                <a:lnTo>
                  <a:pt x="0" y="0"/>
                </a:lnTo>
                <a:lnTo>
                  <a:pt x="3490" y="0"/>
                </a:lnTo>
                <a:close/>
              </a:path>
            </a:pathLst>
          </a:custGeom>
          <a:solidFill>
            <a:srgbClr val="00A1C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5" name="Freeform 6"/>
          <p:cNvSpPr/>
          <p:nvPr/>
        </p:nvSpPr>
        <p:spPr>
          <a:xfrm>
            <a:off x="353866" y="1428"/>
            <a:ext cx="2308850" cy="1156806"/>
          </a:xfrm>
          <a:custGeom>
            <a:avLst/>
            <a:gdLst/>
            <a:ahLst/>
            <a:cxnLst>
              <a:cxn ang="0">
                <a:pos x="2309654" y="0"/>
              </a:cxn>
              <a:cxn ang="0">
                <a:pos x="1193211" y="1136278"/>
              </a:cxn>
              <a:cxn ang="0">
                <a:pos x="1116443" y="1136278"/>
              </a:cxn>
              <a:cxn ang="0">
                <a:pos x="0" y="0"/>
              </a:cxn>
              <a:cxn ang="0">
                <a:pos x="2309654" y="0"/>
              </a:cxn>
            </a:cxnLst>
            <a:rect l="0" t="0" r="0" b="0"/>
            <a:pathLst>
              <a:path w="3490" h="1719">
                <a:moveTo>
                  <a:pt x="3490" y="0"/>
                </a:moveTo>
                <a:lnTo>
                  <a:pt x="1803" y="1687"/>
                </a:lnTo>
                <a:cubicBezTo>
                  <a:pt x="1771" y="1719"/>
                  <a:pt x="1719" y="1719"/>
                  <a:pt x="1687" y="1687"/>
                </a:cubicBezTo>
                <a:lnTo>
                  <a:pt x="0" y="0"/>
                </a:lnTo>
                <a:lnTo>
                  <a:pt x="349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6" name="Freeform 7"/>
          <p:cNvSpPr>
            <a:spLocks noEditPoints="1"/>
          </p:cNvSpPr>
          <p:nvPr/>
        </p:nvSpPr>
        <p:spPr>
          <a:xfrm>
            <a:off x="1302795" y="207717"/>
            <a:ext cx="763269" cy="760096"/>
          </a:xfrm>
          <a:custGeom>
            <a:avLst/>
            <a:gdLst/>
            <a:ahLst/>
            <a:cxnLst>
              <a:cxn ang="0">
                <a:pos x="196764" y="304212"/>
              </a:cxn>
              <a:cxn ang="0">
                <a:pos x="427316" y="584869"/>
              </a:cxn>
              <a:cxn ang="0">
                <a:pos x="253740" y="717457"/>
              </a:cxn>
              <a:cxn ang="0">
                <a:pos x="253740" y="761204"/>
              </a:cxn>
              <a:cxn ang="0">
                <a:pos x="42400" y="502758"/>
              </a:cxn>
              <a:cxn ang="0">
                <a:pos x="245790" y="399784"/>
              </a:cxn>
              <a:cxn ang="0">
                <a:pos x="42400" y="502758"/>
              </a:cxn>
              <a:cxn ang="0">
                <a:pos x="235190" y="699285"/>
              </a:cxn>
              <a:cxn ang="0">
                <a:pos x="335228" y="491316"/>
              </a:cxn>
              <a:cxn ang="0">
                <a:pos x="112626" y="574100"/>
              </a:cxn>
              <a:cxn ang="0">
                <a:pos x="317340" y="472471"/>
              </a:cxn>
              <a:cxn ang="0">
                <a:pos x="112626" y="574100"/>
              </a:cxn>
              <a:cxn ang="0">
                <a:pos x="661844" y="120473"/>
              </a:cxn>
              <a:cxn ang="0">
                <a:pos x="639318" y="217391"/>
              </a:cxn>
              <a:cxn ang="0">
                <a:pos x="763207" y="206622"/>
              </a:cxn>
              <a:cxn ang="0">
                <a:pos x="626731" y="294790"/>
              </a:cxn>
              <a:cxn ang="0">
                <a:pos x="594930" y="407860"/>
              </a:cxn>
              <a:cxn ang="0">
                <a:pos x="604206" y="354690"/>
              </a:cxn>
              <a:cxn ang="0">
                <a:pos x="510792" y="218737"/>
              </a:cxn>
              <a:cxn ang="0">
                <a:pos x="368353" y="325750"/>
              </a:cxn>
              <a:cxn ang="0">
                <a:pos x="542592" y="88841"/>
              </a:cxn>
              <a:cxn ang="0">
                <a:pos x="355103" y="242966"/>
              </a:cxn>
              <a:cxn ang="0">
                <a:pos x="494892" y="40382"/>
              </a:cxn>
              <a:cxn ang="0">
                <a:pos x="302765" y="198546"/>
              </a:cxn>
              <a:cxn ang="0">
                <a:pos x="593605" y="96917"/>
              </a:cxn>
              <a:cxn ang="0">
                <a:pos x="655219" y="72015"/>
              </a:cxn>
              <a:cxn ang="0">
                <a:pos x="540605" y="206622"/>
              </a:cxn>
              <a:cxn ang="0">
                <a:pos x="628718" y="117108"/>
              </a:cxn>
              <a:cxn ang="0">
                <a:pos x="550543" y="282002"/>
              </a:cxn>
              <a:cxn ang="0">
                <a:pos x="505492" y="454973"/>
              </a:cxn>
              <a:cxn ang="0">
                <a:pos x="427979" y="316327"/>
              </a:cxn>
              <a:cxn ang="0">
                <a:pos x="516755" y="298155"/>
              </a:cxn>
              <a:cxn ang="0">
                <a:pos x="464417" y="339883"/>
              </a:cxn>
              <a:cxn ang="0">
                <a:pos x="427979" y="316327"/>
              </a:cxn>
            </a:cxnLst>
            <a:rect l="0" t="0" r="0" b="0"/>
            <a:pathLst>
              <a:path w="1152" h="1131">
                <a:moveTo>
                  <a:pt x="0" y="749"/>
                </a:moveTo>
                <a:lnTo>
                  <a:pt x="297" y="452"/>
                </a:lnTo>
                <a:lnTo>
                  <a:pt x="680" y="835"/>
                </a:lnTo>
                <a:lnTo>
                  <a:pt x="645" y="869"/>
                </a:lnTo>
                <a:lnTo>
                  <a:pt x="613" y="836"/>
                </a:lnTo>
                <a:lnTo>
                  <a:pt x="383" y="1066"/>
                </a:lnTo>
                <a:lnTo>
                  <a:pt x="415" y="1099"/>
                </a:lnTo>
                <a:lnTo>
                  <a:pt x="383" y="1131"/>
                </a:lnTo>
                <a:lnTo>
                  <a:pt x="0" y="749"/>
                </a:lnTo>
                <a:close/>
                <a:moveTo>
                  <a:pt x="64" y="747"/>
                </a:moveTo>
                <a:lnTo>
                  <a:pt x="141" y="824"/>
                </a:lnTo>
                <a:lnTo>
                  <a:pt x="371" y="594"/>
                </a:lnTo>
                <a:lnTo>
                  <a:pt x="294" y="517"/>
                </a:lnTo>
                <a:lnTo>
                  <a:pt x="64" y="747"/>
                </a:lnTo>
                <a:close/>
                <a:moveTo>
                  <a:pt x="276" y="960"/>
                </a:moveTo>
                <a:lnTo>
                  <a:pt x="355" y="1039"/>
                </a:lnTo>
                <a:lnTo>
                  <a:pt x="585" y="809"/>
                </a:lnTo>
                <a:lnTo>
                  <a:pt x="506" y="730"/>
                </a:lnTo>
                <a:lnTo>
                  <a:pt x="276" y="960"/>
                </a:lnTo>
                <a:close/>
                <a:moveTo>
                  <a:pt x="170" y="853"/>
                </a:moveTo>
                <a:lnTo>
                  <a:pt x="249" y="932"/>
                </a:lnTo>
                <a:lnTo>
                  <a:pt x="479" y="702"/>
                </a:lnTo>
                <a:lnTo>
                  <a:pt x="400" y="624"/>
                </a:lnTo>
                <a:lnTo>
                  <a:pt x="170" y="853"/>
                </a:lnTo>
                <a:close/>
                <a:moveTo>
                  <a:pt x="949" y="174"/>
                </a:moveTo>
                <a:lnTo>
                  <a:pt x="999" y="179"/>
                </a:lnTo>
                <a:cubicBezTo>
                  <a:pt x="997" y="192"/>
                  <a:pt x="991" y="219"/>
                  <a:pt x="980" y="259"/>
                </a:cubicBezTo>
                <a:cubicBezTo>
                  <a:pt x="974" y="287"/>
                  <a:pt x="968" y="308"/>
                  <a:pt x="965" y="323"/>
                </a:cubicBezTo>
                <a:cubicBezTo>
                  <a:pt x="1014" y="319"/>
                  <a:pt x="1074" y="297"/>
                  <a:pt x="1143" y="254"/>
                </a:cubicBezTo>
                <a:cubicBezTo>
                  <a:pt x="1143" y="270"/>
                  <a:pt x="1146" y="288"/>
                  <a:pt x="1152" y="307"/>
                </a:cubicBezTo>
                <a:cubicBezTo>
                  <a:pt x="1050" y="363"/>
                  <a:pt x="955" y="381"/>
                  <a:pt x="867" y="359"/>
                </a:cubicBezTo>
                <a:lnTo>
                  <a:pt x="946" y="438"/>
                </a:lnTo>
                <a:cubicBezTo>
                  <a:pt x="990" y="477"/>
                  <a:pt x="990" y="517"/>
                  <a:pt x="946" y="558"/>
                </a:cubicBezTo>
                <a:cubicBezTo>
                  <a:pt x="930" y="574"/>
                  <a:pt x="914" y="590"/>
                  <a:pt x="898" y="606"/>
                </a:cubicBezTo>
                <a:cubicBezTo>
                  <a:pt x="883" y="593"/>
                  <a:pt x="869" y="584"/>
                  <a:pt x="857" y="579"/>
                </a:cubicBezTo>
                <a:cubicBezTo>
                  <a:pt x="872" y="566"/>
                  <a:pt x="890" y="549"/>
                  <a:pt x="912" y="527"/>
                </a:cubicBezTo>
                <a:cubicBezTo>
                  <a:pt x="935" y="506"/>
                  <a:pt x="935" y="486"/>
                  <a:pt x="913" y="467"/>
                </a:cubicBezTo>
                <a:lnTo>
                  <a:pt x="771" y="325"/>
                </a:lnTo>
                <a:lnTo>
                  <a:pt x="584" y="512"/>
                </a:lnTo>
                <a:lnTo>
                  <a:pt x="556" y="484"/>
                </a:lnTo>
                <a:lnTo>
                  <a:pt x="864" y="177"/>
                </a:lnTo>
                <a:lnTo>
                  <a:pt x="819" y="132"/>
                </a:lnTo>
                <a:lnTo>
                  <a:pt x="563" y="388"/>
                </a:lnTo>
                <a:lnTo>
                  <a:pt x="536" y="361"/>
                </a:lnTo>
                <a:lnTo>
                  <a:pt x="792" y="105"/>
                </a:lnTo>
                <a:lnTo>
                  <a:pt x="747" y="60"/>
                </a:lnTo>
                <a:lnTo>
                  <a:pt x="484" y="323"/>
                </a:lnTo>
                <a:lnTo>
                  <a:pt x="457" y="295"/>
                </a:lnTo>
                <a:lnTo>
                  <a:pt x="752" y="0"/>
                </a:lnTo>
                <a:lnTo>
                  <a:pt x="896" y="144"/>
                </a:lnTo>
                <a:lnTo>
                  <a:pt x="962" y="79"/>
                </a:lnTo>
                <a:lnTo>
                  <a:pt x="989" y="107"/>
                </a:lnTo>
                <a:lnTo>
                  <a:pt x="802" y="294"/>
                </a:lnTo>
                <a:lnTo>
                  <a:pt x="816" y="307"/>
                </a:lnTo>
                <a:cubicBezTo>
                  <a:pt x="853" y="318"/>
                  <a:pt x="889" y="323"/>
                  <a:pt x="922" y="325"/>
                </a:cubicBezTo>
                <a:cubicBezTo>
                  <a:pt x="933" y="267"/>
                  <a:pt x="943" y="217"/>
                  <a:pt x="949" y="174"/>
                </a:cubicBezTo>
                <a:close/>
                <a:moveTo>
                  <a:pt x="721" y="659"/>
                </a:moveTo>
                <a:cubicBezTo>
                  <a:pt x="753" y="595"/>
                  <a:pt x="790" y="515"/>
                  <a:pt x="831" y="419"/>
                </a:cubicBezTo>
                <a:cubicBezTo>
                  <a:pt x="844" y="427"/>
                  <a:pt x="856" y="435"/>
                  <a:pt x="869" y="443"/>
                </a:cubicBezTo>
                <a:cubicBezTo>
                  <a:pt x="829" y="529"/>
                  <a:pt x="793" y="607"/>
                  <a:pt x="763" y="676"/>
                </a:cubicBezTo>
                <a:lnTo>
                  <a:pt x="721" y="659"/>
                </a:lnTo>
                <a:close/>
                <a:moveTo>
                  <a:pt x="646" y="470"/>
                </a:moveTo>
                <a:cubicBezTo>
                  <a:pt x="654" y="469"/>
                  <a:pt x="664" y="467"/>
                  <a:pt x="677" y="464"/>
                </a:cubicBezTo>
                <a:cubicBezTo>
                  <a:pt x="718" y="454"/>
                  <a:pt x="752" y="448"/>
                  <a:pt x="780" y="443"/>
                </a:cubicBezTo>
                <a:lnTo>
                  <a:pt x="788" y="489"/>
                </a:lnTo>
                <a:cubicBezTo>
                  <a:pt x="767" y="493"/>
                  <a:pt x="737" y="498"/>
                  <a:pt x="701" y="505"/>
                </a:cubicBezTo>
                <a:cubicBezTo>
                  <a:pt x="679" y="508"/>
                  <a:pt x="662" y="511"/>
                  <a:pt x="651" y="513"/>
                </a:cubicBezTo>
                <a:lnTo>
                  <a:pt x="646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Freeform 8"/>
          <p:cNvSpPr>
            <a:spLocks noEditPoints="1"/>
          </p:cNvSpPr>
          <p:nvPr/>
        </p:nvSpPr>
        <p:spPr>
          <a:xfrm>
            <a:off x="1907380" y="275952"/>
            <a:ext cx="672820" cy="682341"/>
          </a:xfrm>
          <a:custGeom>
            <a:avLst/>
            <a:gdLst/>
            <a:ahLst/>
            <a:cxnLst>
              <a:cxn ang="0">
                <a:pos x="107876" y="602163"/>
              </a:cxn>
              <a:cxn ang="0">
                <a:pos x="27134" y="658806"/>
              </a:cxn>
              <a:cxn ang="0">
                <a:pos x="74785" y="571145"/>
              </a:cxn>
              <a:cxn ang="0">
                <a:pos x="28458" y="588677"/>
              </a:cxn>
              <a:cxn ang="0">
                <a:pos x="92654" y="654760"/>
              </a:cxn>
              <a:cxn ang="0">
                <a:pos x="113832" y="502365"/>
              </a:cxn>
              <a:cxn ang="0">
                <a:pos x="177366" y="568447"/>
              </a:cxn>
              <a:cxn ang="0">
                <a:pos x="113832" y="502365"/>
              </a:cxn>
              <a:cxn ang="0">
                <a:pos x="110523" y="573842"/>
              </a:cxn>
              <a:cxn ang="0">
                <a:pos x="183323" y="497644"/>
              </a:cxn>
              <a:cxn ang="0">
                <a:pos x="299140" y="455837"/>
              </a:cxn>
              <a:cxn ang="0">
                <a:pos x="214428" y="386382"/>
              </a:cxn>
              <a:cxn ang="0">
                <a:pos x="283256" y="454488"/>
              </a:cxn>
              <a:cxn ang="0">
                <a:pos x="273329" y="451791"/>
              </a:cxn>
              <a:cxn ang="0">
                <a:pos x="162144" y="439653"/>
              </a:cxn>
              <a:cxn ang="0">
                <a:pos x="247518" y="509108"/>
              </a:cxn>
              <a:cxn ang="0">
                <a:pos x="177366" y="439653"/>
              </a:cxn>
              <a:cxn ang="0">
                <a:pos x="188617" y="443699"/>
              </a:cxn>
              <a:cxn ang="0">
                <a:pos x="299140" y="455837"/>
              </a:cxn>
              <a:cxn ang="0">
                <a:pos x="307744" y="306139"/>
              </a:cxn>
              <a:cxn ang="0">
                <a:pos x="350762" y="403240"/>
              </a:cxn>
              <a:cxn ang="0">
                <a:pos x="272667" y="341878"/>
              </a:cxn>
              <a:cxn ang="0">
                <a:pos x="239577" y="360758"/>
              </a:cxn>
              <a:cxn ang="0">
                <a:pos x="394441" y="344575"/>
              </a:cxn>
              <a:cxn ang="0">
                <a:pos x="450695" y="302093"/>
              </a:cxn>
              <a:cxn ang="0">
                <a:pos x="316347" y="282538"/>
              </a:cxn>
              <a:cxn ang="0">
                <a:pos x="378558" y="233313"/>
              </a:cxn>
              <a:cxn ang="0">
                <a:pos x="358041" y="307488"/>
              </a:cxn>
              <a:cxn ang="0">
                <a:pos x="409663" y="271075"/>
              </a:cxn>
              <a:cxn ang="0">
                <a:pos x="394441" y="344575"/>
              </a:cxn>
              <a:cxn ang="0">
                <a:pos x="453343" y="142955"/>
              </a:cxn>
              <a:cxn ang="0">
                <a:pos x="500993" y="208363"/>
              </a:cxn>
              <a:cxn ang="0">
                <a:pos x="512906" y="220501"/>
              </a:cxn>
              <a:cxn ang="0">
                <a:pos x="402383" y="194203"/>
              </a:cxn>
              <a:cxn ang="0">
                <a:pos x="469226" y="282538"/>
              </a:cxn>
              <a:cxn ang="0">
                <a:pos x="421576" y="216455"/>
              </a:cxn>
              <a:cxn ang="0">
                <a:pos x="407678" y="204317"/>
              </a:cxn>
              <a:cxn ang="0">
                <a:pos x="520186" y="230616"/>
              </a:cxn>
              <a:cxn ang="0">
                <a:pos x="530775" y="64060"/>
              </a:cxn>
              <a:cxn ang="0">
                <a:pos x="512244" y="97776"/>
              </a:cxn>
              <a:cxn ang="0">
                <a:pos x="572469" y="177345"/>
              </a:cxn>
              <a:cxn ang="0">
                <a:pos x="477168" y="133514"/>
              </a:cxn>
              <a:cxn ang="0">
                <a:pos x="530775" y="64060"/>
              </a:cxn>
              <a:cxn ang="0">
                <a:pos x="621443" y="10789"/>
              </a:cxn>
              <a:cxn ang="0">
                <a:pos x="565189" y="68106"/>
              </a:cxn>
              <a:cxn ang="0">
                <a:pos x="651225" y="55968"/>
              </a:cxn>
              <a:cxn ang="0">
                <a:pos x="603575" y="95078"/>
              </a:cxn>
              <a:cxn ang="0">
                <a:pos x="653872" y="97101"/>
              </a:cxn>
              <a:cxn ang="0">
                <a:pos x="606884" y="53271"/>
              </a:cxn>
              <a:cxn ang="0">
                <a:pos x="579749" y="26298"/>
              </a:cxn>
            </a:cxnLst>
            <a:rect l="0" t="0" r="0" b="0"/>
            <a:pathLst>
              <a:path w="1017" h="1013">
                <a:moveTo>
                  <a:pt x="144" y="904"/>
                </a:moveTo>
                <a:lnTo>
                  <a:pt x="163" y="893"/>
                </a:lnTo>
                <a:cubicBezTo>
                  <a:pt x="181" y="925"/>
                  <a:pt x="177" y="955"/>
                  <a:pt x="151" y="981"/>
                </a:cubicBezTo>
                <a:cubicBezTo>
                  <a:pt x="116" y="1013"/>
                  <a:pt x="79" y="1011"/>
                  <a:pt x="41" y="977"/>
                </a:cubicBezTo>
                <a:cubicBezTo>
                  <a:pt x="3" y="936"/>
                  <a:pt x="0" y="897"/>
                  <a:pt x="32" y="861"/>
                </a:cubicBezTo>
                <a:cubicBezTo>
                  <a:pt x="55" y="839"/>
                  <a:pt x="82" y="835"/>
                  <a:pt x="113" y="847"/>
                </a:cubicBezTo>
                <a:lnTo>
                  <a:pt x="102" y="865"/>
                </a:lnTo>
                <a:cubicBezTo>
                  <a:pt x="78" y="856"/>
                  <a:pt x="59" y="858"/>
                  <a:pt x="43" y="873"/>
                </a:cubicBezTo>
                <a:cubicBezTo>
                  <a:pt x="22" y="899"/>
                  <a:pt x="25" y="929"/>
                  <a:pt x="53" y="962"/>
                </a:cubicBezTo>
                <a:cubicBezTo>
                  <a:pt x="85" y="990"/>
                  <a:pt x="113" y="993"/>
                  <a:pt x="140" y="971"/>
                </a:cubicBezTo>
                <a:cubicBezTo>
                  <a:pt x="158" y="952"/>
                  <a:pt x="159" y="929"/>
                  <a:pt x="144" y="904"/>
                </a:cubicBezTo>
                <a:close/>
                <a:moveTo>
                  <a:pt x="172" y="745"/>
                </a:moveTo>
                <a:cubicBezTo>
                  <a:pt x="149" y="772"/>
                  <a:pt x="151" y="803"/>
                  <a:pt x="179" y="836"/>
                </a:cubicBezTo>
                <a:cubicBezTo>
                  <a:pt x="210" y="864"/>
                  <a:pt x="240" y="867"/>
                  <a:pt x="268" y="843"/>
                </a:cubicBezTo>
                <a:cubicBezTo>
                  <a:pt x="293" y="815"/>
                  <a:pt x="292" y="784"/>
                  <a:pt x="263" y="752"/>
                </a:cubicBezTo>
                <a:cubicBezTo>
                  <a:pt x="230" y="724"/>
                  <a:pt x="200" y="721"/>
                  <a:pt x="172" y="745"/>
                </a:cubicBezTo>
                <a:close/>
                <a:moveTo>
                  <a:pt x="279" y="853"/>
                </a:moveTo>
                <a:cubicBezTo>
                  <a:pt x="242" y="886"/>
                  <a:pt x="204" y="885"/>
                  <a:pt x="167" y="851"/>
                </a:cubicBezTo>
                <a:cubicBezTo>
                  <a:pt x="129" y="810"/>
                  <a:pt x="127" y="770"/>
                  <a:pt x="161" y="732"/>
                </a:cubicBezTo>
                <a:cubicBezTo>
                  <a:pt x="198" y="700"/>
                  <a:pt x="237" y="702"/>
                  <a:pt x="277" y="738"/>
                </a:cubicBezTo>
                <a:cubicBezTo>
                  <a:pt x="313" y="777"/>
                  <a:pt x="314" y="815"/>
                  <a:pt x="279" y="853"/>
                </a:cubicBezTo>
                <a:close/>
                <a:moveTo>
                  <a:pt x="452" y="676"/>
                </a:moveTo>
                <a:lnTo>
                  <a:pt x="336" y="560"/>
                </a:lnTo>
                <a:lnTo>
                  <a:pt x="324" y="573"/>
                </a:lnTo>
                <a:lnTo>
                  <a:pt x="408" y="657"/>
                </a:lnTo>
                <a:cubicBezTo>
                  <a:pt x="415" y="664"/>
                  <a:pt x="421" y="669"/>
                  <a:pt x="428" y="674"/>
                </a:cubicBezTo>
                <a:lnTo>
                  <a:pt x="427" y="675"/>
                </a:lnTo>
                <a:cubicBezTo>
                  <a:pt x="424" y="673"/>
                  <a:pt x="419" y="672"/>
                  <a:pt x="413" y="670"/>
                </a:cubicBezTo>
                <a:lnTo>
                  <a:pt x="260" y="637"/>
                </a:lnTo>
                <a:lnTo>
                  <a:pt x="245" y="652"/>
                </a:lnTo>
                <a:lnTo>
                  <a:pt x="361" y="768"/>
                </a:lnTo>
                <a:lnTo>
                  <a:pt x="374" y="755"/>
                </a:lnTo>
                <a:lnTo>
                  <a:pt x="288" y="670"/>
                </a:lnTo>
                <a:cubicBezTo>
                  <a:pt x="280" y="662"/>
                  <a:pt x="273" y="656"/>
                  <a:pt x="268" y="652"/>
                </a:cubicBezTo>
                <a:lnTo>
                  <a:pt x="268" y="652"/>
                </a:lnTo>
                <a:cubicBezTo>
                  <a:pt x="274" y="655"/>
                  <a:pt x="280" y="657"/>
                  <a:pt x="285" y="658"/>
                </a:cubicBezTo>
                <a:lnTo>
                  <a:pt x="438" y="691"/>
                </a:lnTo>
                <a:lnTo>
                  <a:pt x="452" y="676"/>
                </a:lnTo>
                <a:close/>
                <a:moveTo>
                  <a:pt x="454" y="443"/>
                </a:moveTo>
                <a:lnTo>
                  <a:pt x="465" y="454"/>
                </a:lnTo>
                <a:lnTo>
                  <a:pt x="425" y="493"/>
                </a:lnTo>
                <a:lnTo>
                  <a:pt x="530" y="598"/>
                </a:lnTo>
                <a:lnTo>
                  <a:pt x="517" y="612"/>
                </a:lnTo>
                <a:lnTo>
                  <a:pt x="412" y="507"/>
                </a:lnTo>
                <a:lnTo>
                  <a:pt x="373" y="546"/>
                </a:lnTo>
                <a:lnTo>
                  <a:pt x="362" y="535"/>
                </a:lnTo>
                <a:lnTo>
                  <a:pt x="454" y="443"/>
                </a:lnTo>
                <a:close/>
                <a:moveTo>
                  <a:pt x="596" y="511"/>
                </a:moveTo>
                <a:lnTo>
                  <a:pt x="670" y="438"/>
                </a:lnTo>
                <a:lnTo>
                  <a:pt x="681" y="448"/>
                </a:lnTo>
                <a:lnTo>
                  <a:pt x="594" y="535"/>
                </a:lnTo>
                <a:lnTo>
                  <a:pt x="478" y="419"/>
                </a:lnTo>
                <a:lnTo>
                  <a:pt x="561" y="335"/>
                </a:lnTo>
                <a:lnTo>
                  <a:pt x="572" y="346"/>
                </a:lnTo>
                <a:lnTo>
                  <a:pt x="502" y="417"/>
                </a:lnTo>
                <a:lnTo>
                  <a:pt x="541" y="456"/>
                </a:lnTo>
                <a:lnTo>
                  <a:pt x="607" y="390"/>
                </a:lnTo>
                <a:lnTo>
                  <a:pt x="619" y="402"/>
                </a:lnTo>
                <a:lnTo>
                  <a:pt x="553" y="468"/>
                </a:lnTo>
                <a:lnTo>
                  <a:pt x="596" y="511"/>
                </a:lnTo>
                <a:close/>
                <a:moveTo>
                  <a:pt x="801" y="328"/>
                </a:moveTo>
                <a:lnTo>
                  <a:pt x="685" y="212"/>
                </a:lnTo>
                <a:lnTo>
                  <a:pt x="672" y="225"/>
                </a:lnTo>
                <a:lnTo>
                  <a:pt x="757" y="309"/>
                </a:lnTo>
                <a:cubicBezTo>
                  <a:pt x="763" y="315"/>
                  <a:pt x="769" y="321"/>
                  <a:pt x="776" y="326"/>
                </a:cubicBezTo>
                <a:lnTo>
                  <a:pt x="775" y="327"/>
                </a:lnTo>
                <a:cubicBezTo>
                  <a:pt x="772" y="325"/>
                  <a:pt x="767" y="324"/>
                  <a:pt x="761" y="322"/>
                </a:cubicBezTo>
                <a:lnTo>
                  <a:pt x="608" y="288"/>
                </a:lnTo>
                <a:lnTo>
                  <a:pt x="593" y="303"/>
                </a:lnTo>
                <a:lnTo>
                  <a:pt x="709" y="419"/>
                </a:lnTo>
                <a:lnTo>
                  <a:pt x="722" y="407"/>
                </a:lnTo>
                <a:lnTo>
                  <a:pt x="637" y="321"/>
                </a:lnTo>
                <a:cubicBezTo>
                  <a:pt x="628" y="313"/>
                  <a:pt x="621" y="308"/>
                  <a:pt x="616" y="304"/>
                </a:cubicBezTo>
                <a:lnTo>
                  <a:pt x="616" y="303"/>
                </a:lnTo>
                <a:cubicBezTo>
                  <a:pt x="622" y="307"/>
                  <a:pt x="628" y="309"/>
                  <a:pt x="633" y="310"/>
                </a:cubicBezTo>
                <a:lnTo>
                  <a:pt x="786" y="342"/>
                </a:lnTo>
                <a:lnTo>
                  <a:pt x="801" y="328"/>
                </a:lnTo>
                <a:close/>
                <a:moveTo>
                  <a:pt x="802" y="95"/>
                </a:moveTo>
                <a:lnTo>
                  <a:pt x="813" y="106"/>
                </a:lnTo>
                <a:lnTo>
                  <a:pt x="774" y="145"/>
                </a:lnTo>
                <a:lnTo>
                  <a:pt x="878" y="250"/>
                </a:lnTo>
                <a:lnTo>
                  <a:pt x="865" y="263"/>
                </a:lnTo>
                <a:lnTo>
                  <a:pt x="760" y="158"/>
                </a:lnTo>
                <a:lnTo>
                  <a:pt x="721" y="198"/>
                </a:lnTo>
                <a:lnTo>
                  <a:pt x="710" y="187"/>
                </a:lnTo>
                <a:lnTo>
                  <a:pt x="802" y="95"/>
                </a:lnTo>
                <a:close/>
                <a:moveTo>
                  <a:pt x="930" y="34"/>
                </a:moveTo>
                <a:lnTo>
                  <a:pt x="939" y="16"/>
                </a:lnTo>
                <a:cubicBezTo>
                  <a:pt x="914" y="0"/>
                  <a:pt x="888" y="4"/>
                  <a:pt x="863" y="29"/>
                </a:cubicBezTo>
                <a:cubicBezTo>
                  <a:pt x="839" y="56"/>
                  <a:pt x="835" y="80"/>
                  <a:pt x="854" y="101"/>
                </a:cubicBezTo>
                <a:cubicBezTo>
                  <a:pt x="868" y="119"/>
                  <a:pt x="893" y="116"/>
                  <a:pt x="928" y="92"/>
                </a:cubicBezTo>
                <a:cubicBezTo>
                  <a:pt x="957" y="73"/>
                  <a:pt x="975" y="70"/>
                  <a:pt x="984" y="83"/>
                </a:cubicBezTo>
                <a:cubicBezTo>
                  <a:pt x="998" y="98"/>
                  <a:pt x="995" y="115"/>
                  <a:pt x="977" y="135"/>
                </a:cubicBezTo>
                <a:cubicBezTo>
                  <a:pt x="956" y="157"/>
                  <a:pt x="934" y="159"/>
                  <a:pt x="912" y="141"/>
                </a:cubicBezTo>
                <a:lnTo>
                  <a:pt x="903" y="159"/>
                </a:lnTo>
                <a:cubicBezTo>
                  <a:pt x="932" y="179"/>
                  <a:pt x="960" y="174"/>
                  <a:pt x="988" y="144"/>
                </a:cubicBezTo>
                <a:cubicBezTo>
                  <a:pt x="1013" y="117"/>
                  <a:pt x="1017" y="92"/>
                  <a:pt x="999" y="70"/>
                </a:cubicBezTo>
                <a:cubicBezTo>
                  <a:pt x="982" y="50"/>
                  <a:pt x="955" y="53"/>
                  <a:pt x="917" y="79"/>
                </a:cubicBezTo>
                <a:cubicBezTo>
                  <a:pt x="893" y="95"/>
                  <a:pt x="876" y="98"/>
                  <a:pt x="867" y="88"/>
                </a:cubicBezTo>
                <a:cubicBezTo>
                  <a:pt x="855" y="74"/>
                  <a:pt x="858" y="58"/>
                  <a:pt x="876" y="39"/>
                </a:cubicBezTo>
                <a:cubicBezTo>
                  <a:pt x="891" y="24"/>
                  <a:pt x="909" y="22"/>
                  <a:pt x="930" y="3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11"/>
          <p:cNvSpPr/>
          <p:nvPr/>
        </p:nvSpPr>
        <p:spPr bwMode="auto">
          <a:xfrm>
            <a:off x="657334" y="4478253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Freeform 10">
            <a:hlinkClick r:id="rId1" action="ppaction://hlinksldjump"/>
          </p:cNvPr>
          <p:cNvSpPr/>
          <p:nvPr/>
        </p:nvSpPr>
        <p:spPr>
          <a:xfrm>
            <a:off x="567166" y="4565613"/>
            <a:ext cx="9375140" cy="70167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12"/>
          <p:cNvSpPr/>
          <p:nvPr/>
        </p:nvSpPr>
        <p:spPr>
          <a:xfrm>
            <a:off x="741753" y="4579060"/>
            <a:ext cx="720425" cy="6948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Freeform 11"/>
          <p:cNvSpPr/>
          <p:nvPr/>
        </p:nvSpPr>
        <p:spPr bwMode="auto">
          <a:xfrm>
            <a:off x="656699" y="5446310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Freeform 10">
            <a:hlinkClick r:id="rId1" action="ppaction://hlinksldjump"/>
          </p:cNvPr>
          <p:cNvSpPr/>
          <p:nvPr/>
        </p:nvSpPr>
        <p:spPr>
          <a:xfrm>
            <a:off x="552001" y="5554308"/>
            <a:ext cx="9374505" cy="70167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12"/>
          <p:cNvSpPr/>
          <p:nvPr/>
        </p:nvSpPr>
        <p:spPr>
          <a:xfrm>
            <a:off x="744293" y="5581202"/>
            <a:ext cx="720425" cy="6912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TextBox 60">
            <a:hlinkClick r:id="rId1" action="ppaction://hlinksldjump"/>
          </p:cNvPr>
          <p:cNvSpPr txBox="1"/>
          <p:nvPr/>
        </p:nvSpPr>
        <p:spPr>
          <a:xfrm>
            <a:off x="1644485" y="4609392"/>
            <a:ext cx="359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3200" b="1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j-cs"/>
                <a:sym typeface="+mn-ea"/>
              </a:rPr>
              <a:t>电子邮件协议分析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56643" y="4523400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54738" y="5533283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6105" y="150495"/>
            <a:ext cx="66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应用层协议实验</a:t>
            </a:r>
            <a:endParaRPr lang="zh-CN" altLang="en-US" sz="4800" dirty="0"/>
          </a:p>
        </p:txBody>
      </p:sp>
      <p:sp>
        <p:nvSpPr>
          <p:cNvPr id="9" name="TextBox 60">
            <a:hlinkClick r:id="rId1" action="ppaction://hlinksldjump"/>
          </p:cNvPr>
          <p:cNvSpPr txBox="1"/>
          <p:nvPr/>
        </p:nvSpPr>
        <p:spPr>
          <a:xfrm>
            <a:off x="1644090" y="5612205"/>
            <a:ext cx="359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3200" b="1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j-cs"/>
                <a:sym typeface="+mn-ea"/>
              </a:rPr>
              <a:t>文件传输协议分析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8" name="Freeform 10">
            <a:hlinkClick r:id="rId2" action="ppaction://hlinksldjump"/>
          </p:cNvPr>
          <p:cNvSpPr/>
          <p:nvPr/>
        </p:nvSpPr>
        <p:spPr>
          <a:xfrm>
            <a:off x="540272" y="1549606"/>
            <a:ext cx="9398635" cy="74991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12"/>
          <p:cNvSpPr/>
          <p:nvPr/>
        </p:nvSpPr>
        <p:spPr>
          <a:xfrm>
            <a:off x="795541" y="1576501"/>
            <a:ext cx="720425" cy="7379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TextBox 56">
            <a:hlinkClick r:id="rId2" action="ppaction://hlinksldjump"/>
          </p:cNvPr>
          <p:cNvSpPr txBox="1"/>
          <p:nvPr/>
        </p:nvSpPr>
        <p:spPr>
          <a:xfrm>
            <a:off x="1697877" y="1601881"/>
            <a:ext cx="5666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chemeClr val="accent3"/>
                </a:solidFill>
                <a:latin typeface="+mn-ea"/>
                <a:sym typeface="+mn-ea"/>
              </a:rPr>
              <a:t>DNS</a:t>
            </a:r>
            <a:r>
              <a:rPr lang="zh-CN" altLang="en-US" sz="3200" b="1" dirty="0">
                <a:solidFill>
                  <a:schemeClr val="accent3"/>
                </a:solidFill>
                <a:latin typeface="+mn-ea"/>
                <a:sym typeface="+mn-ea"/>
              </a:rPr>
              <a:t>解析</a:t>
            </a:r>
            <a:r>
              <a:rPr lang="zh-CN" altLang="en-US" sz="3200" b="1" dirty="0" smtClean="0">
                <a:solidFill>
                  <a:schemeClr val="accent3"/>
                </a:solidFill>
                <a:latin typeface="+mn-ea"/>
                <a:sym typeface="+mn-ea"/>
              </a:rPr>
              <a:t>实验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7891" y="1536159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5" name="Freeform 11"/>
          <p:cNvSpPr/>
          <p:nvPr/>
        </p:nvSpPr>
        <p:spPr bwMode="auto">
          <a:xfrm>
            <a:off x="713027" y="1437230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Freeform 11"/>
          <p:cNvSpPr/>
          <p:nvPr/>
        </p:nvSpPr>
        <p:spPr bwMode="auto">
          <a:xfrm>
            <a:off x="709217" y="2487956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Freeform 10">
            <a:hlinkClick r:id="rId3" action="ppaction://hlinksldjump"/>
          </p:cNvPr>
          <p:cNvSpPr/>
          <p:nvPr/>
        </p:nvSpPr>
        <p:spPr>
          <a:xfrm>
            <a:off x="540272" y="2594501"/>
            <a:ext cx="9374505" cy="70167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Rectangle 12"/>
          <p:cNvSpPr>
            <a:spLocks noChangeArrowheads="1"/>
          </p:cNvSpPr>
          <p:nvPr/>
        </p:nvSpPr>
        <p:spPr bwMode="auto">
          <a:xfrm>
            <a:off x="794906" y="2628044"/>
            <a:ext cx="720425" cy="662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256" y="2573449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0" name="TextBox 54">
            <a:hlinkClick r:id="rId3" action="ppaction://hlinksldjump"/>
          </p:cNvPr>
          <p:cNvSpPr txBox="1"/>
          <p:nvPr/>
        </p:nvSpPr>
        <p:spPr>
          <a:xfrm>
            <a:off x="1697877" y="2654938"/>
            <a:ext cx="4547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chemeClr val="accent3"/>
                </a:solidFill>
                <a:latin typeface="+mn-ea"/>
                <a:sym typeface="+mn-ea"/>
              </a:rPr>
              <a:t>DHCP</a:t>
            </a:r>
            <a:r>
              <a:rPr lang="zh-CN" altLang="en-US" sz="3200" b="1" dirty="0">
                <a:solidFill>
                  <a:schemeClr val="accent3"/>
                </a:solidFill>
                <a:latin typeface="+mn-ea"/>
                <a:sym typeface="+mn-ea"/>
              </a:rPr>
              <a:t>分析</a:t>
            </a:r>
            <a:endParaRPr lang="zh-CN" altLang="en-US" sz="3200" b="1" dirty="0">
              <a:solidFill>
                <a:schemeClr val="accent3"/>
              </a:solidFill>
              <a:latin typeface="+mn-ea"/>
              <a:sym typeface="+mn-ea"/>
            </a:endParaRPr>
          </a:p>
        </p:txBody>
      </p:sp>
      <p:sp>
        <p:nvSpPr>
          <p:cNvPr id="71" name="Freeform 11"/>
          <p:cNvSpPr/>
          <p:nvPr/>
        </p:nvSpPr>
        <p:spPr bwMode="auto">
          <a:xfrm>
            <a:off x="713662" y="3477509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Freeform 10">
            <a:hlinkClick r:id="rId1" action="ppaction://hlinksldjump"/>
          </p:cNvPr>
          <p:cNvSpPr/>
          <p:nvPr/>
        </p:nvSpPr>
        <p:spPr>
          <a:xfrm>
            <a:off x="540272" y="3595488"/>
            <a:ext cx="9398635" cy="70167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Rectangle 12"/>
          <p:cNvSpPr/>
          <p:nvPr/>
        </p:nvSpPr>
        <p:spPr>
          <a:xfrm>
            <a:off x="798716" y="3612467"/>
            <a:ext cx="720425" cy="69413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TextBox 73">
            <a:hlinkClick r:id="rId1" action="ppaction://hlinksldjump"/>
          </p:cNvPr>
          <p:cNvSpPr txBox="1"/>
          <p:nvPr/>
        </p:nvSpPr>
        <p:spPr>
          <a:xfrm>
            <a:off x="1698124" y="3639361"/>
            <a:ext cx="2132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chemeClr val="accent3"/>
                </a:solidFill>
                <a:sym typeface="+mn-ea"/>
              </a:rPr>
              <a:t>HTTP</a:t>
            </a:r>
            <a:r>
              <a:rPr lang="zh-CN" altLang="en-US" sz="3200" b="1" dirty="0">
                <a:solidFill>
                  <a:schemeClr val="accent3"/>
                </a:solidFill>
                <a:sym typeface="+mn-ea"/>
              </a:rPr>
              <a:t>分析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6621" y="3589578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683"/>
    </mc:Choice>
    <mc:Fallback>
      <p:transition advTm="1268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47" y="1364523"/>
            <a:ext cx="6956701" cy="500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072515" y="1964030"/>
            <a:ext cx="5988730" cy="16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1" tIns="45700" rIns="91401" bIns="4570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实验一：</a:t>
            </a:r>
            <a:r>
              <a:rPr kumimoji="0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DNS解析实验</a:t>
            </a: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rcRect l="5630"/>
          <a:stretch>
            <a:fillRect/>
          </a:stretch>
        </p:blipFill>
        <p:spPr>
          <a:xfrm>
            <a:off x="0" y="1428"/>
            <a:ext cx="5147705" cy="68551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303" y="2157943"/>
            <a:ext cx="2727775" cy="15027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150606" y="114926"/>
            <a:ext cx="3777857" cy="50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1" tIns="45700" rIns="91401" bIns="4570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应用层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协议实验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3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214480"/>
            <a:ext cx="1693545" cy="9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1.1</a:t>
            </a:r>
            <a:endParaRPr kumimoji="0" lang="en-US" altLang="zh-CN" sz="60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5090" y="32568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DNS协议简介</a:t>
            </a:r>
            <a:endParaRPr lang="zh-CN" altLang="en-US" sz="4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32560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354" y="1436601"/>
            <a:ext cx="5364444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400" noProof="0" dirty="0" err="1" smtClean="0"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Internet</a:t>
            </a:r>
            <a:r>
              <a:rPr lang="en-US" altLang="zh-CN" sz="2400" noProof="0" dirty="0" err="1"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上的每台主机都有一个唯一的全球IP</a:t>
            </a:r>
            <a:r>
              <a:rPr lang="en-US" altLang="zh-CN" sz="2400" noProof="0" dirty="0" err="1" smtClean="0"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地址。对于用户来说</a:t>
            </a:r>
            <a:r>
              <a:rPr lang="en-US" altLang="zh-CN" sz="2400" noProof="0" dirty="0" smtClean="0"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400" noProof="0" dirty="0" smtClean="0"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枯燥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IP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地址很</a:t>
            </a:r>
            <a:r>
              <a:rPr lang="en-US" altLang="zh-CN" sz="2400" noProof="0" dirty="0" err="1" smtClean="0"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不容易记忆。</a:t>
            </a:r>
            <a:r>
              <a:rPr lang="en-US" altLang="zh-CN" sz="2400" noProof="0" dirty="0" err="1"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因此，</a:t>
            </a:r>
            <a:r>
              <a:rPr lang="en-US" altLang="zh-CN" sz="2400" noProof="0" dirty="0" err="1" smtClean="0"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我们为网络上的主机取一个容易记忆的名字，称为</a:t>
            </a:r>
            <a:r>
              <a:rPr lang="en-US" altLang="zh-CN" sz="2400" noProof="0" dirty="0" err="1" smtClean="0"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域名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2400" noProof="0" dirty="0" smtClean="0"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但域名并不能直接找到要访问的主机</a:t>
            </a:r>
            <a:r>
              <a:rPr lang="en-US" altLang="zh-CN" sz="2400" noProof="0" dirty="0"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，中间还需要一个从域名查找到其对应的IP地址的过程，这个过程就是</a:t>
            </a:r>
            <a:r>
              <a:rPr lang="en-US" altLang="zh-CN" sz="2400" noProof="0" dirty="0"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域名解析</a:t>
            </a:r>
            <a:r>
              <a:rPr lang="en-US" altLang="zh-CN" sz="2400" noProof="0" dirty="0"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。域名解析的工作需要由</a:t>
            </a:r>
            <a:r>
              <a:rPr lang="en-US" altLang="zh-CN" sz="2400" noProof="0" dirty="0"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域名服务器DNS(Domain Name Server)</a:t>
            </a:r>
            <a:r>
              <a:rPr lang="en-US" altLang="zh-CN" sz="2400" noProof="0" dirty="0"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来完成。</a:t>
            </a:r>
            <a:endParaRPr lang="en-US" altLang="zh-CN" sz="2400" noProof="0" dirty="0"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1"/>
          <p:cNvGrpSpPr/>
          <p:nvPr/>
        </p:nvGrpSpPr>
        <p:grpSpPr bwMode="auto">
          <a:xfrm>
            <a:off x="6382573" y="2011700"/>
            <a:ext cx="4768850" cy="3176327"/>
            <a:chOff x="2555776" y="2708920"/>
            <a:chExt cx="3816424" cy="3429490"/>
          </a:xfrm>
        </p:grpSpPr>
        <p:sp>
          <p:nvSpPr>
            <p:cNvPr id="11" name="圆角矩形 10"/>
            <p:cNvSpPr/>
            <p:nvPr/>
          </p:nvSpPr>
          <p:spPr>
            <a:xfrm>
              <a:off x="2555776" y="2708920"/>
              <a:ext cx="3816424" cy="79325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zh-CN" sz="1600" b="1" dirty="0">
                  <a:solidFill>
                    <a:srgbClr val="FFFFFF"/>
                  </a:solidFill>
                  <a:latin typeface="+mn-ea"/>
                </a:rPr>
                <a:t>域名</a:t>
              </a:r>
              <a:endParaRPr lang="zh-CN" altLang="zh-CN" sz="1600" b="1" dirty="0">
                <a:solidFill>
                  <a:srgbClr val="FFFFFF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zh-CN" altLang="zh-CN" sz="1600" b="1" dirty="0">
                  <a:solidFill>
                    <a:srgbClr val="FFFFFF"/>
                  </a:solidFill>
                  <a:latin typeface="+mn-ea"/>
                </a:rPr>
                <a:t>如“</a:t>
              </a:r>
              <a:r>
                <a:rPr lang="en-US" altLang="zh-CN" sz="1600" b="1" dirty="0">
                  <a:solidFill>
                    <a:srgbClr val="FFFFFF"/>
                  </a:solidFill>
                  <a:latin typeface="+mn-ea"/>
                </a:rPr>
                <a:t>www.baidu.com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+mn-ea"/>
                </a:rPr>
                <a:t>”</a:t>
              </a:r>
              <a:endParaRPr lang="zh-CN" alt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63241" y="4007156"/>
              <a:ext cx="1801494" cy="7912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+mn-ea"/>
                </a:rPr>
                <a:t>DNS</a:t>
              </a:r>
              <a:endParaRPr lang="zh-CN" altLang="en-US" sz="1600" b="1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555776" y="5345154"/>
              <a:ext cx="3816424" cy="79325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+mn-ea"/>
                </a:rPr>
                <a:t>IP</a:t>
              </a:r>
              <a:r>
                <a:rPr lang="zh-CN" altLang="en-US" sz="1600" b="1" dirty="0">
                  <a:solidFill>
                    <a:srgbClr val="FFFFFF"/>
                  </a:solidFill>
                  <a:latin typeface="+mn-ea"/>
                </a:rPr>
                <a:t>地址</a:t>
              </a:r>
              <a:endParaRPr lang="en-US" altLang="zh-CN" sz="1600" b="1" dirty="0">
                <a:solidFill>
                  <a:srgbClr val="FFFFFF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+mn-ea"/>
                </a:rPr>
                <a:t>如“</a:t>
              </a:r>
              <a:r>
                <a:rPr lang="en-US" altLang="zh-CN" sz="1600" b="1" dirty="0">
                  <a:solidFill>
                    <a:srgbClr val="FFFFFF"/>
                  </a:solidFill>
                  <a:latin typeface="+mn-ea"/>
                </a:rPr>
                <a:t>192.168.11.1</a:t>
              </a:r>
              <a:r>
                <a:rPr lang="zh-CN" altLang="en-US" sz="1600" b="1" dirty="0">
                  <a:solidFill>
                    <a:srgbClr val="FFFFFF"/>
                  </a:solidFill>
                  <a:latin typeface="+mn-ea"/>
                </a:rPr>
                <a:t>”</a:t>
              </a:r>
              <a:endParaRPr lang="zh-CN" altLang="en-US" sz="1600" b="1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4068879" y="3502176"/>
              <a:ext cx="71145" cy="50498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4068879" y="4798424"/>
              <a:ext cx="71145" cy="50100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17" name="上箭头 16"/>
            <p:cNvSpPr/>
            <p:nvPr/>
          </p:nvSpPr>
          <p:spPr>
            <a:xfrm>
              <a:off x="4643121" y="4798424"/>
              <a:ext cx="73686" cy="501004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4643121" y="3502176"/>
              <a:ext cx="73686" cy="504980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82269" y="1649730"/>
            <a:ext cx="581413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0" u="none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 域名的解析方法主要有两种</a:t>
            </a:r>
            <a:r>
              <a:rPr lang="en-US" altLang="zh-CN" sz="2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b="0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递归查询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b="0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迭代查询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en-US" altLang="zh-CN" sz="2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一般而言，主机向本地域名服务器的查询采用递归查询，而本地域名服务器向根域名服务器的查询通常采用迭代查询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。      </a:t>
            </a:r>
            <a:endParaRPr lang="en-US" altLang="zh-CN" sz="2400" b="0" u="non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b="0" u="none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为了提高解析效率</a:t>
            </a:r>
            <a:r>
              <a:rPr lang="en-US" altLang="zh-CN" sz="2400" b="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b="0" u="none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在域名服务器以及主机中都广泛使用了高速缓存</a:t>
            </a:r>
            <a:r>
              <a:rPr lang="en-US" altLang="zh-CN" sz="2400" b="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，用来存放最近解析过的域名等信息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b="0" u="non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 flipH="1">
            <a:off x="382270" y="214480"/>
            <a:ext cx="1693545" cy="9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1.1</a:t>
            </a:r>
            <a:endParaRPr kumimoji="0" lang="en-US" altLang="zh-CN" sz="60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5090" y="32568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DNS协议简介</a:t>
            </a:r>
            <a:endParaRPr lang="zh-CN" altLang="en-US" sz="4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Freeform 5"/>
          <p:cNvSpPr/>
          <p:nvPr/>
        </p:nvSpPr>
        <p:spPr>
          <a:xfrm>
            <a:off x="504825" y="32560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23" y="1082525"/>
            <a:ext cx="3810111" cy="242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089" y="4486943"/>
            <a:ext cx="5468171" cy="141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-2147482624" descr="t51"/>
          <p:cNvPicPr>
            <a:picLocks noChangeAspect="1"/>
          </p:cNvPicPr>
          <p:nvPr/>
        </p:nvPicPr>
        <p:blipFill>
          <a:blip r:embed="rId1"/>
          <a:srcRect t="4510" b="3529"/>
          <a:stretch>
            <a:fillRect/>
          </a:stretch>
        </p:blipFill>
        <p:spPr>
          <a:xfrm>
            <a:off x="1878330" y="2404110"/>
            <a:ext cx="7942580" cy="3144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55452" y="1141611"/>
            <a:ext cx="111539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9875" algn="l"/>
            <a:r>
              <a:rPr lang="en-US" altLang="zh-CN" sz="2400" b="0" u="none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DNS</a:t>
            </a:r>
            <a:r>
              <a:rPr lang="zh-CN" altLang="en-US" sz="2400" b="0" u="none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请求和应答都用相同的报文格式，分成</a:t>
            </a:r>
            <a:r>
              <a:rPr lang="en-US" altLang="zh-CN" sz="2400" b="0" u="none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0" u="none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部分，</a:t>
            </a:r>
            <a:r>
              <a:rPr lang="zh-CN" altLang="en-US" sz="2400" b="0" u="none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如</a:t>
            </a:r>
            <a:r>
              <a:rPr lang="zh-CN" altLang="en-US" sz="2400" b="0" u="none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图所</a:t>
            </a:r>
            <a:r>
              <a:rPr lang="zh-CN" altLang="en-US" sz="2400" b="0" u="none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示。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flipH="1">
            <a:off x="382270" y="53110"/>
            <a:ext cx="1693545" cy="9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1.1</a:t>
            </a:r>
            <a:endParaRPr kumimoji="0" lang="en-US" altLang="zh-CN" sz="60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45090" y="16431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DNS协议简介</a:t>
            </a:r>
            <a:endParaRPr lang="zh-CN" altLang="en-US" sz="4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Freeform 5"/>
          <p:cNvSpPr/>
          <p:nvPr/>
        </p:nvSpPr>
        <p:spPr>
          <a:xfrm>
            <a:off x="504825" y="16423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504189" y="712332"/>
            <a:ext cx="11157099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9875" algn="just"/>
            <a:r>
              <a:rPr lang="en-US" altLang="zh-CN" sz="28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HEADER</a:t>
            </a:r>
            <a:r>
              <a:rPr lang="zh-CN" altLang="en-US" sz="28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是必需的，它定义了报文是请求还是应答，也定义了报文的其他部分是否需要存在，以及是标准查询还是其他。</a:t>
            </a:r>
            <a:r>
              <a:rPr lang="en-US" altLang="zh-CN" sz="2800" b="0" u="non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CN" altLang="en-US" sz="28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段的格式如</a:t>
            </a:r>
            <a:r>
              <a:rPr lang="zh-CN" altLang="en-US" sz="2800" b="0" u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图所</a:t>
            </a:r>
            <a:r>
              <a:rPr lang="zh-CN" altLang="en-US" sz="2800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示。</a:t>
            </a:r>
            <a:endParaRPr lang="zh-CN" altLang="en-US" sz="2800" dirty="0"/>
          </a:p>
        </p:txBody>
      </p:sp>
      <p:pic>
        <p:nvPicPr>
          <p:cNvPr id="6" name="图片 5" descr="t52"/>
          <p:cNvPicPr>
            <a:picLocks noChangeAspect="1"/>
          </p:cNvPicPr>
          <p:nvPr/>
        </p:nvPicPr>
        <p:blipFill>
          <a:blip r:embed="rId1"/>
          <a:srcRect t="2420" b="3590"/>
          <a:stretch>
            <a:fillRect/>
          </a:stretch>
        </p:blipFill>
        <p:spPr>
          <a:xfrm>
            <a:off x="2045264" y="2471569"/>
            <a:ext cx="8633460" cy="3611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214480"/>
            <a:ext cx="1693545" cy="9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1.2</a:t>
            </a:r>
            <a:endParaRPr kumimoji="0" lang="en-US" altLang="zh-CN" sz="60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4635" y="32568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实验目的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32560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8715" y="1637030"/>
            <a:ext cx="8098155" cy="3970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>
                <a:sym typeface="+mn-ea"/>
              </a:rPr>
              <a:t>① 理解DNS系统的工作原理。</a:t>
            </a:r>
            <a:endParaRPr lang="zh-CN" altLang="en-US" sz="3600">
              <a:sym typeface="+mn-ea"/>
            </a:endParaRPr>
          </a:p>
          <a:p>
            <a:pPr algn="l"/>
            <a:endParaRPr lang="zh-CN" altLang="en-US" sz="3600">
              <a:sym typeface="+mn-ea"/>
            </a:endParaRPr>
          </a:p>
          <a:p>
            <a:pPr algn="l"/>
            <a:r>
              <a:rPr lang="zh-CN" altLang="en-US" sz="3600">
                <a:sym typeface="+mn-ea"/>
              </a:rPr>
              <a:t>② 熟悉DNS服务器的工作过程。</a:t>
            </a:r>
            <a:endParaRPr lang="zh-CN" altLang="en-US" sz="3600">
              <a:sym typeface="+mn-ea"/>
            </a:endParaRPr>
          </a:p>
          <a:p>
            <a:pPr algn="l"/>
            <a:endParaRPr lang="zh-CN" altLang="en-US" sz="3600">
              <a:sym typeface="+mn-ea"/>
            </a:endParaRPr>
          </a:p>
          <a:p>
            <a:pPr algn="l"/>
            <a:r>
              <a:rPr lang="zh-CN" altLang="en-US" sz="3600">
                <a:sym typeface="+mn-ea"/>
              </a:rPr>
              <a:t>③ 熟悉DNS报文格式。</a:t>
            </a:r>
            <a:endParaRPr lang="zh-CN" altLang="en-US" sz="3600">
              <a:sym typeface="+mn-ea"/>
            </a:endParaRPr>
          </a:p>
          <a:p>
            <a:pPr algn="l"/>
            <a:endParaRPr lang="zh-CN" altLang="en-US" sz="3600">
              <a:sym typeface="+mn-ea"/>
            </a:endParaRPr>
          </a:p>
          <a:p>
            <a:pPr algn="l"/>
            <a:r>
              <a:rPr lang="zh-CN" altLang="en-US" sz="3600">
                <a:sym typeface="+mn-ea"/>
              </a:rPr>
              <a:t>④ 理解DNS缓存的作用。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214480"/>
            <a:ext cx="1693545" cy="9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1.3</a:t>
            </a:r>
            <a:endParaRPr kumimoji="0" lang="en-US" altLang="zh-CN" sz="60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5090" y="32568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实验配置说明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32560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6765" y="1306680"/>
            <a:ext cx="964819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sym typeface="+mn-ea"/>
              </a:rPr>
              <a:t> 本实验对应的练习文件为“5-1 DNS解析实验.pka”。</a:t>
            </a:r>
            <a:endParaRPr lang="en-US" altLang="zh-CN" sz="2400" noProof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87400" y="1827343"/>
            <a:ext cx="96469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9875" algn="l"/>
            <a:r>
              <a:rPr lang="en-US" altLang="zh-CN" sz="2400" b="0" u="none" dirty="0">
                <a:latin typeface="+mj-lt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 b="0" u="none" dirty="0">
                <a:latin typeface="+mj-lt"/>
                <a:ea typeface="黑体" panose="02010609060101010101" pitchFamily="49" charset="-122"/>
                <a:cs typeface="黑体" panose="02010609060101010101" pitchFamily="49" charset="-122"/>
              </a:rPr>
              <a:t>．拓扑</a:t>
            </a:r>
            <a:r>
              <a:rPr lang="zh-CN" altLang="en-US" sz="2400" b="0" u="none" dirty="0" smtClean="0">
                <a:latin typeface="+mj-lt"/>
                <a:ea typeface="黑体" panose="02010609060101010101" pitchFamily="49" charset="-122"/>
                <a:cs typeface="黑体" panose="02010609060101010101" pitchFamily="49" charset="-122"/>
              </a:rPr>
              <a:t>图</a:t>
            </a:r>
            <a:endParaRPr lang="zh-CN" altLang="en-US" sz="2400" b="0" u="none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-2147482618" descr="t56"/>
          <p:cNvPicPr>
            <a:picLocks noChangeAspect="1"/>
          </p:cNvPicPr>
          <p:nvPr/>
        </p:nvPicPr>
        <p:blipFill>
          <a:blip r:embed="rId1"/>
          <a:srcRect t="-2780" b="-107"/>
          <a:stretch>
            <a:fillRect/>
          </a:stretch>
        </p:blipFill>
        <p:spPr>
          <a:xfrm>
            <a:off x="2245090" y="2461199"/>
            <a:ext cx="7472045" cy="3936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a"/>
  <p:tag name="KSO_WM_UNIT_INDEX" val="1"/>
  <p:tag name="KSO_WM_UNIT_ID" val="custom160192_30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2.xml><?xml version="1.0" encoding="utf-8"?>
<p:tagLst xmlns:p="http://schemas.openxmlformats.org/presentationml/2006/main">
  <p:tag name="KSO_WM_TEMPLATE_CATEGORY" val="custom"/>
  <p:tag name="KSO_WM_TEMPLATE_INDEX" val="160192"/>
  <p:tag name="KSO_WM_TAG_VERSION" val="1.0"/>
  <p:tag name="KSO_WM_SLIDE_ID" val="custom16019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PP_MARK_KEY" val="ef8a98ab-b892-47b4-8735-5b1c7158bd72"/>
  <p:tag name="COMMONDATA" val="eyJoZGlkIjoiNDcyNjdhMDc1OWIyZDhiOGE2M2VhOWY2ZTFjOGJmYmEifQ=="/>
</p:tagLst>
</file>

<file path=ppt/theme/theme1.xml><?xml version="1.0" encoding="utf-8"?>
<a:theme xmlns:a="http://schemas.openxmlformats.org/drawingml/2006/main" name="1_默认设计模板">
  <a:themeElements>
    <a:clrScheme name="自定义 1">
      <a:dk1>
        <a:srgbClr val="2A495A"/>
      </a:dk1>
      <a:lt1>
        <a:srgbClr val="00A2C2"/>
      </a:lt1>
      <a:dk2>
        <a:srgbClr val="F6A514"/>
      </a:dk2>
      <a:lt2>
        <a:srgbClr val="F3F3F3"/>
      </a:lt2>
      <a:accent1>
        <a:srgbClr val="43BAB3"/>
      </a:accent1>
      <a:accent2>
        <a:srgbClr val="FB7D6E"/>
      </a:accent2>
      <a:accent3>
        <a:srgbClr val="4E4B49"/>
      </a:accent3>
      <a:accent4>
        <a:srgbClr val="00A2C2"/>
      </a:accent4>
      <a:accent5>
        <a:srgbClr val="F6A514"/>
      </a:accent5>
      <a:accent6>
        <a:srgbClr val="4E4B49"/>
      </a:accent6>
      <a:hlink>
        <a:srgbClr val="F3F3F3"/>
      </a:hlink>
      <a:folHlink>
        <a:srgbClr val="59595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默认设计模板">
  <a:themeElements>
    <a:clrScheme name="自定义 1">
      <a:dk1>
        <a:srgbClr val="2A495A"/>
      </a:dk1>
      <a:lt1>
        <a:srgbClr val="00A2C2"/>
      </a:lt1>
      <a:dk2>
        <a:srgbClr val="F6A514"/>
      </a:dk2>
      <a:lt2>
        <a:srgbClr val="F3F3F3"/>
      </a:lt2>
      <a:accent1>
        <a:srgbClr val="43BAB3"/>
      </a:accent1>
      <a:accent2>
        <a:srgbClr val="FB7D6E"/>
      </a:accent2>
      <a:accent3>
        <a:srgbClr val="4E4B49"/>
      </a:accent3>
      <a:accent4>
        <a:srgbClr val="00A2C2"/>
      </a:accent4>
      <a:accent5>
        <a:srgbClr val="F6A514"/>
      </a:accent5>
      <a:accent6>
        <a:srgbClr val="4E4B49"/>
      </a:accent6>
      <a:hlink>
        <a:srgbClr val="F3F3F3"/>
      </a:hlink>
      <a:folHlink>
        <a:srgbClr val="59595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向天歌稻壳儿模板22xin">
  <a:themeElements>
    <a:clrScheme name="自定义 1">
      <a:dk1>
        <a:srgbClr val="434343"/>
      </a:dk1>
      <a:lt1>
        <a:srgbClr val="FFFFFF"/>
      </a:lt1>
      <a:dk2>
        <a:srgbClr val="434343"/>
      </a:dk2>
      <a:lt2>
        <a:srgbClr val="FFFFFF"/>
      </a:lt2>
      <a:accent1>
        <a:srgbClr val="0070C0"/>
      </a:accent1>
      <a:accent2>
        <a:srgbClr val="37B4C9"/>
      </a:accent2>
      <a:accent3>
        <a:srgbClr val="FFC000"/>
      </a:accent3>
      <a:accent4>
        <a:srgbClr val="9D8663"/>
      </a:accent4>
      <a:accent5>
        <a:srgbClr val="78AF59"/>
      </a:accent5>
      <a:accent6>
        <a:srgbClr val="AA4056"/>
      </a:accent6>
      <a:hlink>
        <a:srgbClr val="ED7D31"/>
      </a:hlink>
      <a:folHlink>
        <a:srgbClr val="7030A0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2498</Words>
  <Application>WPS 演示</Application>
  <PresentationFormat>自定义</PresentationFormat>
  <Paragraphs>364</Paragraphs>
  <Slides>17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仿宋_GB2312</vt:lpstr>
      <vt:lpstr>仿宋</vt:lpstr>
      <vt:lpstr>Times New Roman</vt:lpstr>
      <vt:lpstr>黑体</vt:lpstr>
      <vt:lpstr>Arial Unicode MS</vt:lpstr>
      <vt:lpstr>Calibri</vt:lpstr>
      <vt:lpstr>1_默认设计模板</vt:lpstr>
      <vt:lpstr>5_默认设计模板</vt:lpstr>
      <vt:lpstr>向天歌稻壳儿模板22xin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mcs</dc:creator>
  <cp:lastModifiedBy>Administrator</cp:lastModifiedBy>
  <cp:revision>81</cp:revision>
  <dcterms:created xsi:type="dcterms:W3CDTF">2016-09-29T06:10:00Z</dcterms:created>
  <dcterms:modified xsi:type="dcterms:W3CDTF">2022-11-25T22:59:33Z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76FC772CBF204CC8BD39DE2421A348C5</vt:lpwstr>
  </property>
</Properties>
</file>