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sldIdLst>
    <p:sldId id="475" r:id="rId3"/>
    <p:sldId id="577" r:id="rId4"/>
    <p:sldId id="330" r:id="rId5"/>
    <p:sldId id="576" r:id="rId7"/>
    <p:sldId id="541" r:id="rId8"/>
    <p:sldId id="578" r:id="rId9"/>
    <p:sldId id="621" r:id="rId10"/>
    <p:sldId id="622" r:id="rId11"/>
    <p:sldId id="610" r:id="rId12"/>
    <p:sldId id="623" r:id="rId13"/>
    <p:sldId id="612" r:id="rId14"/>
    <p:sldId id="613" r:id="rId15"/>
    <p:sldId id="614" r:id="rId16"/>
    <p:sldId id="624" r:id="rId17"/>
    <p:sldId id="615" r:id="rId18"/>
    <p:sldId id="625" r:id="rId19"/>
    <p:sldId id="626" r:id="rId20"/>
    <p:sldId id="627" r:id="rId21"/>
    <p:sldId id="628" r:id="rId22"/>
    <p:sldId id="629" r:id="rId23"/>
    <p:sldId id="617" r:id="rId24"/>
    <p:sldId id="618" r:id="rId25"/>
    <p:sldId id="619" r:id="rId26"/>
    <p:sldId id="604" r:id="rId27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5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6765"/>
    <p:restoredTop sz="94665"/>
  </p:normalViewPr>
  <p:slideViewPr>
    <p:cSldViewPr showGuides="1">
      <p:cViewPr varScale="1">
        <p:scale>
          <a:sx n="111" d="100"/>
          <a:sy n="111" d="100"/>
        </p:scale>
        <p:origin x="-96" y="-144"/>
      </p:cViewPr>
      <p:guideLst>
        <p:guide orient="horz" pos="864"/>
        <p:guide pos="5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1884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p>
            <a:pPr lvl="0"/>
            <a:endParaRPr lang="zh-CN" altLang="zh-CN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rect">
            <a:fillToRect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1"/>
          <p:cNvGrpSpPr/>
          <p:nvPr/>
        </p:nvGrpSpPr>
        <p:grpSpPr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36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057" name="Group 30"/>
            <p:cNvGrpSpPr/>
            <p:nvPr/>
          </p:nvGrpSpPr>
          <p:grpSpPr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38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059" name="Group 9"/>
              <p:cNvGrpSpPr/>
              <p:nvPr/>
            </p:nvGrpSpPr>
            <p:grpSpPr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60" name="Freeform 4"/>
                <p:cNvSpPr/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3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Freeform 8"/>
                <p:cNvSpPr/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0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061" name="Group 29"/>
              <p:cNvGrpSpPr/>
              <p:nvPr/>
            </p:nvGrpSpPr>
            <p:grpSpPr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42" name="Freeform 11"/>
                <p:cNvSpPr/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3" name="Freeform 12"/>
                <p:cNvSpPr/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Freeform 13"/>
                <p:cNvSpPr/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5" name="Freeform 14"/>
                <p:cNvSpPr/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" name="Freeform 15"/>
                <p:cNvSpPr/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Freeform 16"/>
                <p:cNvSpPr/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Freeform 17"/>
                <p:cNvSpPr/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Freeform 18"/>
                <p:cNvSpPr/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Freeform 19"/>
                <p:cNvSpPr/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" name="Freeform 20"/>
                <p:cNvSpPr/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Freeform 21"/>
                <p:cNvSpPr/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Freeform 22"/>
                <p:cNvSpPr/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Freeform 23"/>
                <p:cNvSpPr/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5" name="Freeform 24"/>
                <p:cNvSpPr/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Freeform 25"/>
                <p:cNvSpPr/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Freeform 26"/>
                <p:cNvSpPr/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Freeform 27"/>
                <p:cNvSpPr/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9" name="Freeform 28"/>
                <p:cNvSpPr/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65" name="Rectangle 3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732E19-C430-4BBC-844A-BFEF773D8088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 algn="ctr" eaLnBrk="0" hangingPunct="0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 Copyright 2012 by Pearson Education, Inc. All Rights Reserved.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2AA514-CD77-4A53-A09D-6F26AD4FF5CE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2AA514-CD77-4A53-A09D-6F26AD4FF5CE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 u="sng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50000"/>
              </a:lnSpc>
              <a:defRPr b="1"/>
            </a:lvl1pPr>
            <a:lvl2pPr>
              <a:lnSpc>
                <a:spcPct val="150000"/>
              </a:lnSpc>
              <a:defRPr b="1"/>
            </a:lvl2pPr>
            <a:lvl3pPr>
              <a:lnSpc>
                <a:spcPct val="150000"/>
              </a:lnSpc>
              <a:defRPr b="1"/>
            </a:lvl3pPr>
            <a:lvl4pPr>
              <a:lnSpc>
                <a:spcPct val="150000"/>
              </a:lnSpc>
              <a:defRPr b="1"/>
            </a:lvl4pPr>
            <a:lvl5pPr>
              <a:lnSpc>
                <a:spcPct val="150000"/>
              </a:lnSpc>
              <a:defRPr b="1"/>
            </a:lvl5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2AA514-CD77-4A53-A09D-6F26AD4FF5CE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3420745" y="661225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2AA514-CD77-4A53-A09D-6F26AD4FF5CE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2AA514-CD77-4A53-A09D-6F26AD4FF5CE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2AA514-CD77-4A53-A09D-6F26AD4FF5CE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2AA514-CD77-4A53-A09D-6F26AD4FF5CE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2AA514-CD77-4A53-A09D-6F26AD4FF5CE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2AA514-CD77-4A53-A09D-6F26AD4FF5CE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2AA514-CD77-4A53-A09D-6F26AD4FF5CE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path path="rect">
            <a:fillToRect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9"/>
          <p:cNvGrpSpPr/>
          <p:nvPr/>
        </p:nvGrpSpPr>
        <p:grpSpPr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33" name="Group 28"/>
            <p:cNvGrpSpPr/>
            <p:nvPr/>
          </p:nvGrpSpPr>
          <p:grpSpPr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/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 cap="rnd">
                <a:noFill/>
                <a:round/>
              </a:ln>
              <a:effectLst/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5" name="Line 4"/>
              <p:cNvSpPr>
                <a:spLocks noChangeShapeType="1"/>
              </p:cNvSpPr>
              <p:nvPr/>
            </p:nvSpPr>
            <p:spPr bwMode="auto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auto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7" name="Line 6"/>
              <p:cNvSpPr>
                <a:spLocks noChangeShapeType="1"/>
              </p:cNvSpPr>
              <p:nvPr/>
            </p:nvSpPr>
            <p:spPr bwMode="auto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8" name="Freeform 7"/>
              <p:cNvSpPr/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 cap="rnd">
                <a:noFill/>
                <a:round/>
              </a:ln>
              <a:effectLst/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9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040" name="Group 27"/>
              <p:cNvGrpSpPr/>
              <p:nvPr/>
            </p:nvGrpSpPr>
            <p:grpSpPr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/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42" name="Freeform 10"/>
                <p:cNvSpPr/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43" name="Freeform 11"/>
                <p:cNvSpPr/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44" name="Freeform 12"/>
                <p:cNvSpPr/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45" name="Freeform 13"/>
                <p:cNvSpPr/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46" name="Freeform 14"/>
                <p:cNvSpPr/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47" name="Freeform 15"/>
                <p:cNvSpPr/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48" name="Freeform 16"/>
                <p:cNvSpPr/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49" name="Freeform 17"/>
                <p:cNvSpPr/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50" name="Freeform 18"/>
                <p:cNvSpPr/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51" name="Freeform 19"/>
                <p:cNvSpPr/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52" name="Freeform 20"/>
                <p:cNvSpPr/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53" name="Freeform 21"/>
                <p:cNvSpPr/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" name="Freeform 22"/>
                <p:cNvSpPr/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Freeform 23"/>
                <p:cNvSpPr/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" name="Freeform 24"/>
                <p:cNvSpPr/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57" name="Freeform 25"/>
                <p:cNvSpPr/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" name="Freeform 26"/>
                <p:cNvSpPr/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1027" name="Rectangle 30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31"/>
          <p:cNvSpPr>
            <a:spLocks noGrp="1"/>
          </p:cNvSpPr>
          <p:nvPr>
            <p:ph type="body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eaLnBrk="0" hangingPunct="0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2AA514-CD77-4A53-A09D-6F26AD4FF5CE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1760538" y="6500813"/>
            <a:ext cx="5581650" cy="4191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2023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年秋季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《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组网与运维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》    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李 娜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1"/>
          <p:cNvSpPr>
            <a:spLocks noGrp="1"/>
          </p:cNvSpPr>
          <p:nvPr>
            <p:ph type="ctrTitle" sz="quarter"/>
          </p:nvPr>
        </p:nvSpPr>
        <p:spPr>
          <a:xfrm>
            <a:off x="685800" y="3352800"/>
            <a:ext cx="7772400" cy="1143000"/>
          </a:xfrm>
          <a:ln/>
        </p:spPr>
        <p:txBody>
          <a:bodyPr vert="horz" wrap="square" lIns="92075" tIns="46038" rIns="92075" bIns="46038" anchor="ctr" anchorCtr="0"/>
          <a:p>
            <a:pPr>
              <a:buClrTx/>
              <a:buSzTx/>
              <a:buFontTx/>
            </a:pPr>
            <a:r>
              <a:rPr lang="zh-CN" altLang="en-US" sz="5400" b="1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组网与运维</a:t>
            </a:r>
            <a:endParaRPr lang="zh-CN" altLang="en-US" sz="5400" b="1" u="sng" kern="1200" dirty="0">
              <a:solidFill>
                <a:srgbClr val="FFFF33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sz="quarter" idx="1"/>
          </p:nvPr>
        </p:nvSpPr>
        <p:spPr>
          <a:ln/>
        </p:spPr>
        <p:txBody>
          <a:bodyPr vert="horz" wrap="square" lIns="92075" tIns="46038" rIns="92075" bIns="46038" anchor="ctr" anchorCtr="0"/>
          <a:p>
            <a:pPr>
              <a:buSzPct val="75000"/>
              <a:buFont typeface="Monotype Sorts"/>
            </a:pPr>
            <a:r>
              <a:rPr lang="zh-CN" altLang="en-US" b="1" kern="1200" dirty="0">
                <a:solidFill>
                  <a:srgbClr val="FFFF33"/>
                </a:solidFill>
                <a:latin typeface="华文楷体" pitchFamily="2" charset="-122"/>
                <a:ea typeface="华文楷体" pitchFamily="2" charset="-122"/>
                <a:cs typeface="+mn-cs"/>
              </a:rPr>
              <a:t>李  娜</a:t>
            </a:r>
            <a:endParaRPr lang="en-US" altLang="zh-CN" b="1" kern="1200" dirty="0">
              <a:solidFill>
                <a:srgbClr val="FFFF33"/>
              </a:solidFill>
              <a:latin typeface="华文楷体" pitchFamily="2" charset="-122"/>
              <a:ea typeface="华文楷体" pitchFamily="2" charset="-122"/>
              <a:cs typeface="+mn-cs"/>
            </a:endParaRPr>
          </a:p>
          <a:p>
            <a:pPr>
              <a:buSzPct val="75000"/>
              <a:buFont typeface="Monotype Sorts"/>
            </a:pPr>
            <a:r>
              <a:rPr lang="en-US" altLang="zh-CN" b="1" kern="1200" dirty="0">
                <a:solidFill>
                  <a:srgbClr val="FFFF33"/>
                </a:solidFill>
                <a:latin typeface="+mn-lt"/>
                <a:ea typeface="宋体" panose="02010600030101010101" pitchFamily="2" charset="-122"/>
                <a:cs typeface="+mn-cs"/>
              </a:rPr>
              <a:t>nli@xidian.edu.cn</a:t>
            </a:r>
            <a:endParaRPr lang="zh-CN" altLang="en-US" b="1" kern="1200" dirty="0">
              <a:solidFill>
                <a:srgbClr val="FFFF33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/>
            <a:r>
              <a:rPr lang="en-US" altLang="zh-CN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ARP</a:t>
            </a:r>
            <a:endParaRPr lang="zh-CN" altLang="zh-CN" u="sng" kern="1200" dirty="0">
              <a:solidFill>
                <a:srgbClr val="FFFF33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 hasCustomPrompt="1"/>
          </p:nvPr>
        </p:nvSpPr>
        <p:spPr>
          <a:xfrm>
            <a:off x="533400" y="1295400"/>
            <a:ext cx="8229600" cy="4324350"/>
          </a:xfrm>
          <a:ln/>
        </p:spPr>
        <p:txBody>
          <a:bodyPr vert="horz" wrap="square" lIns="92075" tIns="46038" rIns="92075" bIns="46038" anchor="t" anchorCtr="0"/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ARP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协议主要是解决以上问题，此外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ARP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特性中还包括静态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ARP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、动态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ARP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Proxy ARP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功能、免费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ARP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ARP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安全措施。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ARP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报文分为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ARP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请求和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ARP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应答报文，报文格式如图所示。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endParaRPr lang="zh-CN" altLang="en-US" sz="24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12293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4495800"/>
            <a:ext cx="7239000" cy="157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/>
            <a:r>
              <a:rPr lang="en-US" altLang="zh-CN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ARP</a:t>
            </a:r>
            <a:endParaRPr lang="zh-CN" altLang="en-US" u="sng" kern="1200" dirty="0">
              <a:solidFill>
                <a:srgbClr val="FFFF33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2286000"/>
            <a:ext cx="8077200" cy="38862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硬件类型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：表示硬件地址的类型。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表示以太网地址。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协议类型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：表示要映射的协议地址类型。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0x0800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即表示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地址。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硬件地址长度和协议地址长度分别指出硬件地址和协议地址的长度，以字节为单位。对于以太网上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地址的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ARP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请求或应答来说，分别是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6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操作类型（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OP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表示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ARP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请求，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表示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ARP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应答。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发送端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MAC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地址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：发送发设备的硬件地址。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发送端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地址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：发送发设备的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地址。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目标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MAC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地址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：接收方设备的硬件地址。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目标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地址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：接收方设备的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地址。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31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609600"/>
            <a:ext cx="6477000" cy="14081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ln/>
        </p:spPr>
        <p:txBody>
          <a:bodyPr vert="horz" wrap="square" lIns="92075" tIns="46038" rIns="92075" bIns="46038" anchor="ctr" anchorCtr="0"/>
          <a:p>
            <a:pPr>
              <a:buNone/>
            </a:pPr>
            <a:r>
              <a:rPr lang="en-US" altLang="zh-CN" u="sng" kern="1200" dirty="0">
                <a:solidFill>
                  <a:srgbClr val="FFFF33"/>
                </a:solidFill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TCP</a:t>
            </a:r>
            <a:r>
              <a:rPr lang="zh-CN" altLang="en-US" u="sng" kern="1200" dirty="0">
                <a:solidFill>
                  <a:srgbClr val="FFFF33"/>
                </a:solidFill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协议</a:t>
            </a:r>
            <a:endParaRPr lang="zh-CN" altLang="en-US" u="sng" kern="1200" dirty="0">
              <a:solidFill>
                <a:srgbClr val="FFFF33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 hasCustomPrompt="1"/>
          </p:nvPr>
        </p:nvSpPr>
        <p:spPr>
          <a:xfrm>
            <a:off x="381000" y="1143000"/>
            <a:ext cx="8229600" cy="4800600"/>
          </a:xfrm>
          <a:ln/>
        </p:spPr>
        <p:txBody>
          <a:bodyPr vert="horz" wrap="square" lIns="92075" tIns="46038" rIns="92075" bIns="46038" anchor="t" anchorCtr="0"/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TCP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Transmission Control Protocol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传输控制协议。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TCP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：用在主机间实现高可靠性传输。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它为用户进程提供了一个可靠的、面向连接的、全双工的服务。</a:t>
            </a:r>
            <a:endParaRPr lang="en-US" altLang="zh-CN" sz="20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它在一个连续的、非结构化字节流中移动数据。</a:t>
            </a:r>
            <a:endParaRPr lang="en-US" altLang="zh-CN" sz="20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它是面向连接的端到端的可靠协议，它支持多种网络应用程序。</a:t>
            </a:r>
            <a:endParaRPr lang="en-US" altLang="zh-CN" sz="20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它假设下层只能提供不可靠的数据包服务，它可以在多种硬件构成的网络上运行。</a:t>
            </a:r>
            <a:endParaRPr lang="en-US" altLang="zh-CN" sz="20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kern="1200" dirty="0">
                <a:latin typeface="+mn-lt"/>
                <a:ea typeface="宋体" panose="02010600030101010101" pitchFamily="2" charset="-122"/>
                <a:cs typeface="+mn-cs"/>
              </a:rPr>
              <a:t>TCP 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的下层是</a:t>
            </a:r>
            <a:r>
              <a:rPr lang="en-US" altLang="zh-CN" sz="2000" kern="1200" dirty="0"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协议，</a:t>
            </a:r>
            <a:r>
              <a:rPr lang="en-US" altLang="zh-CN" sz="2000" kern="1200" dirty="0">
                <a:latin typeface="+mn-lt"/>
                <a:ea typeface="宋体" panose="02010600030101010101" pitchFamily="2" charset="-122"/>
                <a:cs typeface="+mn-cs"/>
              </a:rPr>
              <a:t>TCP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根据</a:t>
            </a:r>
            <a:r>
              <a:rPr lang="en-US" altLang="zh-CN" sz="2000" kern="1200" dirty="0"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提供的服务传送大小不等的数据，</a:t>
            </a:r>
            <a:r>
              <a:rPr lang="en-US" altLang="zh-CN" sz="2000" kern="1200" dirty="0"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协议对数据进行分段重组，在多种网络中传送。</a:t>
            </a:r>
            <a:endParaRPr lang="en-US" altLang="zh-CN" sz="20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Monotype Sorts"/>
              <a:buNone/>
            </a:pPr>
            <a:endParaRPr lang="zh-CN" altLang="en-US" sz="28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/>
            <a:r>
              <a:rPr lang="en-US" altLang="zh-CN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TCP</a:t>
            </a:r>
            <a:r>
              <a:rPr lang="zh-CN" altLang="en-US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数据报格式</a:t>
            </a:r>
            <a:endParaRPr lang="zh-CN" altLang="en-US" u="sng" kern="1200" dirty="0">
              <a:solidFill>
                <a:srgbClr val="FFFF33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15363" name="Picture 5"/>
          <p:cNvPicPr>
            <a:picLocks noGrp="1" noChangeAspect="1"/>
          </p:cNvPicPr>
          <p:nvPr>
            <p:ph idx="1" hasCustomPrompt="1"/>
          </p:nvPr>
        </p:nvPicPr>
        <p:blipFill>
          <a:blip r:embed="rId1"/>
          <a:srcRect/>
          <a:stretch>
            <a:fillRect/>
          </a:stretch>
        </p:blipFill>
        <p:spPr>
          <a:xfrm>
            <a:off x="1295400" y="2057400"/>
            <a:ext cx="6572250" cy="2867025"/>
          </a:xfrm>
          <a:ln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/>
            <a:r>
              <a:rPr lang="en-US" altLang="zh-CN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TCP</a:t>
            </a:r>
            <a:r>
              <a:rPr lang="zh-CN" altLang="en-US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数据报格式</a:t>
            </a:r>
            <a:endParaRPr lang="zh-CN" altLang="en-US" u="sng" kern="1200" dirty="0">
              <a:solidFill>
                <a:srgbClr val="FFFF33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1447800"/>
            <a:ext cx="8077200" cy="4876800"/>
          </a:xfrm>
          <a:ln/>
        </p:spPr>
        <p:txBody>
          <a:bodyPr vert="horz" wrap="square" lIns="92075" tIns="46038" rIns="92075" bIns="46038" anchor="t" anchorCtr="0"/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Source Port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Destination Port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：分别表示源端口号和目标端口号。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kern="1200" dirty="0"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实现了点到点的数据通信，而</a:t>
            </a:r>
            <a:r>
              <a:rPr lang="en-US" altLang="zh-CN" sz="2000" kern="1200" dirty="0">
                <a:latin typeface="+mn-lt"/>
                <a:ea typeface="宋体" panose="02010600030101010101" pitchFamily="2" charset="-122"/>
                <a:cs typeface="+mn-cs"/>
              </a:rPr>
              <a:t>TCP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实现的是端到端的通信。</a:t>
            </a:r>
            <a:endParaRPr lang="en-US" altLang="zh-CN" sz="20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通信端用一个</a:t>
            </a:r>
            <a:r>
              <a:rPr lang="en-US" altLang="zh-CN" sz="2000" kern="1200" dirty="0"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与端口号来唯一标识。</a:t>
            </a:r>
            <a:endParaRPr lang="en-US" altLang="zh-CN" sz="20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在某种意义上，端口号就是用来标识同一主机中的不同进程。</a:t>
            </a:r>
            <a:r>
              <a:rPr lang="en-US" altLang="zh-CN" sz="2000" kern="1200" dirty="0"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协议负责将数据传输到目标主机，而</a:t>
            </a:r>
            <a:r>
              <a:rPr lang="en-US" altLang="zh-CN" sz="2000" kern="1200" dirty="0">
                <a:latin typeface="+mn-lt"/>
                <a:ea typeface="宋体" panose="02010600030101010101" pitchFamily="2" charset="-122"/>
                <a:cs typeface="+mn-cs"/>
              </a:rPr>
              <a:t>TCP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可以根据数据报中的端口号，将数据交给相应的程序进行处理。</a:t>
            </a:r>
            <a:endParaRPr lang="zh-CN" altLang="en-US" sz="20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/>
            <a:r>
              <a:rPr lang="en-US" altLang="zh-CN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UDP</a:t>
            </a:r>
            <a:r>
              <a:rPr lang="zh-CN" altLang="en-US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协议</a:t>
            </a:r>
            <a:endParaRPr lang="zh-CN" altLang="en-US" u="sng" kern="1200" dirty="0">
              <a:solidFill>
                <a:srgbClr val="FFFF33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8229600" cy="4114800"/>
          </a:xfrm>
          <a:ln/>
        </p:spPr>
        <p:txBody>
          <a:bodyPr vert="horz" wrap="square" lIns="92075" tIns="46038" rIns="92075" bIns="46038" anchor="t" anchorCtr="0"/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UDP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User Datagram Protocol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用户数据报协议。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UDP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是用来在互连网络环境中提供包交换的计算机通信协议。此协议默认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协议是其下层协议，提供了向另一用户程序发送信息的最简便的协议机制。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UDP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是面向操作的，未提供数据提交和复制保护机制。</a:t>
            </a:r>
            <a:endParaRPr lang="zh-CN" altLang="en-US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endParaRPr lang="zh-CN" altLang="en-US" sz="28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/>
            <a:r>
              <a:rPr lang="en-US" altLang="zh-CN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ICMP</a:t>
            </a:r>
            <a:endParaRPr lang="zh-CN" altLang="en-US" u="sng" kern="1200" dirty="0">
              <a:solidFill>
                <a:srgbClr val="FFFF33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1" hasCustomPrompt="1"/>
          </p:nvPr>
        </p:nvSpPr>
        <p:spPr>
          <a:xfrm>
            <a:off x="533400" y="1371600"/>
            <a:ext cx="8382000" cy="4800600"/>
          </a:xfrm>
          <a:ln/>
        </p:spPr>
        <p:txBody>
          <a:bodyPr vert="horz" wrap="square" lIns="92075" tIns="46038" rIns="92075" bIns="46038" anchor="t" anchorCtr="0"/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ICMP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Internet Control Message Protocol Internet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控制管理协议。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ICMP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是一个差错报告机制，通常被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层或更高层协议（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TCP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或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UDP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）使用。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ICMP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报文被封装在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数据报内部，作为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数据报的数据部分通过网络传递。</a:t>
            </a: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/>
            <a:r>
              <a:rPr lang="en-US" altLang="zh-CN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ICMP</a:t>
            </a:r>
            <a:endParaRPr lang="zh-CN" altLang="en-US" u="sng" kern="1200" dirty="0">
              <a:solidFill>
                <a:srgbClr val="FFFF33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1447800"/>
            <a:ext cx="7239000" cy="4438650"/>
          </a:xfrm>
          <a:ln/>
        </p:spPr>
        <p:txBody>
          <a:bodyPr vert="horz" wrap="square" lIns="92075" tIns="46038" rIns="92075" bIns="46038" anchor="t" anchorCtr="0"/>
          <a:p>
            <a:pPr>
              <a:buSzPct val="75000"/>
              <a:buFont typeface="Monotype Sorts"/>
              <a:buNone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    IP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数据报中的字段仅包含源端和最终目的端，并没记录报文在网络传递中的全部路径（除非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数据报中设置了路由记录选项）。因此，当设备检测到差错时，它无法通知中间的网络设备，只能向源端发送差错报告。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/>
            <a:r>
              <a:rPr lang="en-US" altLang="zh-CN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IGMP</a:t>
            </a:r>
            <a:endParaRPr lang="zh-CN" altLang="en-US" u="sng" kern="1200" dirty="0">
              <a:solidFill>
                <a:srgbClr val="FFFF33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1447800"/>
            <a:ext cx="8153400" cy="4495800"/>
          </a:xfrm>
          <a:ln/>
        </p:spPr>
        <p:txBody>
          <a:bodyPr vert="horz" wrap="square" lIns="92075" tIns="46038" rIns="92075" bIns="46038" anchor="t" anchorCtr="0"/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IGMP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Internet Group Management Protocol Internet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组管理协议。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IGMP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是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TCP/IP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协议族中负责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IPv4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组播成员管理的协议，用来在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主机和与其直接相邻的组播路由器之间建立、维护组播组成员关系。</a:t>
            </a: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/>
            <a:r>
              <a:rPr lang="en-US" altLang="zh-CN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Ping</a:t>
            </a:r>
            <a:r>
              <a:rPr lang="zh-CN" altLang="en-US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和</a:t>
            </a:r>
            <a:r>
              <a:rPr lang="en-US" altLang="zh-CN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Tracert</a:t>
            </a:r>
            <a:endParaRPr lang="zh-CN" altLang="en-US" u="sng" kern="1200" dirty="0">
              <a:solidFill>
                <a:srgbClr val="FFFF33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371600"/>
            <a:ext cx="8077200" cy="4419600"/>
          </a:xfrm>
          <a:ln/>
        </p:spPr>
        <p:txBody>
          <a:bodyPr vert="horz" wrap="square" lIns="92075" tIns="46038" rIns="92075" bIns="46038" anchor="t" anchorCtr="0"/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Ping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命令是最常见的用于检测网络设备可访问性的调试工具。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Ping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命令的功能是基于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ICMP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协议来实现的：源端向目的端发送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ICMP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回显请求（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ECHO-REQUEST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）报文后，根据是否收到目的端的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ICMP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回显应答（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ECHO-REPLY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）报文来判断目的端是否可达，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对于可达的目的端，再根据发送报文个数、接收到相应报文个数来判断链路的质量，根据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Ping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报文的往返时间来判断源端与目的端之间的“距离”。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/>
            <a:r>
              <a:rPr lang="zh-CN" altLang="en-US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注意事项</a:t>
            </a:r>
            <a:endParaRPr lang="zh-CN" altLang="en-US" u="sng" kern="1200" dirty="0">
              <a:solidFill>
                <a:srgbClr val="FFFF33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95400"/>
            <a:ext cx="8686800" cy="4114800"/>
          </a:xfrm>
          <a:ln/>
        </p:spPr>
        <p:txBody>
          <a:bodyPr vert="horz" wrap="square" lIns="92075" tIns="46038" rIns="92075" bIns="46038" anchor="t" anchorCtr="0"/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每个同学都要参与值日。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离开前，请拔掉路由器交换机上的电源。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上交工具箱，切记将电池从测线仪中拔出。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/>
            <a:r>
              <a:rPr lang="en-US" altLang="zh-CN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Ping</a:t>
            </a:r>
            <a:r>
              <a:rPr lang="zh-CN" altLang="en-US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和</a:t>
            </a:r>
            <a:r>
              <a:rPr lang="en-US" altLang="zh-CN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Tracert</a:t>
            </a:r>
            <a:endParaRPr lang="zh-CN" altLang="en-US" u="sng" kern="1200" dirty="0">
              <a:solidFill>
                <a:srgbClr val="FFFF33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 hasCustomPrompt="1"/>
          </p:nvPr>
        </p:nvSpPr>
        <p:spPr>
          <a:xfrm>
            <a:off x="533400" y="1524000"/>
            <a:ext cx="8077200" cy="4419600"/>
          </a:xfrm>
          <a:ln/>
        </p:spPr>
        <p:txBody>
          <a:bodyPr vert="horz" wrap="square" lIns="92075" tIns="46038" rIns="92075" bIns="46038" anchor="t" anchorCtr="0"/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Tracert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命令用于测试数据报从发送主机到目的地所经过的网关，从而检查网络连接是否可用。</a:t>
            </a: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当网络出现故障时，用户可以使用该命令分析出现故障的网络节点。</a:t>
            </a: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/>
            <a:r>
              <a:rPr lang="zh-CN" altLang="en-US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实验内容</a:t>
            </a:r>
            <a:endParaRPr lang="zh-CN" altLang="en-US" u="sng" kern="1200" dirty="0">
              <a:solidFill>
                <a:srgbClr val="FFFF33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2075" tIns="46038" rIns="92075" bIns="46038" anchor="t" anchorCtr="0"/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实验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：系统调试及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ICMP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报文分析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实验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TCP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报文分析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实验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UDP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报文分析（选作）</a:t>
            </a: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305800" cy="1143000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FF33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实验</a:t>
            </a:r>
            <a:r>
              <a:rPr kumimoji="0" lang="en-US" altLang="zh-CN" sz="40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FF33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1</a:t>
            </a:r>
            <a:r>
              <a:rPr kumimoji="0" lang="zh-CN" alt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FF33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：</a:t>
            </a:r>
            <a:r>
              <a:rPr kumimoji="0" lang="zh-CN" alt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系统调试及</a:t>
            </a:r>
            <a:r>
              <a:rPr kumimoji="0" lang="en-US" altLang="zh-CN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ICMP</a:t>
            </a:r>
            <a:r>
              <a:rPr kumimoji="0" lang="zh-CN" alt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报文分析</a:t>
            </a:r>
            <a:endParaRPr kumimoji="0" lang="zh-CN" altLang="en-US" sz="4000" b="1" i="0" u="sng" strike="noStrike" kern="1200" cap="none" spc="0" normalizeH="0" baseline="0" noProof="0" dirty="0" smtClean="0">
              <a:ln>
                <a:noFill/>
              </a:ln>
              <a:solidFill>
                <a:srgbClr val="FFFF33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371600"/>
            <a:ext cx="8153400" cy="41148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系统调试包括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网络连通性调试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以及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网络协议功能性调试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实验在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H3C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设备上掌握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Ping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Tracert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网络连通性调试工具和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H3C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设备的系统调试功能，并通过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Ping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命令的测试和调试功能来进行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ICMP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报文的分析。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/>
            <a:r>
              <a:rPr lang="zh-CN" altLang="en-US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实验</a:t>
            </a:r>
            <a:r>
              <a:rPr lang="en-US" altLang="zh-CN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2</a:t>
            </a:r>
            <a:r>
              <a:rPr lang="zh-CN" altLang="en-US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：</a:t>
            </a:r>
            <a:r>
              <a:rPr lang="en-US" altLang="zh-CN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TCP</a:t>
            </a:r>
            <a:r>
              <a:rPr lang="zh-CN" altLang="en-US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报文分析</a:t>
            </a:r>
            <a:endParaRPr lang="zh-CN" altLang="en-US" u="sng" kern="1200" dirty="0">
              <a:solidFill>
                <a:srgbClr val="FFFF33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2075" tIns="46038" rIns="92075" bIns="46038" anchor="t" anchorCtr="0"/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本实验在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H3C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设备上配置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telnet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服务，并对其中的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TCP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报文进行详细分析。</a:t>
            </a: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/>
            <a:r>
              <a:rPr lang="zh-CN" altLang="en-US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注意</a:t>
            </a:r>
            <a:endParaRPr lang="zh-CN" altLang="en-US" u="sng" kern="1200" dirty="0">
              <a:solidFill>
                <a:srgbClr val="FFFF33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6627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57350"/>
            <a:ext cx="8305800" cy="4114800"/>
          </a:xfrm>
          <a:ln/>
        </p:spPr>
        <p:txBody>
          <a:bodyPr vert="horz" wrap="square" lIns="92075" tIns="46038" rIns="92075" bIns="46038" anchor="t" anchorCtr="0"/>
          <a:p>
            <a:pPr marL="0" indent="0" algn="ctr">
              <a:buSzPct val="75000"/>
              <a:buFont typeface="Monotype Sorts"/>
              <a:buNone/>
            </a:pPr>
            <a:r>
              <a:rPr lang="zh-CN" altLang="en-US" sz="4400" kern="1200" dirty="0">
                <a:latin typeface="+mn-lt"/>
                <a:ea typeface="宋体" panose="02010600030101010101" pitchFamily="2" charset="-122"/>
                <a:cs typeface="+mn-cs"/>
              </a:rPr>
              <a:t>教材有错误，需要你自己找出来</a:t>
            </a:r>
            <a:endParaRPr lang="zh-CN" altLang="en-US" sz="44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228600" y="1185863"/>
            <a:ext cx="8686800" cy="2438400"/>
          </a:xfrm>
          <a:ln/>
        </p:spPr>
        <p:txBody>
          <a:bodyPr vert="horz" wrap="square" lIns="92075" tIns="46038" rIns="92075" bIns="46038" anchor="ctr" anchorCtr="0"/>
          <a:p>
            <a:pPr algn="ctr">
              <a:lnSpc>
                <a:spcPct val="150000"/>
              </a:lnSpc>
            </a:pPr>
            <a:r>
              <a:rPr lang="zh-CN" altLang="en-US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线下实验三</a:t>
            </a:r>
            <a:br>
              <a:rPr lang="en-US" altLang="zh-CN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</a:br>
            <a:r>
              <a:rPr lang="en-US" altLang="zh-CN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TCP/IP</a:t>
            </a:r>
            <a:r>
              <a:rPr lang="zh-CN" altLang="en-US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报文分析</a:t>
            </a:r>
            <a:endParaRPr lang="en-US" altLang="zh-CN" u="sng" kern="1200" dirty="0">
              <a:solidFill>
                <a:srgbClr val="FFFF33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124" name="Rectangle 6"/>
          <p:cNvSpPr/>
          <p:nvPr/>
        </p:nvSpPr>
        <p:spPr>
          <a:xfrm>
            <a:off x="3052763" y="20574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25" name="Rectangle 1029"/>
          <p:cNvSpPr/>
          <p:nvPr/>
        </p:nvSpPr>
        <p:spPr>
          <a:xfrm>
            <a:off x="0" y="24050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26" name="Rectangle 1031"/>
          <p:cNvSpPr/>
          <p:nvPr/>
        </p:nvSpPr>
        <p:spPr>
          <a:xfrm>
            <a:off x="0" y="22637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/>
            <a:r>
              <a:rPr lang="en-US" altLang="zh-CN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TCP/IP</a:t>
            </a:r>
            <a:r>
              <a:rPr lang="zh-CN" altLang="en-US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报文分析</a:t>
            </a:r>
            <a:endParaRPr lang="zh-CN" altLang="en-US" u="sng" kern="1200" dirty="0">
              <a:solidFill>
                <a:srgbClr val="FFFF33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95400"/>
            <a:ext cx="8343900" cy="5256213"/>
          </a:xfrm>
          <a:ln/>
        </p:spPr>
        <p:txBody>
          <a:bodyPr vert="horz" wrap="square" lIns="92075" tIns="46038" rIns="92075" bIns="46038" anchor="t" anchorCtr="0"/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sz="2800" kern="120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+mn-cs"/>
              </a:rPr>
              <a:t>TCP/IP</a:t>
            </a:r>
            <a:r>
              <a:rPr lang="zh-CN" altLang="en-US" sz="2800" kern="120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+mn-cs"/>
              </a:rPr>
              <a:t>协议及其配置是</a:t>
            </a:r>
            <a:r>
              <a:rPr lang="en-US" altLang="zh-CN" sz="2800" kern="120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+mn-cs"/>
              </a:rPr>
              <a:t>H3CNE</a:t>
            </a:r>
            <a:r>
              <a:rPr lang="zh-CN" altLang="en-US" sz="2800" kern="120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+mn-cs"/>
              </a:rPr>
              <a:t>认证考试中重要的考察对象，也是当前绝大多数网络中主要的甚至是唯一的网络协议，所以对</a:t>
            </a:r>
            <a:r>
              <a:rPr lang="en-US" altLang="zh-CN" sz="2800" kern="120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+mn-cs"/>
              </a:rPr>
              <a:t>TCP/IP</a:t>
            </a:r>
            <a:r>
              <a:rPr lang="zh-CN" altLang="en-US" sz="2800" kern="120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+mn-cs"/>
              </a:rPr>
              <a:t>协议的学习和掌握应该深入、细致、全面。</a:t>
            </a:r>
            <a:endParaRPr lang="en-US" altLang="zh-CN" sz="2800" kern="1200" dirty="0">
              <a:solidFill>
                <a:srgbClr val="FFFF00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kern="120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+mn-cs"/>
              </a:rPr>
              <a:t>常用的包括</a:t>
            </a:r>
            <a:r>
              <a:rPr lang="en-US" altLang="zh-CN" sz="2800" kern="120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lang="zh-CN" altLang="en-US" sz="2800" kern="120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800" kern="120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+mn-cs"/>
              </a:rPr>
              <a:t>ARP</a:t>
            </a:r>
            <a:r>
              <a:rPr lang="zh-CN" altLang="en-US" sz="2800" kern="120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800" kern="120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+mn-cs"/>
              </a:rPr>
              <a:t>TCP</a:t>
            </a:r>
            <a:r>
              <a:rPr lang="zh-CN" altLang="en-US" sz="2800" kern="120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800" kern="120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+mn-cs"/>
              </a:rPr>
              <a:t>UDP</a:t>
            </a:r>
            <a:r>
              <a:rPr lang="zh-CN" altLang="en-US" sz="2800" kern="120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+mn-cs"/>
              </a:rPr>
              <a:t>及</a:t>
            </a:r>
            <a:r>
              <a:rPr lang="en-US" altLang="zh-CN" sz="2800" kern="120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+mn-cs"/>
              </a:rPr>
              <a:t>ICMP</a:t>
            </a:r>
            <a:r>
              <a:rPr lang="zh-CN" altLang="en-US" sz="2800" kern="1200" dirty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+mn-cs"/>
              </a:rPr>
              <a:t>等报文分析。</a:t>
            </a:r>
            <a:endParaRPr lang="zh-CN" altLang="en-US" sz="2800" kern="1200" dirty="0">
              <a:solidFill>
                <a:srgbClr val="FFFF0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/>
            <a:r>
              <a:rPr lang="en-US" altLang="zh-CN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TCP/IP</a:t>
            </a:r>
            <a:r>
              <a:rPr lang="zh-CN" altLang="en-US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概述</a:t>
            </a:r>
            <a:endParaRPr lang="zh-CN" altLang="en-US" u="sng" kern="1200" dirty="0">
              <a:solidFill>
                <a:srgbClr val="FFFF33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1143000"/>
            <a:ext cx="8305800" cy="4324350"/>
          </a:xfrm>
          <a:ln/>
        </p:spPr>
        <p:txBody>
          <a:bodyPr vert="horz" wrap="square" lIns="92075" tIns="46038" rIns="92075" bIns="46038" anchor="t" anchorCtr="0"/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及其相关协议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ARP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协议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TCP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协议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UDP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协议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ICMP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协议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IGMP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协议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Ping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Tracert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系统调试</a:t>
            </a:r>
            <a:endParaRPr lang="zh-CN" altLang="en-US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/>
            <a:r>
              <a:rPr lang="en-US" altLang="zh-CN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IP</a:t>
            </a:r>
            <a:r>
              <a:rPr lang="zh-CN" altLang="en-US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及其相关协议</a:t>
            </a:r>
            <a:endParaRPr lang="zh-CN" altLang="zh-CN" u="sng" kern="1200" dirty="0">
              <a:solidFill>
                <a:srgbClr val="FFFF33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 hasCustomPrompt="1"/>
          </p:nvPr>
        </p:nvSpPr>
        <p:spPr>
          <a:xfrm>
            <a:off x="533400" y="1447800"/>
            <a:ext cx="7772400" cy="4324350"/>
          </a:xfrm>
          <a:ln/>
        </p:spPr>
        <p:txBody>
          <a:bodyPr vert="horz" wrap="square" lIns="92075" tIns="46038" rIns="92075" bIns="46038" anchor="t" anchorCtr="0"/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是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TCP/IP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协议栈中最为核心的协议。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TCP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UDP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ICMP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IGMP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报文的数据都是以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数据包格式进行传输，不同的网络的设备使用网络层地址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——IP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地址进行通信。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/>
            <a:r>
              <a:rPr lang="en-US" altLang="zh-CN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IP</a:t>
            </a:r>
            <a:r>
              <a:rPr lang="zh-CN" altLang="en-US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及其相关协议</a:t>
            </a:r>
            <a:endParaRPr lang="zh-CN" altLang="zh-CN" u="sng" kern="1200" dirty="0">
              <a:solidFill>
                <a:srgbClr val="FFFF33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 hasCustomPrompt="1"/>
          </p:nvPr>
        </p:nvSpPr>
        <p:spPr>
          <a:xfrm>
            <a:off x="685800" y="1371600"/>
            <a:ext cx="7772400" cy="4324350"/>
          </a:xfrm>
          <a:ln/>
        </p:spPr>
        <p:txBody>
          <a:bodyPr vert="horz" wrap="square" lIns="92075" tIns="46038" rIns="92075" bIns="46038" anchor="t" anchorCtr="0"/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及其相关协议在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TCP/IP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协议栈中的位置如下所示</a:t>
            </a:r>
            <a:endParaRPr lang="zh-CN" altLang="en-US" sz="24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922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362200"/>
            <a:ext cx="5572125" cy="2809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/>
            <a:r>
              <a:rPr lang="en-US" altLang="zh-CN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IP</a:t>
            </a:r>
            <a:r>
              <a:rPr lang="zh-CN" altLang="en-US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及其相关协议</a:t>
            </a:r>
            <a:endParaRPr lang="zh-CN" altLang="zh-CN" u="sng" kern="1200" dirty="0">
              <a:solidFill>
                <a:srgbClr val="FFFF33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 hasCustomPrompt="1"/>
          </p:nvPr>
        </p:nvSpPr>
        <p:spPr>
          <a:xfrm>
            <a:off x="685800" y="1371600"/>
            <a:ext cx="7772400" cy="4324350"/>
          </a:xfrm>
          <a:ln/>
        </p:spPr>
        <p:txBody>
          <a:bodyPr vert="horz" wrap="square" lIns="92075" tIns="46038" rIns="92075" bIns="46038" anchor="t" anchorCtr="0"/>
          <a:p>
            <a:pPr>
              <a:buSzPct val="75000"/>
              <a:buFont typeface="Wingdings" panose="05000000000000000000" pitchFamily="2" charset="2"/>
              <a:buChar char="l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报文格式如下所示</a:t>
            </a:r>
            <a:endParaRPr lang="zh-CN" altLang="en-US" sz="24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10245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286000"/>
            <a:ext cx="6230938" cy="2971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/>
            <a:r>
              <a:rPr lang="en-US" altLang="zh-CN" u="sng" kern="1200" dirty="0">
                <a:solidFill>
                  <a:srgbClr val="FFFF33"/>
                </a:solidFill>
                <a:latin typeface="+mj-lt"/>
                <a:ea typeface="宋体" panose="02010600030101010101" pitchFamily="2" charset="-122"/>
                <a:cs typeface="+mj-cs"/>
              </a:rPr>
              <a:t>ARP</a:t>
            </a:r>
            <a:endParaRPr lang="zh-CN" altLang="zh-CN" u="sng" kern="1200" dirty="0">
              <a:solidFill>
                <a:srgbClr val="FFFF33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 hasCustomPrompt="1"/>
          </p:nvPr>
        </p:nvSpPr>
        <p:spPr>
          <a:xfrm>
            <a:off x="533400" y="1295400"/>
            <a:ext cx="8229600" cy="432435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ARP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Address Resolution Protocol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地址解析协议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ARP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用于将一个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地址映射到正确的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MAC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地址。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局域网中每台主机或路由器都有一个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位的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地址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，这个地址用于该主机的所有通信中。而在以太网中，主机或路由器是根据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48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位的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MAC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地址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来发送和接收以太网数据帧的，这个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MAC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地址又称为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物理地址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或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硬件地址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，是制造设备时分配到以太网接口中的。因此，在实际的网络互连中，需要一种地址解析的机制来为这两种不同的地址形式提供映射。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OGQ5ZWRmZGVlYTg3MDI0N2UwODgyODBlMDlhOGQxZGMifQ=="/>
</p:tagLst>
</file>

<file path=ppt/theme/theme1.xml><?xml version="1.0" encoding="utf-8"?>
<a:theme xmlns:a="http://schemas.openxmlformats.org/drawingml/2006/main" name="International">
  <a:themeElements>
    <a:clrScheme name="International 1">
      <a:dk1>
        <a:srgbClr val="000000"/>
      </a:dk1>
      <a:lt1>
        <a:srgbClr val="FFFFFF"/>
      </a:lt1>
      <a:dk2>
        <a:srgbClr val="0000FF"/>
      </a:dk2>
      <a:lt2>
        <a:srgbClr val="FFFF99"/>
      </a:lt2>
      <a:accent1>
        <a:srgbClr val="009966"/>
      </a:accent1>
      <a:accent2>
        <a:srgbClr val="00CCCC"/>
      </a:accent2>
      <a:accent3>
        <a:srgbClr val="AAAAFF"/>
      </a:accent3>
      <a:accent4>
        <a:srgbClr val="DADADA"/>
      </a:accent4>
      <a:accent5>
        <a:srgbClr val="AACAB8"/>
      </a:accent5>
      <a:accent6>
        <a:srgbClr val="00B9B9"/>
      </a:accent6>
      <a:hlink>
        <a:srgbClr val="000080"/>
      </a:hlink>
      <a:folHlink>
        <a:srgbClr val="9999FF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0</TotalTime>
  <Words>2412</Words>
  <Application>WPS 演示</Application>
  <PresentationFormat>全屏显示(4:3)</PresentationFormat>
  <Paragraphs>157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Times New Roman</vt:lpstr>
      <vt:lpstr>Monotype Sorts</vt:lpstr>
      <vt:lpstr>Wingdings</vt:lpstr>
      <vt:lpstr>华文楷体</vt:lpstr>
      <vt:lpstr>微软雅黑</vt:lpstr>
      <vt:lpstr>Calibri</vt:lpstr>
      <vt:lpstr>等线</vt:lpstr>
      <vt:lpstr>Monotype Sorts</vt:lpstr>
      <vt:lpstr>Arial Unicode MS</vt:lpstr>
      <vt:lpstr>International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Java</dc:title>
  <dc:creator>Y. Daniel Liang</dc:creator>
  <cp:lastModifiedBy>babybee</cp:lastModifiedBy>
  <cp:revision>463</cp:revision>
  <cp:lastPrinted>1998-02-24T16:19:51Z</cp:lastPrinted>
  <dcterms:created xsi:type="dcterms:W3CDTF">1995-06-10T17:31:50Z</dcterms:created>
  <dcterms:modified xsi:type="dcterms:W3CDTF">2023-10-28T04:07:49Z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73D35D89D3F34C01BBAD618FC9A8017D_13</vt:lpwstr>
  </property>
</Properties>
</file>