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iUE4BI/gXVknW9OjgGr1wspPR8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31DCB4-1EC0-4BE3-8456-6F1F97325B03}">
  <a:tblStyle styleId="{3D31DCB4-1EC0-4BE3-8456-6F1F97325B03}"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 name="Google Shape;3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 name="Google Shape;3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 name="Google Shape;4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
        <p:cNvGrpSpPr/>
        <p:nvPr/>
      </p:nvGrpSpPr>
      <p:grpSpPr>
        <a:xfrm>
          <a:off x="0" y="0"/>
          <a:ext cx="0" cy="0"/>
          <a:chOff x="0" y="0"/>
          <a:chExt cx="0" cy="0"/>
        </a:xfrm>
      </p:grpSpPr>
      <p:sp>
        <p:nvSpPr>
          <p:cNvPr id="17" name="Google Shape;17;p18"/>
          <p:cNvSpPr txBox="1">
            <a:spLocks noGrp="1"/>
          </p:cNvSpPr>
          <p:nvPr>
            <p:ph type="ctrTitle"/>
          </p:nvPr>
        </p:nvSpPr>
        <p:spPr>
          <a:xfrm>
            <a:off x="1241438" y="220039"/>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Arial"/>
              <a:buNone/>
              <a:defRPr sz="45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8"/>
          <p:cNvSpPr/>
          <p:nvPr/>
        </p:nvSpPr>
        <p:spPr>
          <a:xfrm>
            <a:off x="0" y="4767262"/>
            <a:ext cx="9144000" cy="376238"/>
          </a:xfrm>
          <a:prstGeom prst="rect">
            <a:avLst/>
          </a:prstGeom>
          <a:solidFill>
            <a:srgbClr val="83003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9" name="Google Shape;19;p18"/>
          <p:cNvSpPr/>
          <p:nvPr/>
        </p:nvSpPr>
        <p:spPr>
          <a:xfrm>
            <a:off x="0" y="0"/>
            <a:ext cx="9144000" cy="222052"/>
          </a:xfrm>
          <a:prstGeom prst="rect">
            <a:avLst/>
          </a:prstGeom>
          <a:solidFill>
            <a:srgbClr val="83003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pic>
        <p:nvPicPr>
          <p:cNvPr id="20" name="Google Shape;20;p18" descr="https://upload.wikimedia.org/wikipedia/commons/a/ac/Fordham_University_Logo.png"/>
          <p:cNvPicPr preferRelativeResize="0"/>
          <p:nvPr/>
        </p:nvPicPr>
        <p:blipFill rotWithShape="1">
          <a:blip r:embed="rId2">
            <a:alphaModFix/>
          </a:blip>
          <a:srcRect/>
          <a:stretch/>
        </p:blipFill>
        <p:spPr>
          <a:xfrm>
            <a:off x="3679031" y="2010739"/>
            <a:ext cx="1785938" cy="2264569"/>
          </a:xfrm>
          <a:prstGeom prst="rect">
            <a:avLst/>
          </a:prstGeom>
          <a:noFill/>
          <a:ln>
            <a:noFill/>
          </a:ln>
        </p:spPr>
      </p:pic>
      <p:sp>
        <p:nvSpPr>
          <p:cNvPr id="21" name="Google Shape;21;p18"/>
          <p:cNvSpPr txBox="1">
            <a:spLocks noGrp="1"/>
          </p:cNvSpPr>
          <p:nvPr>
            <p:ph type="ftr" idx="11"/>
          </p:nvPr>
        </p:nvSpPr>
        <p:spPr>
          <a:xfrm>
            <a:off x="4888523" y="4767263"/>
            <a:ext cx="33632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50" b="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8"/>
          <p:cNvSpPr txBox="1">
            <a:spLocks noGrp="1"/>
          </p:cNvSpPr>
          <p:nvPr>
            <p:ph type="sldNum" idx="12"/>
          </p:nvPr>
        </p:nvSpPr>
        <p:spPr>
          <a:xfrm>
            <a:off x="8251723" y="4767263"/>
            <a:ext cx="836306"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050" b="0" i="0" u="none" strike="noStrike" cap="none">
                <a:solidFill>
                  <a:schemeClr val="lt1"/>
                </a:solidFill>
                <a:latin typeface="Arial"/>
                <a:ea typeface="Arial"/>
                <a:cs typeface="Arial"/>
                <a:sym typeface="Arial"/>
              </a:defRPr>
            </a:lvl1pPr>
            <a:lvl2pPr marL="0" lvl="1" indent="0" algn="r">
              <a:lnSpc>
                <a:spcPct val="100000"/>
              </a:lnSpc>
              <a:spcBef>
                <a:spcPts val="0"/>
              </a:spcBef>
              <a:spcAft>
                <a:spcPts val="0"/>
              </a:spcAft>
              <a:buNone/>
              <a:defRPr sz="1050" b="0" i="0" u="none" strike="noStrike" cap="none">
                <a:solidFill>
                  <a:schemeClr val="lt1"/>
                </a:solidFill>
                <a:latin typeface="Arial"/>
                <a:ea typeface="Arial"/>
                <a:cs typeface="Arial"/>
                <a:sym typeface="Arial"/>
              </a:defRPr>
            </a:lvl2pPr>
            <a:lvl3pPr marL="0" lvl="2" indent="0" algn="r">
              <a:lnSpc>
                <a:spcPct val="100000"/>
              </a:lnSpc>
              <a:spcBef>
                <a:spcPts val="0"/>
              </a:spcBef>
              <a:spcAft>
                <a:spcPts val="0"/>
              </a:spcAft>
              <a:buNone/>
              <a:defRPr sz="1050" b="0" i="0" u="none" strike="noStrike" cap="none">
                <a:solidFill>
                  <a:schemeClr val="lt1"/>
                </a:solidFill>
                <a:latin typeface="Arial"/>
                <a:ea typeface="Arial"/>
                <a:cs typeface="Arial"/>
                <a:sym typeface="Arial"/>
              </a:defRPr>
            </a:lvl3pPr>
            <a:lvl4pPr marL="0" lvl="3" indent="0" algn="r">
              <a:lnSpc>
                <a:spcPct val="100000"/>
              </a:lnSpc>
              <a:spcBef>
                <a:spcPts val="0"/>
              </a:spcBef>
              <a:spcAft>
                <a:spcPts val="0"/>
              </a:spcAft>
              <a:buNone/>
              <a:defRPr sz="1050" b="0" i="0" u="none" strike="noStrike" cap="none">
                <a:solidFill>
                  <a:schemeClr val="lt1"/>
                </a:solidFill>
                <a:latin typeface="Arial"/>
                <a:ea typeface="Arial"/>
                <a:cs typeface="Arial"/>
                <a:sym typeface="Arial"/>
              </a:defRPr>
            </a:lvl4pPr>
            <a:lvl5pPr marL="0" lvl="4" indent="0" algn="r">
              <a:lnSpc>
                <a:spcPct val="100000"/>
              </a:lnSpc>
              <a:spcBef>
                <a:spcPts val="0"/>
              </a:spcBef>
              <a:spcAft>
                <a:spcPts val="0"/>
              </a:spcAft>
              <a:buNone/>
              <a:defRPr sz="1050" b="0" i="0" u="none" strike="noStrike" cap="none">
                <a:solidFill>
                  <a:schemeClr val="lt1"/>
                </a:solidFill>
                <a:latin typeface="Arial"/>
                <a:ea typeface="Arial"/>
                <a:cs typeface="Arial"/>
                <a:sym typeface="Arial"/>
              </a:defRPr>
            </a:lvl5pPr>
            <a:lvl6pPr marL="0" lvl="5" indent="0" algn="r">
              <a:lnSpc>
                <a:spcPct val="100000"/>
              </a:lnSpc>
              <a:spcBef>
                <a:spcPts val="0"/>
              </a:spcBef>
              <a:spcAft>
                <a:spcPts val="0"/>
              </a:spcAft>
              <a:buNone/>
              <a:defRPr sz="1050" b="0" i="0" u="none" strike="noStrike" cap="none">
                <a:solidFill>
                  <a:schemeClr val="lt1"/>
                </a:solidFill>
                <a:latin typeface="Arial"/>
                <a:ea typeface="Arial"/>
                <a:cs typeface="Arial"/>
                <a:sym typeface="Arial"/>
              </a:defRPr>
            </a:lvl6pPr>
            <a:lvl7pPr marL="0" lvl="6" indent="0" algn="r">
              <a:lnSpc>
                <a:spcPct val="100000"/>
              </a:lnSpc>
              <a:spcBef>
                <a:spcPts val="0"/>
              </a:spcBef>
              <a:spcAft>
                <a:spcPts val="0"/>
              </a:spcAft>
              <a:buNone/>
              <a:defRPr sz="1050" b="0" i="0" u="none" strike="noStrike" cap="none">
                <a:solidFill>
                  <a:schemeClr val="lt1"/>
                </a:solidFill>
                <a:latin typeface="Arial"/>
                <a:ea typeface="Arial"/>
                <a:cs typeface="Arial"/>
                <a:sym typeface="Arial"/>
              </a:defRPr>
            </a:lvl7pPr>
            <a:lvl8pPr marL="0" lvl="7" indent="0" algn="r">
              <a:lnSpc>
                <a:spcPct val="100000"/>
              </a:lnSpc>
              <a:spcBef>
                <a:spcPts val="0"/>
              </a:spcBef>
              <a:spcAft>
                <a:spcPts val="0"/>
              </a:spcAft>
              <a:buNone/>
              <a:defRPr sz="1050" b="0" i="0" u="none" strike="noStrike" cap="none">
                <a:solidFill>
                  <a:schemeClr val="lt1"/>
                </a:solidFill>
                <a:latin typeface="Arial"/>
                <a:ea typeface="Arial"/>
                <a:cs typeface="Arial"/>
                <a:sym typeface="Arial"/>
              </a:defRPr>
            </a:lvl8pPr>
            <a:lvl9pPr marL="0" lvl="8" indent="0" algn="r">
              <a:lnSpc>
                <a:spcPct val="100000"/>
              </a:lnSpc>
              <a:spcBef>
                <a:spcPts val="0"/>
              </a:spcBef>
              <a:spcAft>
                <a:spcPts val="0"/>
              </a:spcAft>
              <a:buNone/>
              <a:defRPr sz="105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Content" type="obj">
  <p:cSld name="OBJECT">
    <p:spTree>
      <p:nvGrpSpPr>
        <p:cNvPr id="1" name="Shape 23"/>
        <p:cNvGrpSpPr/>
        <p:nvPr/>
      </p:nvGrpSpPr>
      <p:grpSpPr>
        <a:xfrm>
          <a:off x="0" y="0"/>
          <a:ext cx="0" cy="0"/>
          <a:chOff x="0" y="0"/>
          <a:chExt cx="0" cy="0"/>
        </a:xfrm>
      </p:grpSpPr>
      <p:sp>
        <p:nvSpPr>
          <p:cNvPr id="24" name="Google Shape;24;p19"/>
          <p:cNvSpPr/>
          <p:nvPr/>
        </p:nvSpPr>
        <p:spPr>
          <a:xfrm>
            <a:off x="0" y="4767262"/>
            <a:ext cx="9144000" cy="376238"/>
          </a:xfrm>
          <a:prstGeom prst="rect">
            <a:avLst/>
          </a:prstGeom>
          <a:solidFill>
            <a:srgbClr val="83003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25" name="Google Shape;25;p19"/>
          <p:cNvSpPr txBox="1">
            <a:spLocks noGrp="1"/>
          </p:cNvSpPr>
          <p:nvPr>
            <p:ph type="title"/>
          </p:nvPr>
        </p:nvSpPr>
        <p:spPr>
          <a:xfrm>
            <a:off x="92070" y="222052"/>
            <a:ext cx="7886700" cy="583941"/>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600"/>
              <a:buFont typeface="Arial"/>
              <a:buNone/>
              <a:defRPr sz="3600" b="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9"/>
          <p:cNvSpPr txBox="1">
            <a:spLocks noGrp="1"/>
          </p:cNvSpPr>
          <p:nvPr>
            <p:ph type="body" idx="1"/>
          </p:nvPr>
        </p:nvSpPr>
        <p:spPr>
          <a:xfrm>
            <a:off x="92070" y="805993"/>
            <a:ext cx="7886700" cy="396127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sz="1800">
                <a:latin typeface="Arial"/>
                <a:ea typeface="Arial"/>
                <a:cs typeface="Arial"/>
                <a:sym typeface="Arial"/>
              </a:defRPr>
            </a:lvl1pPr>
            <a:lvl2pPr marL="914400" lvl="1" indent="-314325" algn="l">
              <a:lnSpc>
                <a:spcPct val="90000"/>
              </a:lnSpc>
              <a:spcBef>
                <a:spcPts val="375"/>
              </a:spcBef>
              <a:spcAft>
                <a:spcPts val="0"/>
              </a:spcAft>
              <a:buClr>
                <a:schemeClr val="dk1"/>
              </a:buClr>
              <a:buSzPts val="1350"/>
              <a:buChar char="•"/>
              <a:defRPr sz="1350">
                <a:latin typeface="Arial"/>
                <a:ea typeface="Arial"/>
                <a:cs typeface="Arial"/>
                <a:sym typeface="Arial"/>
              </a:defRPr>
            </a:lvl2pPr>
            <a:lvl3pPr marL="1371600" lvl="2" indent="-314325" algn="l">
              <a:lnSpc>
                <a:spcPct val="90000"/>
              </a:lnSpc>
              <a:spcBef>
                <a:spcPts val="375"/>
              </a:spcBef>
              <a:spcAft>
                <a:spcPts val="0"/>
              </a:spcAft>
              <a:buClr>
                <a:schemeClr val="dk1"/>
              </a:buClr>
              <a:buSzPts val="1350"/>
              <a:buChar char="•"/>
              <a:defRPr sz="1350">
                <a:latin typeface="Arial"/>
                <a:ea typeface="Arial"/>
                <a:cs typeface="Arial"/>
                <a:sym typeface="Arial"/>
              </a:defRPr>
            </a:lvl3pPr>
            <a:lvl4pPr marL="1828800" lvl="3" indent="-314325" algn="l">
              <a:lnSpc>
                <a:spcPct val="90000"/>
              </a:lnSpc>
              <a:spcBef>
                <a:spcPts val="375"/>
              </a:spcBef>
              <a:spcAft>
                <a:spcPts val="0"/>
              </a:spcAft>
              <a:buClr>
                <a:schemeClr val="dk1"/>
              </a:buClr>
              <a:buSzPts val="1350"/>
              <a:buChar char="•"/>
              <a:defRPr sz="1350">
                <a:latin typeface="Arial"/>
                <a:ea typeface="Arial"/>
                <a:cs typeface="Arial"/>
                <a:sym typeface="Arial"/>
              </a:defRPr>
            </a:lvl4pPr>
            <a:lvl5pPr marL="2286000" lvl="4" indent="-314325" algn="l">
              <a:lnSpc>
                <a:spcPct val="90000"/>
              </a:lnSpc>
              <a:spcBef>
                <a:spcPts val="375"/>
              </a:spcBef>
              <a:spcAft>
                <a:spcPts val="0"/>
              </a:spcAft>
              <a:buClr>
                <a:schemeClr val="dk1"/>
              </a:buClr>
              <a:buSzPts val="1350"/>
              <a:buChar char="•"/>
              <a:defRPr sz="1350">
                <a:latin typeface="Arial"/>
                <a:ea typeface="Arial"/>
                <a:cs typeface="Arial"/>
                <a:sym typeface="Aria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7" name="Google Shape;27;p19"/>
          <p:cNvSpPr txBox="1">
            <a:spLocks noGrp="1"/>
          </p:cNvSpPr>
          <p:nvPr>
            <p:ph type="sldNum" idx="12"/>
          </p:nvPr>
        </p:nvSpPr>
        <p:spPr>
          <a:xfrm>
            <a:off x="8251723" y="4767263"/>
            <a:ext cx="836306"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050" b="0" i="0" u="none" strike="noStrike" cap="none">
                <a:solidFill>
                  <a:schemeClr val="lt1"/>
                </a:solidFill>
                <a:latin typeface="Arial"/>
                <a:ea typeface="Arial"/>
                <a:cs typeface="Arial"/>
                <a:sym typeface="Arial"/>
              </a:defRPr>
            </a:lvl1pPr>
            <a:lvl2pPr marL="0" lvl="1" indent="0" algn="r">
              <a:lnSpc>
                <a:spcPct val="100000"/>
              </a:lnSpc>
              <a:spcBef>
                <a:spcPts val="0"/>
              </a:spcBef>
              <a:spcAft>
                <a:spcPts val="0"/>
              </a:spcAft>
              <a:buNone/>
              <a:defRPr sz="1050" b="0" i="0" u="none" strike="noStrike" cap="none">
                <a:solidFill>
                  <a:schemeClr val="lt1"/>
                </a:solidFill>
                <a:latin typeface="Arial"/>
                <a:ea typeface="Arial"/>
                <a:cs typeface="Arial"/>
                <a:sym typeface="Arial"/>
              </a:defRPr>
            </a:lvl2pPr>
            <a:lvl3pPr marL="0" lvl="2" indent="0" algn="r">
              <a:lnSpc>
                <a:spcPct val="100000"/>
              </a:lnSpc>
              <a:spcBef>
                <a:spcPts val="0"/>
              </a:spcBef>
              <a:spcAft>
                <a:spcPts val="0"/>
              </a:spcAft>
              <a:buNone/>
              <a:defRPr sz="1050" b="0" i="0" u="none" strike="noStrike" cap="none">
                <a:solidFill>
                  <a:schemeClr val="lt1"/>
                </a:solidFill>
                <a:latin typeface="Arial"/>
                <a:ea typeface="Arial"/>
                <a:cs typeface="Arial"/>
                <a:sym typeface="Arial"/>
              </a:defRPr>
            </a:lvl3pPr>
            <a:lvl4pPr marL="0" lvl="3" indent="0" algn="r">
              <a:lnSpc>
                <a:spcPct val="100000"/>
              </a:lnSpc>
              <a:spcBef>
                <a:spcPts val="0"/>
              </a:spcBef>
              <a:spcAft>
                <a:spcPts val="0"/>
              </a:spcAft>
              <a:buNone/>
              <a:defRPr sz="1050" b="0" i="0" u="none" strike="noStrike" cap="none">
                <a:solidFill>
                  <a:schemeClr val="lt1"/>
                </a:solidFill>
                <a:latin typeface="Arial"/>
                <a:ea typeface="Arial"/>
                <a:cs typeface="Arial"/>
                <a:sym typeface="Arial"/>
              </a:defRPr>
            </a:lvl4pPr>
            <a:lvl5pPr marL="0" lvl="4" indent="0" algn="r">
              <a:lnSpc>
                <a:spcPct val="100000"/>
              </a:lnSpc>
              <a:spcBef>
                <a:spcPts val="0"/>
              </a:spcBef>
              <a:spcAft>
                <a:spcPts val="0"/>
              </a:spcAft>
              <a:buNone/>
              <a:defRPr sz="1050" b="0" i="0" u="none" strike="noStrike" cap="none">
                <a:solidFill>
                  <a:schemeClr val="lt1"/>
                </a:solidFill>
                <a:latin typeface="Arial"/>
                <a:ea typeface="Arial"/>
                <a:cs typeface="Arial"/>
                <a:sym typeface="Arial"/>
              </a:defRPr>
            </a:lvl5pPr>
            <a:lvl6pPr marL="0" lvl="5" indent="0" algn="r">
              <a:lnSpc>
                <a:spcPct val="100000"/>
              </a:lnSpc>
              <a:spcBef>
                <a:spcPts val="0"/>
              </a:spcBef>
              <a:spcAft>
                <a:spcPts val="0"/>
              </a:spcAft>
              <a:buNone/>
              <a:defRPr sz="1050" b="0" i="0" u="none" strike="noStrike" cap="none">
                <a:solidFill>
                  <a:schemeClr val="lt1"/>
                </a:solidFill>
                <a:latin typeface="Arial"/>
                <a:ea typeface="Arial"/>
                <a:cs typeface="Arial"/>
                <a:sym typeface="Arial"/>
              </a:defRPr>
            </a:lvl6pPr>
            <a:lvl7pPr marL="0" lvl="6" indent="0" algn="r">
              <a:lnSpc>
                <a:spcPct val="100000"/>
              </a:lnSpc>
              <a:spcBef>
                <a:spcPts val="0"/>
              </a:spcBef>
              <a:spcAft>
                <a:spcPts val="0"/>
              </a:spcAft>
              <a:buNone/>
              <a:defRPr sz="1050" b="0" i="0" u="none" strike="noStrike" cap="none">
                <a:solidFill>
                  <a:schemeClr val="lt1"/>
                </a:solidFill>
                <a:latin typeface="Arial"/>
                <a:ea typeface="Arial"/>
                <a:cs typeface="Arial"/>
                <a:sym typeface="Arial"/>
              </a:defRPr>
            </a:lvl7pPr>
            <a:lvl8pPr marL="0" lvl="7" indent="0" algn="r">
              <a:lnSpc>
                <a:spcPct val="100000"/>
              </a:lnSpc>
              <a:spcBef>
                <a:spcPts val="0"/>
              </a:spcBef>
              <a:spcAft>
                <a:spcPts val="0"/>
              </a:spcAft>
              <a:buNone/>
              <a:defRPr sz="1050" b="0" i="0" u="none" strike="noStrike" cap="none">
                <a:solidFill>
                  <a:schemeClr val="lt1"/>
                </a:solidFill>
                <a:latin typeface="Arial"/>
                <a:ea typeface="Arial"/>
                <a:cs typeface="Arial"/>
                <a:sym typeface="Arial"/>
              </a:defRPr>
            </a:lvl8pPr>
            <a:lvl9pPr marL="0" lvl="8" indent="0" algn="r">
              <a:lnSpc>
                <a:spcPct val="100000"/>
              </a:lnSpc>
              <a:spcBef>
                <a:spcPts val="0"/>
              </a:spcBef>
              <a:spcAft>
                <a:spcPts val="0"/>
              </a:spcAft>
              <a:buNone/>
              <a:defRPr sz="105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8" name="Google Shape;28;p19"/>
          <p:cNvSpPr/>
          <p:nvPr/>
        </p:nvSpPr>
        <p:spPr>
          <a:xfrm>
            <a:off x="0" y="0"/>
            <a:ext cx="9144000" cy="222052"/>
          </a:xfrm>
          <a:prstGeom prst="rect">
            <a:avLst/>
          </a:prstGeom>
          <a:solidFill>
            <a:srgbClr val="83003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pic>
        <p:nvPicPr>
          <p:cNvPr id="29" name="Google Shape;29;p19" descr="https://upload.wikimedia.org/wikipedia/en/0/0b/FordhamRams.png"/>
          <p:cNvPicPr preferRelativeResize="0"/>
          <p:nvPr/>
        </p:nvPicPr>
        <p:blipFill rotWithShape="1">
          <a:blip r:embed="rId2">
            <a:alphaModFix/>
          </a:blip>
          <a:srcRect/>
          <a:stretch/>
        </p:blipFill>
        <p:spPr>
          <a:xfrm>
            <a:off x="8142106" y="-32802"/>
            <a:ext cx="1001894" cy="838795"/>
          </a:xfrm>
          <a:prstGeom prst="rect">
            <a:avLst/>
          </a:prstGeom>
          <a:noFill/>
          <a:ln>
            <a:noFill/>
          </a:ln>
        </p:spPr>
      </p:pic>
      <p:sp>
        <p:nvSpPr>
          <p:cNvPr id="30" name="Google Shape;30;p19"/>
          <p:cNvSpPr txBox="1">
            <a:spLocks noGrp="1"/>
          </p:cNvSpPr>
          <p:nvPr>
            <p:ph type="ftr" idx="11"/>
          </p:nvPr>
        </p:nvSpPr>
        <p:spPr>
          <a:xfrm>
            <a:off x="4888523" y="4767263"/>
            <a:ext cx="33632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50" b="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7"/>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8" name="Google Shape;8;p1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 name="Google Shape;9;p1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 name="Google Shape;10;p1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1" name="Google Shape;11;p17"/>
          <p:cNvSpPr/>
          <p:nvPr/>
        </p:nvSpPr>
        <p:spPr>
          <a:xfrm>
            <a:off x="0" y="0"/>
            <a:ext cx="9144000" cy="222052"/>
          </a:xfrm>
          <a:prstGeom prst="rect">
            <a:avLst/>
          </a:prstGeom>
          <a:solidFill>
            <a:srgbClr val="83003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2" name="Google Shape;12;p17"/>
          <p:cNvSpPr/>
          <p:nvPr/>
        </p:nvSpPr>
        <p:spPr>
          <a:xfrm>
            <a:off x="0" y="4767262"/>
            <a:ext cx="9144000" cy="376238"/>
          </a:xfrm>
          <a:prstGeom prst="rect">
            <a:avLst/>
          </a:prstGeom>
          <a:solidFill>
            <a:srgbClr val="83003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3" name="Google Shape;13;p17"/>
          <p:cNvSpPr txBox="1"/>
          <p:nvPr/>
        </p:nvSpPr>
        <p:spPr>
          <a:xfrm>
            <a:off x="8251723" y="4767263"/>
            <a:ext cx="836306" cy="273844"/>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 sz="1050" b="0" i="0" u="none" strike="noStrike" cap="none">
                <a:solidFill>
                  <a:schemeClr val="lt1"/>
                </a:solidFill>
                <a:latin typeface="Arial"/>
                <a:ea typeface="Arial"/>
                <a:cs typeface="Arial"/>
                <a:sym typeface="Arial"/>
              </a:rPr>
              <a:t>‹#›</a:t>
            </a:fld>
            <a:endParaRPr sz="1050" b="0" i="0" u="none" strike="noStrike" cap="none">
              <a:solidFill>
                <a:schemeClr val="lt1"/>
              </a:solidFill>
              <a:latin typeface="Arial"/>
              <a:ea typeface="Arial"/>
              <a:cs typeface="Arial"/>
              <a:sym typeface="Arial"/>
            </a:endParaRPr>
          </a:p>
        </p:txBody>
      </p:sp>
      <p:sp>
        <p:nvSpPr>
          <p:cNvPr id="14" name="Google Shape;14;p17"/>
          <p:cNvSpPr/>
          <p:nvPr/>
        </p:nvSpPr>
        <p:spPr>
          <a:xfrm>
            <a:off x="0" y="0"/>
            <a:ext cx="9144000" cy="222052"/>
          </a:xfrm>
          <a:prstGeom prst="rect">
            <a:avLst/>
          </a:prstGeom>
          <a:solidFill>
            <a:srgbClr val="83003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5" name="Google Shape;15;p17"/>
          <p:cNvSpPr txBox="1"/>
          <p:nvPr/>
        </p:nvSpPr>
        <p:spPr>
          <a:xfrm>
            <a:off x="4888523" y="4767263"/>
            <a:ext cx="3363200" cy="273844"/>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 sz="1050" b="0" i="0" u="none" strike="noStrike" cap="none">
                <a:solidFill>
                  <a:schemeClr val="lt1"/>
                </a:solidFill>
                <a:latin typeface="Arial"/>
                <a:ea typeface="Arial"/>
                <a:cs typeface="Arial"/>
                <a:sym typeface="Arial"/>
              </a:rPr>
              <a:t>Prof. Petersen, Fordham University</a:t>
            </a:r>
            <a:endParaRPr sz="105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a:spLocks noGrp="1"/>
          </p:cNvSpPr>
          <p:nvPr>
            <p:ph type="ctrTitle"/>
          </p:nvPr>
        </p:nvSpPr>
        <p:spPr>
          <a:xfrm>
            <a:off x="1143000" y="264800"/>
            <a:ext cx="6858000" cy="17907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Clr>
                <a:srgbClr val="202124"/>
              </a:buClr>
              <a:buSzPts val="4800"/>
              <a:buFont typeface="Times New Roman"/>
              <a:buNone/>
            </a:pPr>
            <a:r>
              <a:rPr lang="en" sz="4800">
                <a:solidFill>
                  <a:srgbClr val="202124"/>
                </a:solidFill>
                <a:highlight>
                  <a:srgbClr val="FFFFFF"/>
                </a:highlight>
                <a:latin typeface="Times New Roman"/>
                <a:ea typeface="Times New Roman"/>
                <a:cs typeface="Times New Roman"/>
                <a:sym typeface="Times New Roman"/>
              </a:rPr>
              <a:t>March Data Crunch Madness</a:t>
            </a:r>
            <a:endParaRPr sz="4800">
              <a:latin typeface="Times New Roman"/>
              <a:ea typeface="Times New Roman"/>
              <a:cs typeface="Times New Roman"/>
              <a:sym typeface="Times New Roman"/>
            </a:endParaRPr>
          </a:p>
        </p:txBody>
      </p:sp>
      <p:sp>
        <p:nvSpPr>
          <p:cNvPr id="36" name="Google Shape;36;p1"/>
          <p:cNvSpPr txBox="1">
            <a:spLocks noGrp="1"/>
          </p:cNvSpPr>
          <p:nvPr>
            <p:ph type="subTitle" idx="4294967295"/>
          </p:nvPr>
        </p:nvSpPr>
        <p:spPr>
          <a:xfrm>
            <a:off x="6458349" y="3029970"/>
            <a:ext cx="2685651" cy="1618761"/>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rgbClr val="000000"/>
              </a:buClr>
              <a:buSzPts val="1800"/>
              <a:buFont typeface="Arial"/>
              <a:buNone/>
            </a:pPr>
            <a:r>
              <a:rPr lang="en" sz="1800" b="0" i="0" u="none" strike="noStrike" cap="none">
                <a:solidFill>
                  <a:srgbClr val="000000"/>
                </a:solidFill>
                <a:latin typeface="Times New Roman"/>
                <a:ea typeface="Times New Roman"/>
                <a:cs typeface="Times New Roman"/>
                <a:sym typeface="Times New Roman"/>
              </a:rPr>
              <a:t>Team Jumpman:</a:t>
            </a:r>
            <a:endParaRPr/>
          </a:p>
          <a:p>
            <a:pPr marL="0" marR="0" lvl="0" indent="0" algn="ctr" rtl="0">
              <a:lnSpc>
                <a:spcPct val="90000"/>
              </a:lnSpc>
              <a:spcBef>
                <a:spcPts val="0"/>
              </a:spcBef>
              <a:spcAft>
                <a:spcPts val="0"/>
              </a:spcAft>
              <a:buClr>
                <a:schemeClr val="dk1"/>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rgbClr val="000000"/>
              </a:buClr>
              <a:buSzPts val="1800"/>
              <a:buFont typeface="Arial"/>
              <a:buNone/>
            </a:pPr>
            <a:r>
              <a:rPr lang="en" sz="1800" b="0" i="0" u="none" strike="noStrike" cap="none">
                <a:solidFill>
                  <a:srgbClr val="000000"/>
                </a:solidFill>
                <a:latin typeface="Times New Roman"/>
                <a:ea typeface="Times New Roman"/>
                <a:cs typeface="Times New Roman"/>
                <a:sym typeface="Times New Roman"/>
              </a:rPr>
              <a:t>Yen-Shao Chou </a:t>
            </a:r>
            <a:endParaRPr/>
          </a:p>
          <a:p>
            <a:pPr marL="0" marR="0" lvl="0" indent="0" algn="ctr" rtl="0">
              <a:lnSpc>
                <a:spcPct val="90000"/>
              </a:lnSpc>
              <a:spcBef>
                <a:spcPts val="0"/>
              </a:spcBef>
              <a:spcAft>
                <a:spcPts val="0"/>
              </a:spcAft>
              <a:buClr>
                <a:srgbClr val="000000"/>
              </a:buClr>
              <a:buSzPts val="1800"/>
              <a:buFont typeface="Arial"/>
              <a:buNone/>
            </a:pPr>
            <a:r>
              <a:rPr lang="en" sz="1800" b="0" i="0" u="none" strike="noStrike" cap="none">
                <a:solidFill>
                  <a:srgbClr val="000000"/>
                </a:solidFill>
                <a:latin typeface="Times New Roman"/>
                <a:ea typeface="Times New Roman"/>
                <a:cs typeface="Times New Roman"/>
                <a:sym typeface="Times New Roman"/>
              </a:rPr>
              <a:t>Xueqing Jin</a:t>
            </a:r>
            <a:endParaRPr sz="1800" b="0" i="0" u="none" strike="noStrike" cap="none">
              <a:solidFill>
                <a:srgbClr val="000000"/>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rgbClr val="000000"/>
              </a:buClr>
              <a:buSzPts val="1800"/>
              <a:buFont typeface="Arial"/>
              <a:buNone/>
            </a:pPr>
            <a:r>
              <a:rPr lang="en" sz="1800" b="0" i="0" u="none" strike="noStrike" cap="none">
                <a:solidFill>
                  <a:srgbClr val="000000"/>
                </a:solidFill>
                <a:latin typeface="Times New Roman"/>
                <a:ea typeface="Times New Roman"/>
                <a:cs typeface="Times New Roman"/>
                <a:sym typeface="Times New Roman"/>
              </a:rPr>
              <a:t>Hengda Shen </a:t>
            </a:r>
            <a:endParaRPr/>
          </a:p>
          <a:p>
            <a:pPr marL="0" marR="0" lvl="0" indent="0" algn="ctr" rtl="0">
              <a:lnSpc>
                <a:spcPct val="90000"/>
              </a:lnSpc>
              <a:spcBef>
                <a:spcPts val="0"/>
              </a:spcBef>
              <a:spcAft>
                <a:spcPts val="0"/>
              </a:spcAft>
              <a:buClr>
                <a:srgbClr val="000000"/>
              </a:buClr>
              <a:buSzPts val="1800"/>
              <a:buFont typeface="Arial"/>
              <a:buNone/>
            </a:pPr>
            <a:r>
              <a:rPr lang="en" sz="1800" b="0" i="0" u="none" strike="noStrike" cap="none">
                <a:solidFill>
                  <a:srgbClr val="000000"/>
                </a:solidFill>
                <a:latin typeface="Times New Roman"/>
                <a:ea typeface="Times New Roman"/>
                <a:cs typeface="Times New Roman"/>
                <a:sym typeface="Times New Roman"/>
              </a:rPr>
              <a:t>Zhihan Yang</a:t>
            </a:r>
            <a:endParaRPr/>
          </a:p>
          <a:p>
            <a:pPr marL="0" marR="0" lvl="0" indent="0" algn="ctr"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0"/>
          <p:cNvSpPr txBox="1">
            <a:spLocks noGrp="1"/>
          </p:cNvSpPr>
          <p:nvPr>
            <p:ph type="title"/>
          </p:nvPr>
        </p:nvSpPr>
        <p:spPr>
          <a:xfrm>
            <a:off x="92070" y="222052"/>
            <a:ext cx="7886700" cy="583941"/>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600"/>
              <a:buFont typeface="Times New Roman"/>
              <a:buNone/>
            </a:pPr>
            <a:r>
              <a:rPr lang="en">
                <a:latin typeface="Times New Roman"/>
                <a:ea typeface="Times New Roman"/>
                <a:cs typeface="Times New Roman"/>
                <a:sym typeface="Times New Roman"/>
              </a:rPr>
              <a:t>L1 Regularization</a:t>
            </a:r>
            <a:endParaRPr>
              <a:latin typeface="Times New Roman"/>
              <a:ea typeface="Times New Roman"/>
              <a:cs typeface="Times New Roman"/>
              <a:sym typeface="Times New Roman"/>
            </a:endParaRPr>
          </a:p>
        </p:txBody>
      </p:sp>
      <p:sp>
        <p:nvSpPr>
          <p:cNvPr id="94" name="Google Shape;94;p10"/>
          <p:cNvSpPr txBox="1">
            <a:spLocks noGrp="1"/>
          </p:cNvSpPr>
          <p:nvPr>
            <p:ph type="body" idx="1"/>
          </p:nvPr>
        </p:nvSpPr>
        <p:spPr>
          <a:xfrm>
            <a:off x="92070" y="805993"/>
            <a:ext cx="7886700" cy="3961270"/>
          </a:xfrm>
          <a:prstGeom prst="rect">
            <a:avLst/>
          </a:prstGeom>
          <a:noFill/>
          <a:ln>
            <a:noFill/>
          </a:ln>
        </p:spPr>
        <p:txBody>
          <a:bodyPr spcFirstLastPara="1" wrap="square" lIns="91425" tIns="91425" rIns="91425" bIns="91425" anchor="t" anchorCtr="0">
            <a:noAutofit/>
          </a:bodyPr>
          <a:lstStyle/>
          <a:p>
            <a:pPr marL="457200" lvl="0" indent="-228600" algn="l" rtl="0">
              <a:lnSpc>
                <a:spcPct val="90000"/>
              </a:lnSpc>
              <a:spcBef>
                <a:spcPts val="0"/>
              </a:spcBef>
              <a:spcAft>
                <a:spcPts val="0"/>
              </a:spcAft>
              <a:buClr>
                <a:schemeClr val="dk1"/>
              </a:buClr>
              <a:buSzPts val="1800"/>
              <a:buNone/>
            </a:pPr>
            <a:endParaRPr>
              <a:solidFill>
                <a:schemeClr val="dk1"/>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chemeClr val="dk1"/>
              </a:buClr>
              <a:buSzPts val="1800"/>
              <a:buChar char="●"/>
            </a:pPr>
            <a:r>
              <a:rPr lang="en">
                <a:solidFill>
                  <a:schemeClr val="dk1"/>
                </a:solidFill>
                <a:latin typeface="Times New Roman"/>
                <a:ea typeface="Times New Roman"/>
                <a:cs typeface="Times New Roman"/>
                <a:sym typeface="Times New Roman"/>
              </a:rPr>
              <a:t>Also known as Lasso Regression</a:t>
            </a:r>
            <a:endParaRPr>
              <a:solidFill>
                <a:schemeClr val="dk1"/>
              </a:solidFill>
              <a:latin typeface="Times New Roman"/>
              <a:ea typeface="Times New Roman"/>
              <a:cs typeface="Times New Roman"/>
              <a:sym typeface="Times New Roman"/>
            </a:endParaRPr>
          </a:p>
          <a:p>
            <a:pPr marL="457200" lvl="0" indent="0" algn="l" rtl="0">
              <a:lnSpc>
                <a:spcPct val="90000"/>
              </a:lnSpc>
              <a:spcBef>
                <a:spcPts val="1600"/>
              </a:spcBef>
              <a:spcAft>
                <a:spcPts val="0"/>
              </a:spcAft>
              <a:buClr>
                <a:schemeClr val="dk1"/>
              </a:buClr>
              <a:buSzPts val="1800"/>
              <a:buNone/>
            </a:pPr>
            <a:endParaRPr>
              <a:latin typeface="Times New Roman"/>
              <a:ea typeface="Times New Roman"/>
              <a:cs typeface="Times New Roman"/>
              <a:sym typeface="Times New Roman"/>
            </a:endParaRPr>
          </a:p>
          <a:p>
            <a:pPr marL="457200" lvl="0" indent="-342900" algn="l" rtl="0">
              <a:lnSpc>
                <a:spcPct val="90000"/>
              </a:lnSpc>
              <a:spcBef>
                <a:spcPts val="1600"/>
              </a:spcBef>
              <a:spcAft>
                <a:spcPts val="0"/>
              </a:spcAft>
              <a:buClr>
                <a:schemeClr val="dk1"/>
              </a:buClr>
              <a:buSzPts val="1800"/>
              <a:buChar char="●"/>
            </a:pPr>
            <a:r>
              <a:rPr lang="en">
                <a:solidFill>
                  <a:schemeClr val="dk1"/>
                </a:solidFill>
                <a:latin typeface="Times New Roman"/>
                <a:ea typeface="Times New Roman"/>
                <a:cs typeface="Times New Roman"/>
                <a:sym typeface="Times New Roman"/>
              </a:rPr>
              <a:t>Lasso Regression adds “</a:t>
            </a:r>
            <a:r>
              <a:rPr lang="en" i="1">
                <a:solidFill>
                  <a:schemeClr val="dk1"/>
                </a:solidFill>
                <a:latin typeface="Times New Roman"/>
                <a:ea typeface="Times New Roman"/>
                <a:cs typeface="Times New Roman"/>
                <a:sym typeface="Times New Roman"/>
              </a:rPr>
              <a:t>absolute value of magnitude</a:t>
            </a:r>
            <a:r>
              <a:rPr lang="en">
                <a:solidFill>
                  <a:schemeClr val="dk1"/>
                </a:solidFill>
                <a:latin typeface="Times New Roman"/>
                <a:ea typeface="Times New Roman"/>
                <a:cs typeface="Times New Roman"/>
                <a:sym typeface="Times New Roman"/>
              </a:rPr>
              <a:t>” of coefficient as penalty term to the loss function so the coefficient of less important features will be zero.</a:t>
            </a:r>
            <a:endParaRPr>
              <a:solidFill>
                <a:schemeClr val="dk1"/>
              </a:solidFill>
              <a:latin typeface="Times New Roman"/>
              <a:ea typeface="Times New Roman"/>
              <a:cs typeface="Times New Roman"/>
              <a:sym typeface="Times New Roman"/>
            </a:endParaRPr>
          </a:p>
          <a:p>
            <a:pPr marL="457200" lvl="0" indent="0" algn="l" rtl="0">
              <a:lnSpc>
                <a:spcPct val="90000"/>
              </a:lnSpc>
              <a:spcBef>
                <a:spcPts val="1600"/>
              </a:spcBef>
              <a:spcAft>
                <a:spcPts val="0"/>
              </a:spcAft>
              <a:buClr>
                <a:schemeClr val="dk1"/>
              </a:buClr>
              <a:buSzPts val="1800"/>
              <a:buNone/>
            </a:pPr>
            <a:endParaRPr>
              <a:solidFill>
                <a:schemeClr val="dk1"/>
              </a:solidFill>
              <a:latin typeface="Times New Roman"/>
              <a:ea typeface="Times New Roman"/>
              <a:cs typeface="Times New Roman"/>
              <a:sym typeface="Times New Roman"/>
            </a:endParaRPr>
          </a:p>
          <a:p>
            <a:pPr marL="457200" lvl="0" indent="-342900" algn="l" rtl="0">
              <a:lnSpc>
                <a:spcPct val="90000"/>
              </a:lnSpc>
              <a:spcBef>
                <a:spcPts val="1600"/>
              </a:spcBef>
              <a:spcAft>
                <a:spcPts val="0"/>
              </a:spcAft>
              <a:buClr>
                <a:schemeClr val="dk1"/>
              </a:buClr>
              <a:buSzPts val="1800"/>
              <a:buChar char="●"/>
            </a:pPr>
            <a:r>
              <a:rPr lang="en">
                <a:solidFill>
                  <a:schemeClr val="dk1"/>
                </a:solidFill>
                <a:latin typeface="Times New Roman"/>
                <a:ea typeface="Times New Roman"/>
                <a:cs typeface="Times New Roman"/>
                <a:sym typeface="Times New Roman"/>
              </a:rPr>
              <a:t>We get rid of the insignificant features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1"/>
          <p:cNvSpPr txBox="1">
            <a:spLocks noGrp="1"/>
          </p:cNvSpPr>
          <p:nvPr>
            <p:ph type="title"/>
          </p:nvPr>
        </p:nvSpPr>
        <p:spPr>
          <a:xfrm>
            <a:off x="92070" y="222052"/>
            <a:ext cx="7886700" cy="583941"/>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600"/>
              <a:buFont typeface="Times New Roman"/>
              <a:buNone/>
            </a:pPr>
            <a:r>
              <a:rPr lang="en">
                <a:latin typeface="Times New Roman"/>
                <a:ea typeface="Times New Roman"/>
                <a:cs typeface="Times New Roman"/>
                <a:sym typeface="Times New Roman"/>
              </a:rPr>
              <a:t>Features-Top 5</a:t>
            </a:r>
            <a:endParaRPr>
              <a:latin typeface="Times New Roman"/>
              <a:ea typeface="Times New Roman"/>
              <a:cs typeface="Times New Roman"/>
              <a:sym typeface="Times New Roman"/>
            </a:endParaRPr>
          </a:p>
        </p:txBody>
      </p:sp>
      <p:graphicFrame>
        <p:nvGraphicFramePr>
          <p:cNvPr id="100" name="Google Shape;100;p11"/>
          <p:cNvGraphicFramePr/>
          <p:nvPr/>
        </p:nvGraphicFramePr>
        <p:xfrm>
          <a:off x="691100" y="910398"/>
          <a:ext cx="3000000" cy="3000000"/>
        </p:xfrm>
        <a:graphic>
          <a:graphicData uri="http://schemas.openxmlformats.org/drawingml/2006/table">
            <a:tbl>
              <a:tblPr>
                <a:noFill/>
                <a:tableStyleId>{3D31DCB4-1EC0-4BE3-8456-6F1F97325B03}</a:tableStyleId>
              </a:tblPr>
              <a:tblGrid>
                <a:gridCol w="2715950">
                  <a:extLst>
                    <a:ext uri="{9D8B030D-6E8A-4147-A177-3AD203B41FA5}">
                      <a16:colId xmlns:a16="http://schemas.microsoft.com/office/drawing/2014/main" val="20000"/>
                    </a:ext>
                  </a:extLst>
                </a:gridCol>
                <a:gridCol w="5045850">
                  <a:extLst>
                    <a:ext uri="{9D8B030D-6E8A-4147-A177-3AD203B41FA5}">
                      <a16:colId xmlns:a16="http://schemas.microsoft.com/office/drawing/2014/main" val="20001"/>
                    </a:ext>
                  </a:extLst>
                </a:gridCol>
              </a:tblGrid>
              <a:tr h="266875">
                <a:tc>
                  <a:txBody>
                    <a:bodyPr/>
                    <a:lstStyle/>
                    <a:p>
                      <a:pPr marL="0" marR="0" lvl="0" indent="0" algn="ctr" rtl="0">
                        <a:spcBef>
                          <a:spcPts val="0"/>
                        </a:spcBef>
                        <a:spcAft>
                          <a:spcPts val="0"/>
                        </a:spcAft>
                        <a:buClr>
                          <a:srgbClr val="FFFFFF"/>
                        </a:buClr>
                        <a:buSzPts val="1200"/>
                        <a:buFont typeface="Times New Roman"/>
                        <a:buNone/>
                      </a:pPr>
                      <a:r>
                        <a:rPr lang="en" sz="1200" u="none" strike="noStrike" cap="none">
                          <a:solidFill>
                            <a:srgbClr val="FFFFFF"/>
                          </a:solidFill>
                          <a:latin typeface="Times New Roman"/>
                          <a:ea typeface="Times New Roman"/>
                          <a:cs typeface="Times New Roman"/>
                          <a:sym typeface="Times New Roman"/>
                        </a:rPr>
                        <a:t>Features</a:t>
                      </a:r>
                      <a:endParaRPr sz="1200" u="none" strike="noStrike" cap="none">
                        <a:solidFill>
                          <a:srgbClr val="FFFFFF"/>
                        </a:solidFill>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A86E8"/>
                    </a:solidFill>
                  </a:tcPr>
                </a:tc>
                <a:tc>
                  <a:txBody>
                    <a:bodyPr/>
                    <a:lstStyle/>
                    <a:p>
                      <a:pPr marL="0" marR="0" lvl="0" indent="0" algn="ctr" rtl="0">
                        <a:spcBef>
                          <a:spcPts val="0"/>
                        </a:spcBef>
                        <a:spcAft>
                          <a:spcPts val="0"/>
                        </a:spcAft>
                        <a:buClr>
                          <a:srgbClr val="FFFFFF"/>
                        </a:buClr>
                        <a:buSzPts val="1200"/>
                        <a:buFont typeface="Times New Roman"/>
                        <a:buNone/>
                      </a:pPr>
                      <a:r>
                        <a:rPr lang="en" sz="1200" u="none" strike="noStrike" cap="none">
                          <a:solidFill>
                            <a:srgbClr val="FFFFFF"/>
                          </a:solidFill>
                          <a:latin typeface="Times New Roman"/>
                          <a:ea typeface="Times New Roman"/>
                          <a:cs typeface="Times New Roman"/>
                          <a:sym typeface="Times New Roman"/>
                        </a:rPr>
                        <a:t>Description</a:t>
                      </a:r>
                      <a:endParaRPr sz="1200" u="none" strike="noStrike" cap="none">
                        <a:solidFill>
                          <a:srgbClr val="FFFFFF"/>
                        </a:solidFill>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A86E8"/>
                    </a:solidFill>
                  </a:tcPr>
                </a:tc>
                <a:extLst>
                  <a:ext uri="{0D108BD9-81ED-4DB2-BD59-A6C34878D82A}">
                    <a16:rowId xmlns:a16="http://schemas.microsoft.com/office/drawing/2014/main" val="10000"/>
                  </a:ext>
                </a:extLst>
              </a:tr>
              <a:tr h="382825">
                <a:tc>
                  <a:txBody>
                    <a:bodyPr/>
                    <a:lstStyle/>
                    <a:p>
                      <a:pPr marL="0" marR="0" lvl="0" indent="0" algn="l" rtl="0">
                        <a:spcBef>
                          <a:spcPts val="0"/>
                        </a:spcBef>
                        <a:spcAft>
                          <a:spcPts val="0"/>
                        </a:spcAft>
                        <a:buClr>
                          <a:schemeClr val="dk1"/>
                        </a:buClr>
                        <a:buSzPts val="1200"/>
                        <a:buFont typeface="Times New Roman"/>
                        <a:buNone/>
                      </a:pPr>
                      <a:r>
                        <a:rPr lang="en" sz="1200" u="none" strike="noStrike" cap="none">
                          <a:latin typeface="Times New Roman"/>
                          <a:ea typeface="Times New Roman"/>
                          <a:cs typeface="Times New Roman"/>
                          <a:sym typeface="Times New Roman"/>
                        </a:rPr>
                        <a:t>Seed</a:t>
                      </a:r>
                      <a:endParaRPr sz="1200" u="none" strike="noStrike" cap="none">
                        <a:latin typeface="Times New Roman"/>
                        <a:ea typeface="Times New Roman"/>
                        <a:cs typeface="Times New Roman"/>
                        <a:sym typeface="Times New Roman"/>
                      </a:endParaRPr>
                    </a:p>
                  </a:txBody>
                  <a:tcPr marL="91425" marR="91425" marT="91425" marB="91425">
                    <a:lnL w="9525" cap="flat" cmpd="sng">
                      <a:solidFill>
                        <a:srgbClr val="999999"/>
                      </a:solidFill>
                      <a:prstDash val="solid"/>
                      <a:round/>
                      <a:headEnd type="none" w="sm" len="sm"/>
                      <a:tailEnd type="none" w="sm" len="sm"/>
                    </a:lnL>
                    <a:lnT w="9525" cap="flat" cmpd="sng">
                      <a:solidFill>
                        <a:srgbClr val="000000"/>
                      </a:solidFill>
                      <a:prstDash val="solid"/>
                      <a:round/>
                      <a:headEnd type="none" w="sm" len="sm"/>
                      <a:tailEnd type="none" w="sm" len="sm"/>
                    </a:lnT>
                    <a:lnB w="9525" cap="flat" cmpd="sng">
                      <a:solidFill>
                        <a:srgbClr val="999999"/>
                      </a:solidFill>
                      <a:prstDash val="solid"/>
                      <a:round/>
                      <a:headEnd type="none" w="sm" len="sm"/>
                      <a:tailEnd type="none" w="sm" len="sm"/>
                    </a:lnB>
                    <a:solidFill>
                      <a:srgbClr val="CFE2F3"/>
                    </a:solidFill>
                  </a:tcPr>
                </a:tc>
                <a:tc>
                  <a:txBody>
                    <a:bodyPr/>
                    <a:lstStyle/>
                    <a:p>
                      <a:pPr marL="0" marR="0" lvl="0" indent="0" algn="l" rtl="0">
                        <a:lnSpc>
                          <a:spcPct val="115000"/>
                        </a:lnSpc>
                        <a:spcBef>
                          <a:spcPts val="0"/>
                        </a:spcBef>
                        <a:spcAft>
                          <a:spcPts val="0"/>
                        </a:spcAft>
                        <a:buClr>
                          <a:schemeClr val="dk1"/>
                        </a:buClr>
                        <a:buSzPts val="1200"/>
                        <a:buFont typeface="Times New Roman"/>
                        <a:buNone/>
                      </a:pPr>
                      <a:r>
                        <a:rPr lang="en" sz="1200" u="none" strike="noStrike" cap="none">
                          <a:latin typeface="Times New Roman"/>
                          <a:ea typeface="Times New Roman"/>
                          <a:cs typeface="Times New Roman"/>
                          <a:sym typeface="Times New Roman"/>
                        </a:rPr>
                        <a:t>Team’s seed in the tournament.  There are 4 brackets of teams seeded 1 through 16.</a:t>
                      </a:r>
                      <a:endParaRPr sz="1200" u="none" strike="noStrike" cap="none">
                        <a:latin typeface="Times New Roman"/>
                        <a:ea typeface="Times New Roman"/>
                        <a:cs typeface="Times New Roman"/>
                        <a:sym typeface="Times New Roman"/>
                      </a:endParaRPr>
                    </a:p>
                  </a:txBody>
                  <a:tcPr marL="91425" marR="91425" marT="91425" marB="91425">
                    <a:lnT w="9525" cap="flat" cmpd="sng">
                      <a:solidFill>
                        <a:srgbClr val="000000"/>
                      </a:solidFill>
                      <a:prstDash val="solid"/>
                      <a:round/>
                      <a:headEnd type="none" w="sm" len="sm"/>
                      <a:tailEnd type="none" w="sm" len="sm"/>
                    </a:lnT>
                  </a:tcPr>
                </a:tc>
                <a:extLst>
                  <a:ext uri="{0D108BD9-81ED-4DB2-BD59-A6C34878D82A}">
                    <a16:rowId xmlns:a16="http://schemas.microsoft.com/office/drawing/2014/main" val="10001"/>
                  </a:ext>
                </a:extLst>
              </a:tr>
              <a:tr h="507300">
                <a:tc>
                  <a:txBody>
                    <a:bodyPr/>
                    <a:lstStyle/>
                    <a:p>
                      <a:pPr marL="0" marR="0" lvl="0" indent="0" algn="l" rtl="0">
                        <a:lnSpc>
                          <a:spcPct val="115000"/>
                        </a:lnSpc>
                        <a:spcBef>
                          <a:spcPts val="0"/>
                        </a:spcBef>
                        <a:spcAft>
                          <a:spcPts val="0"/>
                        </a:spcAft>
                        <a:buClr>
                          <a:schemeClr val="dk1"/>
                        </a:buClr>
                        <a:buSzPts val="1200"/>
                        <a:buFont typeface="Times New Roman"/>
                        <a:buNone/>
                      </a:pPr>
                      <a:r>
                        <a:rPr lang="en" sz="1200" u="none" strike="noStrike" cap="none">
                          <a:latin typeface="Times New Roman"/>
                          <a:ea typeface="Times New Roman"/>
                          <a:cs typeface="Times New Roman"/>
                          <a:sym typeface="Times New Roman"/>
                        </a:rPr>
                        <a:t>RPI</a:t>
                      </a:r>
                      <a:endParaRPr sz="1200" u="none" strike="noStrike" cap="none">
                        <a:latin typeface="Times New Roman"/>
                        <a:ea typeface="Times New Roman"/>
                        <a:cs typeface="Times New Roman"/>
                        <a:sym typeface="Times New Roman"/>
                      </a:endParaRPr>
                    </a:p>
                  </a:txBody>
                  <a:tcPr marL="91425" marR="91425" marT="91425" marB="91425">
                    <a:lnL w="9525" cap="flat" cmpd="sng">
                      <a:solidFill>
                        <a:srgbClr val="999999"/>
                      </a:solidFill>
                      <a:prstDash val="solid"/>
                      <a:round/>
                      <a:headEnd type="none" w="sm" len="sm"/>
                      <a:tailEnd type="none" w="sm" len="sm"/>
                    </a:lnL>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CFE2F3"/>
                    </a:solidFill>
                  </a:tcPr>
                </a:tc>
                <a:tc>
                  <a:txBody>
                    <a:bodyPr/>
                    <a:lstStyle/>
                    <a:p>
                      <a:pPr marL="0" marR="0" lvl="0" indent="0" algn="l" rtl="0">
                        <a:lnSpc>
                          <a:spcPct val="115000"/>
                        </a:lnSpc>
                        <a:spcBef>
                          <a:spcPts val="0"/>
                        </a:spcBef>
                        <a:spcAft>
                          <a:spcPts val="0"/>
                        </a:spcAft>
                        <a:buClr>
                          <a:schemeClr val="dk1"/>
                        </a:buClr>
                        <a:buSzPts val="1200"/>
                        <a:buFont typeface="Times New Roman"/>
                        <a:buNone/>
                      </a:pPr>
                      <a:r>
                        <a:rPr lang="en" sz="1200" u="none" strike="noStrike" cap="none">
                          <a:latin typeface="Times New Roman"/>
                          <a:ea typeface="Times New Roman"/>
                          <a:cs typeface="Times New Roman"/>
                          <a:sym typeface="Times New Roman"/>
                        </a:rPr>
                        <a:t>The rating percentage index is a quantity used to rank sports teams based upon a team's wins and losses and its strength of schedule.</a:t>
                      </a:r>
                      <a:endParaRPr sz="12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882650">
                <a:tc>
                  <a:txBody>
                    <a:bodyPr/>
                    <a:lstStyle/>
                    <a:p>
                      <a:pPr marL="0" marR="0" lvl="0" indent="0" algn="l" rtl="0">
                        <a:lnSpc>
                          <a:spcPct val="115000"/>
                        </a:lnSpc>
                        <a:spcBef>
                          <a:spcPts val="0"/>
                        </a:spcBef>
                        <a:spcAft>
                          <a:spcPts val="0"/>
                        </a:spcAft>
                        <a:buClr>
                          <a:schemeClr val="dk1"/>
                        </a:buClr>
                        <a:buSzPts val="1200"/>
                        <a:buFont typeface="Times New Roman"/>
                        <a:buNone/>
                      </a:pPr>
                      <a:r>
                        <a:rPr lang="en" sz="1200" u="none" strike="noStrike" cap="none">
                          <a:latin typeface="Times New Roman"/>
                          <a:ea typeface="Times New Roman"/>
                          <a:cs typeface="Times New Roman"/>
                          <a:sym typeface="Times New Roman"/>
                        </a:rPr>
                        <a:t>Massey Ordinals</a:t>
                      </a:r>
                      <a:endParaRPr sz="1200" u="none" strike="noStrike" cap="none">
                        <a:latin typeface="Times New Roman"/>
                        <a:ea typeface="Times New Roman"/>
                        <a:cs typeface="Times New Roman"/>
                        <a:sym typeface="Times New Roman"/>
                      </a:endParaRPr>
                    </a:p>
                  </a:txBody>
                  <a:tcPr marL="91425" marR="91425" marT="91425" marB="91425">
                    <a:lnL w="9525" cap="flat" cmpd="sng">
                      <a:solidFill>
                        <a:srgbClr val="999999"/>
                      </a:solidFill>
                      <a:prstDash val="solid"/>
                      <a:round/>
                      <a:headEnd type="none" w="sm" len="sm"/>
                      <a:tailEnd type="none" w="sm" len="sm"/>
                    </a:lnL>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CFE2F3"/>
                    </a:solidFill>
                  </a:tcPr>
                </a:tc>
                <a:tc>
                  <a:txBody>
                    <a:bodyPr/>
                    <a:lstStyle/>
                    <a:p>
                      <a:pPr marL="0" marR="0" lvl="0" indent="0" algn="l" rtl="0">
                        <a:lnSpc>
                          <a:spcPct val="115000"/>
                        </a:lnSpc>
                        <a:spcBef>
                          <a:spcPts val="0"/>
                        </a:spcBef>
                        <a:spcAft>
                          <a:spcPts val="0"/>
                        </a:spcAft>
                        <a:buClr>
                          <a:schemeClr val="dk1"/>
                        </a:buClr>
                        <a:buSzPts val="1200"/>
                        <a:buFont typeface="Times New Roman"/>
                        <a:buNone/>
                      </a:pPr>
                      <a:r>
                        <a:rPr lang="en" sz="1200" u="none" strike="noStrike" cap="none">
                          <a:latin typeface="Times New Roman"/>
                          <a:ea typeface="Times New Roman"/>
                          <a:cs typeface="Times New Roman"/>
                          <a:sym typeface="Times New Roman"/>
                        </a:rPr>
                        <a:t>The ratings are totally interdependent, so that a team's rating is affected by games in which it didn't even play. The final ratings represent a state of equilibrium in which each team's rating is exactly balanced by its good and bad performances.</a:t>
                      </a:r>
                      <a:endParaRPr sz="12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629675">
                <a:tc>
                  <a:txBody>
                    <a:bodyPr/>
                    <a:lstStyle/>
                    <a:p>
                      <a:pPr marL="0" marR="0" lvl="0" indent="0" algn="l" rtl="0">
                        <a:lnSpc>
                          <a:spcPct val="115000"/>
                        </a:lnSpc>
                        <a:spcBef>
                          <a:spcPts val="0"/>
                        </a:spcBef>
                        <a:spcAft>
                          <a:spcPts val="0"/>
                        </a:spcAft>
                        <a:buClr>
                          <a:schemeClr val="dk1"/>
                        </a:buClr>
                        <a:buSzPts val="1200"/>
                        <a:buFont typeface="Times New Roman"/>
                        <a:buNone/>
                      </a:pPr>
                      <a:r>
                        <a:rPr lang="en" sz="1200" u="none" strike="noStrike" cap="none">
                          <a:latin typeface="Times New Roman"/>
                          <a:ea typeface="Times New Roman"/>
                          <a:cs typeface="Times New Roman"/>
                          <a:sym typeface="Times New Roman"/>
                        </a:rPr>
                        <a:t>Adjusted Offensive efficiency</a:t>
                      </a:r>
                      <a:endParaRPr sz="1200" u="none" strike="noStrike" cap="none">
                        <a:latin typeface="Times New Roman"/>
                        <a:ea typeface="Times New Roman"/>
                        <a:cs typeface="Times New Roman"/>
                        <a:sym typeface="Times New Roman"/>
                      </a:endParaRPr>
                    </a:p>
                  </a:txBody>
                  <a:tcPr marL="91425" marR="91425" marT="91425" marB="91425">
                    <a:lnL w="9525" cap="flat" cmpd="sng">
                      <a:solidFill>
                        <a:srgbClr val="999999"/>
                      </a:solidFill>
                      <a:prstDash val="solid"/>
                      <a:round/>
                      <a:headEnd type="none" w="sm" len="sm"/>
                      <a:tailEnd type="none" w="sm" len="sm"/>
                    </a:lnL>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CFE2F3"/>
                    </a:solidFill>
                  </a:tcPr>
                </a:tc>
                <a:tc>
                  <a:txBody>
                    <a:bodyPr/>
                    <a:lstStyle/>
                    <a:p>
                      <a:pPr marL="0" marR="0" lvl="0" indent="0" algn="l" rtl="0">
                        <a:lnSpc>
                          <a:spcPct val="115000"/>
                        </a:lnSpc>
                        <a:spcBef>
                          <a:spcPts val="0"/>
                        </a:spcBef>
                        <a:spcAft>
                          <a:spcPts val="0"/>
                        </a:spcAft>
                        <a:buClr>
                          <a:schemeClr val="dk1"/>
                        </a:buClr>
                        <a:buSzPts val="1200"/>
                        <a:buFont typeface="Times New Roman"/>
                        <a:buNone/>
                      </a:pPr>
                      <a:r>
                        <a:rPr lang="en" sz="1200" u="none" strike="noStrike" cap="none">
                          <a:latin typeface="Times New Roman"/>
                          <a:ea typeface="Times New Roman"/>
                          <a:cs typeface="Times New Roman"/>
                          <a:sym typeface="Times New Roman"/>
                        </a:rPr>
                        <a:t> An estimate of the offensive efficiency (points scored per 100 possessions) a team would have against the average D-I defense.</a:t>
                      </a:r>
                      <a:endParaRPr sz="12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505025">
                <a:tc>
                  <a:txBody>
                    <a:bodyPr/>
                    <a:lstStyle/>
                    <a:p>
                      <a:pPr marL="0" marR="0" lvl="0" indent="0" algn="l" rtl="0">
                        <a:lnSpc>
                          <a:spcPct val="115000"/>
                        </a:lnSpc>
                        <a:spcBef>
                          <a:spcPts val="0"/>
                        </a:spcBef>
                        <a:spcAft>
                          <a:spcPts val="0"/>
                        </a:spcAft>
                        <a:buClr>
                          <a:schemeClr val="dk1"/>
                        </a:buClr>
                        <a:buSzPts val="1200"/>
                        <a:buFont typeface="Times New Roman"/>
                        <a:buNone/>
                      </a:pPr>
                      <a:r>
                        <a:rPr lang="en" sz="1200" u="none" strike="noStrike" cap="none">
                          <a:latin typeface="Times New Roman"/>
                          <a:ea typeface="Times New Roman"/>
                          <a:cs typeface="Times New Roman"/>
                          <a:sym typeface="Times New Roman"/>
                        </a:rPr>
                        <a:t>Adjusted Defensive efficiency</a:t>
                      </a:r>
                      <a:endParaRPr sz="1200" u="none" strike="noStrike" cap="none">
                        <a:latin typeface="Times New Roman"/>
                        <a:ea typeface="Times New Roman"/>
                        <a:cs typeface="Times New Roman"/>
                        <a:sym typeface="Times New Roman"/>
                      </a:endParaRPr>
                    </a:p>
                  </a:txBody>
                  <a:tcPr marL="91425" marR="91425" marT="91425" marB="91425">
                    <a:lnL w="9525" cap="flat" cmpd="sng">
                      <a:solidFill>
                        <a:srgbClr val="999999"/>
                      </a:solidFill>
                      <a:prstDash val="solid"/>
                      <a:round/>
                      <a:headEnd type="none" w="sm" len="sm"/>
                      <a:tailEnd type="none" w="sm" len="sm"/>
                    </a:lnL>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CFE2F3"/>
                    </a:solidFill>
                  </a:tcPr>
                </a:tc>
                <a:tc>
                  <a:txBody>
                    <a:bodyPr/>
                    <a:lstStyle/>
                    <a:p>
                      <a:pPr marL="0" marR="0" lvl="0" indent="0" algn="l" rtl="0">
                        <a:lnSpc>
                          <a:spcPct val="115000"/>
                        </a:lnSpc>
                        <a:spcBef>
                          <a:spcPts val="0"/>
                        </a:spcBef>
                        <a:spcAft>
                          <a:spcPts val="0"/>
                        </a:spcAft>
                        <a:buClr>
                          <a:schemeClr val="dk1"/>
                        </a:buClr>
                        <a:buSzPts val="1200"/>
                        <a:buFont typeface="Times New Roman"/>
                        <a:buNone/>
                      </a:pPr>
                      <a:r>
                        <a:rPr lang="en" sz="1200" u="none" strike="noStrike" cap="none">
                          <a:latin typeface="Times New Roman"/>
                          <a:ea typeface="Times New Roman"/>
                          <a:cs typeface="Times New Roman"/>
                          <a:sym typeface="Times New Roman"/>
                        </a:rPr>
                        <a:t> An estimate of the defensive efficiency (points allowed per 100 possessions) a team would have against the average D-I offense</a:t>
                      </a:r>
                      <a:endParaRPr sz="12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bl>
          </a:graphicData>
        </a:graphic>
      </p:graphicFrame>
      <p:sp>
        <p:nvSpPr>
          <p:cNvPr id="101" name="Google Shape;101;p11"/>
          <p:cNvSpPr txBox="1"/>
          <p:nvPr/>
        </p:nvSpPr>
        <p:spPr>
          <a:xfrm>
            <a:off x="426000" y="6621525"/>
            <a:ext cx="8292000" cy="9573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Listed features after filtering were most important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92070" y="222052"/>
            <a:ext cx="7886700" cy="583941"/>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600"/>
              <a:buFont typeface="Times New Roman"/>
              <a:buNone/>
            </a:pPr>
            <a:r>
              <a:rPr lang="en">
                <a:latin typeface="Times New Roman"/>
                <a:ea typeface="Times New Roman"/>
                <a:cs typeface="Times New Roman"/>
                <a:sym typeface="Times New Roman"/>
              </a:rPr>
              <a:t>Modelling </a:t>
            </a:r>
            <a:endParaRPr>
              <a:latin typeface="Times New Roman"/>
              <a:ea typeface="Times New Roman"/>
              <a:cs typeface="Times New Roman"/>
              <a:sym typeface="Times New Roman"/>
            </a:endParaRPr>
          </a:p>
        </p:txBody>
      </p:sp>
      <p:sp>
        <p:nvSpPr>
          <p:cNvPr id="107" name="Google Shape;107;p12"/>
          <p:cNvSpPr txBox="1">
            <a:spLocks noGrp="1"/>
          </p:cNvSpPr>
          <p:nvPr>
            <p:ph type="body" idx="1"/>
          </p:nvPr>
        </p:nvSpPr>
        <p:spPr>
          <a:xfrm>
            <a:off x="92070" y="805993"/>
            <a:ext cx="7886700" cy="3961270"/>
          </a:xfrm>
          <a:prstGeom prst="rect">
            <a:avLst/>
          </a:prstGeom>
          <a:noFill/>
          <a:ln>
            <a:noFill/>
          </a:ln>
        </p:spPr>
        <p:txBody>
          <a:bodyPr spcFirstLastPara="1" wrap="square" lIns="91425" tIns="91425" rIns="91425" bIns="91425" anchor="t" anchorCtr="0">
            <a:noAutofit/>
          </a:bodyPr>
          <a:lstStyle/>
          <a:p>
            <a:pPr marL="457200" lvl="0" indent="-228600" algn="l" rtl="0">
              <a:lnSpc>
                <a:spcPct val="90000"/>
              </a:lnSpc>
              <a:spcBef>
                <a:spcPts val="0"/>
              </a:spcBef>
              <a:spcAft>
                <a:spcPts val="0"/>
              </a:spcAft>
              <a:buClr>
                <a:schemeClr val="dk1"/>
              </a:buClr>
              <a:buSzPts val="1800"/>
              <a:buNone/>
            </a:pPr>
            <a:endParaRPr>
              <a:latin typeface="Times New Roman"/>
              <a:ea typeface="Times New Roman"/>
              <a:cs typeface="Times New Roman"/>
              <a:sym typeface="Times New Roman"/>
            </a:endParaRPr>
          </a:p>
          <a:p>
            <a:pPr marL="457200" lvl="0" indent="-342900" algn="l" rtl="0">
              <a:lnSpc>
                <a:spcPct val="90000"/>
              </a:lnSpc>
              <a:spcBef>
                <a:spcPts val="0"/>
              </a:spcBef>
              <a:spcAft>
                <a:spcPts val="0"/>
              </a:spcAft>
              <a:buClr>
                <a:schemeClr val="dk1"/>
              </a:buClr>
              <a:buSzPts val="1800"/>
              <a:buChar char="●"/>
            </a:pPr>
            <a:r>
              <a:rPr lang="en">
                <a:latin typeface="Times New Roman"/>
                <a:ea typeface="Times New Roman"/>
                <a:cs typeface="Times New Roman"/>
                <a:sym typeface="Times New Roman"/>
              </a:rPr>
              <a:t>We utilized an Ensemble Model with 10-folds Cross Validation</a:t>
            </a:r>
            <a:endParaRPr>
              <a:latin typeface="Times New Roman"/>
              <a:ea typeface="Times New Roman"/>
              <a:cs typeface="Times New Roman"/>
              <a:sym typeface="Times New Roman"/>
            </a:endParaRPr>
          </a:p>
          <a:p>
            <a:pPr marL="914400" lvl="1" indent="-228600" algn="l" rtl="0">
              <a:lnSpc>
                <a:spcPct val="90000"/>
              </a:lnSpc>
              <a:spcBef>
                <a:spcPts val="0"/>
              </a:spcBef>
              <a:spcAft>
                <a:spcPts val="0"/>
              </a:spcAft>
              <a:buClr>
                <a:schemeClr val="dk1"/>
              </a:buClr>
              <a:buSzPts val="1400"/>
              <a:buNone/>
            </a:pPr>
            <a:endParaRPr sz="1400">
              <a:latin typeface="Times New Roman"/>
              <a:ea typeface="Times New Roman"/>
              <a:cs typeface="Times New Roman"/>
              <a:sym typeface="Times New Roman"/>
            </a:endParaRPr>
          </a:p>
          <a:p>
            <a:pPr marL="914400" lvl="1" indent="-317500" algn="l" rtl="0">
              <a:lnSpc>
                <a:spcPct val="90000"/>
              </a:lnSpc>
              <a:spcBef>
                <a:spcPts val="0"/>
              </a:spcBef>
              <a:spcAft>
                <a:spcPts val="0"/>
              </a:spcAft>
              <a:buClr>
                <a:schemeClr val="dk1"/>
              </a:buClr>
              <a:buSzPts val="1400"/>
              <a:buChar char="○"/>
            </a:pPr>
            <a:r>
              <a:rPr lang="en" sz="1400">
                <a:latin typeface="Times New Roman"/>
                <a:ea typeface="Times New Roman"/>
                <a:cs typeface="Times New Roman"/>
                <a:sym typeface="Times New Roman"/>
              </a:rPr>
              <a:t>Lightgbm (weight = 0.3)</a:t>
            </a:r>
            <a:endParaRPr sz="1400">
              <a:latin typeface="Times New Roman"/>
              <a:ea typeface="Times New Roman"/>
              <a:cs typeface="Times New Roman"/>
              <a:sym typeface="Times New Roman"/>
            </a:endParaRPr>
          </a:p>
          <a:p>
            <a:pPr marL="914400" lvl="1" indent="-228600" algn="l" rtl="0">
              <a:lnSpc>
                <a:spcPct val="90000"/>
              </a:lnSpc>
              <a:spcBef>
                <a:spcPts val="0"/>
              </a:spcBef>
              <a:spcAft>
                <a:spcPts val="0"/>
              </a:spcAft>
              <a:buClr>
                <a:schemeClr val="dk1"/>
              </a:buClr>
              <a:buSzPts val="1400"/>
              <a:buNone/>
            </a:pPr>
            <a:endParaRPr sz="1400">
              <a:latin typeface="Times New Roman"/>
              <a:ea typeface="Times New Roman"/>
              <a:cs typeface="Times New Roman"/>
              <a:sym typeface="Times New Roman"/>
            </a:endParaRPr>
          </a:p>
          <a:p>
            <a:pPr marL="914400" lvl="1" indent="-317500" algn="l" rtl="0">
              <a:lnSpc>
                <a:spcPct val="90000"/>
              </a:lnSpc>
              <a:spcBef>
                <a:spcPts val="0"/>
              </a:spcBef>
              <a:spcAft>
                <a:spcPts val="0"/>
              </a:spcAft>
              <a:buClr>
                <a:schemeClr val="dk1"/>
              </a:buClr>
              <a:buSzPts val="1400"/>
              <a:buChar char="○"/>
            </a:pPr>
            <a:r>
              <a:rPr lang="en" sz="1400">
                <a:latin typeface="Times New Roman"/>
                <a:ea typeface="Times New Roman"/>
                <a:cs typeface="Times New Roman"/>
                <a:sym typeface="Times New Roman"/>
              </a:rPr>
              <a:t>XGboost (weight = 0.7)</a:t>
            </a:r>
            <a:endParaRPr sz="1400">
              <a:latin typeface="Times New Roman"/>
              <a:ea typeface="Times New Roman"/>
              <a:cs typeface="Times New Roman"/>
              <a:sym typeface="Times New Roman"/>
            </a:endParaRPr>
          </a:p>
          <a:p>
            <a:pPr marL="914400" lvl="0" indent="0" algn="l" rtl="0">
              <a:lnSpc>
                <a:spcPct val="90000"/>
              </a:lnSpc>
              <a:spcBef>
                <a:spcPts val="1600"/>
              </a:spcBef>
              <a:spcAft>
                <a:spcPts val="0"/>
              </a:spcAft>
              <a:buClr>
                <a:schemeClr val="dk1"/>
              </a:buClr>
              <a:buSzPts val="1800"/>
              <a:buNone/>
            </a:pPr>
            <a:endParaRPr>
              <a:latin typeface="Times New Roman"/>
              <a:ea typeface="Times New Roman"/>
              <a:cs typeface="Times New Roman"/>
              <a:sym typeface="Times New Roman"/>
            </a:endParaRPr>
          </a:p>
          <a:p>
            <a:pPr marL="457200" lvl="0" indent="-342900" algn="l" rtl="0">
              <a:lnSpc>
                <a:spcPct val="90000"/>
              </a:lnSpc>
              <a:spcBef>
                <a:spcPts val="1600"/>
              </a:spcBef>
              <a:spcAft>
                <a:spcPts val="0"/>
              </a:spcAft>
              <a:buClr>
                <a:schemeClr val="dk1"/>
              </a:buClr>
              <a:buSzPts val="1800"/>
              <a:buChar char="●"/>
            </a:pPr>
            <a:r>
              <a:rPr lang="en">
                <a:latin typeface="Times New Roman"/>
                <a:ea typeface="Times New Roman"/>
                <a:cs typeface="Times New Roman"/>
                <a:sym typeface="Times New Roman"/>
              </a:rPr>
              <a:t>To determine the optimized weight, we iterated and evaluated the ensemble model</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3"/>
          <p:cNvSpPr txBox="1">
            <a:spLocks noGrp="1"/>
          </p:cNvSpPr>
          <p:nvPr>
            <p:ph type="title"/>
          </p:nvPr>
        </p:nvSpPr>
        <p:spPr>
          <a:xfrm>
            <a:off x="92070" y="222052"/>
            <a:ext cx="7886700" cy="583941"/>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600"/>
              <a:buFont typeface="Times New Roman"/>
              <a:buNone/>
            </a:pPr>
            <a:r>
              <a:rPr lang="en">
                <a:latin typeface="Times New Roman"/>
                <a:ea typeface="Times New Roman"/>
                <a:cs typeface="Times New Roman"/>
                <a:sym typeface="Times New Roman"/>
              </a:rPr>
              <a:t>Evaluation</a:t>
            </a:r>
            <a:endParaRPr>
              <a:latin typeface="Times New Roman"/>
              <a:ea typeface="Times New Roman"/>
              <a:cs typeface="Times New Roman"/>
              <a:sym typeface="Times New Roman"/>
            </a:endParaRPr>
          </a:p>
        </p:txBody>
      </p:sp>
      <p:graphicFrame>
        <p:nvGraphicFramePr>
          <p:cNvPr id="113" name="Google Shape;113;p13"/>
          <p:cNvGraphicFramePr/>
          <p:nvPr/>
        </p:nvGraphicFramePr>
        <p:xfrm>
          <a:off x="1681300" y="1195138"/>
          <a:ext cx="3000000" cy="3000000"/>
        </p:xfrm>
        <a:graphic>
          <a:graphicData uri="http://schemas.openxmlformats.org/drawingml/2006/table">
            <a:tbl>
              <a:tblPr>
                <a:noFill/>
                <a:tableStyleId>{3D31DCB4-1EC0-4BE3-8456-6F1F97325B03}</a:tableStyleId>
              </a:tblPr>
              <a:tblGrid>
                <a:gridCol w="1801075">
                  <a:extLst>
                    <a:ext uri="{9D8B030D-6E8A-4147-A177-3AD203B41FA5}">
                      <a16:colId xmlns:a16="http://schemas.microsoft.com/office/drawing/2014/main" val="20000"/>
                    </a:ext>
                  </a:extLst>
                </a:gridCol>
                <a:gridCol w="1801075">
                  <a:extLst>
                    <a:ext uri="{9D8B030D-6E8A-4147-A177-3AD203B41FA5}">
                      <a16:colId xmlns:a16="http://schemas.microsoft.com/office/drawing/2014/main" val="20001"/>
                    </a:ext>
                  </a:extLst>
                </a:gridCol>
                <a:gridCol w="1801075">
                  <a:extLst>
                    <a:ext uri="{9D8B030D-6E8A-4147-A177-3AD203B41FA5}">
                      <a16:colId xmlns:a16="http://schemas.microsoft.com/office/drawing/2014/main" val="20002"/>
                    </a:ext>
                  </a:extLst>
                </a:gridCol>
              </a:tblGrid>
              <a:tr h="381000">
                <a:tc>
                  <a:txBody>
                    <a:bodyPr/>
                    <a:lstStyle/>
                    <a:p>
                      <a:pPr marL="0" marR="0" lvl="0" indent="0" algn="ctr" rtl="0">
                        <a:spcBef>
                          <a:spcPts val="0"/>
                        </a:spcBef>
                        <a:spcAft>
                          <a:spcPts val="0"/>
                        </a:spcAft>
                        <a:buClr>
                          <a:schemeClr val="dk1"/>
                        </a:buClr>
                        <a:buSzPts val="1350"/>
                        <a:buFont typeface="Arial"/>
                        <a:buNone/>
                      </a:pPr>
                      <a:endParaRPr sz="1350" u="none" strike="noStrike" cap="none">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A86E8"/>
                    </a:solidFill>
                  </a:tcPr>
                </a:tc>
                <a:tc>
                  <a:txBody>
                    <a:bodyPr/>
                    <a:lstStyle/>
                    <a:p>
                      <a:pPr marL="0" marR="0" lvl="0" indent="0" algn="ctr" rtl="0">
                        <a:spcBef>
                          <a:spcPts val="0"/>
                        </a:spcBef>
                        <a:spcAft>
                          <a:spcPts val="0"/>
                        </a:spcAft>
                        <a:buClr>
                          <a:srgbClr val="FFFFFF"/>
                        </a:buClr>
                        <a:buSzPts val="1350"/>
                        <a:buFont typeface="Times New Roman"/>
                        <a:buNone/>
                      </a:pPr>
                      <a:r>
                        <a:rPr lang="en" sz="1350" u="none" strike="noStrike" cap="none">
                          <a:solidFill>
                            <a:srgbClr val="FFFFFF"/>
                          </a:solidFill>
                          <a:latin typeface="Times New Roman"/>
                          <a:ea typeface="Times New Roman"/>
                          <a:cs typeface="Times New Roman"/>
                          <a:sym typeface="Times New Roman"/>
                        </a:rPr>
                        <a:t>Log Loss</a:t>
                      </a:r>
                      <a:endParaRPr sz="1350" u="none" strike="noStrike" cap="none">
                        <a:solidFill>
                          <a:srgbClr val="FFFFFF"/>
                        </a:solidFill>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A86E8"/>
                    </a:solidFill>
                  </a:tcPr>
                </a:tc>
                <a:tc>
                  <a:txBody>
                    <a:bodyPr/>
                    <a:lstStyle/>
                    <a:p>
                      <a:pPr marL="0" marR="0" lvl="0" indent="0" algn="ctr" rtl="0">
                        <a:spcBef>
                          <a:spcPts val="0"/>
                        </a:spcBef>
                        <a:spcAft>
                          <a:spcPts val="0"/>
                        </a:spcAft>
                        <a:buClr>
                          <a:srgbClr val="FFFFFF"/>
                        </a:buClr>
                        <a:buSzPts val="1350"/>
                        <a:buFont typeface="Times New Roman"/>
                        <a:buNone/>
                      </a:pPr>
                      <a:r>
                        <a:rPr lang="en" sz="1350" u="none" strike="noStrike" cap="none">
                          <a:solidFill>
                            <a:srgbClr val="FFFFFF"/>
                          </a:solidFill>
                          <a:latin typeface="Times New Roman"/>
                          <a:ea typeface="Times New Roman"/>
                          <a:cs typeface="Times New Roman"/>
                          <a:sym typeface="Times New Roman"/>
                        </a:rPr>
                        <a:t>Overall F1 - score</a:t>
                      </a:r>
                      <a:endParaRPr sz="1350" u="none" strike="noStrike" cap="none">
                        <a:solidFill>
                          <a:srgbClr val="FFFFFF"/>
                        </a:solidFill>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A86E8"/>
                    </a:solidFill>
                  </a:tcPr>
                </a:tc>
                <a:extLst>
                  <a:ext uri="{0D108BD9-81ED-4DB2-BD59-A6C34878D82A}">
                    <a16:rowId xmlns:a16="http://schemas.microsoft.com/office/drawing/2014/main" val="10000"/>
                  </a:ext>
                </a:extLst>
              </a:tr>
              <a:tr h="381000">
                <a:tc>
                  <a:txBody>
                    <a:bodyPr/>
                    <a:lstStyle/>
                    <a:p>
                      <a:pPr marL="0" marR="0" lvl="0" indent="0" algn="ctr" rtl="0">
                        <a:spcBef>
                          <a:spcPts val="0"/>
                        </a:spcBef>
                        <a:spcAft>
                          <a:spcPts val="0"/>
                        </a:spcAft>
                        <a:buClr>
                          <a:schemeClr val="dk1"/>
                        </a:buClr>
                        <a:buSzPts val="1350"/>
                        <a:buFont typeface="Times New Roman"/>
                        <a:buNone/>
                      </a:pPr>
                      <a:r>
                        <a:rPr lang="en" sz="1350" u="none" strike="noStrike" cap="none">
                          <a:latin typeface="Times New Roman"/>
                          <a:ea typeface="Times New Roman"/>
                          <a:cs typeface="Times New Roman"/>
                          <a:sym typeface="Times New Roman"/>
                        </a:rPr>
                        <a:t>Lightgbm</a:t>
                      </a:r>
                      <a:endParaRPr sz="1350" u="none" strike="noStrike" cap="none">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marR="0" lvl="0" indent="0" algn="ctr" rtl="0">
                        <a:spcBef>
                          <a:spcPts val="0"/>
                        </a:spcBef>
                        <a:spcAft>
                          <a:spcPts val="0"/>
                        </a:spcAft>
                        <a:buClr>
                          <a:schemeClr val="dk1"/>
                        </a:buClr>
                        <a:buSzPts val="1350"/>
                        <a:buFont typeface="Times New Roman"/>
                        <a:buNone/>
                      </a:pPr>
                      <a:r>
                        <a:rPr lang="en" sz="1350" u="none" strike="noStrike" cap="none">
                          <a:latin typeface="Times New Roman"/>
                          <a:ea typeface="Times New Roman"/>
                          <a:cs typeface="Times New Roman"/>
                          <a:sym typeface="Times New Roman"/>
                        </a:rPr>
                        <a:t>0.442</a:t>
                      </a:r>
                      <a:endParaRPr sz="1350" u="none" strike="noStrike" cap="none">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marR="0" lvl="0" indent="0" algn="ctr" rtl="0">
                        <a:spcBef>
                          <a:spcPts val="0"/>
                        </a:spcBef>
                        <a:spcAft>
                          <a:spcPts val="0"/>
                        </a:spcAft>
                        <a:buClr>
                          <a:schemeClr val="dk1"/>
                        </a:buClr>
                        <a:buSzPts val="1350"/>
                        <a:buFont typeface="Times New Roman"/>
                        <a:buNone/>
                      </a:pPr>
                      <a:r>
                        <a:rPr lang="en" sz="1350" u="none" strike="noStrike" cap="none">
                          <a:latin typeface="Times New Roman"/>
                          <a:ea typeface="Times New Roman"/>
                          <a:cs typeface="Times New Roman"/>
                          <a:sym typeface="Times New Roman"/>
                        </a:rPr>
                        <a:t>0.80</a:t>
                      </a:r>
                      <a:endParaRPr sz="1350" u="none" strike="noStrike" cap="none">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1"/>
                  </a:ext>
                </a:extLst>
              </a:tr>
              <a:tr h="381000">
                <a:tc>
                  <a:txBody>
                    <a:bodyPr/>
                    <a:lstStyle/>
                    <a:p>
                      <a:pPr marL="0" marR="0" lvl="0" indent="0" algn="ctr" rtl="0">
                        <a:spcBef>
                          <a:spcPts val="0"/>
                        </a:spcBef>
                        <a:spcAft>
                          <a:spcPts val="0"/>
                        </a:spcAft>
                        <a:buClr>
                          <a:schemeClr val="dk1"/>
                        </a:buClr>
                        <a:buSzPts val="1350"/>
                        <a:buFont typeface="Times New Roman"/>
                        <a:buNone/>
                      </a:pPr>
                      <a:r>
                        <a:rPr lang="en" sz="1350" u="none" strike="noStrike" cap="none">
                          <a:latin typeface="Times New Roman"/>
                          <a:ea typeface="Times New Roman"/>
                          <a:cs typeface="Times New Roman"/>
                          <a:sym typeface="Times New Roman"/>
                        </a:rPr>
                        <a:t>XGboost</a:t>
                      </a:r>
                      <a:endParaRPr sz="1350" u="none" strike="noStrike" cap="none">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marR="0" lvl="0" indent="0" algn="ctr" rtl="0">
                        <a:spcBef>
                          <a:spcPts val="0"/>
                        </a:spcBef>
                        <a:spcAft>
                          <a:spcPts val="0"/>
                        </a:spcAft>
                        <a:buClr>
                          <a:schemeClr val="dk1"/>
                        </a:buClr>
                        <a:buSzPts val="1350"/>
                        <a:buFont typeface="Times New Roman"/>
                        <a:buNone/>
                      </a:pPr>
                      <a:r>
                        <a:rPr lang="en" sz="1350" u="none" strike="noStrike" cap="none">
                          <a:latin typeface="Times New Roman"/>
                          <a:ea typeface="Times New Roman"/>
                          <a:cs typeface="Times New Roman"/>
                          <a:sym typeface="Times New Roman"/>
                        </a:rPr>
                        <a:t>0.442</a:t>
                      </a:r>
                      <a:endParaRPr sz="1350" u="none" strike="noStrike" cap="none">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marR="0" lvl="0" indent="0" algn="ctr" rtl="0">
                        <a:spcBef>
                          <a:spcPts val="0"/>
                        </a:spcBef>
                        <a:spcAft>
                          <a:spcPts val="0"/>
                        </a:spcAft>
                        <a:buClr>
                          <a:schemeClr val="dk1"/>
                        </a:buClr>
                        <a:buSzPts val="1350"/>
                        <a:buFont typeface="Times New Roman"/>
                        <a:buNone/>
                      </a:pPr>
                      <a:r>
                        <a:rPr lang="en" sz="1350" u="none" strike="noStrike" cap="none">
                          <a:latin typeface="Times New Roman"/>
                          <a:ea typeface="Times New Roman"/>
                          <a:cs typeface="Times New Roman"/>
                          <a:sym typeface="Times New Roman"/>
                        </a:rPr>
                        <a:t>0.80</a:t>
                      </a:r>
                      <a:endParaRPr sz="1350" u="none" strike="noStrike" cap="none">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2"/>
                  </a:ext>
                </a:extLst>
              </a:tr>
              <a:tr h="381000">
                <a:tc>
                  <a:txBody>
                    <a:bodyPr/>
                    <a:lstStyle/>
                    <a:p>
                      <a:pPr marL="0" marR="0" lvl="0" indent="0" algn="ctr" rtl="0">
                        <a:spcBef>
                          <a:spcPts val="0"/>
                        </a:spcBef>
                        <a:spcAft>
                          <a:spcPts val="0"/>
                        </a:spcAft>
                        <a:buClr>
                          <a:schemeClr val="dk1"/>
                        </a:buClr>
                        <a:buSzPts val="1350"/>
                        <a:buFont typeface="Times New Roman"/>
                        <a:buNone/>
                      </a:pPr>
                      <a:r>
                        <a:rPr lang="en" sz="1350" u="none" strike="noStrike" cap="none">
                          <a:latin typeface="Times New Roman"/>
                          <a:ea typeface="Times New Roman"/>
                          <a:cs typeface="Times New Roman"/>
                          <a:sym typeface="Times New Roman"/>
                        </a:rPr>
                        <a:t>Logistic Regression</a:t>
                      </a:r>
                      <a:endParaRPr sz="1350" u="none" strike="noStrike" cap="none">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marR="0" lvl="0" indent="0" algn="ctr" rtl="0">
                        <a:spcBef>
                          <a:spcPts val="0"/>
                        </a:spcBef>
                        <a:spcAft>
                          <a:spcPts val="0"/>
                        </a:spcAft>
                        <a:buClr>
                          <a:schemeClr val="dk1"/>
                        </a:buClr>
                        <a:buSzPts val="1350"/>
                        <a:buFont typeface="Times New Roman"/>
                        <a:buNone/>
                      </a:pPr>
                      <a:r>
                        <a:rPr lang="en" sz="1350" u="none" strike="noStrike" cap="none">
                          <a:latin typeface="Times New Roman"/>
                          <a:ea typeface="Times New Roman"/>
                          <a:cs typeface="Times New Roman"/>
                          <a:sym typeface="Times New Roman"/>
                        </a:rPr>
                        <a:t>0.517</a:t>
                      </a:r>
                      <a:endParaRPr sz="1350" u="none" strike="noStrike" cap="none">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marR="0" lvl="0" indent="0" algn="ctr" rtl="0">
                        <a:spcBef>
                          <a:spcPts val="0"/>
                        </a:spcBef>
                        <a:spcAft>
                          <a:spcPts val="0"/>
                        </a:spcAft>
                        <a:buClr>
                          <a:schemeClr val="dk1"/>
                        </a:buClr>
                        <a:buSzPts val="1350"/>
                        <a:buFont typeface="Times New Roman"/>
                        <a:buNone/>
                      </a:pPr>
                      <a:r>
                        <a:rPr lang="en" sz="1350" u="none" strike="noStrike" cap="none">
                          <a:latin typeface="Times New Roman"/>
                          <a:ea typeface="Times New Roman"/>
                          <a:cs typeface="Times New Roman"/>
                          <a:sym typeface="Times New Roman"/>
                        </a:rPr>
                        <a:t>0.75</a:t>
                      </a:r>
                      <a:endParaRPr sz="1350" u="none" strike="noStrike" cap="none">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3"/>
                  </a:ext>
                </a:extLst>
              </a:tr>
              <a:tr h="381000">
                <a:tc>
                  <a:txBody>
                    <a:bodyPr/>
                    <a:lstStyle/>
                    <a:p>
                      <a:pPr marL="0" marR="0" lvl="0" indent="0" algn="ctr" rtl="0">
                        <a:spcBef>
                          <a:spcPts val="0"/>
                        </a:spcBef>
                        <a:spcAft>
                          <a:spcPts val="0"/>
                        </a:spcAft>
                        <a:buClr>
                          <a:schemeClr val="dk1"/>
                        </a:buClr>
                        <a:buSzPts val="1100"/>
                        <a:buFont typeface="Arial"/>
                        <a:buNone/>
                      </a:pPr>
                      <a:r>
                        <a:rPr lang="en" sz="1350" u="none" strike="noStrike" cap="none">
                          <a:solidFill>
                            <a:schemeClr val="dk1"/>
                          </a:solidFill>
                          <a:latin typeface="Times New Roman"/>
                          <a:ea typeface="Times New Roman"/>
                          <a:cs typeface="Times New Roman"/>
                          <a:sym typeface="Times New Roman"/>
                        </a:rPr>
                        <a:t>Ensemble</a:t>
                      </a:r>
                      <a:endParaRPr sz="1350" u="none" strike="noStrike" cap="none">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marR="0" lvl="0" indent="0" algn="ctr" rtl="0">
                        <a:spcBef>
                          <a:spcPts val="0"/>
                        </a:spcBef>
                        <a:spcAft>
                          <a:spcPts val="0"/>
                        </a:spcAft>
                        <a:buClr>
                          <a:schemeClr val="dk1"/>
                        </a:buClr>
                        <a:buSzPts val="1350"/>
                        <a:buFont typeface="Times New Roman"/>
                        <a:buNone/>
                      </a:pPr>
                      <a:r>
                        <a:rPr lang="en" sz="1350" u="none" strike="noStrike" cap="none">
                          <a:latin typeface="Times New Roman"/>
                          <a:ea typeface="Times New Roman"/>
                          <a:cs typeface="Times New Roman"/>
                          <a:sym typeface="Times New Roman"/>
                        </a:rPr>
                        <a:t>0.442</a:t>
                      </a:r>
                      <a:endParaRPr sz="1350" u="none" strike="noStrike" cap="none">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marR="0" lvl="0" indent="0" algn="ctr" rtl="0">
                        <a:spcBef>
                          <a:spcPts val="0"/>
                        </a:spcBef>
                        <a:spcAft>
                          <a:spcPts val="0"/>
                        </a:spcAft>
                        <a:buClr>
                          <a:schemeClr val="dk1"/>
                        </a:buClr>
                        <a:buSzPts val="1350"/>
                        <a:buFont typeface="Times New Roman"/>
                        <a:buNone/>
                      </a:pPr>
                      <a:r>
                        <a:rPr lang="en" sz="1350" u="none" strike="noStrike" cap="none">
                          <a:latin typeface="Times New Roman"/>
                          <a:ea typeface="Times New Roman"/>
                          <a:cs typeface="Times New Roman"/>
                          <a:sym typeface="Times New Roman"/>
                        </a:rPr>
                        <a:t>0.81</a:t>
                      </a:r>
                      <a:endParaRPr sz="1350" u="none" strike="noStrike" cap="none">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4"/>
                  </a:ext>
                </a:extLst>
              </a:tr>
            </a:tbl>
          </a:graphicData>
        </a:graphic>
      </p:graphicFrame>
      <p:sp>
        <p:nvSpPr>
          <p:cNvPr id="114" name="Google Shape;114;p13"/>
          <p:cNvSpPr txBox="1"/>
          <p:nvPr/>
        </p:nvSpPr>
        <p:spPr>
          <a:xfrm>
            <a:off x="1430212" y="3274431"/>
            <a:ext cx="8001000" cy="11565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Times New Roman"/>
                <a:ea typeface="Times New Roman"/>
                <a:cs typeface="Times New Roman"/>
                <a:sym typeface="Times New Roman"/>
              </a:rPr>
              <a:t>We splitted three seasons (17, 18, 19) as our testing set.</a:t>
            </a:r>
            <a:endParaRPr sz="1400" b="0" i="0" u="none" strike="noStrike" cap="none">
              <a:solidFill>
                <a:srgbClr val="000000"/>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Times New Roman"/>
                <a:ea typeface="Times New Roman"/>
                <a:cs typeface="Times New Roman"/>
                <a:sym typeface="Times New Roman"/>
              </a:rPr>
              <a:t>We included Logistic Regression as a comparison</a:t>
            </a:r>
            <a:endParaRPr sz="1400" b="0" i="0" u="none" strike="noStrike" cap="none">
              <a:solidFill>
                <a:srgbClr val="000000"/>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Times New Roman"/>
                <a:ea typeface="Times New Roman"/>
                <a:cs typeface="Times New Roman"/>
                <a:sym typeface="Times New Roman"/>
              </a:rPr>
              <a:t>Overall precision of the ensemble model is around 80%.</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4"/>
          <p:cNvSpPr txBox="1">
            <a:spLocks noGrp="1"/>
          </p:cNvSpPr>
          <p:nvPr>
            <p:ph type="title"/>
          </p:nvPr>
        </p:nvSpPr>
        <p:spPr>
          <a:xfrm>
            <a:off x="92070" y="222052"/>
            <a:ext cx="7886700" cy="583941"/>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Region Overview</a:t>
            </a:r>
            <a:endParaRPr>
              <a:latin typeface="Times New Roman"/>
              <a:ea typeface="Times New Roman"/>
              <a:cs typeface="Times New Roman"/>
              <a:sym typeface="Times New Roman"/>
            </a:endParaRPr>
          </a:p>
        </p:txBody>
      </p:sp>
      <p:sp>
        <p:nvSpPr>
          <p:cNvPr id="120" name="Google Shape;120;p14"/>
          <p:cNvSpPr txBox="1">
            <a:spLocks noGrp="1"/>
          </p:cNvSpPr>
          <p:nvPr>
            <p:ph type="body" idx="1"/>
          </p:nvPr>
        </p:nvSpPr>
        <p:spPr>
          <a:xfrm>
            <a:off x="92070" y="970184"/>
            <a:ext cx="7886700" cy="715876"/>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chemeClr val="dk1"/>
              </a:buClr>
              <a:buSzPts val="1800"/>
              <a:buChar char="●"/>
            </a:pPr>
            <a:r>
              <a:rPr lang="en">
                <a:latin typeface="Times New Roman"/>
                <a:ea typeface="Times New Roman"/>
                <a:cs typeface="Times New Roman"/>
                <a:sym typeface="Times New Roman"/>
              </a:rPr>
              <a:t>The table gives the average winning probability of seed-one teams versus the other teams in the same region respectively</a:t>
            </a:r>
            <a:endParaRPr>
              <a:latin typeface="Times New Roman"/>
              <a:ea typeface="Times New Roman"/>
              <a:cs typeface="Times New Roman"/>
              <a:sym typeface="Times New Roman"/>
            </a:endParaRPr>
          </a:p>
          <a:p>
            <a:pPr marL="457200" lvl="0" indent="0" algn="l" rtl="0">
              <a:lnSpc>
                <a:spcPct val="100000"/>
              </a:lnSpc>
              <a:spcBef>
                <a:spcPts val="1600"/>
              </a:spcBef>
              <a:spcAft>
                <a:spcPts val="0"/>
              </a:spcAft>
              <a:buClr>
                <a:schemeClr val="dk1"/>
              </a:buClr>
              <a:buSzPts val="1800"/>
              <a:buNone/>
            </a:pPr>
            <a:endParaRPr>
              <a:latin typeface="Times New Roman"/>
              <a:ea typeface="Times New Roman"/>
              <a:cs typeface="Times New Roman"/>
              <a:sym typeface="Times New Roman"/>
            </a:endParaRPr>
          </a:p>
          <a:p>
            <a:pPr marL="914400" lvl="0" indent="0" algn="l" rtl="0">
              <a:lnSpc>
                <a:spcPct val="100000"/>
              </a:lnSpc>
              <a:spcBef>
                <a:spcPts val="1600"/>
              </a:spcBef>
              <a:spcAft>
                <a:spcPts val="0"/>
              </a:spcAft>
              <a:buClr>
                <a:schemeClr val="dk1"/>
              </a:buClr>
              <a:buSzPts val="1400"/>
              <a:buNone/>
            </a:pPr>
            <a:endParaRPr sz="1400">
              <a:latin typeface="Times New Roman"/>
              <a:ea typeface="Times New Roman"/>
              <a:cs typeface="Times New Roman"/>
              <a:sym typeface="Times New Roman"/>
            </a:endParaRPr>
          </a:p>
          <a:p>
            <a:pPr marL="457200" lvl="0" indent="0" algn="l" rtl="0">
              <a:lnSpc>
                <a:spcPct val="100000"/>
              </a:lnSpc>
              <a:spcBef>
                <a:spcPts val="1600"/>
              </a:spcBef>
              <a:spcAft>
                <a:spcPts val="1600"/>
              </a:spcAft>
              <a:buClr>
                <a:schemeClr val="dk1"/>
              </a:buClr>
              <a:buSzPts val="1400"/>
              <a:buNone/>
            </a:pPr>
            <a:endParaRPr sz="1400">
              <a:latin typeface="Times New Roman"/>
              <a:ea typeface="Times New Roman"/>
              <a:cs typeface="Times New Roman"/>
              <a:sym typeface="Times New Roman"/>
            </a:endParaRPr>
          </a:p>
        </p:txBody>
      </p:sp>
      <p:graphicFrame>
        <p:nvGraphicFramePr>
          <p:cNvPr id="121" name="Google Shape;121;p14"/>
          <p:cNvGraphicFramePr/>
          <p:nvPr/>
        </p:nvGraphicFramePr>
        <p:xfrm>
          <a:off x="5100630" y="1600275"/>
          <a:ext cx="3000000" cy="3000000"/>
        </p:xfrm>
        <a:graphic>
          <a:graphicData uri="http://schemas.openxmlformats.org/drawingml/2006/table">
            <a:tbl>
              <a:tblPr>
                <a:noFill/>
                <a:tableStyleId>{3D31DCB4-1EC0-4BE3-8456-6F1F97325B03}</a:tableStyleId>
              </a:tblPr>
              <a:tblGrid>
                <a:gridCol w="1918625">
                  <a:extLst>
                    <a:ext uri="{9D8B030D-6E8A-4147-A177-3AD203B41FA5}">
                      <a16:colId xmlns:a16="http://schemas.microsoft.com/office/drawing/2014/main" val="20000"/>
                    </a:ext>
                  </a:extLst>
                </a:gridCol>
                <a:gridCol w="1918625">
                  <a:extLst>
                    <a:ext uri="{9D8B030D-6E8A-4147-A177-3AD203B41FA5}">
                      <a16:colId xmlns:a16="http://schemas.microsoft.com/office/drawing/2014/main" val="20001"/>
                    </a:ext>
                  </a:extLst>
                </a:gridCol>
              </a:tblGrid>
              <a:tr h="386450">
                <a:tc>
                  <a:txBody>
                    <a:bodyPr/>
                    <a:lstStyle/>
                    <a:p>
                      <a:pPr marL="0" marR="0" lvl="0" indent="0" algn="ctr" rtl="0">
                        <a:spcBef>
                          <a:spcPts val="0"/>
                        </a:spcBef>
                        <a:spcAft>
                          <a:spcPts val="0"/>
                        </a:spcAft>
                        <a:buClr>
                          <a:schemeClr val="dk1"/>
                        </a:buClr>
                        <a:buSzPts val="1350"/>
                        <a:buFont typeface="Times New Roman"/>
                        <a:buNone/>
                      </a:pPr>
                      <a:r>
                        <a:rPr lang="en" sz="1350" u="none" strike="noStrike" cap="none">
                          <a:latin typeface="Times New Roman"/>
                          <a:ea typeface="Times New Roman"/>
                          <a:cs typeface="Times New Roman"/>
                          <a:sym typeface="Times New Roman"/>
                        </a:rPr>
                        <a:t>Region</a:t>
                      </a:r>
                      <a:endParaRPr sz="1350" u="none" strike="noStrike" cap="none">
                        <a:latin typeface="Times New Roman"/>
                        <a:ea typeface="Times New Roman"/>
                        <a:cs typeface="Times New Roman"/>
                        <a:sym typeface="Times New Roman"/>
                      </a:endParaRPr>
                    </a:p>
                  </a:txBody>
                  <a:tcPr marL="91425" marR="91425" marT="91425" marB="91425">
                    <a:solidFill>
                      <a:srgbClr val="4A86E8"/>
                    </a:solidFill>
                  </a:tcPr>
                </a:tc>
                <a:tc>
                  <a:txBody>
                    <a:bodyPr/>
                    <a:lstStyle/>
                    <a:p>
                      <a:pPr marL="0" marR="0" lvl="0" indent="0" algn="ctr" rtl="0">
                        <a:spcBef>
                          <a:spcPts val="0"/>
                        </a:spcBef>
                        <a:spcAft>
                          <a:spcPts val="0"/>
                        </a:spcAft>
                        <a:buClr>
                          <a:schemeClr val="dk1"/>
                        </a:buClr>
                        <a:buSzPts val="1350"/>
                        <a:buFont typeface="Times New Roman"/>
                        <a:buNone/>
                      </a:pPr>
                      <a:r>
                        <a:rPr lang="en" sz="1350" u="none" strike="noStrike" cap="none">
                          <a:latin typeface="Times New Roman"/>
                          <a:ea typeface="Times New Roman"/>
                          <a:cs typeface="Times New Roman"/>
                          <a:sym typeface="Times New Roman"/>
                        </a:rPr>
                        <a:t>Mean Win_prob</a:t>
                      </a:r>
                      <a:endParaRPr sz="1350" u="none" strike="noStrike" cap="none">
                        <a:latin typeface="Times New Roman"/>
                        <a:ea typeface="Times New Roman"/>
                        <a:cs typeface="Times New Roman"/>
                        <a:sym typeface="Times New Roman"/>
                      </a:endParaRPr>
                    </a:p>
                  </a:txBody>
                  <a:tcPr marL="91425" marR="91425" marT="91425" marB="91425">
                    <a:solidFill>
                      <a:srgbClr val="4A86E8"/>
                    </a:solidFill>
                  </a:tcPr>
                </a:tc>
                <a:extLst>
                  <a:ext uri="{0D108BD9-81ED-4DB2-BD59-A6C34878D82A}">
                    <a16:rowId xmlns:a16="http://schemas.microsoft.com/office/drawing/2014/main" val="10000"/>
                  </a:ext>
                </a:extLst>
              </a:tr>
              <a:tr h="386450">
                <a:tc>
                  <a:txBody>
                    <a:bodyPr/>
                    <a:lstStyle/>
                    <a:p>
                      <a:pPr marL="0" marR="0" lvl="0" indent="0" algn="ctr" rtl="0">
                        <a:spcBef>
                          <a:spcPts val="0"/>
                        </a:spcBef>
                        <a:spcAft>
                          <a:spcPts val="0"/>
                        </a:spcAft>
                        <a:buClr>
                          <a:schemeClr val="dk1"/>
                        </a:buClr>
                        <a:buSzPts val="1350"/>
                        <a:buFont typeface="Times New Roman"/>
                        <a:buNone/>
                      </a:pPr>
                      <a:r>
                        <a:rPr lang="en" sz="1350" u="none" strike="noStrike" cap="none">
                          <a:latin typeface="Times New Roman"/>
                          <a:ea typeface="Times New Roman"/>
                          <a:cs typeface="Times New Roman"/>
                          <a:sym typeface="Times New Roman"/>
                        </a:rPr>
                        <a:t>W (South)</a:t>
                      </a:r>
                      <a:endParaRPr sz="13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spcBef>
                          <a:spcPts val="0"/>
                        </a:spcBef>
                        <a:spcAft>
                          <a:spcPts val="0"/>
                        </a:spcAft>
                        <a:buClr>
                          <a:schemeClr val="dk1"/>
                        </a:buClr>
                        <a:buSzPts val="1350"/>
                        <a:buFont typeface="Times New Roman"/>
                        <a:buNone/>
                      </a:pPr>
                      <a:r>
                        <a:rPr lang="en" sz="1350" u="none" strike="noStrike" cap="none">
                          <a:latin typeface="Times New Roman"/>
                          <a:ea typeface="Times New Roman"/>
                          <a:cs typeface="Times New Roman"/>
                          <a:sym typeface="Times New Roman"/>
                        </a:rPr>
                        <a:t>0.878</a:t>
                      </a:r>
                      <a:endParaRPr sz="135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86450">
                <a:tc>
                  <a:txBody>
                    <a:bodyPr/>
                    <a:lstStyle/>
                    <a:p>
                      <a:pPr marL="0" marR="0" lvl="0" indent="0" algn="ctr" rtl="0">
                        <a:spcBef>
                          <a:spcPts val="0"/>
                        </a:spcBef>
                        <a:spcAft>
                          <a:spcPts val="0"/>
                        </a:spcAft>
                        <a:buClr>
                          <a:schemeClr val="dk1"/>
                        </a:buClr>
                        <a:buSzPts val="1350"/>
                        <a:buFont typeface="Times New Roman"/>
                        <a:buNone/>
                      </a:pPr>
                      <a:r>
                        <a:rPr lang="en" sz="1350" u="none" strike="noStrike" cap="none">
                          <a:latin typeface="Times New Roman"/>
                          <a:ea typeface="Times New Roman"/>
                          <a:cs typeface="Times New Roman"/>
                          <a:sym typeface="Times New Roman"/>
                        </a:rPr>
                        <a:t>X (East)</a:t>
                      </a:r>
                      <a:endParaRPr sz="13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spcBef>
                          <a:spcPts val="0"/>
                        </a:spcBef>
                        <a:spcAft>
                          <a:spcPts val="0"/>
                        </a:spcAft>
                        <a:buClr>
                          <a:schemeClr val="dk1"/>
                        </a:buClr>
                        <a:buSzPts val="1350"/>
                        <a:buFont typeface="Times New Roman"/>
                        <a:buNone/>
                      </a:pPr>
                      <a:r>
                        <a:rPr lang="en" sz="1350" u="none" strike="noStrike" cap="none">
                          <a:latin typeface="Times New Roman"/>
                          <a:ea typeface="Times New Roman"/>
                          <a:cs typeface="Times New Roman"/>
                          <a:sym typeface="Times New Roman"/>
                        </a:rPr>
                        <a:t>0.858</a:t>
                      </a:r>
                      <a:endParaRPr sz="135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86450">
                <a:tc>
                  <a:txBody>
                    <a:bodyPr/>
                    <a:lstStyle/>
                    <a:p>
                      <a:pPr marL="0" marR="0" lvl="0" indent="0" algn="ctr" rtl="0">
                        <a:spcBef>
                          <a:spcPts val="0"/>
                        </a:spcBef>
                        <a:spcAft>
                          <a:spcPts val="0"/>
                        </a:spcAft>
                        <a:buClr>
                          <a:schemeClr val="dk1"/>
                        </a:buClr>
                        <a:buSzPts val="1350"/>
                        <a:buFont typeface="Times New Roman"/>
                        <a:buNone/>
                      </a:pPr>
                      <a:r>
                        <a:rPr lang="en" sz="1350" u="none" strike="noStrike" cap="none">
                          <a:latin typeface="Times New Roman"/>
                          <a:ea typeface="Times New Roman"/>
                          <a:cs typeface="Times New Roman"/>
                          <a:sym typeface="Times New Roman"/>
                        </a:rPr>
                        <a:t>Y (Midwest)</a:t>
                      </a:r>
                      <a:endParaRPr sz="1350" u="none" strike="noStrike" cap="none">
                        <a:latin typeface="Times New Roman"/>
                        <a:ea typeface="Times New Roman"/>
                        <a:cs typeface="Times New Roman"/>
                        <a:sym typeface="Times New Roman"/>
                      </a:endParaRPr>
                    </a:p>
                  </a:txBody>
                  <a:tcPr marL="91425" marR="91425" marT="91425" marB="91425">
                    <a:solidFill>
                      <a:srgbClr val="FF9900"/>
                    </a:solidFill>
                  </a:tcPr>
                </a:tc>
                <a:tc>
                  <a:txBody>
                    <a:bodyPr/>
                    <a:lstStyle/>
                    <a:p>
                      <a:pPr marL="0" marR="0" lvl="0" indent="0" algn="ctr" rtl="0">
                        <a:spcBef>
                          <a:spcPts val="0"/>
                        </a:spcBef>
                        <a:spcAft>
                          <a:spcPts val="0"/>
                        </a:spcAft>
                        <a:buClr>
                          <a:schemeClr val="dk1"/>
                        </a:buClr>
                        <a:buSzPts val="1350"/>
                        <a:buFont typeface="Times New Roman"/>
                        <a:buNone/>
                      </a:pPr>
                      <a:r>
                        <a:rPr lang="en" sz="1350" u="none" strike="noStrike" cap="none">
                          <a:latin typeface="Times New Roman"/>
                          <a:ea typeface="Times New Roman"/>
                          <a:cs typeface="Times New Roman"/>
                          <a:sym typeface="Times New Roman"/>
                        </a:rPr>
                        <a:t>0.921</a:t>
                      </a:r>
                      <a:endParaRPr sz="1350" u="none" strike="noStrike" cap="none">
                        <a:latin typeface="Times New Roman"/>
                        <a:ea typeface="Times New Roman"/>
                        <a:cs typeface="Times New Roman"/>
                        <a:sym typeface="Times New Roman"/>
                      </a:endParaRPr>
                    </a:p>
                  </a:txBody>
                  <a:tcPr marL="91425" marR="91425" marT="91425" marB="91425">
                    <a:solidFill>
                      <a:srgbClr val="FF9900"/>
                    </a:solidFill>
                  </a:tcPr>
                </a:tc>
                <a:extLst>
                  <a:ext uri="{0D108BD9-81ED-4DB2-BD59-A6C34878D82A}">
                    <a16:rowId xmlns:a16="http://schemas.microsoft.com/office/drawing/2014/main" val="10003"/>
                  </a:ext>
                </a:extLst>
              </a:tr>
              <a:tr h="386450">
                <a:tc>
                  <a:txBody>
                    <a:bodyPr/>
                    <a:lstStyle/>
                    <a:p>
                      <a:pPr marL="0" marR="0" lvl="0" indent="0" algn="ctr" rtl="0">
                        <a:spcBef>
                          <a:spcPts val="0"/>
                        </a:spcBef>
                        <a:spcAft>
                          <a:spcPts val="0"/>
                        </a:spcAft>
                        <a:buClr>
                          <a:schemeClr val="dk1"/>
                        </a:buClr>
                        <a:buSzPts val="1350"/>
                        <a:buFont typeface="Times New Roman"/>
                        <a:buNone/>
                      </a:pPr>
                      <a:r>
                        <a:rPr lang="en" sz="1350" u="none" strike="noStrike" cap="none">
                          <a:latin typeface="Times New Roman"/>
                          <a:ea typeface="Times New Roman"/>
                          <a:cs typeface="Times New Roman"/>
                          <a:sym typeface="Times New Roman"/>
                        </a:rPr>
                        <a:t>Z (West)</a:t>
                      </a:r>
                      <a:endParaRPr sz="13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spcBef>
                          <a:spcPts val="0"/>
                        </a:spcBef>
                        <a:spcAft>
                          <a:spcPts val="0"/>
                        </a:spcAft>
                        <a:buClr>
                          <a:schemeClr val="dk1"/>
                        </a:buClr>
                        <a:buSzPts val="1350"/>
                        <a:buFont typeface="Times New Roman"/>
                        <a:buNone/>
                      </a:pPr>
                      <a:r>
                        <a:rPr lang="en" sz="1350" u="none" strike="noStrike" cap="none">
                          <a:latin typeface="Times New Roman"/>
                          <a:ea typeface="Times New Roman"/>
                          <a:cs typeface="Times New Roman"/>
                          <a:sym typeface="Times New Roman"/>
                        </a:rPr>
                        <a:t>0.868</a:t>
                      </a:r>
                      <a:endParaRPr sz="135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122" name="Google Shape;122;p14"/>
          <p:cNvSpPr txBox="1"/>
          <p:nvPr/>
        </p:nvSpPr>
        <p:spPr>
          <a:xfrm>
            <a:off x="92070" y="1862446"/>
            <a:ext cx="4722917" cy="3836948"/>
          </a:xfrm>
          <a:prstGeom prst="rect">
            <a:avLst/>
          </a:prstGeom>
          <a:noFill/>
          <a:ln>
            <a:noFill/>
          </a:ln>
        </p:spPr>
        <p:txBody>
          <a:bodyPr spcFirstLastPara="1" wrap="square" lIns="91425" tIns="45700" rIns="91425" bIns="45700" anchor="t" anchorCtr="0">
            <a:spAutoFit/>
          </a:bodyPr>
          <a:lstStyle/>
          <a:p>
            <a:pPr marL="457200" marR="0" lvl="0" indent="-342900" algn="just"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Times New Roman"/>
                <a:ea typeface="Times New Roman"/>
                <a:cs typeface="Times New Roman"/>
                <a:sym typeface="Times New Roman"/>
              </a:rPr>
              <a:t>Since the Mean Win_prob of region Y is much higher, and other teams of Y are also competitive according to the history. We present that seed-one of region Y, namely </a:t>
            </a:r>
            <a:r>
              <a:rPr lang="en" sz="1800" b="0" i="0" u="none" strike="noStrike" cap="none">
                <a:solidFill>
                  <a:srgbClr val="FF0000"/>
                </a:solidFill>
                <a:latin typeface="Times New Roman"/>
                <a:ea typeface="Times New Roman"/>
                <a:cs typeface="Times New Roman"/>
                <a:sym typeface="Times New Roman"/>
              </a:rPr>
              <a:t>Kansas</a:t>
            </a:r>
            <a:r>
              <a:rPr lang="en" sz="1800" b="0" i="0" u="none" strike="noStrike" cap="none">
                <a:solidFill>
                  <a:srgbClr val="000000"/>
                </a:solidFill>
                <a:latin typeface="Times New Roman"/>
                <a:ea typeface="Times New Roman"/>
                <a:cs typeface="Times New Roman"/>
                <a:sym typeface="Times New Roman"/>
              </a:rPr>
              <a:t> has a high chance of winning Final Four, or even Championship</a:t>
            </a:r>
            <a:endParaRPr/>
          </a:p>
          <a:p>
            <a:pPr marL="457200" marR="0" lvl="0" indent="-228600" algn="just"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457200" marR="0" lvl="0" indent="0" algn="just" rtl="0">
              <a:lnSpc>
                <a:spcPct val="100000"/>
              </a:lnSpc>
              <a:spcBef>
                <a:spcPts val="1600"/>
              </a:spcBef>
              <a:spcAft>
                <a:spcPts val="0"/>
              </a:spcAft>
              <a:buNone/>
            </a:pPr>
            <a:endParaRPr sz="1800" b="0" i="0" u="none" strike="noStrike" cap="none">
              <a:solidFill>
                <a:srgbClr val="000000"/>
              </a:solidFill>
              <a:latin typeface="Times New Roman"/>
              <a:ea typeface="Times New Roman"/>
              <a:cs typeface="Times New Roman"/>
              <a:sym typeface="Times New Roman"/>
            </a:endParaRPr>
          </a:p>
          <a:p>
            <a:pPr marL="914400" marR="0" lvl="0" indent="0" algn="just" rtl="0">
              <a:lnSpc>
                <a:spcPct val="100000"/>
              </a:lnSpc>
              <a:spcBef>
                <a:spcPts val="1600"/>
              </a:spcBef>
              <a:spcAft>
                <a:spcPts val="0"/>
              </a:spcAft>
              <a:buNone/>
            </a:pPr>
            <a:endParaRPr sz="1400" b="0" i="0" u="none" strike="noStrike" cap="none">
              <a:solidFill>
                <a:srgbClr val="000000"/>
              </a:solidFill>
              <a:latin typeface="Times New Roman"/>
              <a:ea typeface="Times New Roman"/>
              <a:cs typeface="Times New Roman"/>
              <a:sym typeface="Times New Roman"/>
            </a:endParaRPr>
          </a:p>
          <a:p>
            <a:pPr marL="457200" marR="0" lvl="0" indent="0" algn="just" rtl="0">
              <a:lnSpc>
                <a:spcPct val="100000"/>
              </a:lnSpc>
              <a:spcBef>
                <a:spcPts val="1600"/>
              </a:spcBef>
              <a:spcAft>
                <a:spcPts val="0"/>
              </a:spcAft>
              <a:buNone/>
            </a:pPr>
            <a:endParaRPr sz="14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160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5"/>
          <p:cNvSpPr txBox="1">
            <a:spLocks noGrp="1"/>
          </p:cNvSpPr>
          <p:nvPr>
            <p:ph type="title"/>
          </p:nvPr>
        </p:nvSpPr>
        <p:spPr>
          <a:xfrm>
            <a:off x="92070" y="222052"/>
            <a:ext cx="7886700" cy="583941"/>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600"/>
              <a:buFont typeface="Times New Roman"/>
              <a:buNone/>
            </a:pPr>
            <a:r>
              <a:rPr lang="en">
                <a:latin typeface="Times New Roman"/>
                <a:ea typeface="Times New Roman"/>
                <a:cs typeface="Times New Roman"/>
                <a:sym typeface="Times New Roman"/>
              </a:rPr>
              <a:t>Upsets</a:t>
            </a:r>
            <a:endParaRPr>
              <a:latin typeface="Times New Roman"/>
              <a:ea typeface="Times New Roman"/>
              <a:cs typeface="Times New Roman"/>
              <a:sym typeface="Times New Roman"/>
            </a:endParaRPr>
          </a:p>
        </p:txBody>
      </p:sp>
      <p:pic>
        <p:nvPicPr>
          <p:cNvPr id="128" name="Google Shape;128;p15"/>
          <p:cNvPicPr preferRelativeResize="0"/>
          <p:nvPr/>
        </p:nvPicPr>
        <p:blipFill rotWithShape="1">
          <a:blip r:embed="rId3">
            <a:alphaModFix/>
          </a:blip>
          <a:srcRect/>
          <a:stretch/>
        </p:blipFill>
        <p:spPr>
          <a:xfrm>
            <a:off x="862112" y="1066575"/>
            <a:ext cx="7109376" cy="2352375"/>
          </a:xfrm>
          <a:prstGeom prst="rect">
            <a:avLst/>
          </a:prstGeom>
          <a:noFill/>
          <a:ln>
            <a:noFill/>
          </a:ln>
        </p:spPr>
      </p:pic>
      <p:sp>
        <p:nvSpPr>
          <p:cNvPr id="129" name="Google Shape;129;p15"/>
          <p:cNvSpPr txBox="1"/>
          <p:nvPr/>
        </p:nvSpPr>
        <p:spPr>
          <a:xfrm>
            <a:off x="723050" y="3550625"/>
            <a:ext cx="7387500" cy="8193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222222"/>
                </a:solidFill>
                <a:highlight>
                  <a:srgbClr val="FFFFFF"/>
                </a:highlight>
                <a:latin typeface="Times New Roman"/>
                <a:ea typeface="Times New Roman"/>
                <a:cs typeface="Times New Roman"/>
                <a:sym typeface="Times New Roman"/>
              </a:rPr>
              <a:t>Upsets predicted by our model for the first round</a:t>
            </a:r>
            <a:endParaRPr sz="1400" b="0" i="0" u="none" strike="noStrike" cap="none">
              <a:solidFill>
                <a:srgbClr val="222222"/>
              </a:solidFill>
              <a:highlight>
                <a:srgbClr val="FFFFFF"/>
              </a:highlight>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rgbClr val="222222"/>
              </a:buClr>
              <a:buSzPts val="1400"/>
              <a:buFont typeface="Arial"/>
              <a:buChar char="●"/>
            </a:pPr>
            <a:r>
              <a:rPr lang="en" sz="1400" b="0" i="0" u="none" strike="noStrike" cap="none">
                <a:solidFill>
                  <a:srgbClr val="222222"/>
                </a:solidFill>
                <a:highlight>
                  <a:srgbClr val="FFFFFF"/>
                </a:highlight>
                <a:latin typeface="Times New Roman"/>
                <a:ea typeface="Times New Roman"/>
                <a:cs typeface="Times New Roman"/>
                <a:sym typeface="Times New Roman"/>
              </a:rPr>
              <a:t>Our model suggested that there would be 4 upsets in 2020. Mississippi State(11th) has the highest probability to win as a underdog against Iowa(6th).</a:t>
            </a:r>
            <a:endParaRPr sz="1400" b="0" i="0" u="none" strike="noStrike" cap="none">
              <a:solidFill>
                <a:srgbClr val="222222"/>
              </a:solidFill>
              <a:highlight>
                <a:srgbClr val="FFFFFF"/>
              </a:highlight>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rgbClr val="222222"/>
              </a:buClr>
              <a:buSzPts val="1400"/>
              <a:buFont typeface="Arial"/>
              <a:buChar char="●"/>
            </a:pPr>
            <a:r>
              <a:rPr lang="en" sz="1400" b="0" i="0" u="none" strike="noStrike" cap="none">
                <a:solidFill>
                  <a:schemeClr val="dk1"/>
                </a:solidFill>
                <a:highlight>
                  <a:srgbClr val="FFFFFF"/>
                </a:highlight>
                <a:latin typeface="Times New Roman"/>
                <a:ea typeface="Times New Roman"/>
                <a:cs typeface="Times New Roman"/>
                <a:sym typeface="Times New Roman"/>
              </a:rPr>
              <a:t>East Tennessee State was predicted to win as a underdog with the largest seed difference.</a:t>
            </a:r>
            <a:endParaRPr sz="1400" b="0" i="0" u="none" strike="noStrike" cap="none">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6"/>
          <p:cNvSpPr txBox="1">
            <a:spLocks noGrp="1"/>
          </p:cNvSpPr>
          <p:nvPr>
            <p:ph type="title"/>
          </p:nvPr>
        </p:nvSpPr>
        <p:spPr>
          <a:xfrm>
            <a:off x="92070" y="222052"/>
            <a:ext cx="7886700" cy="583941"/>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600"/>
              <a:buFont typeface="Times New Roman"/>
              <a:buNone/>
            </a:pPr>
            <a:r>
              <a:rPr lang="en">
                <a:latin typeface="Times New Roman"/>
                <a:ea typeface="Times New Roman"/>
                <a:cs typeface="Times New Roman"/>
                <a:sym typeface="Times New Roman"/>
              </a:rPr>
              <a:t>Championship prediction</a:t>
            </a:r>
            <a:endParaRPr>
              <a:latin typeface="Times New Roman"/>
              <a:ea typeface="Times New Roman"/>
              <a:cs typeface="Times New Roman"/>
              <a:sym typeface="Times New Roman"/>
            </a:endParaRPr>
          </a:p>
        </p:txBody>
      </p:sp>
      <p:sp>
        <p:nvSpPr>
          <p:cNvPr id="135" name="Google Shape;135;p16"/>
          <p:cNvSpPr txBox="1">
            <a:spLocks noGrp="1"/>
          </p:cNvSpPr>
          <p:nvPr>
            <p:ph type="body" idx="1"/>
          </p:nvPr>
        </p:nvSpPr>
        <p:spPr>
          <a:xfrm>
            <a:off x="92070" y="1259698"/>
            <a:ext cx="5004271" cy="4367379"/>
          </a:xfrm>
          <a:prstGeom prst="rect">
            <a:avLst/>
          </a:prstGeom>
          <a:noFill/>
          <a:ln>
            <a:noFill/>
          </a:ln>
        </p:spPr>
        <p:txBody>
          <a:bodyPr spcFirstLastPara="1" wrap="square" lIns="91425" tIns="91425" rIns="91425" bIns="91425" anchor="t" anchorCtr="0">
            <a:noAutofit/>
          </a:bodyPr>
          <a:lstStyle/>
          <a:p>
            <a:pPr marL="457200" lvl="0" indent="-317500" algn="l" rtl="0">
              <a:lnSpc>
                <a:spcPct val="90000"/>
              </a:lnSpc>
              <a:spcBef>
                <a:spcPts val="0"/>
              </a:spcBef>
              <a:spcAft>
                <a:spcPts val="0"/>
              </a:spcAft>
              <a:buClr>
                <a:schemeClr val="dk1"/>
              </a:buClr>
              <a:buSzPts val="1400"/>
              <a:buChar char="●"/>
            </a:pPr>
            <a:r>
              <a:rPr lang="en" sz="1400">
                <a:latin typeface="Times New Roman"/>
                <a:ea typeface="Times New Roman"/>
                <a:cs typeface="Times New Roman"/>
                <a:sym typeface="Times New Roman"/>
              </a:rPr>
              <a:t>The NCAA 2020 bracket of the prediction starts from 2nd round.</a:t>
            </a:r>
            <a:endParaRPr sz="1400">
              <a:latin typeface="Times New Roman"/>
              <a:ea typeface="Times New Roman"/>
              <a:cs typeface="Times New Roman"/>
              <a:sym typeface="Times New Roman"/>
            </a:endParaRPr>
          </a:p>
          <a:p>
            <a:pPr marL="457200" lvl="0" indent="-228600" algn="l" rtl="0">
              <a:lnSpc>
                <a:spcPct val="90000"/>
              </a:lnSpc>
              <a:spcBef>
                <a:spcPts val="0"/>
              </a:spcBef>
              <a:spcAft>
                <a:spcPts val="0"/>
              </a:spcAft>
              <a:buClr>
                <a:schemeClr val="dk1"/>
              </a:buClr>
              <a:buSzPts val="1400"/>
              <a:buNone/>
            </a:pPr>
            <a:endParaRPr sz="1400">
              <a:latin typeface="Times New Roman"/>
              <a:ea typeface="Times New Roman"/>
              <a:cs typeface="Times New Roman"/>
              <a:sym typeface="Times New Roman"/>
            </a:endParaRPr>
          </a:p>
          <a:p>
            <a:pPr marL="457200" lvl="0" indent="-317500" algn="l" rtl="0">
              <a:lnSpc>
                <a:spcPct val="90000"/>
              </a:lnSpc>
              <a:spcBef>
                <a:spcPts val="0"/>
              </a:spcBef>
              <a:spcAft>
                <a:spcPts val="0"/>
              </a:spcAft>
              <a:buClr>
                <a:schemeClr val="dk1"/>
              </a:buClr>
              <a:buSzPts val="1400"/>
              <a:buChar char="●"/>
            </a:pPr>
            <a:r>
              <a:rPr lang="en" sz="1400">
                <a:latin typeface="Times New Roman"/>
                <a:ea typeface="Times New Roman"/>
                <a:cs typeface="Times New Roman"/>
                <a:sym typeface="Times New Roman"/>
              </a:rPr>
              <a:t>We assumed region matchups(E v.s. W, S v.s. M) would be the same as 2019.</a:t>
            </a:r>
            <a:endParaRPr sz="1400">
              <a:latin typeface="Times New Roman"/>
              <a:ea typeface="Times New Roman"/>
              <a:cs typeface="Times New Roman"/>
              <a:sym typeface="Times New Roman"/>
            </a:endParaRPr>
          </a:p>
          <a:p>
            <a:pPr marL="457200" lvl="0" indent="-228600" algn="l" rtl="0">
              <a:lnSpc>
                <a:spcPct val="90000"/>
              </a:lnSpc>
              <a:spcBef>
                <a:spcPts val="0"/>
              </a:spcBef>
              <a:spcAft>
                <a:spcPts val="0"/>
              </a:spcAft>
              <a:buClr>
                <a:schemeClr val="dk1"/>
              </a:buClr>
              <a:buSzPts val="1400"/>
              <a:buNone/>
            </a:pPr>
            <a:endParaRPr sz="1400">
              <a:latin typeface="Times New Roman"/>
              <a:ea typeface="Times New Roman"/>
              <a:cs typeface="Times New Roman"/>
              <a:sym typeface="Times New Roman"/>
            </a:endParaRPr>
          </a:p>
          <a:p>
            <a:pPr marL="457200" lvl="0" indent="-317500" algn="l" rtl="0">
              <a:lnSpc>
                <a:spcPct val="90000"/>
              </a:lnSpc>
              <a:spcBef>
                <a:spcPts val="0"/>
              </a:spcBef>
              <a:spcAft>
                <a:spcPts val="0"/>
              </a:spcAft>
              <a:buClr>
                <a:schemeClr val="dk1"/>
              </a:buClr>
              <a:buSzPts val="1400"/>
              <a:buChar char="●"/>
            </a:pPr>
            <a:r>
              <a:rPr lang="en" sz="1400">
                <a:latin typeface="Times New Roman"/>
                <a:ea typeface="Times New Roman"/>
                <a:cs typeface="Times New Roman"/>
                <a:sym typeface="Times New Roman"/>
              </a:rPr>
              <a:t>Highlighted numbers refers to our predicted upsets in 1st round.</a:t>
            </a:r>
            <a:endParaRPr sz="1400">
              <a:latin typeface="Times New Roman"/>
              <a:ea typeface="Times New Roman"/>
              <a:cs typeface="Times New Roman"/>
              <a:sym typeface="Times New Roman"/>
            </a:endParaRPr>
          </a:p>
          <a:p>
            <a:pPr marL="457200" lvl="0" indent="-228600" algn="l" rtl="0">
              <a:lnSpc>
                <a:spcPct val="90000"/>
              </a:lnSpc>
              <a:spcBef>
                <a:spcPts val="0"/>
              </a:spcBef>
              <a:spcAft>
                <a:spcPts val="0"/>
              </a:spcAft>
              <a:buClr>
                <a:schemeClr val="dk1"/>
              </a:buClr>
              <a:buSzPts val="1400"/>
              <a:buNone/>
            </a:pPr>
            <a:endParaRPr sz="1400">
              <a:latin typeface="Times New Roman"/>
              <a:ea typeface="Times New Roman"/>
              <a:cs typeface="Times New Roman"/>
              <a:sym typeface="Times New Roman"/>
            </a:endParaRPr>
          </a:p>
          <a:p>
            <a:pPr marL="457200" lvl="0" indent="-317500" algn="l" rtl="0">
              <a:lnSpc>
                <a:spcPct val="90000"/>
              </a:lnSpc>
              <a:spcBef>
                <a:spcPts val="0"/>
              </a:spcBef>
              <a:spcAft>
                <a:spcPts val="0"/>
              </a:spcAft>
              <a:buClr>
                <a:schemeClr val="dk1"/>
              </a:buClr>
              <a:buSzPts val="1400"/>
              <a:buChar char="●"/>
            </a:pPr>
            <a:r>
              <a:rPr lang="en" sz="1400">
                <a:latin typeface="Times New Roman"/>
                <a:ea typeface="Times New Roman"/>
                <a:cs typeface="Times New Roman"/>
                <a:sym typeface="Times New Roman"/>
              </a:rPr>
              <a:t>Based on the model, the final four would be San Diego St., Villanova, Louisville, Kansas.</a:t>
            </a:r>
            <a:endParaRPr sz="1400">
              <a:latin typeface="Times New Roman"/>
              <a:ea typeface="Times New Roman"/>
              <a:cs typeface="Times New Roman"/>
              <a:sym typeface="Times New Roman"/>
            </a:endParaRPr>
          </a:p>
          <a:p>
            <a:pPr marL="457200" lvl="0" indent="-228600" algn="l" rtl="0">
              <a:lnSpc>
                <a:spcPct val="90000"/>
              </a:lnSpc>
              <a:spcBef>
                <a:spcPts val="0"/>
              </a:spcBef>
              <a:spcAft>
                <a:spcPts val="0"/>
              </a:spcAft>
              <a:buClr>
                <a:schemeClr val="dk1"/>
              </a:buClr>
              <a:buSzPts val="1400"/>
              <a:buNone/>
            </a:pPr>
            <a:endParaRPr sz="1400" b="1">
              <a:latin typeface="Times New Roman"/>
              <a:ea typeface="Times New Roman"/>
              <a:cs typeface="Times New Roman"/>
              <a:sym typeface="Times New Roman"/>
            </a:endParaRPr>
          </a:p>
          <a:p>
            <a:pPr marL="457200" lvl="0" indent="-317500" algn="l" rtl="0">
              <a:lnSpc>
                <a:spcPct val="90000"/>
              </a:lnSpc>
              <a:spcBef>
                <a:spcPts val="0"/>
              </a:spcBef>
              <a:spcAft>
                <a:spcPts val="0"/>
              </a:spcAft>
              <a:buClr>
                <a:schemeClr val="dk1"/>
              </a:buClr>
              <a:buSzPts val="1400"/>
              <a:buChar char="●"/>
            </a:pPr>
            <a:r>
              <a:rPr lang="en" sz="1400" b="1">
                <a:latin typeface="Times New Roman"/>
                <a:ea typeface="Times New Roman"/>
                <a:cs typeface="Times New Roman"/>
                <a:sym typeface="Times New Roman"/>
              </a:rPr>
              <a:t>The predicted NCAA 2020 championship is </a:t>
            </a:r>
            <a:r>
              <a:rPr lang="en" sz="1400" b="1">
                <a:solidFill>
                  <a:srgbClr val="FF0000"/>
                </a:solidFill>
                <a:latin typeface="Times New Roman"/>
                <a:ea typeface="Times New Roman"/>
                <a:cs typeface="Times New Roman"/>
                <a:sym typeface="Times New Roman"/>
              </a:rPr>
              <a:t>Kansas</a:t>
            </a:r>
            <a:r>
              <a:rPr lang="en" sz="1400" b="1">
                <a:latin typeface="Times New Roman"/>
                <a:ea typeface="Times New Roman"/>
                <a:cs typeface="Times New Roman"/>
                <a:sym typeface="Times New Roman"/>
              </a:rPr>
              <a:t> with a high winning percentage against Villanova, it coincides to we proposed early.</a:t>
            </a:r>
            <a:r>
              <a:rPr lang="e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p:txBody>
      </p:sp>
      <p:pic>
        <p:nvPicPr>
          <p:cNvPr id="136" name="Google Shape;136;p16"/>
          <p:cNvPicPr preferRelativeResize="0"/>
          <p:nvPr/>
        </p:nvPicPr>
        <p:blipFill rotWithShape="1">
          <a:blip r:embed="rId3">
            <a:alphaModFix/>
          </a:blip>
          <a:srcRect/>
          <a:stretch/>
        </p:blipFill>
        <p:spPr>
          <a:xfrm>
            <a:off x="4986485" y="805993"/>
            <a:ext cx="3874664" cy="38209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2"/>
          <p:cNvSpPr txBox="1">
            <a:spLocks noGrp="1"/>
          </p:cNvSpPr>
          <p:nvPr>
            <p:ph type="title"/>
          </p:nvPr>
        </p:nvSpPr>
        <p:spPr>
          <a:xfrm>
            <a:off x="92070" y="222052"/>
            <a:ext cx="7886700" cy="583941"/>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600"/>
              <a:buFont typeface="Times New Roman"/>
              <a:buNone/>
            </a:pPr>
            <a:r>
              <a:rPr lang="en">
                <a:latin typeface="Times New Roman"/>
                <a:ea typeface="Times New Roman"/>
                <a:cs typeface="Times New Roman"/>
                <a:sym typeface="Times New Roman"/>
              </a:rPr>
              <a:t>Overview</a:t>
            </a:r>
            <a:endParaRPr>
              <a:latin typeface="Times New Roman"/>
              <a:ea typeface="Times New Roman"/>
              <a:cs typeface="Times New Roman"/>
              <a:sym typeface="Times New Roman"/>
            </a:endParaRPr>
          </a:p>
        </p:txBody>
      </p:sp>
      <p:sp>
        <p:nvSpPr>
          <p:cNvPr id="42" name="Google Shape;42;p2"/>
          <p:cNvSpPr txBox="1">
            <a:spLocks noGrp="1"/>
          </p:cNvSpPr>
          <p:nvPr>
            <p:ph type="body" idx="1"/>
          </p:nvPr>
        </p:nvSpPr>
        <p:spPr>
          <a:xfrm>
            <a:off x="92070" y="895514"/>
            <a:ext cx="7886700" cy="3961270"/>
          </a:xfrm>
          <a:prstGeom prst="rect">
            <a:avLst/>
          </a:prstGeom>
          <a:noFill/>
          <a:ln>
            <a:noFill/>
          </a:ln>
        </p:spPr>
        <p:txBody>
          <a:bodyPr spcFirstLastPara="1" wrap="square" lIns="91425" tIns="91425" rIns="91425" bIns="91425" anchor="t" anchorCtr="0">
            <a:noAutofit/>
          </a:bodyPr>
          <a:lstStyle/>
          <a:p>
            <a:pPr marL="457200" lvl="0" indent="-342900" algn="l" rtl="0">
              <a:lnSpc>
                <a:spcPct val="90000"/>
              </a:lnSpc>
              <a:spcBef>
                <a:spcPts val="0"/>
              </a:spcBef>
              <a:spcAft>
                <a:spcPts val="0"/>
              </a:spcAft>
              <a:buClr>
                <a:schemeClr val="dk1"/>
              </a:buClr>
              <a:buSzPts val="1800"/>
              <a:buChar char="●"/>
            </a:pPr>
            <a:r>
              <a:rPr lang="en" sz="2000">
                <a:latin typeface="Times New Roman"/>
                <a:ea typeface="Times New Roman"/>
                <a:cs typeface="Times New Roman"/>
                <a:sym typeface="Times New Roman"/>
              </a:rPr>
              <a:t>Introduction</a:t>
            </a:r>
            <a:endParaRPr sz="2000">
              <a:latin typeface="Times New Roman"/>
              <a:ea typeface="Times New Roman"/>
              <a:cs typeface="Times New Roman"/>
              <a:sym typeface="Times New Roman"/>
            </a:endParaRPr>
          </a:p>
          <a:p>
            <a:pPr marL="457200" lvl="0" indent="-228600" algn="l" rtl="0">
              <a:lnSpc>
                <a:spcPct val="90000"/>
              </a:lnSpc>
              <a:spcBef>
                <a:spcPts val="0"/>
              </a:spcBef>
              <a:spcAft>
                <a:spcPts val="0"/>
              </a:spcAft>
              <a:buClr>
                <a:schemeClr val="dk1"/>
              </a:buClr>
              <a:buSzPts val="1800"/>
              <a:buNone/>
            </a:pPr>
            <a:endParaRPr sz="2000">
              <a:latin typeface="Times New Roman"/>
              <a:ea typeface="Times New Roman"/>
              <a:cs typeface="Times New Roman"/>
              <a:sym typeface="Times New Roman"/>
            </a:endParaRPr>
          </a:p>
          <a:p>
            <a:pPr marL="457200" lvl="0" indent="-342900" algn="l" rtl="0">
              <a:lnSpc>
                <a:spcPct val="90000"/>
              </a:lnSpc>
              <a:spcBef>
                <a:spcPts val="0"/>
              </a:spcBef>
              <a:spcAft>
                <a:spcPts val="0"/>
              </a:spcAft>
              <a:buClr>
                <a:schemeClr val="dk1"/>
              </a:buClr>
              <a:buSzPts val="1800"/>
              <a:buChar char="●"/>
            </a:pPr>
            <a:r>
              <a:rPr lang="en" sz="2000">
                <a:latin typeface="Times New Roman"/>
                <a:ea typeface="Times New Roman"/>
                <a:cs typeface="Times New Roman"/>
                <a:sym typeface="Times New Roman"/>
              </a:rPr>
              <a:t>Data description</a:t>
            </a:r>
            <a:endParaRPr sz="2000">
              <a:latin typeface="Times New Roman"/>
              <a:ea typeface="Times New Roman"/>
              <a:cs typeface="Times New Roman"/>
              <a:sym typeface="Times New Roman"/>
            </a:endParaRPr>
          </a:p>
          <a:p>
            <a:pPr marL="457200" lvl="0" indent="-228600" algn="l" rtl="0">
              <a:lnSpc>
                <a:spcPct val="90000"/>
              </a:lnSpc>
              <a:spcBef>
                <a:spcPts val="0"/>
              </a:spcBef>
              <a:spcAft>
                <a:spcPts val="0"/>
              </a:spcAft>
              <a:buClr>
                <a:schemeClr val="dk1"/>
              </a:buClr>
              <a:buSzPts val="1800"/>
              <a:buNone/>
            </a:pPr>
            <a:endParaRPr sz="2000">
              <a:latin typeface="Times New Roman"/>
              <a:ea typeface="Times New Roman"/>
              <a:cs typeface="Times New Roman"/>
              <a:sym typeface="Times New Roman"/>
            </a:endParaRPr>
          </a:p>
          <a:p>
            <a:pPr marL="457200" lvl="0" indent="-342900" algn="l" rtl="0">
              <a:lnSpc>
                <a:spcPct val="90000"/>
              </a:lnSpc>
              <a:spcBef>
                <a:spcPts val="0"/>
              </a:spcBef>
              <a:spcAft>
                <a:spcPts val="0"/>
              </a:spcAft>
              <a:buClr>
                <a:schemeClr val="dk1"/>
              </a:buClr>
              <a:buSzPts val="1800"/>
              <a:buChar char="●"/>
            </a:pPr>
            <a:r>
              <a:rPr lang="en" sz="2000">
                <a:latin typeface="Times New Roman"/>
                <a:ea typeface="Times New Roman"/>
                <a:cs typeface="Times New Roman"/>
                <a:sym typeface="Times New Roman"/>
              </a:rPr>
              <a:t>Methodology</a:t>
            </a:r>
            <a:endParaRPr sz="2000">
              <a:latin typeface="Times New Roman"/>
              <a:ea typeface="Times New Roman"/>
              <a:cs typeface="Times New Roman"/>
              <a:sym typeface="Times New Roman"/>
            </a:endParaRPr>
          </a:p>
          <a:p>
            <a:pPr marL="457200" lvl="0" indent="-228600" algn="l" rtl="0">
              <a:lnSpc>
                <a:spcPct val="90000"/>
              </a:lnSpc>
              <a:spcBef>
                <a:spcPts val="0"/>
              </a:spcBef>
              <a:spcAft>
                <a:spcPts val="0"/>
              </a:spcAft>
              <a:buClr>
                <a:schemeClr val="dk1"/>
              </a:buClr>
              <a:buSzPts val="1800"/>
              <a:buNone/>
            </a:pPr>
            <a:endParaRPr sz="2000">
              <a:latin typeface="Times New Roman"/>
              <a:ea typeface="Times New Roman"/>
              <a:cs typeface="Times New Roman"/>
              <a:sym typeface="Times New Roman"/>
            </a:endParaRPr>
          </a:p>
          <a:p>
            <a:pPr marL="457200" lvl="0" indent="-342900" algn="l" rtl="0">
              <a:lnSpc>
                <a:spcPct val="90000"/>
              </a:lnSpc>
              <a:spcBef>
                <a:spcPts val="0"/>
              </a:spcBef>
              <a:spcAft>
                <a:spcPts val="0"/>
              </a:spcAft>
              <a:buClr>
                <a:schemeClr val="dk1"/>
              </a:buClr>
              <a:buSzPts val="1800"/>
              <a:buChar char="●"/>
            </a:pPr>
            <a:r>
              <a:rPr lang="en" sz="2000">
                <a:latin typeface="Times New Roman"/>
                <a:ea typeface="Times New Roman"/>
                <a:cs typeface="Times New Roman"/>
                <a:sym typeface="Times New Roman"/>
              </a:rPr>
              <a:t>Data preprocessing</a:t>
            </a:r>
            <a:endParaRPr sz="2000">
              <a:latin typeface="Times New Roman"/>
              <a:ea typeface="Times New Roman"/>
              <a:cs typeface="Times New Roman"/>
              <a:sym typeface="Times New Roman"/>
            </a:endParaRPr>
          </a:p>
          <a:p>
            <a:pPr marL="457200" lvl="0" indent="-228600" algn="l" rtl="0">
              <a:lnSpc>
                <a:spcPct val="90000"/>
              </a:lnSpc>
              <a:spcBef>
                <a:spcPts val="0"/>
              </a:spcBef>
              <a:spcAft>
                <a:spcPts val="0"/>
              </a:spcAft>
              <a:buClr>
                <a:schemeClr val="dk1"/>
              </a:buClr>
              <a:buSzPts val="1800"/>
              <a:buNone/>
            </a:pPr>
            <a:endParaRPr sz="2000">
              <a:latin typeface="Times New Roman"/>
              <a:ea typeface="Times New Roman"/>
              <a:cs typeface="Times New Roman"/>
              <a:sym typeface="Times New Roman"/>
            </a:endParaRPr>
          </a:p>
          <a:p>
            <a:pPr marL="457200" lvl="0" indent="-342900" algn="l" rtl="0">
              <a:lnSpc>
                <a:spcPct val="90000"/>
              </a:lnSpc>
              <a:spcBef>
                <a:spcPts val="0"/>
              </a:spcBef>
              <a:spcAft>
                <a:spcPts val="0"/>
              </a:spcAft>
              <a:buClr>
                <a:schemeClr val="dk1"/>
              </a:buClr>
              <a:buSzPts val="1800"/>
              <a:buChar char="●"/>
            </a:pPr>
            <a:r>
              <a:rPr lang="en" sz="2000">
                <a:latin typeface="Times New Roman"/>
                <a:ea typeface="Times New Roman"/>
                <a:cs typeface="Times New Roman"/>
                <a:sym typeface="Times New Roman"/>
              </a:rPr>
              <a:t>Model</a:t>
            </a:r>
            <a:endParaRPr sz="2000">
              <a:latin typeface="Times New Roman"/>
              <a:ea typeface="Times New Roman"/>
              <a:cs typeface="Times New Roman"/>
              <a:sym typeface="Times New Roman"/>
            </a:endParaRPr>
          </a:p>
          <a:p>
            <a:pPr marL="457200" lvl="0" indent="-228600" algn="l" rtl="0">
              <a:lnSpc>
                <a:spcPct val="90000"/>
              </a:lnSpc>
              <a:spcBef>
                <a:spcPts val="0"/>
              </a:spcBef>
              <a:spcAft>
                <a:spcPts val="0"/>
              </a:spcAft>
              <a:buClr>
                <a:schemeClr val="dk1"/>
              </a:buClr>
              <a:buSzPts val="1800"/>
              <a:buNone/>
            </a:pPr>
            <a:endParaRPr sz="2000">
              <a:latin typeface="Times New Roman"/>
              <a:ea typeface="Times New Roman"/>
              <a:cs typeface="Times New Roman"/>
              <a:sym typeface="Times New Roman"/>
            </a:endParaRPr>
          </a:p>
          <a:p>
            <a:pPr marL="457200" lvl="0" indent="-342900" algn="l" rtl="0">
              <a:lnSpc>
                <a:spcPct val="90000"/>
              </a:lnSpc>
              <a:spcBef>
                <a:spcPts val="0"/>
              </a:spcBef>
              <a:spcAft>
                <a:spcPts val="0"/>
              </a:spcAft>
              <a:buClr>
                <a:schemeClr val="dk1"/>
              </a:buClr>
              <a:buSzPts val="1800"/>
              <a:buChar char="●"/>
            </a:pPr>
            <a:r>
              <a:rPr lang="en" sz="2000">
                <a:latin typeface="Times New Roman"/>
                <a:ea typeface="Times New Roman"/>
                <a:cs typeface="Times New Roman"/>
                <a:sym typeface="Times New Roman"/>
              </a:rPr>
              <a:t>Evaluation</a:t>
            </a:r>
            <a:endParaRPr sz="2000">
              <a:latin typeface="Times New Roman"/>
              <a:ea typeface="Times New Roman"/>
              <a:cs typeface="Times New Roman"/>
              <a:sym typeface="Times New Roman"/>
            </a:endParaRPr>
          </a:p>
          <a:p>
            <a:pPr marL="457200" lvl="0" indent="-228600" algn="l" rtl="0">
              <a:lnSpc>
                <a:spcPct val="90000"/>
              </a:lnSpc>
              <a:spcBef>
                <a:spcPts val="0"/>
              </a:spcBef>
              <a:spcAft>
                <a:spcPts val="0"/>
              </a:spcAft>
              <a:buClr>
                <a:schemeClr val="dk1"/>
              </a:buClr>
              <a:buSzPts val="1800"/>
              <a:buNone/>
            </a:pPr>
            <a:endParaRPr sz="2000">
              <a:latin typeface="Times New Roman"/>
              <a:ea typeface="Times New Roman"/>
              <a:cs typeface="Times New Roman"/>
              <a:sym typeface="Times New Roman"/>
            </a:endParaRPr>
          </a:p>
          <a:p>
            <a:pPr marL="457200" lvl="0" indent="-342900" algn="l" rtl="0">
              <a:lnSpc>
                <a:spcPct val="90000"/>
              </a:lnSpc>
              <a:spcBef>
                <a:spcPts val="0"/>
              </a:spcBef>
              <a:spcAft>
                <a:spcPts val="0"/>
              </a:spcAft>
              <a:buClr>
                <a:schemeClr val="dk1"/>
              </a:buClr>
              <a:buSzPts val="1800"/>
              <a:buChar char="●"/>
            </a:pPr>
            <a:r>
              <a:rPr lang="en" sz="2000">
                <a:latin typeface="Times New Roman"/>
                <a:ea typeface="Times New Roman"/>
                <a:cs typeface="Times New Roman"/>
                <a:sym typeface="Times New Roman"/>
              </a:rPr>
              <a:t>Interesting results</a:t>
            </a:r>
            <a:endParaRPr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3"/>
          <p:cNvSpPr txBox="1">
            <a:spLocks noGrp="1"/>
          </p:cNvSpPr>
          <p:nvPr>
            <p:ph type="title"/>
          </p:nvPr>
        </p:nvSpPr>
        <p:spPr>
          <a:xfrm>
            <a:off x="92070" y="222052"/>
            <a:ext cx="7886700" cy="583941"/>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600"/>
              <a:buFont typeface="Times New Roman"/>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48" name="Google Shape;48;p3"/>
          <p:cNvSpPr txBox="1">
            <a:spLocks noGrp="1"/>
          </p:cNvSpPr>
          <p:nvPr>
            <p:ph type="body" idx="1"/>
          </p:nvPr>
        </p:nvSpPr>
        <p:spPr>
          <a:xfrm>
            <a:off x="92070" y="1342090"/>
            <a:ext cx="7886700" cy="3961270"/>
          </a:xfrm>
          <a:prstGeom prst="rect">
            <a:avLst/>
          </a:prstGeom>
          <a:noFill/>
          <a:ln>
            <a:noFill/>
          </a:ln>
        </p:spPr>
        <p:txBody>
          <a:bodyPr spcFirstLastPara="1" wrap="square" lIns="91425" tIns="91425" rIns="91425" bIns="91425" anchor="t" anchorCtr="0">
            <a:noAutofit/>
          </a:bodyPr>
          <a:lstStyle/>
          <a:p>
            <a:pPr marL="457200" lvl="0" indent="-342900" algn="just" rtl="0">
              <a:lnSpc>
                <a:spcPct val="90000"/>
              </a:lnSpc>
              <a:spcBef>
                <a:spcPts val="0"/>
              </a:spcBef>
              <a:spcAft>
                <a:spcPts val="0"/>
              </a:spcAft>
              <a:buClr>
                <a:schemeClr val="dk1"/>
              </a:buClr>
              <a:buSzPts val="1800"/>
              <a:buChar char="●"/>
            </a:pPr>
            <a:r>
              <a:rPr lang="en">
                <a:latin typeface="Times New Roman"/>
                <a:ea typeface="Times New Roman"/>
                <a:cs typeface="Times New Roman"/>
                <a:sym typeface="Times New Roman"/>
              </a:rPr>
              <a:t>The NCAA Men’s Basketball Tournament, a.k.a. March Madness, is held every spring in U.S. with 68 college basketball teams to determine the national championship.</a:t>
            </a:r>
            <a:endParaRPr>
              <a:latin typeface="Times New Roman"/>
              <a:ea typeface="Times New Roman"/>
              <a:cs typeface="Times New Roman"/>
              <a:sym typeface="Times New Roman"/>
            </a:endParaRPr>
          </a:p>
          <a:p>
            <a:pPr marL="457200" lvl="0" indent="0" algn="just" rtl="0">
              <a:lnSpc>
                <a:spcPct val="90000"/>
              </a:lnSpc>
              <a:spcBef>
                <a:spcPts val="1600"/>
              </a:spcBef>
              <a:spcAft>
                <a:spcPts val="0"/>
              </a:spcAft>
              <a:buClr>
                <a:schemeClr val="dk1"/>
              </a:buClr>
              <a:buSzPts val="1800"/>
              <a:buNone/>
            </a:pPr>
            <a:endParaRPr>
              <a:latin typeface="Times New Roman"/>
              <a:ea typeface="Times New Roman"/>
              <a:cs typeface="Times New Roman"/>
              <a:sym typeface="Times New Roman"/>
            </a:endParaRPr>
          </a:p>
          <a:p>
            <a:pPr marL="457200" lvl="0" indent="-342900" algn="just" rtl="0">
              <a:lnSpc>
                <a:spcPct val="90000"/>
              </a:lnSpc>
              <a:spcBef>
                <a:spcPts val="1600"/>
              </a:spcBef>
              <a:spcAft>
                <a:spcPts val="0"/>
              </a:spcAft>
              <a:buClr>
                <a:schemeClr val="dk1"/>
              </a:buClr>
              <a:buSzPts val="1800"/>
              <a:buChar char="●"/>
            </a:pPr>
            <a:r>
              <a:rPr lang="en">
                <a:latin typeface="Times New Roman"/>
                <a:ea typeface="Times New Roman"/>
                <a:cs typeface="Times New Roman"/>
                <a:sym typeface="Times New Roman"/>
              </a:rPr>
              <a:t>In March Data Crunch Madness, teams predict the probability that a team wins in all possible matchups. Since March Madness was cancelled in 2020, there will be no Logloss as evaluation. Historical data was given and teams were encouraged to modify the dataset from sources.</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4"/>
          <p:cNvSpPr txBox="1">
            <a:spLocks noGrp="1"/>
          </p:cNvSpPr>
          <p:nvPr>
            <p:ph type="title"/>
          </p:nvPr>
        </p:nvSpPr>
        <p:spPr>
          <a:xfrm>
            <a:off x="92070" y="222052"/>
            <a:ext cx="7886700" cy="583941"/>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600"/>
              <a:buFont typeface="Times New Roman"/>
              <a:buNone/>
            </a:pPr>
            <a:r>
              <a:rPr lang="en">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pic>
        <p:nvPicPr>
          <p:cNvPr id="54" name="Google Shape;54;p4"/>
          <p:cNvPicPr preferRelativeResize="0"/>
          <p:nvPr/>
        </p:nvPicPr>
        <p:blipFill rotWithShape="1">
          <a:blip r:embed="rId3">
            <a:alphaModFix/>
          </a:blip>
          <a:srcRect/>
          <a:stretch/>
        </p:blipFill>
        <p:spPr>
          <a:xfrm>
            <a:off x="955831" y="1007028"/>
            <a:ext cx="7144900" cy="35853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5"/>
          <p:cNvSpPr txBox="1">
            <a:spLocks noGrp="1"/>
          </p:cNvSpPr>
          <p:nvPr>
            <p:ph type="title"/>
          </p:nvPr>
        </p:nvSpPr>
        <p:spPr>
          <a:xfrm>
            <a:off x="92070" y="222052"/>
            <a:ext cx="7886700" cy="583941"/>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600"/>
              <a:buFont typeface="Times New Roman"/>
              <a:buNone/>
            </a:pPr>
            <a:r>
              <a:rPr lang="en">
                <a:latin typeface="Times New Roman"/>
                <a:ea typeface="Times New Roman"/>
                <a:cs typeface="Times New Roman"/>
                <a:sym typeface="Times New Roman"/>
              </a:rPr>
              <a:t>Data preparation</a:t>
            </a:r>
            <a:endParaRPr>
              <a:latin typeface="Times New Roman"/>
              <a:ea typeface="Times New Roman"/>
              <a:cs typeface="Times New Roman"/>
              <a:sym typeface="Times New Roman"/>
            </a:endParaRPr>
          </a:p>
        </p:txBody>
      </p:sp>
      <p:sp>
        <p:nvSpPr>
          <p:cNvPr id="60" name="Google Shape;60;p5"/>
          <p:cNvSpPr txBox="1">
            <a:spLocks noGrp="1"/>
          </p:cNvSpPr>
          <p:nvPr>
            <p:ph type="body" idx="1"/>
          </p:nvPr>
        </p:nvSpPr>
        <p:spPr>
          <a:xfrm>
            <a:off x="92070" y="1182230"/>
            <a:ext cx="7886700" cy="3961270"/>
          </a:xfrm>
          <a:prstGeom prst="rect">
            <a:avLst/>
          </a:prstGeom>
          <a:noFill/>
          <a:ln>
            <a:noFill/>
          </a:ln>
        </p:spPr>
        <p:txBody>
          <a:bodyPr spcFirstLastPara="1" wrap="square" lIns="91425" tIns="91425" rIns="91425" bIns="91425" anchor="t" anchorCtr="0">
            <a:noAutofit/>
          </a:bodyPr>
          <a:lstStyle/>
          <a:p>
            <a:pPr marL="457200" lvl="0" indent="-342900" algn="l" rtl="0">
              <a:lnSpc>
                <a:spcPct val="90000"/>
              </a:lnSpc>
              <a:spcBef>
                <a:spcPts val="0"/>
              </a:spcBef>
              <a:spcAft>
                <a:spcPts val="0"/>
              </a:spcAft>
              <a:buClr>
                <a:schemeClr val="dk1"/>
              </a:buClr>
              <a:buSzPts val="1800"/>
              <a:buChar char="●"/>
            </a:pPr>
            <a:r>
              <a:rPr lang="en">
                <a:latin typeface="Times New Roman"/>
                <a:ea typeface="Times New Roman"/>
                <a:cs typeface="Times New Roman"/>
                <a:sym typeface="Times New Roman"/>
              </a:rPr>
              <a:t>Dataset: </a:t>
            </a:r>
            <a:endParaRPr>
              <a:latin typeface="Times New Roman"/>
              <a:ea typeface="Times New Roman"/>
              <a:cs typeface="Times New Roman"/>
              <a:sym typeface="Times New Roman"/>
            </a:endParaRPr>
          </a:p>
          <a:p>
            <a:pPr marL="0" lvl="0" indent="457200" algn="l" rtl="0">
              <a:lnSpc>
                <a:spcPct val="90000"/>
              </a:lnSpc>
              <a:spcBef>
                <a:spcPts val="1600"/>
              </a:spcBef>
              <a:spcAft>
                <a:spcPts val="0"/>
              </a:spcAft>
              <a:buClr>
                <a:schemeClr val="dk1"/>
              </a:buClr>
              <a:buSzPts val="1800"/>
              <a:buNone/>
            </a:pPr>
            <a:r>
              <a:rPr lang="en">
                <a:latin typeface="Times New Roman"/>
                <a:ea typeface="Times New Roman"/>
                <a:cs typeface="Times New Roman"/>
                <a:sym typeface="Times New Roman"/>
              </a:rPr>
              <a:t>NCAA_Tourney_2002_2019, Team_RPI, Team_SOS, Team_MasseyOrdinals</a:t>
            </a:r>
            <a:endParaRPr>
              <a:latin typeface="Times New Roman"/>
              <a:ea typeface="Times New Roman"/>
              <a:cs typeface="Times New Roman"/>
              <a:sym typeface="Times New Roman"/>
            </a:endParaRPr>
          </a:p>
          <a:p>
            <a:pPr marL="457200" lvl="0" indent="-228600" algn="l" rtl="0">
              <a:lnSpc>
                <a:spcPct val="90000"/>
              </a:lnSpc>
              <a:spcBef>
                <a:spcPts val="1600"/>
              </a:spcBef>
              <a:spcAft>
                <a:spcPts val="0"/>
              </a:spcAft>
              <a:buClr>
                <a:schemeClr val="dk1"/>
              </a:buClr>
              <a:buSzPts val="1800"/>
              <a:buNone/>
            </a:pPr>
            <a:endParaRPr>
              <a:latin typeface="Times New Roman"/>
              <a:ea typeface="Times New Roman"/>
              <a:cs typeface="Times New Roman"/>
              <a:sym typeface="Times New Roman"/>
            </a:endParaRPr>
          </a:p>
          <a:p>
            <a:pPr marL="457200" lvl="0" indent="-342900" algn="l" rtl="0">
              <a:lnSpc>
                <a:spcPct val="90000"/>
              </a:lnSpc>
              <a:spcBef>
                <a:spcPts val="1600"/>
              </a:spcBef>
              <a:spcAft>
                <a:spcPts val="0"/>
              </a:spcAft>
              <a:buClr>
                <a:schemeClr val="dk1"/>
              </a:buClr>
              <a:buSzPts val="1800"/>
              <a:buChar char="●"/>
            </a:pPr>
            <a:r>
              <a:rPr lang="en">
                <a:latin typeface="Times New Roman"/>
                <a:ea typeface="Times New Roman"/>
                <a:cs typeface="Times New Roman"/>
                <a:sym typeface="Times New Roman"/>
              </a:rPr>
              <a:t>Data sources</a:t>
            </a:r>
            <a:endParaRPr>
              <a:latin typeface="Times New Roman"/>
              <a:ea typeface="Times New Roman"/>
              <a:cs typeface="Times New Roman"/>
              <a:sym typeface="Times New Roman"/>
            </a:endParaRPr>
          </a:p>
          <a:p>
            <a:pPr marL="0" lvl="0" indent="457200" algn="l" rtl="0">
              <a:lnSpc>
                <a:spcPct val="90000"/>
              </a:lnSpc>
              <a:spcBef>
                <a:spcPts val="1600"/>
              </a:spcBef>
              <a:spcAft>
                <a:spcPts val="0"/>
              </a:spcAft>
              <a:buClr>
                <a:schemeClr val="dk1"/>
              </a:buClr>
              <a:buSzPts val="1800"/>
              <a:buNone/>
            </a:pPr>
            <a:r>
              <a:rPr lang="en">
                <a:latin typeface="Times New Roman"/>
                <a:ea typeface="Times New Roman"/>
                <a:cs typeface="Times New Roman"/>
                <a:sym typeface="Times New Roman"/>
              </a:rPr>
              <a:t>Team_RPI(Rating percentage index): teamrankings.com</a:t>
            </a:r>
            <a:endParaRPr>
              <a:latin typeface="Times New Roman"/>
              <a:ea typeface="Times New Roman"/>
              <a:cs typeface="Times New Roman"/>
              <a:sym typeface="Times New Roman"/>
            </a:endParaRPr>
          </a:p>
          <a:p>
            <a:pPr marL="0" lvl="0" indent="457200" algn="l" rtl="0">
              <a:lnSpc>
                <a:spcPct val="90000"/>
              </a:lnSpc>
              <a:spcBef>
                <a:spcPts val="1600"/>
              </a:spcBef>
              <a:spcAft>
                <a:spcPts val="0"/>
              </a:spcAft>
              <a:buClr>
                <a:schemeClr val="dk1"/>
              </a:buClr>
              <a:buSzPts val="1800"/>
              <a:buNone/>
            </a:pPr>
            <a:r>
              <a:rPr lang="en">
                <a:latin typeface="Times New Roman"/>
                <a:ea typeface="Times New Roman"/>
                <a:cs typeface="Times New Roman"/>
                <a:sym typeface="Times New Roman"/>
              </a:rPr>
              <a:t>Team_SOS(Strength of schedule): kenpom.com</a:t>
            </a:r>
            <a:endParaRPr>
              <a:latin typeface="Times New Roman"/>
              <a:ea typeface="Times New Roman"/>
              <a:cs typeface="Times New Roman"/>
              <a:sym typeface="Times New Roman"/>
            </a:endParaRPr>
          </a:p>
          <a:p>
            <a:pPr marL="0" lvl="0" indent="457200" algn="l" rtl="0">
              <a:lnSpc>
                <a:spcPct val="90000"/>
              </a:lnSpc>
              <a:spcBef>
                <a:spcPts val="1600"/>
              </a:spcBef>
              <a:spcAft>
                <a:spcPts val="1600"/>
              </a:spcAft>
              <a:buClr>
                <a:schemeClr val="dk1"/>
              </a:buClr>
              <a:buSzPts val="1800"/>
              <a:buNone/>
            </a:pPr>
            <a:r>
              <a:rPr lang="en">
                <a:latin typeface="Times New Roman"/>
                <a:ea typeface="Times New Roman"/>
                <a:cs typeface="Times New Roman"/>
                <a:sym typeface="Times New Roman"/>
              </a:rPr>
              <a:t>Team_MasseyOrdinals: A ranking system from masseyratings.com</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6"/>
          <p:cNvSpPr txBox="1">
            <a:spLocks noGrp="1"/>
          </p:cNvSpPr>
          <p:nvPr>
            <p:ph type="title"/>
          </p:nvPr>
        </p:nvSpPr>
        <p:spPr>
          <a:xfrm>
            <a:off x="92070" y="222052"/>
            <a:ext cx="7886700" cy="583941"/>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600"/>
              <a:buFont typeface="Times New Roman"/>
              <a:buNone/>
            </a:pPr>
            <a:r>
              <a:rPr lang="en">
                <a:latin typeface="Times New Roman"/>
                <a:ea typeface="Times New Roman"/>
                <a:cs typeface="Times New Roman"/>
                <a:sym typeface="Times New Roman"/>
              </a:rPr>
              <a:t>Data preprocessing</a:t>
            </a:r>
            <a:endParaRPr>
              <a:latin typeface="Times New Roman"/>
              <a:ea typeface="Times New Roman"/>
              <a:cs typeface="Times New Roman"/>
              <a:sym typeface="Times New Roman"/>
            </a:endParaRPr>
          </a:p>
        </p:txBody>
      </p:sp>
      <p:sp>
        <p:nvSpPr>
          <p:cNvPr id="66" name="Google Shape;66;p6"/>
          <p:cNvSpPr txBox="1">
            <a:spLocks noGrp="1"/>
          </p:cNvSpPr>
          <p:nvPr>
            <p:ph type="body" idx="1"/>
          </p:nvPr>
        </p:nvSpPr>
        <p:spPr>
          <a:xfrm>
            <a:off x="92070" y="1182230"/>
            <a:ext cx="7886700" cy="3961270"/>
          </a:xfrm>
          <a:prstGeom prst="rect">
            <a:avLst/>
          </a:prstGeom>
          <a:noFill/>
          <a:ln>
            <a:noFill/>
          </a:ln>
        </p:spPr>
        <p:txBody>
          <a:bodyPr spcFirstLastPara="1" wrap="square" lIns="91425" tIns="91425" rIns="91425" bIns="91425" anchor="t" anchorCtr="0">
            <a:noAutofit/>
          </a:bodyPr>
          <a:lstStyle/>
          <a:p>
            <a:pPr marL="457200" lvl="0" indent="-342900" algn="l" rtl="0">
              <a:lnSpc>
                <a:spcPct val="90000"/>
              </a:lnSpc>
              <a:spcBef>
                <a:spcPts val="0"/>
              </a:spcBef>
              <a:spcAft>
                <a:spcPts val="0"/>
              </a:spcAft>
              <a:buClr>
                <a:schemeClr val="dk1"/>
              </a:buClr>
              <a:buSzPts val="1800"/>
              <a:buChar char="●"/>
            </a:pPr>
            <a:r>
              <a:rPr lang="en" sz="2000">
                <a:latin typeface="Times New Roman"/>
                <a:ea typeface="Times New Roman"/>
                <a:cs typeface="Times New Roman"/>
                <a:sym typeface="Times New Roman"/>
              </a:rPr>
              <a:t>We merged datasets we crawled online, namely Team RPI, Team_SOS and Team_MasseyOrdinals to the given dataset</a:t>
            </a:r>
            <a:endParaRPr sz="2000">
              <a:latin typeface="Times New Roman"/>
              <a:ea typeface="Times New Roman"/>
              <a:cs typeface="Times New Roman"/>
              <a:sym typeface="Times New Roman"/>
            </a:endParaRPr>
          </a:p>
          <a:p>
            <a:pPr marL="457200" lvl="0" indent="-228600" algn="l" rtl="0">
              <a:lnSpc>
                <a:spcPct val="90000"/>
              </a:lnSpc>
              <a:spcBef>
                <a:spcPts val="0"/>
              </a:spcBef>
              <a:spcAft>
                <a:spcPts val="0"/>
              </a:spcAft>
              <a:buClr>
                <a:schemeClr val="dk1"/>
              </a:buClr>
              <a:buSzPts val="1800"/>
              <a:buNone/>
            </a:pPr>
            <a:endParaRPr sz="2000">
              <a:latin typeface="Times New Roman"/>
              <a:ea typeface="Times New Roman"/>
              <a:cs typeface="Times New Roman"/>
              <a:sym typeface="Times New Roman"/>
            </a:endParaRPr>
          </a:p>
          <a:p>
            <a:pPr marL="457200" lvl="0" indent="-342900" algn="l" rtl="0">
              <a:lnSpc>
                <a:spcPct val="90000"/>
              </a:lnSpc>
              <a:spcBef>
                <a:spcPts val="0"/>
              </a:spcBef>
              <a:spcAft>
                <a:spcPts val="0"/>
              </a:spcAft>
              <a:buClr>
                <a:schemeClr val="dk1"/>
              </a:buClr>
              <a:buSzPts val="1800"/>
              <a:buChar char="●"/>
            </a:pPr>
            <a:r>
              <a:rPr lang="en" sz="2000">
                <a:latin typeface="Times New Roman"/>
                <a:ea typeface="Times New Roman"/>
                <a:cs typeface="Times New Roman"/>
                <a:sym typeface="Times New Roman"/>
              </a:rPr>
              <a:t>We shuffled the positions of team1 and team2 and their stats accordingly to produce balanced results</a:t>
            </a:r>
            <a:endParaRPr sz="2000">
              <a:latin typeface="Times New Roman"/>
              <a:ea typeface="Times New Roman"/>
              <a:cs typeface="Times New Roman"/>
              <a:sym typeface="Times New Roman"/>
            </a:endParaRPr>
          </a:p>
          <a:p>
            <a:pPr marL="457200" lvl="0" indent="-228600" algn="l" rtl="0">
              <a:lnSpc>
                <a:spcPct val="90000"/>
              </a:lnSpc>
              <a:spcBef>
                <a:spcPts val="0"/>
              </a:spcBef>
              <a:spcAft>
                <a:spcPts val="0"/>
              </a:spcAft>
              <a:buClr>
                <a:schemeClr val="dk1"/>
              </a:buClr>
              <a:buSzPts val="1800"/>
              <a:buNone/>
            </a:pPr>
            <a:endParaRPr sz="2000">
              <a:latin typeface="Times New Roman"/>
              <a:ea typeface="Times New Roman"/>
              <a:cs typeface="Times New Roman"/>
              <a:sym typeface="Times New Roman"/>
            </a:endParaRPr>
          </a:p>
          <a:p>
            <a:pPr marL="457200" lvl="0" indent="-342900" algn="l" rtl="0">
              <a:lnSpc>
                <a:spcPct val="90000"/>
              </a:lnSpc>
              <a:spcBef>
                <a:spcPts val="0"/>
              </a:spcBef>
              <a:spcAft>
                <a:spcPts val="0"/>
              </a:spcAft>
              <a:buClr>
                <a:schemeClr val="dk1"/>
              </a:buClr>
              <a:buSzPts val="1800"/>
              <a:buChar char="●"/>
            </a:pPr>
            <a:r>
              <a:rPr lang="en" sz="2000">
                <a:latin typeface="Times New Roman"/>
                <a:ea typeface="Times New Roman"/>
                <a:cs typeface="Times New Roman"/>
                <a:sym typeface="Times New Roman"/>
              </a:rPr>
              <a:t>We generated new features by subtracting the team2 game stats from team1</a:t>
            </a:r>
            <a:endParaRPr sz="2000">
              <a:latin typeface="Times New Roman"/>
              <a:ea typeface="Times New Roman"/>
              <a:cs typeface="Times New Roman"/>
              <a:sym typeface="Times New Roman"/>
            </a:endParaRPr>
          </a:p>
          <a:p>
            <a:pPr marL="457200" lvl="0" indent="-228600" algn="l" rtl="0">
              <a:lnSpc>
                <a:spcPct val="90000"/>
              </a:lnSpc>
              <a:spcBef>
                <a:spcPts val="0"/>
              </a:spcBef>
              <a:spcAft>
                <a:spcPts val="0"/>
              </a:spcAft>
              <a:buClr>
                <a:schemeClr val="dk1"/>
              </a:buClr>
              <a:buSzPts val="1800"/>
              <a:buNone/>
            </a:pPr>
            <a:endParaRPr sz="2000">
              <a:latin typeface="Times New Roman"/>
              <a:ea typeface="Times New Roman"/>
              <a:cs typeface="Times New Roman"/>
              <a:sym typeface="Times New Roman"/>
            </a:endParaRPr>
          </a:p>
          <a:p>
            <a:pPr marL="457200" lvl="0" indent="-342900" algn="l" rtl="0">
              <a:lnSpc>
                <a:spcPct val="90000"/>
              </a:lnSpc>
              <a:spcBef>
                <a:spcPts val="0"/>
              </a:spcBef>
              <a:spcAft>
                <a:spcPts val="0"/>
              </a:spcAft>
              <a:buClr>
                <a:schemeClr val="dk1"/>
              </a:buClr>
              <a:buSzPts val="1800"/>
              <a:buChar char="●"/>
            </a:pPr>
            <a:r>
              <a:rPr lang="en" sz="2000">
                <a:latin typeface="Times New Roman"/>
                <a:ea typeface="Times New Roman"/>
                <a:cs typeface="Times New Roman"/>
                <a:sym typeface="Times New Roman"/>
              </a:rPr>
              <a:t>We handled the missing values </a:t>
            </a:r>
            <a:endParaRPr sz="2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7"/>
          <p:cNvSpPr txBox="1">
            <a:spLocks noGrp="1"/>
          </p:cNvSpPr>
          <p:nvPr>
            <p:ph type="title"/>
          </p:nvPr>
        </p:nvSpPr>
        <p:spPr>
          <a:xfrm>
            <a:off x="92070" y="222052"/>
            <a:ext cx="7886700" cy="583941"/>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600"/>
              <a:buFont typeface="Times New Roman"/>
              <a:buNone/>
            </a:pPr>
            <a:r>
              <a:rPr lang="en">
                <a:latin typeface="Times New Roman"/>
                <a:ea typeface="Times New Roman"/>
                <a:cs typeface="Times New Roman"/>
                <a:sym typeface="Times New Roman"/>
              </a:rPr>
              <a:t>Features selection</a:t>
            </a:r>
            <a:endParaRPr>
              <a:latin typeface="Times New Roman"/>
              <a:ea typeface="Times New Roman"/>
              <a:cs typeface="Times New Roman"/>
              <a:sym typeface="Times New Roman"/>
            </a:endParaRPr>
          </a:p>
        </p:txBody>
      </p:sp>
      <p:sp>
        <p:nvSpPr>
          <p:cNvPr id="72" name="Google Shape;72;p7"/>
          <p:cNvSpPr txBox="1">
            <a:spLocks noGrp="1"/>
          </p:cNvSpPr>
          <p:nvPr>
            <p:ph type="body" idx="1"/>
          </p:nvPr>
        </p:nvSpPr>
        <p:spPr>
          <a:xfrm>
            <a:off x="92070" y="960178"/>
            <a:ext cx="7886700" cy="3961270"/>
          </a:xfrm>
          <a:prstGeom prst="rect">
            <a:avLst/>
          </a:prstGeom>
          <a:noFill/>
          <a:ln>
            <a:noFill/>
          </a:ln>
        </p:spPr>
        <p:txBody>
          <a:bodyPr spcFirstLastPara="1" wrap="square" lIns="91425" tIns="91425" rIns="91425" bIns="91425" anchor="t" anchorCtr="0">
            <a:noAutofit/>
          </a:bodyPr>
          <a:lstStyle/>
          <a:p>
            <a:pPr marL="457200" lvl="0" indent="-342900" algn="l" rtl="0">
              <a:lnSpc>
                <a:spcPct val="90000"/>
              </a:lnSpc>
              <a:spcBef>
                <a:spcPts val="0"/>
              </a:spcBef>
              <a:spcAft>
                <a:spcPts val="0"/>
              </a:spcAft>
              <a:buClr>
                <a:schemeClr val="dk1"/>
              </a:buClr>
              <a:buSzPts val="1800"/>
              <a:buChar char="●"/>
            </a:pPr>
            <a:r>
              <a:rPr lang="en">
                <a:latin typeface="Times New Roman"/>
                <a:ea typeface="Times New Roman"/>
                <a:cs typeface="Times New Roman"/>
                <a:sym typeface="Times New Roman"/>
              </a:rPr>
              <a:t>Variance Inflation factor (VIF)</a:t>
            </a:r>
            <a:endParaRPr>
              <a:latin typeface="Times New Roman"/>
              <a:ea typeface="Times New Roman"/>
              <a:cs typeface="Times New Roman"/>
              <a:sym typeface="Times New Roman"/>
            </a:endParaRPr>
          </a:p>
          <a:p>
            <a:pPr marL="457200" lvl="0" indent="0" algn="l" rtl="0">
              <a:lnSpc>
                <a:spcPct val="90000"/>
              </a:lnSpc>
              <a:spcBef>
                <a:spcPts val="1600"/>
              </a:spcBef>
              <a:spcAft>
                <a:spcPts val="0"/>
              </a:spcAft>
              <a:buClr>
                <a:schemeClr val="dk1"/>
              </a:buClr>
              <a:buSzPts val="1800"/>
              <a:buNone/>
            </a:pPr>
            <a:r>
              <a:rPr lang="en">
                <a:latin typeface="Times New Roman"/>
                <a:ea typeface="Times New Roman"/>
                <a:cs typeface="Times New Roman"/>
                <a:sym typeface="Times New Roman"/>
              </a:rPr>
              <a:t>Examine the multi-collinearities of features</a:t>
            </a:r>
            <a:endParaRPr>
              <a:latin typeface="Times New Roman"/>
              <a:ea typeface="Times New Roman"/>
              <a:cs typeface="Times New Roman"/>
              <a:sym typeface="Times New Roman"/>
            </a:endParaRPr>
          </a:p>
          <a:p>
            <a:pPr marL="457200" lvl="0" indent="-228600" algn="l" rtl="0">
              <a:lnSpc>
                <a:spcPct val="90000"/>
              </a:lnSpc>
              <a:spcBef>
                <a:spcPts val="1600"/>
              </a:spcBef>
              <a:spcAft>
                <a:spcPts val="0"/>
              </a:spcAft>
              <a:buClr>
                <a:schemeClr val="dk1"/>
              </a:buClr>
              <a:buSzPts val="1800"/>
              <a:buNone/>
            </a:pPr>
            <a:endParaRPr>
              <a:latin typeface="Times New Roman"/>
              <a:ea typeface="Times New Roman"/>
              <a:cs typeface="Times New Roman"/>
              <a:sym typeface="Times New Roman"/>
            </a:endParaRPr>
          </a:p>
          <a:p>
            <a:pPr marL="457200" lvl="0" indent="-342900" algn="l" rtl="0">
              <a:lnSpc>
                <a:spcPct val="90000"/>
              </a:lnSpc>
              <a:spcBef>
                <a:spcPts val="1600"/>
              </a:spcBef>
              <a:spcAft>
                <a:spcPts val="0"/>
              </a:spcAft>
              <a:buClr>
                <a:schemeClr val="dk1"/>
              </a:buClr>
              <a:buSzPts val="1800"/>
              <a:buChar char="●"/>
            </a:pPr>
            <a:r>
              <a:rPr lang="en">
                <a:latin typeface="Times New Roman"/>
                <a:ea typeface="Times New Roman"/>
                <a:cs typeface="Times New Roman"/>
                <a:sym typeface="Times New Roman"/>
              </a:rPr>
              <a:t>Tree-based feature selection</a:t>
            </a:r>
            <a:endParaRPr>
              <a:latin typeface="Times New Roman"/>
              <a:ea typeface="Times New Roman"/>
              <a:cs typeface="Times New Roman"/>
              <a:sym typeface="Times New Roman"/>
            </a:endParaRPr>
          </a:p>
          <a:p>
            <a:pPr marL="457200" lvl="0" indent="0" algn="l" rtl="0">
              <a:lnSpc>
                <a:spcPct val="90000"/>
              </a:lnSpc>
              <a:spcBef>
                <a:spcPts val="1600"/>
              </a:spcBef>
              <a:spcAft>
                <a:spcPts val="0"/>
              </a:spcAft>
              <a:buClr>
                <a:schemeClr val="dk1"/>
              </a:buClr>
              <a:buSzPts val="1800"/>
              <a:buNone/>
            </a:pPr>
            <a:r>
              <a:rPr lang="en">
                <a:latin typeface="Times New Roman"/>
                <a:ea typeface="Times New Roman"/>
                <a:cs typeface="Times New Roman"/>
                <a:sym typeface="Times New Roman"/>
              </a:rPr>
              <a:t>Analyze the factor importances of features</a:t>
            </a:r>
            <a:endParaRPr>
              <a:latin typeface="Times New Roman"/>
              <a:ea typeface="Times New Roman"/>
              <a:cs typeface="Times New Roman"/>
              <a:sym typeface="Times New Roman"/>
            </a:endParaRPr>
          </a:p>
          <a:p>
            <a:pPr marL="457200" lvl="0" indent="-228600" algn="l" rtl="0">
              <a:lnSpc>
                <a:spcPct val="90000"/>
              </a:lnSpc>
              <a:spcBef>
                <a:spcPts val="1600"/>
              </a:spcBef>
              <a:spcAft>
                <a:spcPts val="0"/>
              </a:spcAft>
              <a:buClr>
                <a:schemeClr val="dk1"/>
              </a:buClr>
              <a:buSzPts val="1800"/>
              <a:buNone/>
            </a:pPr>
            <a:endParaRPr>
              <a:latin typeface="Times New Roman"/>
              <a:ea typeface="Times New Roman"/>
              <a:cs typeface="Times New Roman"/>
              <a:sym typeface="Times New Roman"/>
            </a:endParaRPr>
          </a:p>
          <a:p>
            <a:pPr marL="457200" lvl="0" indent="-342900" algn="l" rtl="0">
              <a:lnSpc>
                <a:spcPct val="90000"/>
              </a:lnSpc>
              <a:spcBef>
                <a:spcPts val="1600"/>
              </a:spcBef>
              <a:spcAft>
                <a:spcPts val="0"/>
              </a:spcAft>
              <a:buClr>
                <a:schemeClr val="dk1"/>
              </a:buClr>
              <a:buSzPts val="1800"/>
              <a:buChar char="●"/>
            </a:pPr>
            <a:r>
              <a:rPr lang="en">
                <a:latin typeface="Times New Roman"/>
                <a:ea typeface="Times New Roman"/>
                <a:cs typeface="Times New Roman"/>
                <a:sym typeface="Times New Roman"/>
              </a:rPr>
              <a:t>L1 - Regularization</a:t>
            </a:r>
            <a:endParaRPr>
              <a:latin typeface="Times New Roman"/>
              <a:ea typeface="Times New Roman"/>
              <a:cs typeface="Times New Roman"/>
              <a:sym typeface="Times New Roman"/>
            </a:endParaRPr>
          </a:p>
          <a:p>
            <a:pPr marL="457200" lvl="0" indent="0" algn="l" rtl="0">
              <a:lnSpc>
                <a:spcPct val="90000"/>
              </a:lnSpc>
              <a:spcBef>
                <a:spcPts val="1600"/>
              </a:spcBef>
              <a:spcAft>
                <a:spcPts val="1600"/>
              </a:spcAft>
              <a:buClr>
                <a:schemeClr val="dk1"/>
              </a:buClr>
              <a:buSzPts val="1800"/>
              <a:buNone/>
            </a:pPr>
            <a:r>
              <a:rPr lang="en">
                <a:latin typeface="Times New Roman"/>
                <a:ea typeface="Times New Roman"/>
                <a:cs typeface="Times New Roman"/>
                <a:sym typeface="Times New Roman"/>
              </a:rPr>
              <a:t>Remove insignificant features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8"/>
          <p:cNvSpPr txBox="1">
            <a:spLocks noGrp="1"/>
          </p:cNvSpPr>
          <p:nvPr>
            <p:ph type="title"/>
          </p:nvPr>
        </p:nvSpPr>
        <p:spPr>
          <a:xfrm>
            <a:off x="92070" y="222052"/>
            <a:ext cx="7886700" cy="583941"/>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600"/>
              <a:buFont typeface="Times New Roman"/>
              <a:buNone/>
            </a:pPr>
            <a:r>
              <a:rPr lang="en">
                <a:latin typeface="Times New Roman"/>
                <a:ea typeface="Times New Roman"/>
                <a:cs typeface="Times New Roman"/>
                <a:sym typeface="Times New Roman"/>
              </a:rPr>
              <a:t>Variance Inflation Factor</a:t>
            </a:r>
            <a:endParaRPr>
              <a:latin typeface="Times New Roman"/>
              <a:ea typeface="Times New Roman"/>
              <a:cs typeface="Times New Roman"/>
              <a:sym typeface="Times New Roman"/>
            </a:endParaRPr>
          </a:p>
        </p:txBody>
      </p:sp>
      <p:sp>
        <p:nvSpPr>
          <p:cNvPr id="78" name="Google Shape;78;p8"/>
          <p:cNvSpPr txBox="1">
            <a:spLocks noGrp="1"/>
          </p:cNvSpPr>
          <p:nvPr>
            <p:ph type="body" idx="1"/>
          </p:nvPr>
        </p:nvSpPr>
        <p:spPr>
          <a:xfrm>
            <a:off x="92070" y="1494441"/>
            <a:ext cx="3520769" cy="2154617"/>
          </a:xfrm>
          <a:prstGeom prst="rect">
            <a:avLst/>
          </a:prstGeom>
          <a:noFill/>
          <a:ln>
            <a:noFill/>
          </a:ln>
        </p:spPr>
        <p:txBody>
          <a:bodyPr spcFirstLastPara="1" wrap="square" lIns="91425" tIns="91425" rIns="91425" bIns="91425" anchor="t" anchorCtr="0">
            <a:noAutofit/>
          </a:bodyPr>
          <a:lstStyle/>
          <a:p>
            <a:pPr marL="457200" lvl="0" indent="-228600" algn="just" rtl="0">
              <a:lnSpc>
                <a:spcPct val="90000"/>
              </a:lnSpc>
              <a:spcBef>
                <a:spcPts val="0"/>
              </a:spcBef>
              <a:spcAft>
                <a:spcPts val="0"/>
              </a:spcAft>
              <a:buClr>
                <a:schemeClr val="dk1"/>
              </a:buClr>
              <a:buSzPts val="1800"/>
              <a:buNone/>
            </a:pPr>
            <a:endParaRPr>
              <a:latin typeface="Times New Roman"/>
              <a:ea typeface="Times New Roman"/>
              <a:cs typeface="Times New Roman"/>
              <a:sym typeface="Times New Roman"/>
            </a:endParaRPr>
          </a:p>
          <a:p>
            <a:pPr marL="457200" lvl="0" indent="-228600" algn="just" rtl="0">
              <a:lnSpc>
                <a:spcPct val="90000"/>
              </a:lnSpc>
              <a:spcBef>
                <a:spcPts val="0"/>
              </a:spcBef>
              <a:spcAft>
                <a:spcPts val="0"/>
              </a:spcAft>
              <a:buClr>
                <a:schemeClr val="dk1"/>
              </a:buClr>
              <a:buSzPts val="1800"/>
              <a:buNone/>
            </a:pPr>
            <a:endParaRPr>
              <a:latin typeface="Times New Roman"/>
              <a:ea typeface="Times New Roman"/>
              <a:cs typeface="Times New Roman"/>
              <a:sym typeface="Times New Roman"/>
            </a:endParaRPr>
          </a:p>
          <a:p>
            <a:pPr marL="457200" lvl="0" indent="-342900" algn="just" rtl="0">
              <a:lnSpc>
                <a:spcPct val="90000"/>
              </a:lnSpc>
              <a:spcBef>
                <a:spcPts val="0"/>
              </a:spcBef>
              <a:spcAft>
                <a:spcPts val="0"/>
              </a:spcAft>
              <a:buClr>
                <a:schemeClr val="dk1"/>
              </a:buClr>
              <a:buSzPts val="1800"/>
              <a:buChar char="●"/>
            </a:pPr>
            <a:r>
              <a:rPr lang="en">
                <a:latin typeface="Times New Roman"/>
                <a:ea typeface="Times New Roman"/>
                <a:cs typeface="Times New Roman"/>
                <a:sym typeface="Times New Roman"/>
              </a:rPr>
              <a:t>We removed features with VIF greater than 10 one by one and re-run VIF testing to ensure least multicollinearity and max explainability</a:t>
            </a:r>
            <a:endParaRPr>
              <a:latin typeface="Times New Roman"/>
              <a:ea typeface="Times New Roman"/>
              <a:cs typeface="Times New Roman"/>
              <a:sym typeface="Times New Roman"/>
            </a:endParaRPr>
          </a:p>
          <a:p>
            <a:pPr marL="0" lvl="0" indent="0" algn="just" rtl="0">
              <a:lnSpc>
                <a:spcPct val="90000"/>
              </a:lnSpc>
              <a:spcBef>
                <a:spcPts val="1600"/>
              </a:spcBef>
              <a:spcAft>
                <a:spcPts val="0"/>
              </a:spcAft>
              <a:buClr>
                <a:schemeClr val="dk1"/>
              </a:buClr>
              <a:buSzPts val="1800"/>
              <a:buNone/>
            </a:pPr>
            <a:endParaRPr>
              <a:latin typeface="Times New Roman"/>
              <a:ea typeface="Times New Roman"/>
              <a:cs typeface="Times New Roman"/>
              <a:sym typeface="Times New Roman"/>
            </a:endParaRPr>
          </a:p>
          <a:p>
            <a:pPr marL="0" lvl="0" indent="457200" algn="just" rtl="0">
              <a:lnSpc>
                <a:spcPct val="90000"/>
              </a:lnSpc>
              <a:spcBef>
                <a:spcPts val="1600"/>
              </a:spcBef>
              <a:spcAft>
                <a:spcPts val="1600"/>
              </a:spcAft>
              <a:buClr>
                <a:schemeClr val="dk1"/>
              </a:buClr>
              <a:buSzPts val="1800"/>
              <a:buNone/>
            </a:pPr>
            <a:endParaRPr>
              <a:latin typeface="Times New Roman"/>
              <a:ea typeface="Times New Roman"/>
              <a:cs typeface="Times New Roman"/>
              <a:sym typeface="Times New Roman"/>
            </a:endParaRPr>
          </a:p>
        </p:txBody>
      </p:sp>
      <p:sp>
        <p:nvSpPr>
          <p:cNvPr id="79" name="Google Shape;79;p8"/>
          <p:cNvSpPr txBox="1"/>
          <p:nvPr/>
        </p:nvSpPr>
        <p:spPr>
          <a:xfrm>
            <a:off x="4298169" y="4437508"/>
            <a:ext cx="4650000" cy="277500"/>
          </a:xfrm>
          <a:prstGeom prst="rect">
            <a:avLst/>
          </a:prstGeom>
          <a:noFill/>
          <a:ln>
            <a:noFill/>
          </a:ln>
        </p:spPr>
        <p:txBody>
          <a:bodyPr spcFirstLastPara="1" wrap="square" lIns="91425" tIns="91425" rIns="91425" bIns="91425" anchor="t" anchorCtr="0">
            <a:noAutofit/>
          </a:bodyPr>
          <a:lstStyle/>
          <a:p>
            <a:pPr marL="1371600" marR="0" lvl="0" indent="45720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Times New Roman"/>
                <a:ea typeface="Times New Roman"/>
                <a:cs typeface="Times New Roman"/>
                <a:sym typeface="Times New Roman"/>
              </a:rPr>
              <a:t>Figure 1. VIF </a:t>
            </a:r>
            <a:endParaRPr sz="1400" b="0" i="0" u="none" strike="noStrike" cap="none">
              <a:solidFill>
                <a:srgbClr val="000000"/>
              </a:solidFill>
              <a:latin typeface="Times New Roman"/>
              <a:ea typeface="Times New Roman"/>
              <a:cs typeface="Times New Roman"/>
              <a:sym typeface="Times New Roman"/>
            </a:endParaRPr>
          </a:p>
        </p:txBody>
      </p:sp>
      <p:pic>
        <p:nvPicPr>
          <p:cNvPr id="80" name="Google Shape;80;p8"/>
          <p:cNvPicPr preferRelativeResize="0"/>
          <p:nvPr/>
        </p:nvPicPr>
        <p:blipFill rotWithShape="1">
          <a:blip r:embed="rId3">
            <a:alphaModFix/>
          </a:blip>
          <a:srcRect/>
          <a:stretch/>
        </p:blipFill>
        <p:spPr>
          <a:xfrm>
            <a:off x="3955681" y="1021108"/>
            <a:ext cx="5096249"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9"/>
          <p:cNvSpPr txBox="1">
            <a:spLocks noGrp="1"/>
          </p:cNvSpPr>
          <p:nvPr>
            <p:ph type="title"/>
          </p:nvPr>
        </p:nvSpPr>
        <p:spPr>
          <a:xfrm>
            <a:off x="92070" y="222052"/>
            <a:ext cx="7886700" cy="583941"/>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600"/>
              <a:buFont typeface="Times New Roman"/>
              <a:buNone/>
            </a:pPr>
            <a:r>
              <a:rPr lang="en">
                <a:latin typeface="Times New Roman"/>
                <a:ea typeface="Times New Roman"/>
                <a:cs typeface="Times New Roman"/>
                <a:sym typeface="Times New Roman"/>
              </a:rPr>
              <a:t>Tree - Based Feature Selection</a:t>
            </a:r>
            <a:endParaRPr>
              <a:latin typeface="Times New Roman"/>
              <a:ea typeface="Times New Roman"/>
              <a:cs typeface="Times New Roman"/>
              <a:sym typeface="Times New Roman"/>
            </a:endParaRPr>
          </a:p>
        </p:txBody>
      </p:sp>
      <p:sp>
        <p:nvSpPr>
          <p:cNvPr id="86" name="Google Shape;86;p9"/>
          <p:cNvSpPr txBox="1">
            <a:spLocks noGrp="1"/>
          </p:cNvSpPr>
          <p:nvPr>
            <p:ph type="body" idx="1"/>
          </p:nvPr>
        </p:nvSpPr>
        <p:spPr>
          <a:xfrm>
            <a:off x="92070" y="805993"/>
            <a:ext cx="7886700" cy="3961270"/>
          </a:xfrm>
          <a:prstGeom prst="rect">
            <a:avLst/>
          </a:prstGeom>
          <a:noFill/>
          <a:ln>
            <a:noFill/>
          </a:ln>
        </p:spPr>
        <p:txBody>
          <a:bodyPr spcFirstLastPara="1" wrap="square" lIns="91425" tIns="91425" rIns="91425" bIns="91425" anchor="t" anchorCtr="0">
            <a:noAutofit/>
          </a:bodyPr>
          <a:lstStyle/>
          <a:p>
            <a:pPr marL="457200" lvl="0" indent="-228600" algn="l" rtl="0">
              <a:lnSpc>
                <a:spcPct val="90000"/>
              </a:lnSpc>
              <a:spcBef>
                <a:spcPts val="0"/>
              </a:spcBef>
              <a:spcAft>
                <a:spcPts val="0"/>
              </a:spcAft>
              <a:buClr>
                <a:schemeClr val="dk1"/>
              </a:buClr>
              <a:buSzPts val="1800"/>
              <a:buNone/>
            </a:pPr>
            <a:endParaRPr>
              <a:latin typeface="Times New Roman"/>
              <a:ea typeface="Times New Roman"/>
              <a:cs typeface="Times New Roman"/>
              <a:sym typeface="Times New Roman"/>
            </a:endParaRPr>
          </a:p>
          <a:p>
            <a:pPr marL="457200" lvl="0" indent="-342900" algn="l" rtl="0">
              <a:lnSpc>
                <a:spcPct val="90000"/>
              </a:lnSpc>
              <a:spcBef>
                <a:spcPts val="0"/>
              </a:spcBef>
              <a:spcAft>
                <a:spcPts val="0"/>
              </a:spcAft>
              <a:buClr>
                <a:schemeClr val="dk1"/>
              </a:buClr>
              <a:buSzPts val="1800"/>
              <a:buChar char="●"/>
            </a:pPr>
            <a:r>
              <a:rPr lang="en">
                <a:latin typeface="Times New Roman"/>
                <a:ea typeface="Times New Roman"/>
                <a:cs typeface="Times New Roman"/>
                <a:sym typeface="Times New Roman"/>
              </a:rPr>
              <a:t>Method: ExtraTreeClassifier from Scikit-Learn</a:t>
            </a:r>
            <a:endParaRPr>
              <a:latin typeface="Times New Roman"/>
              <a:ea typeface="Times New Roman"/>
              <a:cs typeface="Times New Roman"/>
              <a:sym typeface="Times New Roman"/>
            </a:endParaRPr>
          </a:p>
          <a:p>
            <a:pPr marL="457200" lvl="0" indent="-228600" algn="l" rtl="0">
              <a:lnSpc>
                <a:spcPct val="90000"/>
              </a:lnSpc>
              <a:spcBef>
                <a:spcPts val="0"/>
              </a:spcBef>
              <a:spcAft>
                <a:spcPts val="0"/>
              </a:spcAft>
              <a:buClr>
                <a:schemeClr val="dk1"/>
              </a:buClr>
              <a:buSzPts val="1800"/>
              <a:buNone/>
            </a:pPr>
            <a:endParaRPr>
              <a:latin typeface="Times New Roman"/>
              <a:ea typeface="Times New Roman"/>
              <a:cs typeface="Times New Roman"/>
              <a:sym typeface="Times New Roman"/>
            </a:endParaRPr>
          </a:p>
          <a:p>
            <a:pPr marL="457200" lvl="0" indent="-342900" algn="l" rtl="0">
              <a:lnSpc>
                <a:spcPct val="90000"/>
              </a:lnSpc>
              <a:spcBef>
                <a:spcPts val="0"/>
              </a:spcBef>
              <a:spcAft>
                <a:spcPts val="0"/>
              </a:spcAft>
              <a:buClr>
                <a:schemeClr val="dk1"/>
              </a:buClr>
              <a:buSzPts val="1800"/>
              <a:buChar char="●"/>
            </a:pPr>
            <a:r>
              <a:rPr lang="en">
                <a:latin typeface="Times New Roman"/>
                <a:ea typeface="Times New Roman"/>
                <a:cs typeface="Times New Roman"/>
                <a:sym typeface="Times New Roman"/>
              </a:rPr>
              <a:t>Top 5 features:</a:t>
            </a:r>
            <a:endParaRPr>
              <a:latin typeface="Times New Roman"/>
              <a:ea typeface="Times New Roman"/>
              <a:cs typeface="Times New Roman"/>
              <a:sym typeface="Times New Roman"/>
            </a:endParaRPr>
          </a:p>
          <a:p>
            <a:pPr marL="457200" lvl="0" indent="0" algn="l" rtl="0">
              <a:lnSpc>
                <a:spcPct val="90000"/>
              </a:lnSpc>
              <a:spcBef>
                <a:spcPts val="1600"/>
              </a:spcBef>
              <a:spcAft>
                <a:spcPts val="0"/>
              </a:spcAft>
              <a:buClr>
                <a:srgbClr val="000000"/>
              </a:buClr>
              <a:buSzPts val="1400"/>
              <a:buNone/>
            </a:pPr>
            <a:r>
              <a:rPr lang="en" sz="1400">
                <a:solidFill>
                  <a:srgbClr val="000000"/>
                </a:solidFill>
                <a:latin typeface="Times New Roman"/>
                <a:ea typeface="Times New Roman"/>
                <a:cs typeface="Times New Roman"/>
                <a:sym typeface="Times New Roman"/>
              </a:rPr>
              <a:t>1. Seed</a:t>
            </a:r>
            <a:endParaRPr sz="1400">
              <a:solidFill>
                <a:srgbClr val="000000"/>
              </a:solidFill>
              <a:latin typeface="Times New Roman"/>
              <a:ea typeface="Times New Roman"/>
              <a:cs typeface="Times New Roman"/>
              <a:sym typeface="Times New Roman"/>
            </a:endParaRPr>
          </a:p>
          <a:p>
            <a:pPr marL="457200" lvl="0" indent="0" algn="l" rtl="0">
              <a:lnSpc>
                <a:spcPct val="90000"/>
              </a:lnSpc>
              <a:spcBef>
                <a:spcPts val="1600"/>
              </a:spcBef>
              <a:spcAft>
                <a:spcPts val="0"/>
              </a:spcAft>
              <a:buClr>
                <a:srgbClr val="000000"/>
              </a:buClr>
              <a:buSzPts val="1400"/>
              <a:buNone/>
            </a:pPr>
            <a:r>
              <a:rPr lang="en" sz="1400">
                <a:solidFill>
                  <a:srgbClr val="000000"/>
                </a:solidFill>
                <a:latin typeface="Times New Roman"/>
                <a:ea typeface="Times New Roman"/>
                <a:cs typeface="Times New Roman"/>
                <a:sym typeface="Times New Roman"/>
              </a:rPr>
              <a:t>2. rpi</a:t>
            </a:r>
            <a:endParaRPr sz="1400">
              <a:solidFill>
                <a:srgbClr val="000000"/>
              </a:solidFill>
              <a:latin typeface="Times New Roman"/>
              <a:ea typeface="Times New Roman"/>
              <a:cs typeface="Times New Roman"/>
              <a:sym typeface="Times New Roman"/>
            </a:endParaRPr>
          </a:p>
          <a:p>
            <a:pPr marL="457200" lvl="0" indent="0" algn="l" rtl="0">
              <a:lnSpc>
                <a:spcPct val="90000"/>
              </a:lnSpc>
              <a:spcBef>
                <a:spcPts val="1600"/>
              </a:spcBef>
              <a:spcAft>
                <a:spcPts val="0"/>
              </a:spcAft>
              <a:buClr>
                <a:srgbClr val="000000"/>
              </a:buClr>
              <a:buSzPts val="1400"/>
              <a:buNone/>
            </a:pPr>
            <a:r>
              <a:rPr lang="en" sz="1400">
                <a:solidFill>
                  <a:srgbClr val="000000"/>
                </a:solidFill>
                <a:latin typeface="Times New Roman"/>
                <a:ea typeface="Times New Roman"/>
                <a:cs typeface="Times New Roman"/>
                <a:sym typeface="Times New Roman"/>
              </a:rPr>
              <a:t>3. Massey Ordinals</a:t>
            </a:r>
            <a:endParaRPr sz="1400">
              <a:solidFill>
                <a:srgbClr val="000000"/>
              </a:solidFill>
              <a:latin typeface="Times New Roman"/>
              <a:ea typeface="Times New Roman"/>
              <a:cs typeface="Times New Roman"/>
              <a:sym typeface="Times New Roman"/>
            </a:endParaRPr>
          </a:p>
          <a:p>
            <a:pPr marL="457200" lvl="0" indent="0" algn="l" rtl="0">
              <a:lnSpc>
                <a:spcPct val="90000"/>
              </a:lnSpc>
              <a:spcBef>
                <a:spcPts val="1600"/>
              </a:spcBef>
              <a:spcAft>
                <a:spcPts val="0"/>
              </a:spcAft>
              <a:buClr>
                <a:srgbClr val="000000"/>
              </a:buClr>
              <a:buSzPts val="1400"/>
              <a:buNone/>
            </a:pPr>
            <a:r>
              <a:rPr lang="en" sz="1400">
                <a:solidFill>
                  <a:srgbClr val="000000"/>
                </a:solidFill>
                <a:latin typeface="Times New Roman"/>
                <a:ea typeface="Times New Roman"/>
                <a:cs typeface="Times New Roman"/>
                <a:sym typeface="Times New Roman"/>
              </a:rPr>
              <a:t>4. Adjusted Offensive efficiency</a:t>
            </a:r>
            <a:endParaRPr sz="1400">
              <a:solidFill>
                <a:srgbClr val="000000"/>
              </a:solidFill>
              <a:latin typeface="Times New Roman"/>
              <a:ea typeface="Times New Roman"/>
              <a:cs typeface="Times New Roman"/>
              <a:sym typeface="Times New Roman"/>
            </a:endParaRPr>
          </a:p>
          <a:p>
            <a:pPr marL="457200" lvl="0" indent="0" algn="l" rtl="0">
              <a:lnSpc>
                <a:spcPct val="90000"/>
              </a:lnSpc>
              <a:spcBef>
                <a:spcPts val="1600"/>
              </a:spcBef>
              <a:spcAft>
                <a:spcPts val="0"/>
              </a:spcAft>
              <a:buClr>
                <a:schemeClr val="dk1"/>
              </a:buClr>
              <a:buSzPts val="1400"/>
              <a:buNone/>
            </a:pPr>
            <a:r>
              <a:rPr lang="en" sz="1400">
                <a:solidFill>
                  <a:schemeClr val="dk1"/>
                </a:solidFill>
                <a:latin typeface="Times New Roman"/>
                <a:ea typeface="Times New Roman"/>
                <a:cs typeface="Times New Roman"/>
                <a:sym typeface="Times New Roman"/>
              </a:rPr>
              <a:t>5. Adjusted Defensive efficiency</a:t>
            </a:r>
            <a:endParaRPr sz="1400">
              <a:solidFill>
                <a:srgbClr val="000000"/>
              </a:solidFill>
              <a:latin typeface="Times New Roman"/>
              <a:ea typeface="Times New Roman"/>
              <a:cs typeface="Times New Roman"/>
              <a:sym typeface="Times New Roman"/>
            </a:endParaRPr>
          </a:p>
          <a:p>
            <a:pPr marL="457200" lvl="0" indent="-342900" algn="l" rtl="0">
              <a:lnSpc>
                <a:spcPct val="159882"/>
              </a:lnSpc>
              <a:spcBef>
                <a:spcPts val="1600"/>
              </a:spcBef>
              <a:spcAft>
                <a:spcPts val="0"/>
              </a:spcAft>
              <a:buClr>
                <a:srgbClr val="000000"/>
              </a:buClr>
              <a:buSzPts val="1800"/>
              <a:buChar char="●"/>
            </a:pPr>
            <a:r>
              <a:rPr lang="en">
                <a:solidFill>
                  <a:srgbClr val="000000"/>
                </a:solidFill>
                <a:latin typeface="Times New Roman"/>
                <a:ea typeface="Times New Roman"/>
                <a:cs typeface="Times New Roman"/>
                <a:sym typeface="Times New Roman"/>
              </a:rPr>
              <a:t>We keep the top 15 features </a:t>
            </a:r>
            <a:endParaRPr/>
          </a:p>
          <a:p>
            <a:pPr marL="0" lvl="0" indent="457200" algn="l" rtl="0">
              <a:lnSpc>
                <a:spcPct val="159882"/>
              </a:lnSpc>
              <a:spcBef>
                <a:spcPts val="0"/>
              </a:spcBef>
              <a:spcAft>
                <a:spcPts val="0"/>
              </a:spcAft>
              <a:buClr>
                <a:schemeClr val="dk1"/>
              </a:buClr>
              <a:buSzPts val="850"/>
              <a:buNone/>
            </a:pPr>
            <a:endParaRPr sz="850">
              <a:solidFill>
                <a:srgbClr val="CDD2E9"/>
              </a:solidFill>
              <a:latin typeface="Times New Roman"/>
              <a:ea typeface="Times New Roman"/>
              <a:cs typeface="Times New Roman"/>
              <a:sym typeface="Times New Roman"/>
            </a:endParaRPr>
          </a:p>
          <a:p>
            <a:pPr marL="0" lvl="0" indent="0" algn="l" rtl="0">
              <a:lnSpc>
                <a:spcPct val="159882"/>
              </a:lnSpc>
              <a:spcBef>
                <a:spcPts val="0"/>
              </a:spcBef>
              <a:spcAft>
                <a:spcPts val="0"/>
              </a:spcAft>
              <a:buClr>
                <a:schemeClr val="dk1"/>
              </a:buClr>
              <a:buSzPts val="850"/>
              <a:buNone/>
            </a:pPr>
            <a:endParaRPr sz="850">
              <a:solidFill>
                <a:srgbClr val="CDD2E9"/>
              </a:solidFill>
              <a:latin typeface="Times New Roman"/>
              <a:ea typeface="Times New Roman"/>
              <a:cs typeface="Times New Roman"/>
              <a:sym typeface="Times New Roman"/>
            </a:endParaRPr>
          </a:p>
          <a:p>
            <a:pPr marL="457200" lvl="0" indent="0" algn="l" rtl="0">
              <a:lnSpc>
                <a:spcPct val="90000"/>
              </a:lnSpc>
              <a:spcBef>
                <a:spcPts val="0"/>
              </a:spcBef>
              <a:spcAft>
                <a:spcPts val="1600"/>
              </a:spcAft>
              <a:buClr>
                <a:schemeClr val="dk1"/>
              </a:buClr>
              <a:buSzPts val="1800"/>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87" name="Google Shape;87;p9"/>
          <p:cNvSpPr txBox="1"/>
          <p:nvPr/>
        </p:nvSpPr>
        <p:spPr>
          <a:xfrm>
            <a:off x="5535825" y="3994084"/>
            <a:ext cx="3252600" cy="303600"/>
          </a:xfrm>
          <a:prstGeom prst="rect">
            <a:avLst/>
          </a:prstGeom>
          <a:noFill/>
          <a:ln>
            <a:noFill/>
          </a:ln>
        </p:spPr>
        <p:txBody>
          <a:bodyPr spcFirstLastPara="1" wrap="square" lIns="91425" tIns="91425" rIns="91425" bIns="91425" anchor="t" anchorCtr="0">
            <a:noAutofit/>
          </a:bodyPr>
          <a:lstStyle/>
          <a:p>
            <a:pPr marL="0" marR="0" lvl="0" indent="45720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Times New Roman"/>
                <a:ea typeface="Times New Roman"/>
                <a:cs typeface="Times New Roman"/>
                <a:sym typeface="Times New Roman"/>
              </a:rPr>
              <a:t>Figure 2: Feature Importance</a:t>
            </a:r>
            <a:endParaRPr sz="1400" b="0" i="0" u="none" strike="noStrike" cap="none">
              <a:solidFill>
                <a:srgbClr val="000000"/>
              </a:solidFill>
              <a:latin typeface="Times New Roman"/>
              <a:ea typeface="Times New Roman"/>
              <a:cs typeface="Times New Roman"/>
              <a:sym typeface="Times New Roman"/>
            </a:endParaRPr>
          </a:p>
        </p:txBody>
      </p:sp>
      <p:pic>
        <p:nvPicPr>
          <p:cNvPr id="88" name="Google Shape;88;p9"/>
          <p:cNvPicPr preferRelativeResize="0"/>
          <p:nvPr/>
        </p:nvPicPr>
        <p:blipFill rotWithShape="1">
          <a:blip r:embed="rId3">
            <a:alphaModFix/>
          </a:blip>
          <a:srcRect/>
          <a:stretch/>
        </p:blipFill>
        <p:spPr>
          <a:xfrm>
            <a:off x="4838950" y="1239834"/>
            <a:ext cx="3949475" cy="2754250"/>
          </a:xfrm>
          <a:prstGeom prst="rect">
            <a:avLst/>
          </a:prstGeom>
          <a:noFill/>
          <a:ln>
            <a:noFill/>
          </a:ln>
        </p:spPr>
      </p:pic>
    </p:spTree>
  </p:cSld>
  <p:clrMapOvr>
    <a:masterClrMapping/>
  </p:clrMapOvr>
</p:sld>
</file>

<file path=ppt/theme/theme1.xml><?xml version="1.0" encoding="utf-8"?>
<a:theme xmlns:a="http://schemas.openxmlformats.org/drawingml/2006/main" name="Fordham_Class_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859</Words>
  <Application>Microsoft Office PowerPoint</Application>
  <PresentationFormat>On-screen Show (16:9)</PresentationFormat>
  <Paragraphs>151</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Fordham_Class_Theme</vt:lpstr>
      <vt:lpstr>March Data Crunch Madness</vt:lpstr>
      <vt:lpstr>Overview</vt:lpstr>
      <vt:lpstr>Introduction</vt:lpstr>
      <vt:lpstr>Methodology</vt:lpstr>
      <vt:lpstr>Data preparation</vt:lpstr>
      <vt:lpstr>Data preprocessing</vt:lpstr>
      <vt:lpstr>Features selection</vt:lpstr>
      <vt:lpstr>Variance Inflation Factor</vt:lpstr>
      <vt:lpstr>Tree - Based Feature Selection</vt:lpstr>
      <vt:lpstr>L1 Regularization</vt:lpstr>
      <vt:lpstr>Features-Top 5</vt:lpstr>
      <vt:lpstr>Modelling </vt:lpstr>
      <vt:lpstr>Evaluation</vt:lpstr>
      <vt:lpstr>Region Overview</vt:lpstr>
      <vt:lpstr>Upsets</vt:lpstr>
      <vt:lpstr>Championship prediction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March Data Crunch Madness</dc:title>
  <cp:lastModifiedBy>W Raghupathi</cp:lastModifiedBy>
  <cp:revision>1</cp:revision>
  <dcterms:modified xsi:type="dcterms:W3CDTF">2020-03-28T15:36:07Z</dcterms:modified>
</cp:coreProperties>
</file>