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1459" r:id="rId2"/>
    <p:sldId id="1460" r:id="rId3"/>
    <p:sldId id="1461" r:id="rId4"/>
    <p:sldId id="1573" r:id="rId5"/>
    <p:sldId id="1582" r:id="rId6"/>
    <p:sldId id="1569" r:id="rId7"/>
    <p:sldId id="1570" r:id="rId8"/>
    <p:sldId id="1580" r:id="rId9"/>
    <p:sldId id="1579" r:id="rId10"/>
    <p:sldId id="1571" r:id="rId11"/>
    <p:sldId id="1572" r:id="rId12"/>
    <p:sldId id="1505" r:id="rId13"/>
    <p:sldId id="1506" r:id="rId14"/>
    <p:sldId id="1577" r:id="rId15"/>
    <p:sldId id="1507" r:id="rId16"/>
    <p:sldId id="1508" r:id="rId17"/>
    <p:sldId id="1509" r:id="rId18"/>
    <p:sldId id="1548" r:id="rId19"/>
    <p:sldId id="1549" r:id="rId20"/>
    <p:sldId id="1550" r:id="rId21"/>
    <p:sldId id="1551" r:id="rId22"/>
    <p:sldId id="1553" r:id="rId23"/>
    <p:sldId id="1547" r:id="rId24"/>
    <p:sldId id="1544" r:id="rId25"/>
    <p:sldId id="1545" r:id="rId26"/>
    <p:sldId id="1568" r:id="rId27"/>
    <p:sldId id="1584" r:id="rId28"/>
    <p:sldId id="1554" r:id="rId29"/>
    <p:sldId id="1563" r:id="rId30"/>
    <p:sldId id="1555" r:id="rId31"/>
    <p:sldId id="1556" r:id="rId32"/>
    <p:sldId id="1557" r:id="rId33"/>
    <p:sldId id="1558" r:id="rId34"/>
    <p:sldId id="1559" r:id="rId35"/>
    <p:sldId id="1560" r:id="rId36"/>
    <p:sldId id="1561" r:id="rId37"/>
    <p:sldId id="1513" r:id="rId38"/>
    <p:sldId id="1514" r:id="rId39"/>
    <p:sldId id="1565" r:id="rId40"/>
    <p:sldId id="1564" r:id="rId41"/>
    <p:sldId id="1500" r:id="rId42"/>
    <p:sldId id="1526" r:id="rId43"/>
    <p:sldId id="1585" r:id="rId44"/>
  </p:sldIdLst>
  <p:sldSz cx="9144000" cy="6858000" type="screen4x3"/>
  <p:notesSz cx="9236075" cy="69548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angelos Katsamakas" initials="EK" lastIdx="2" clrIdx="0">
    <p:extLst>
      <p:ext uri="{19B8F6BF-5375-455C-9EA6-DF929625EA0E}">
        <p15:presenceInfo xmlns:p15="http://schemas.microsoft.com/office/powerpoint/2012/main" userId="S-1-5-21-2959421968-1223581820-1436258266-95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6EA"/>
    <a:srgbClr val="FAE2F6"/>
    <a:srgbClr val="170981"/>
    <a:srgbClr val="121328"/>
    <a:srgbClr val="8FF9EF"/>
    <a:srgbClr val="993300"/>
    <a:srgbClr val="00CE9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50" autoAdjust="0"/>
    <p:restoredTop sz="69631" autoAdjust="0"/>
  </p:normalViewPr>
  <p:slideViewPr>
    <p:cSldViewPr>
      <p:cViewPr varScale="1">
        <p:scale>
          <a:sx n="52" d="100"/>
          <a:sy n="52" d="100"/>
        </p:scale>
        <p:origin x="159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30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191"/>
        <p:guide pos="29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03136" cy="34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2940" y="0"/>
            <a:ext cx="4003136" cy="34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606977"/>
            <a:ext cx="4003136" cy="34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2940" y="6606977"/>
            <a:ext cx="4003136" cy="34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10622AC-0386-451B-949C-E34C465A2A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193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03136" cy="34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32940" y="0"/>
            <a:ext cx="4003136" cy="34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9725" y="520700"/>
            <a:ext cx="3476625" cy="2608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1897" y="3304086"/>
            <a:ext cx="6772285" cy="3129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606977"/>
            <a:ext cx="4003136" cy="34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2940" y="6606977"/>
            <a:ext cx="4003136" cy="34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E21661C-7556-43F8-A72D-9CD4FBEFBB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092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21661C-7556-43F8-A72D-9CD4FBEFBBD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537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A87E9-BE8E-4DCD-A13C-273620995DF0}" type="slidenum">
              <a:rPr lang="en-US"/>
              <a:pPr/>
              <a:t>14</a:t>
            </a:fld>
            <a:endParaRPr lang="en-US"/>
          </a:p>
        </p:txBody>
      </p:sp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C231998F-0CDC-40D2-A188-9DFE81B61D9B}" type="slidenum">
              <a:rPr lang="en-US" sz="1200"/>
              <a:pPr algn="r" eaLnBrk="1" hangingPunct="1"/>
              <a:t>14</a:t>
            </a:fld>
            <a:endParaRPr 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eaLnBrk="1" hangingPunct="1"/>
            <a:r>
              <a:rPr lang="en-US" dirty="0"/>
              <a:t>Mass:  is this singular or plural?</a:t>
            </a:r>
          </a:p>
        </p:txBody>
      </p:sp>
    </p:spTree>
    <p:extLst>
      <p:ext uri="{BB962C8B-B14F-4D97-AF65-F5344CB8AC3E}">
        <p14:creationId xmlns:p14="http://schemas.microsoft.com/office/powerpoint/2010/main" val="3219965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A87E9-BE8E-4DCD-A13C-273620995DF0}" type="slidenum">
              <a:rPr lang="en-US"/>
              <a:pPr/>
              <a:t>15</a:t>
            </a:fld>
            <a:endParaRPr lang="en-US"/>
          </a:p>
        </p:txBody>
      </p:sp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C231998F-0CDC-40D2-A188-9DFE81B61D9B}" type="slidenum">
              <a:rPr lang="en-US" sz="1200"/>
              <a:pPr algn="r" eaLnBrk="1" hangingPunct="1"/>
              <a:t>15</a:t>
            </a:fld>
            <a:endParaRPr 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eaLnBrk="1" hangingPunct="1"/>
            <a:r>
              <a:rPr lang="en-US" dirty="0"/>
              <a:t>Mass:  is this singular or plural?</a:t>
            </a:r>
          </a:p>
        </p:txBody>
      </p:sp>
    </p:spTree>
    <p:extLst>
      <p:ext uri="{BB962C8B-B14F-4D97-AF65-F5344CB8AC3E}">
        <p14:creationId xmlns:p14="http://schemas.microsoft.com/office/powerpoint/2010/main" val="2390060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21661C-7556-43F8-A72D-9CD4FBEFBBDB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793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ADB0B-080C-4B05-BAB5-6318A439C0FA}" type="slidenum">
              <a:rPr lang="en-US"/>
              <a:pPr/>
              <a:t>17</a:t>
            </a:fld>
            <a:endParaRPr lang="en-US"/>
          </a:p>
        </p:txBody>
      </p:sp>
      <p:sp>
        <p:nvSpPr>
          <p:cNvPr id="1290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7621637D-91C8-487D-A0AF-A9363D4E6A91}" type="slidenum">
              <a:rPr lang="en-US" sz="1200"/>
              <a:pPr algn="r" eaLnBrk="1" hangingPunct="1"/>
              <a:t>17</a:t>
            </a:fld>
            <a:endParaRPr 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08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makes this task</a:t>
            </a:r>
            <a:r>
              <a:rPr lang="en-US" baseline="0" dirty="0" smtClean="0"/>
              <a:t> hard?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1427E-2A62-8444-B9A8-D3D2189E3D8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84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main problem in the task of part of speech tagging is how to differentiate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between the tags for ambiguous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1427E-2A62-8444-B9A8-D3D2189E3D8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02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21661C-7556-43F8-A72D-9CD4FBEFBBDB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147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? What is </a:t>
            </a:r>
            <a:r>
              <a:rPr lang="en-US" dirty="0" err="1" smtClean="0"/>
              <a:t>Bayes</a:t>
            </a:r>
            <a:r>
              <a:rPr lang="en-US" baseline="0" dirty="0" smtClean="0"/>
              <a:t> rule?</a:t>
            </a:r>
            <a:endParaRPr lang="en-US" dirty="0" smtClean="0"/>
          </a:p>
          <a:p>
            <a:r>
              <a:rPr lang="en-US" dirty="0" smtClean="0"/>
              <a:t>P(W) won’t change. Words don’t 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1427E-2A62-8444-B9A8-D3D2189E3D8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3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21661C-7556-43F8-A72D-9CD4FBEFBBDB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9090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Could</a:t>
            </a:r>
            <a:r>
              <a:rPr lang="en-US" baseline="0" dirty="0" smtClean="0"/>
              <a:t> predict next word?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1427E-2A62-8444-B9A8-D3D2189E3D8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00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21661C-7556-43F8-A72D-9CD4FBEFBBD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408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302B60-2A6E-41C9-9A1B-FD652E26DA3E}" type="slidenum">
              <a:rPr lang="en-US"/>
              <a:pPr/>
              <a:t>26</a:t>
            </a:fld>
            <a:endParaRPr lang="en-US"/>
          </a:p>
        </p:txBody>
      </p:sp>
      <p:sp>
        <p:nvSpPr>
          <p:cNvPr id="160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r>
              <a:rPr lang="en-US"/>
              <a:t>POS Tagging attempts to label each word with the appropriate part of speech.</a:t>
            </a:r>
          </a:p>
          <a:p>
            <a:r>
              <a:rPr lang="en-US"/>
              <a:t>Past approaches were rule-based (manual, then learned).  Current trend, however, is toward statistical approaches (HMM).</a:t>
            </a:r>
          </a:p>
          <a:p>
            <a:r>
              <a:rPr lang="en-US"/>
              <a:t>This shift is common throughout NLP, due to the ability of statistical approaches to robustly handle noise and/or unexpected events.</a:t>
            </a:r>
          </a:p>
          <a:p>
            <a:r>
              <a:rPr lang="en-US"/>
              <a:t>Conceptually statistical approaches are more fitting due to the fact that uncertainty is sometimes unavoidable (ambiguity).</a:t>
            </a:r>
          </a:p>
          <a:p>
            <a:r>
              <a:rPr lang="en-US"/>
              <a:t>Current algorithms (Brill’s Tagger, CLAWS taggers) report accuracy in the 97% range.</a:t>
            </a:r>
          </a:p>
        </p:txBody>
      </p:sp>
    </p:spTree>
    <p:extLst>
      <p:ext uri="{BB962C8B-B14F-4D97-AF65-F5344CB8AC3E}">
        <p14:creationId xmlns:p14="http://schemas.microsoft.com/office/powerpoint/2010/main" val="9151884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Use regex (rule-based) OR train a classifier (ML) </a:t>
            </a:r>
          </a:p>
          <a:p>
            <a:endParaRPr lang="en-US" smtClean="0"/>
          </a:p>
          <a:p>
            <a:r>
              <a:rPr lang="en-US" dirty="0" smtClean="0"/>
              <a:t>Minimum # of edits to go from S1 to S2</a:t>
            </a:r>
          </a:p>
          <a:p>
            <a:r>
              <a:rPr lang="en-US" dirty="0" smtClean="0"/>
              <a:t>Actions: Insert,</a:t>
            </a:r>
            <a:r>
              <a:rPr lang="en-US" baseline="0" dirty="0" smtClean="0"/>
              <a:t> </a:t>
            </a:r>
            <a:r>
              <a:rPr lang="en-US" dirty="0" smtClean="0"/>
              <a:t>Delete, Substitute</a:t>
            </a:r>
            <a:r>
              <a:rPr lang="en-US" baseline="0" dirty="0" smtClean="0"/>
              <a:t> (double cost)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21661C-7556-43F8-A72D-9CD4FBEFBBDB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891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? How can you tell that</a:t>
            </a:r>
            <a:r>
              <a:rPr lang="en-US" baseline="0" dirty="0" smtClean="0"/>
              <a:t> something is a noun phrase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1427E-2A62-8444-B9A8-D3D2189E3D8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34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? Pres </a:t>
            </a:r>
            <a:r>
              <a:rPr lang="en-US" i="1" dirty="0" err="1" smtClean="0"/>
              <a:t>vs</a:t>
            </a:r>
            <a:r>
              <a:rPr lang="en-US" i="1" dirty="0" smtClean="0"/>
              <a:t> </a:t>
            </a:r>
            <a:r>
              <a:rPr lang="en-US" i="1" dirty="0" err="1" smtClean="0"/>
              <a:t>desc</a:t>
            </a:r>
            <a:r>
              <a:rPr lang="en-US" i="1" dirty="0" smtClean="0"/>
              <a:t>?</a:t>
            </a:r>
          </a:p>
          <a:p>
            <a:r>
              <a:rPr lang="en-US" i="1" dirty="0" smtClean="0"/>
              <a:t>That was an epic fail</a:t>
            </a:r>
          </a:p>
          <a:p>
            <a:r>
              <a:rPr lang="en-US" i="1" dirty="0" smtClean="0"/>
              <a:t>Cs getting too mainstream</a:t>
            </a:r>
            <a:r>
              <a:rPr lang="en-US" i="1" baseline="0" dirty="0" smtClean="0"/>
              <a:t> ? </a:t>
            </a:r>
            <a:r>
              <a:rPr lang="en-US" i="1" dirty="0" smtClean="0"/>
              <a:t>Star trek intro: to boldly go where no man has gone before.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precise way to define and describe the structure of sentences.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1427E-2A62-8444-B9A8-D3D2189E3D8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71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1427E-2A62-8444-B9A8-D3D2189E3D8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191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Phrase structure grammars = </a:t>
            </a:r>
            <a:br>
              <a:rPr lang="en-US" dirty="0" smtClean="0"/>
            </a:br>
            <a:r>
              <a:rPr lang="en-US" dirty="0" smtClean="0"/>
              <a:t>Context-free grammars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21661C-7556-43F8-A72D-9CD4FBEFBBDB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558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1427E-2A62-8444-B9A8-D3D2189E3D8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38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 free!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1427E-2A62-8444-B9A8-D3D2189E3D8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933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2F86DF-BB93-46B1-9909-5D5FC10600D2}" type="slidenum">
              <a:rPr lang="en-US"/>
              <a:pPr/>
              <a:t>37</a:t>
            </a:fld>
            <a:endParaRPr lang="en-US"/>
          </a:p>
        </p:txBody>
      </p:sp>
      <p:sp>
        <p:nvSpPr>
          <p:cNvPr id="161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r>
              <a:rPr lang="en-US"/>
              <a:t>Parsing attempts to infer the precise grammatical relationships between different words in a given sentence.</a:t>
            </a:r>
          </a:p>
          <a:p>
            <a:r>
              <a:rPr lang="en-US"/>
              <a:t>For example, POS are grouped into phrases and phrases are combined into sentences.</a:t>
            </a:r>
          </a:p>
          <a:p>
            <a:r>
              <a:rPr lang="en-US"/>
              <a:t>Approaches include parsing with probabilistic CFG’s, “link dictionaries”, and tree adjoining techniques (super-tagging).</a:t>
            </a:r>
          </a:p>
          <a:p>
            <a:r>
              <a:rPr lang="en-US"/>
              <a:t>Current techniques can only parse at the sentence level, in some cases reporting accuracy in the 90% range.</a:t>
            </a:r>
          </a:p>
          <a:p>
            <a:r>
              <a:rPr lang="en-US"/>
              <a:t>Again, the performance heavily depends upon the grammatical correctness and the degree of ambiguity of the text.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18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21661C-7556-43F8-A72D-9CD4FBEFBBDB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8109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21661C-7556-43F8-A72D-9CD4FBEFBBD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971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of speech taggers and sentence parsers are freely available!</a:t>
            </a:r>
          </a:p>
          <a:p>
            <a:endParaRPr lang="en-US" dirty="0" smtClean="0"/>
          </a:p>
          <a:p>
            <a:r>
              <a:rPr lang="en-US" dirty="0" smtClean="0"/>
              <a:t>Useful in several applications…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1427E-2A62-8444-B9A8-D3D2189E3D8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476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21661C-7556-43F8-A72D-9CD4FBEFBBDB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21423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7179AD-5EDD-4280-806E-6EF4B4F406DA}" type="slidenum">
              <a:rPr lang="en-US"/>
              <a:pPr/>
              <a:t>43</a:t>
            </a:fld>
            <a:endParaRPr lang="en-US"/>
          </a:p>
        </p:txBody>
      </p:sp>
      <p:sp>
        <p:nvSpPr>
          <p:cNvPr id="159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r>
              <a:rPr lang="en-US"/>
              <a:t>NLP, or Computational Linguistics, is an entire field dedicated to the study</a:t>
            </a:r>
          </a:p>
          <a:p>
            <a:r>
              <a:rPr lang="en-US"/>
              <a:t>of automatically understanding free text.  This field has been active since the 50’s.</a:t>
            </a:r>
          </a:p>
          <a:p>
            <a:endParaRPr lang="en-US"/>
          </a:p>
          <a:p>
            <a:r>
              <a:rPr lang="en-US"/>
              <a:t>General NLP attempts to understand document completely (at the level of a human reader).</a:t>
            </a:r>
          </a:p>
          <a:p>
            <a:r>
              <a:rPr lang="en-US"/>
              <a:t>There are several steps involved in NLP.</a:t>
            </a:r>
          </a:p>
          <a:p>
            <a:endParaRPr lang="en-US"/>
          </a:p>
          <a:p>
            <a:r>
              <a:rPr lang="en-US"/>
              <a:t>…Blah…</a:t>
            </a:r>
          </a:p>
        </p:txBody>
      </p:sp>
    </p:spTree>
    <p:extLst>
      <p:ext uri="{BB962C8B-B14F-4D97-AF65-F5344CB8AC3E}">
        <p14:creationId xmlns:p14="http://schemas.microsoft.com/office/powerpoint/2010/main" val="4120478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dirty="0" smtClean="0"/>
              <a:t>Label each word in a sentence with a POS tag</a:t>
            </a:r>
          </a:p>
          <a:p>
            <a:endParaRPr lang="en-US" sz="1200" dirty="0" smtClean="0"/>
          </a:p>
          <a:p>
            <a:r>
              <a:rPr lang="en-US" sz="1200" dirty="0" smtClean="0"/>
              <a:t>Part-of-Speech taggers are usually learned by HMM algorithm on manually tagged data</a:t>
            </a:r>
          </a:p>
          <a:p>
            <a:endParaRPr lang="en-US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Useful for: Parsing (come to later),</a:t>
            </a:r>
            <a:r>
              <a:rPr lang="en-US" baseline="0" dirty="0" smtClean="0"/>
              <a:t> </a:t>
            </a:r>
            <a:r>
              <a:rPr lang="en-US" dirty="0" smtClean="0"/>
              <a:t>Information extraction</a:t>
            </a:r>
            <a:r>
              <a:rPr lang="en-US" baseline="0" dirty="0" smtClean="0"/>
              <a:t> (</a:t>
            </a:r>
            <a:r>
              <a:rPr lang="en-US" dirty="0" smtClean="0"/>
              <a:t>entities, relations), Speech synthesis (</a:t>
            </a:r>
            <a:r>
              <a:rPr lang="en-US" dirty="0" err="1" smtClean="0"/>
              <a:t>INsult</a:t>
            </a:r>
            <a:r>
              <a:rPr lang="en-US" dirty="0" smtClean="0"/>
              <a:t> or </a:t>
            </a:r>
            <a:r>
              <a:rPr lang="en-US" dirty="0" err="1" smtClean="0"/>
              <a:t>inSULT</a:t>
            </a:r>
            <a:r>
              <a:rPr lang="en-US" dirty="0" smtClean="0"/>
              <a:t>, </a:t>
            </a:r>
            <a:r>
              <a:rPr lang="en-US" dirty="0" err="1" smtClean="0"/>
              <a:t>overFLOW</a:t>
            </a:r>
            <a:r>
              <a:rPr lang="en-US" dirty="0" smtClean="0"/>
              <a:t> or </a:t>
            </a:r>
            <a:r>
              <a:rPr lang="en-US" dirty="0" err="1" smtClean="0"/>
              <a:t>OVERflow</a:t>
            </a:r>
            <a:r>
              <a:rPr lang="en-US" dirty="0" smtClean="0"/>
              <a:t>, 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REad</a:t>
            </a:r>
            <a:r>
              <a:rPr lang="en-US" dirty="0" smtClean="0"/>
              <a:t> or </a:t>
            </a:r>
            <a:r>
              <a:rPr lang="en-US" dirty="0" err="1" smtClean="0"/>
              <a:t>reAD</a:t>
            </a:r>
            <a:r>
              <a:rPr lang="en-US" dirty="0" smtClean="0"/>
              <a:t>), Machine translation</a:t>
            </a:r>
            <a:r>
              <a:rPr lang="en-US" baseline="0" dirty="0" smtClean="0"/>
              <a:t> etc.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21661C-7556-43F8-A72D-9CD4FBEFBBD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810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43AAD-AFB1-41E8-84CC-9A2EA592EABD}" type="slidenum">
              <a:rPr lang="en-US"/>
              <a:pPr/>
              <a:t>8</a:t>
            </a:fld>
            <a:endParaRPr lang="en-US"/>
          </a:p>
        </p:txBody>
      </p:sp>
      <p:sp>
        <p:nvSpPr>
          <p:cNvPr id="1085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5BFBB643-567E-4703-A8A3-566F9AD9ECC0}" type="slidenum">
              <a:rPr lang="en-US" sz="1200"/>
              <a:pPr algn="r" eaLnBrk="1" hangingPunct="1"/>
              <a:t>8</a:t>
            </a:fld>
            <a:endParaRPr 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32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</a:t>
            </a:r>
            <a:r>
              <a:rPr lang="en-US" baseline="0" dirty="0" smtClean="0"/>
              <a:t> line first.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1427E-2A62-8444-B9A8-D3D2189E3D8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25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Articles (a, an,</a:t>
            </a:r>
            <a:r>
              <a:rPr lang="en-US" baseline="0" dirty="0" smtClean="0"/>
              <a:t> the) are adjectives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21661C-7556-43F8-A72D-9CD4FBEFBBD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790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10B44D-C780-445B-BE29-00956E1F345E}" type="slidenum">
              <a:rPr lang="en-US"/>
              <a:pPr/>
              <a:t>12</a:t>
            </a:fld>
            <a:endParaRPr lang="en-US"/>
          </a:p>
        </p:txBody>
      </p:sp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61CD7459-88B3-4410-B6BF-B52D5D1D3885}" type="slidenum">
              <a:rPr lang="en-US" sz="1200"/>
              <a:pPr algn="r" eaLnBrk="1" hangingPunct="1"/>
              <a:t>12</a:t>
            </a:fld>
            <a:endParaRPr 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09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EF83A0-F432-46C7-AACE-609C4B2FD1DA}" type="slidenum">
              <a:rPr lang="en-US"/>
              <a:pPr/>
              <a:t>13</a:t>
            </a:fld>
            <a:endParaRPr lang="en-US"/>
          </a:p>
        </p:txBody>
      </p:sp>
      <p:sp>
        <p:nvSpPr>
          <p:cNvPr id="1187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73EE32C6-05CD-48BD-A037-4FA23EFBB588}" type="slidenum">
              <a:rPr lang="en-US" sz="1200"/>
              <a:pPr algn="r" eaLnBrk="1" hangingPunct="1"/>
              <a:t>13</a:t>
            </a:fld>
            <a:endParaRPr lang="en-US" sz="1200"/>
          </a:p>
        </p:txBody>
      </p:sp>
      <p:sp>
        <p:nvSpPr>
          <p:cNvPr id="1187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878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0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7277854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3F955-33B4-491D-A477-482B3ABBB6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373822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1145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1912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76BB4-EE38-4D9E-9D62-427C2EC4BA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939275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E4634-763E-4252-AEF7-F842B384E6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876059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B6B0D-D47F-49E5-B75E-E6405FF514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787931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6A0B5-688C-49C4-9DC5-7497876EA1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173093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F02F8-D252-41E7-8B8A-02F325C316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196071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BA510-DC87-4908-8B67-0FC65DE48C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309160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4800" y="381000"/>
            <a:ext cx="8458200" cy="609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B4F0E-46D9-4F40-971D-4A15FE4EEC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886448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8458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00500"/>
            <a:ext cx="8458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68B2C-7CEE-4A69-9D58-2E886DAF0C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233615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111D0-796C-4BD6-93A8-57CA45BBB9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68865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FCA40-6380-4022-9F27-3004E8492B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24167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99F25-1254-4240-A5E6-960EFECF97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689468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7A0E4-4B3F-470A-BE6D-AC4DA90275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568191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71ED9-2A69-4818-A9B3-4E7D5B9D9D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63459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02E50-1759-43F9-BA16-16016E55D3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9820520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E619E-1567-4A2D-B987-214EB03900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295556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0DEB9-A5E3-49F2-98FF-C414783288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6775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04800" y="1066800"/>
            <a:ext cx="8410575" cy="46038"/>
          </a:xfrm>
          <a:prstGeom prst="rect">
            <a:avLst/>
          </a:prstGeom>
          <a:gradFill rotWithShape="1">
            <a:gsLst>
              <a:gs pos="0">
                <a:srgbClr val="00CE98">
                  <a:alpha val="50000"/>
                </a:srgbClr>
              </a:gs>
              <a:gs pos="100000">
                <a:srgbClr val="8FF9E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4026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FA2A3B9-46BB-4F1C-871D-525A5C5D8B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  <p:sldLayoutId id="2147484038" r:id="rId14"/>
    <p:sldLayoutId id="2147484039" r:id="rId15"/>
    <p:sldLayoutId id="2147484040" r:id="rId16"/>
    <p:sldLayoutId id="2147484041" r:id="rId17"/>
    <p:sldLayoutId id="2147484042" r:id="rId18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englishclub.com/grammar/parts-of-speech_1.ht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glishclub.com/grammar/parts-of-speech_2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Week </a:t>
            </a:r>
            <a:r>
              <a:rPr lang="en-US" altLang="en-US" dirty="0"/>
              <a:t>3</a:t>
            </a:r>
            <a:r>
              <a:rPr lang="en-US" altLang="en-US" dirty="0" smtClean="0"/>
              <a:t>: Text representation II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Text Analytics</a:t>
            </a:r>
          </a:p>
          <a:p>
            <a:r>
              <a:rPr lang="en-US" altLang="en-US" dirty="0" smtClean="0"/>
              <a:t>Prof Evan </a:t>
            </a:r>
            <a:r>
              <a:rPr lang="en-US" altLang="en-US" dirty="0" err="1" smtClean="0"/>
              <a:t>Katsamakas</a:t>
            </a:r>
            <a:endParaRPr lang="en-US" altLang="en-US" dirty="0" smtClean="0"/>
          </a:p>
          <a:p>
            <a:r>
              <a:rPr lang="en-US" altLang="en-US" dirty="0" err="1" smtClean="0"/>
              <a:t>Gabelli</a:t>
            </a:r>
            <a:r>
              <a:rPr lang="en-US" altLang="en-US" dirty="0" smtClean="0"/>
              <a:t> School of Business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4EFB09B-FDAD-45A9-92C6-4ADD076DBA1C}" type="datetime4">
              <a:rPr lang="en-US" altLang="en-US" sz="1400">
                <a:solidFill>
                  <a:schemeClr val="bg2"/>
                </a:solidFill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January 21, 2020</a:t>
            </a:fld>
            <a:endParaRPr lang="en-US" altLang="en-US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B3C6ED-548B-4F7B-B0C9-BAB5112440C3}" type="slidenum">
              <a:rPr lang="en-US" altLang="en-US" sz="1400">
                <a:solidFill>
                  <a:schemeClr val="bg2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119" y="-489072"/>
            <a:ext cx="7467600" cy="1371600"/>
          </a:xfrm>
        </p:spPr>
        <p:txBody>
          <a:bodyPr/>
          <a:lstStyle/>
          <a:p>
            <a:r>
              <a:rPr lang="en-US" dirty="0"/>
              <a:t>Part-of-Speech Table</a:t>
            </a:r>
          </a:p>
        </p:txBody>
      </p:sp>
      <p:pic>
        <p:nvPicPr>
          <p:cNvPr id="5785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6980238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685800" y="6324600"/>
            <a:ext cx="35575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hlinkClick r:id="rId4"/>
              </a:rPr>
              <a:t>http://www.englishclub.com/grammar/parts-of-speech_1.htm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1909149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7924800" cy="837882"/>
          </a:xfrm>
        </p:spPr>
        <p:txBody>
          <a:bodyPr/>
          <a:lstStyle/>
          <a:p>
            <a:r>
              <a:rPr lang="en-US" dirty="0"/>
              <a:t>Part-of-Speech examples</a:t>
            </a:r>
          </a:p>
        </p:txBody>
      </p:sp>
      <p:pic>
        <p:nvPicPr>
          <p:cNvPr id="5795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5362575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588" name="Rectangle 4"/>
          <p:cNvSpPr>
            <a:spLocks noChangeArrowheads="1"/>
          </p:cNvSpPr>
          <p:nvPr/>
        </p:nvSpPr>
        <p:spPr bwMode="auto">
          <a:xfrm>
            <a:off x="457200" y="6324600"/>
            <a:ext cx="35575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hlinkClick r:id="rId3"/>
              </a:rPr>
              <a:t>http://www.englishclub.com/grammar/parts-of-speech_2.htm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6263948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91000"/>
          </a:xfrm>
        </p:spPr>
        <p:txBody>
          <a:bodyPr/>
          <a:lstStyle/>
          <a:p>
            <a:pPr marL="365125" indent="-255588">
              <a:lnSpc>
                <a:spcPct val="90000"/>
              </a:lnSpc>
            </a:pPr>
            <a:r>
              <a:rPr lang="en-US" dirty="0"/>
              <a:t>Closed class: relatively fixed set </a:t>
            </a:r>
          </a:p>
          <a:p>
            <a:pPr marL="620713" lvl="1" indent="-228600">
              <a:lnSpc>
                <a:spcPct val="90000"/>
              </a:lnSpc>
            </a:pPr>
            <a:r>
              <a:rPr lang="en-US" sz="2100" dirty="0"/>
              <a:t>Prepositions: </a:t>
            </a:r>
            <a:r>
              <a:rPr lang="en-US" sz="2100" dirty="0">
                <a:solidFill>
                  <a:srgbClr val="FF0066"/>
                </a:solidFill>
              </a:rPr>
              <a:t>of, in, by, …</a:t>
            </a:r>
          </a:p>
          <a:p>
            <a:pPr marL="620713" lvl="1" indent="-228600">
              <a:lnSpc>
                <a:spcPct val="90000"/>
              </a:lnSpc>
            </a:pPr>
            <a:r>
              <a:rPr lang="en-US" sz="2100" dirty="0"/>
              <a:t>Auxiliaries: </a:t>
            </a:r>
            <a:r>
              <a:rPr lang="en-US" sz="2100" dirty="0">
                <a:solidFill>
                  <a:srgbClr val="FF0066"/>
                </a:solidFill>
              </a:rPr>
              <a:t>may, can, will, had, been, …</a:t>
            </a:r>
          </a:p>
          <a:p>
            <a:pPr marL="620713" lvl="1" indent="-228600">
              <a:lnSpc>
                <a:spcPct val="90000"/>
              </a:lnSpc>
            </a:pPr>
            <a:r>
              <a:rPr lang="en-US" sz="2100" dirty="0"/>
              <a:t>Pronouns: </a:t>
            </a:r>
            <a:r>
              <a:rPr lang="en-US" sz="2100" dirty="0">
                <a:solidFill>
                  <a:srgbClr val="FF0066"/>
                </a:solidFill>
              </a:rPr>
              <a:t>I, you, she, mine, his, them, …</a:t>
            </a:r>
          </a:p>
          <a:p>
            <a:pPr marL="620713" lvl="1" indent="-228600">
              <a:lnSpc>
                <a:spcPct val="90000"/>
              </a:lnSpc>
            </a:pPr>
            <a:r>
              <a:rPr lang="en-US" sz="2100" dirty="0"/>
              <a:t>Usually </a:t>
            </a:r>
            <a:r>
              <a:rPr lang="en-US" sz="2100" dirty="0">
                <a:solidFill>
                  <a:schemeClr val="accent2"/>
                </a:solidFill>
              </a:rPr>
              <a:t>function words</a:t>
            </a:r>
            <a:r>
              <a:rPr lang="en-US" sz="2100" dirty="0">
                <a:solidFill>
                  <a:srgbClr val="A50021"/>
                </a:solidFill>
              </a:rPr>
              <a:t> </a:t>
            </a:r>
            <a:r>
              <a:rPr lang="en-US" sz="2100" dirty="0"/>
              <a:t>(short common words which play a role in grammar)</a:t>
            </a:r>
          </a:p>
          <a:p>
            <a:pPr marL="365125" indent="-255588">
              <a:lnSpc>
                <a:spcPct val="90000"/>
              </a:lnSpc>
            </a:pPr>
            <a:r>
              <a:rPr lang="en-US" dirty="0"/>
              <a:t>Open class: productive </a:t>
            </a:r>
          </a:p>
          <a:p>
            <a:pPr marL="620713" lvl="1" indent="-228600">
              <a:lnSpc>
                <a:spcPct val="90000"/>
              </a:lnSpc>
            </a:pPr>
            <a:r>
              <a:rPr lang="en-US" sz="2100" dirty="0"/>
              <a:t>English has 4: Nouns, Verbs, Adjectives, Adverbs</a:t>
            </a:r>
          </a:p>
          <a:p>
            <a:pPr marL="620713" lvl="1" indent="-228600">
              <a:lnSpc>
                <a:spcPct val="90000"/>
              </a:lnSpc>
            </a:pPr>
            <a:r>
              <a:rPr lang="en-US" sz="2100" dirty="0"/>
              <a:t>Many languages have all 4, but not all</a:t>
            </a:r>
            <a:r>
              <a:rPr lang="en-US" sz="2100" dirty="0" smtClean="0"/>
              <a:t>!</a:t>
            </a:r>
            <a:endParaRPr lang="en-US" sz="2100" dirty="0"/>
          </a:p>
        </p:txBody>
      </p:sp>
      <p:sp>
        <p:nvSpPr>
          <p:cNvPr id="115715" name="Slide Number Placeholder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361BFAC-E460-446D-80EF-9E7335D471A0}" type="slidenum">
              <a:rPr lang="en-US" sz="1000">
                <a:latin typeface="Arial" pitchFamily="34" charset="0"/>
              </a:rPr>
              <a:pPr algn="r" eaLnBrk="1" hangingPunct="1"/>
              <a:t>12</a:t>
            </a:fld>
            <a:endParaRPr lang="en-US" sz="1000">
              <a:latin typeface="Arial" pitchFamily="34" charset="0"/>
            </a:endParaRPr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7848600" cy="837882"/>
          </a:xfrm>
        </p:spPr>
        <p:txBody>
          <a:bodyPr/>
          <a:lstStyle/>
          <a:p>
            <a:r>
              <a:rPr lang="en-US" dirty="0"/>
              <a:t>Closed vs. Open Class Words</a:t>
            </a:r>
          </a:p>
        </p:txBody>
      </p:sp>
    </p:spTree>
    <p:extLst>
      <p:ext uri="{BB962C8B-B14F-4D97-AF65-F5344CB8AC3E}">
        <p14:creationId xmlns:p14="http://schemas.microsoft.com/office/powerpoint/2010/main" val="110881431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Class Words</a:t>
            </a:r>
          </a:p>
        </p:txBody>
      </p:sp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953000"/>
          </a:xfrm>
        </p:spPr>
        <p:txBody>
          <a:bodyPr>
            <a:normAutofit fontScale="92500" lnSpcReduction="20000"/>
          </a:bodyPr>
          <a:lstStyle/>
          <a:p>
            <a:pPr marL="365125" indent="-255588"/>
            <a:r>
              <a:rPr lang="en-US" dirty="0"/>
              <a:t>Nouns</a:t>
            </a:r>
          </a:p>
          <a:p>
            <a:pPr marL="620713" lvl="1" indent="-228600"/>
            <a:r>
              <a:rPr lang="en-US" dirty="0">
                <a:solidFill>
                  <a:srgbClr val="C00000"/>
                </a:solidFill>
              </a:rPr>
              <a:t>Proper nouns</a:t>
            </a:r>
          </a:p>
          <a:p>
            <a:pPr marL="858838" lvl="2"/>
            <a:r>
              <a:rPr lang="en-US" dirty="0" smtClean="0">
                <a:solidFill>
                  <a:srgbClr val="A50021"/>
                </a:solidFill>
              </a:rPr>
              <a:t>Fordham </a:t>
            </a:r>
            <a:r>
              <a:rPr lang="en-US" dirty="0">
                <a:solidFill>
                  <a:srgbClr val="A50021"/>
                </a:solidFill>
              </a:rPr>
              <a:t>University, New York City, </a:t>
            </a:r>
            <a:r>
              <a:rPr lang="en-US" dirty="0" smtClean="0">
                <a:solidFill>
                  <a:srgbClr val="A50021"/>
                </a:solidFill>
              </a:rPr>
              <a:t>Central Park, </a:t>
            </a:r>
            <a:r>
              <a:rPr lang="en-US" dirty="0">
                <a:solidFill>
                  <a:srgbClr val="A50021"/>
                </a:solidFill>
              </a:rPr>
              <a:t>Metropolitan Transit Center</a:t>
            </a:r>
          </a:p>
          <a:p>
            <a:pPr marL="858838" lvl="2"/>
            <a:r>
              <a:rPr lang="en-US" dirty="0"/>
              <a:t>English capitalizes these</a:t>
            </a:r>
          </a:p>
          <a:p>
            <a:pPr marL="858838" lvl="2"/>
            <a:r>
              <a:rPr lang="en-US" dirty="0"/>
              <a:t>Many have abbreviations</a:t>
            </a:r>
          </a:p>
          <a:p>
            <a:pPr marL="620713" lvl="1" indent="-228600"/>
            <a:r>
              <a:rPr lang="en-US" dirty="0">
                <a:solidFill>
                  <a:schemeClr val="accent2"/>
                </a:solidFill>
              </a:rPr>
              <a:t>Common nouns</a:t>
            </a:r>
          </a:p>
          <a:p>
            <a:pPr marL="858838" lvl="2"/>
            <a:r>
              <a:rPr lang="en-US" dirty="0">
                <a:solidFill>
                  <a:srgbClr val="A50021"/>
                </a:solidFill>
              </a:rPr>
              <a:t>All the rest</a:t>
            </a:r>
          </a:p>
          <a:p>
            <a:pPr marL="858838" lvl="2"/>
            <a:r>
              <a:rPr lang="en-US" dirty="0"/>
              <a:t>German capitalizes these</a:t>
            </a:r>
            <a:r>
              <a:rPr lang="en-US" dirty="0" smtClean="0"/>
              <a:t>.</a:t>
            </a:r>
          </a:p>
          <a:p>
            <a:pPr marL="620713" lvl="1" indent="-228600"/>
            <a:r>
              <a:rPr lang="en-US" dirty="0">
                <a:solidFill>
                  <a:srgbClr val="C00000"/>
                </a:solidFill>
              </a:rPr>
              <a:t>Count nouns vs. mass nouns</a:t>
            </a:r>
          </a:p>
          <a:p>
            <a:pPr lvl="2"/>
            <a:r>
              <a:rPr lang="en-US" sz="2100" dirty="0"/>
              <a:t>Count: Have plurals, countable: </a:t>
            </a:r>
            <a:r>
              <a:rPr lang="en-US" sz="2100" dirty="0">
                <a:solidFill>
                  <a:srgbClr val="A50021"/>
                </a:solidFill>
              </a:rPr>
              <a:t>goat/goats, one goat, two goats</a:t>
            </a:r>
          </a:p>
          <a:p>
            <a:pPr lvl="2"/>
            <a:r>
              <a:rPr lang="en-US" sz="2100" dirty="0"/>
              <a:t>Mass: </a:t>
            </a:r>
            <a:r>
              <a:rPr lang="en-US" sz="2100" b="1" i="1" dirty="0"/>
              <a:t>Not</a:t>
            </a:r>
            <a:r>
              <a:rPr lang="en-US" sz="2100" dirty="0"/>
              <a:t> countable (</a:t>
            </a:r>
            <a:r>
              <a:rPr lang="en-US" sz="2100" dirty="0">
                <a:solidFill>
                  <a:srgbClr val="A50021"/>
                </a:solidFill>
              </a:rPr>
              <a:t>fish, salt, </a:t>
            </a:r>
            <a:r>
              <a:rPr lang="en-US" sz="2100" dirty="0" smtClean="0">
                <a:solidFill>
                  <a:srgbClr val="A50021"/>
                </a:solidFill>
              </a:rPr>
              <a:t>..</a:t>
            </a:r>
            <a:r>
              <a:rPr lang="en-US" sz="2100" dirty="0" smtClean="0"/>
              <a:t>) </a:t>
            </a:r>
            <a:r>
              <a:rPr lang="en-US" sz="2100" dirty="0"/>
              <a:t>(?</a:t>
            </a:r>
            <a:r>
              <a:rPr lang="en-US" sz="2100" dirty="0">
                <a:solidFill>
                  <a:srgbClr val="A50021"/>
                </a:solidFill>
              </a:rPr>
              <a:t>two fishes</a:t>
            </a:r>
            <a:r>
              <a:rPr lang="en-US" sz="2100" dirty="0"/>
              <a:t>)</a:t>
            </a:r>
          </a:p>
          <a:p>
            <a:pPr marL="630238" lvl="2" indent="0">
              <a:buNone/>
            </a:pPr>
            <a:endParaRPr lang="en-US" dirty="0"/>
          </a:p>
          <a:p>
            <a:pPr marL="630238" lvl="2" indent="0">
              <a:buNone/>
            </a:pPr>
            <a:r>
              <a:rPr lang="en-US" b="1" dirty="0" smtClean="0"/>
              <a:t>What type of nouns are most popular search terms?</a:t>
            </a:r>
          </a:p>
        </p:txBody>
      </p:sp>
      <p:sp>
        <p:nvSpPr>
          <p:cNvPr id="117763" name="Slide Number Placeholder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9AB961F-D3DF-495D-85AC-01C2F31CB64A}" type="slidenum">
              <a:rPr lang="en-US" sz="1000">
                <a:latin typeface="Arial" pitchFamily="34" charset="0"/>
              </a:rPr>
              <a:pPr algn="r" eaLnBrk="1" hangingPunct="1"/>
              <a:t>13</a:t>
            </a:fld>
            <a:endParaRPr lang="en-US" sz="10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55603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2057400"/>
            <a:ext cx="7772400" cy="5410200"/>
          </a:xfrm>
        </p:spPr>
        <p:txBody>
          <a:bodyPr/>
          <a:lstStyle/>
          <a:p>
            <a:pPr marL="365125" indent="-255588"/>
            <a:r>
              <a:rPr lang="en-US" dirty="0" smtClean="0"/>
              <a:t>Adjectives</a:t>
            </a:r>
            <a:r>
              <a:rPr lang="en-US" dirty="0"/>
              <a:t>: identify properties or qualities of nouns</a:t>
            </a:r>
          </a:p>
          <a:p>
            <a:pPr marL="620713" lvl="1" indent="-228600"/>
            <a:r>
              <a:rPr lang="en-US" dirty="0"/>
              <a:t>Color, size, age, …</a:t>
            </a:r>
          </a:p>
          <a:p>
            <a:pPr marL="620713" lvl="1" indent="-228600"/>
            <a:r>
              <a:rPr lang="en-US" dirty="0"/>
              <a:t>Adjective ordering restrictions in English:</a:t>
            </a:r>
          </a:p>
          <a:p>
            <a:pPr lvl="2"/>
            <a:r>
              <a:rPr lang="en-US" dirty="0">
                <a:solidFill>
                  <a:srgbClr val="FF0066"/>
                </a:solidFill>
              </a:rPr>
              <a:t>Old blue book</a:t>
            </a:r>
            <a:r>
              <a:rPr lang="en-US" dirty="0"/>
              <a:t>, </a:t>
            </a:r>
            <a:r>
              <a:rPr lang="en-US" b="1" i="1" dirty="0"/>
              <a:t>not</a:t>
            </a:r>
            <a:r>
              <a:rPr lang="en-US" dirty="0"/>
              <a:t> </a:t>
            </a:r>
            <a:r>
              <a:rPr lang="en-US" dirty="0">
                <a:solidFill>
                  <a:srgbClr val="FF0066"/>
                </a:solidFill>
              </a:rPr>
              <a:t>Blue old book</a:t>
            </a:r>
          </a:p>
          <a:p>
            <a:pPr marL="620713" lvl="1" indent="-228600"/>
            <a:r>
              <a:rPr lang="en-US" dirty="0"/>
              <a:t>In Korean, adjectives are realized as verbs</a:t>
            </a:r>
          </a:p>
          <a:p>
            <a:pPr marL="365125" indent="-255588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19811" name="Slide Number Placeholder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48CD61AF-7BEE-4E38-B47E-0702233EF059}" type="slidenum">
              <a:rPr lang="en-US" sz="1000">
                <a:latin typeface="Arial" pitchFamily="34" charset="0"/>
              </a:rPr>
              <a:pPr algn="r" eaLnBrk="1" hangingPunct="1"/>
              <a:t>14</a:t>
            </a:fld>
            <a:endParaRPr lang="en-US" sz="10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1993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905000"/>
            <a:ext cx="7772400" cy="5410200"/>
          </a:xfrm>
        </p:spPr>
        <p:txBody>
          <a:bodyPr/>
          <a:lstStyle/>
          <a:p>
            <a:pPr marL="365125" indent="-255588"/>
            <a:r>
              <a:rPr lang="en-US" dirty="0" smtClean="0"/>
              <a:t>Adverbs: also modify things (verbs, adjectives, adverbs)</a:t>
            </a:r>
          </a:p>
          <a:p>
            <a:pPr marL="620713" lvl="1" indent="-228600"/>
            <a:r>
              <a:rPr lang="en-US" dirty="0" smtClean="0">
                <a:solidFill>
                  <a:srgbClr val="FF0066"/>
                </a:solidFill>
              </a:rPr>
              <a:t>The very happy man walked home extremely slowly yesterday</a:t>
            </a:r>
            <a:r>
              <a:rPr lang="en-US" dirty="0" smtClean="0">
                <a:solidFill>
                  <a:srgbClr val="A50021"/>
                </a:solidFill>
              </a:rPr>
              <a:t>.</a:t>
            </a:r>
          </a:p>
          <a:p>
            <a:pPr lvl="2"/>
            <a:r>
              <a:rPr lang="en-US" sz="2000" dirty="0" smtClean="0">
                <a:solidFill>
                  <a:schemeClr val="accent2"/>
                </a:solidFill>
              </a:rPr>
              <a:t>Directional/locative adverbs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0066"/>
                </a:solidFill>
              </a:rPr>
              <a:t>here, home, downhill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smtClean="0">
                <a:solidFill>
                  <a:schemeClr val="accent2"/>
                </a:solidFill>
              </a:rPr>
              <a:t>Degree adverbs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0066"/>
                </a:solidFill>
              </a:rPr>
              <a:t>extremely, very, somewhat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smtClean="0">
                <a:solidFill>
                  <a:schemeClr val="accent2"/>
                </a:solidFill>
              </a:rPr>
              <a:t>Manner adverbs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0066"/>
                </a:solidFill>
              </a:rPr>
              <a:t>slowly, </a:t>
            </a:r>
            <a:r>
              <a:rPr lang="en-US" sz="2000" dirty="0" err="1" smtClean="0">
                <a:solidFill>
                  <a:srgbClr val="FF0066"/>
                </a:solidFill>
              </a:rPr>
              <a:t>slinkily</a:t>
            </a:r>
            <a:r>
              <a:rPr lang="en-US" sz="2000" dirty="0" smtClean="0">
                <a:solidFill>
                  <a:srgbClr val="FF0066"/>
                </a:solidFill>
              </a:rPr>
              <a:t>, delicately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smtClean="0">
                <a:solidFill>
                  <a:schemeClr val="accent2"/>
                </a:solidFill>
              </a:rPr>
              <a:t>Temporal adverbs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0066"/>
                </a:solidFill>
              </a:rPr>
              <a:t>tomorrow</a:t>
            </a:r>
            <a:r>
              <a:rPr lang="en-US" sz="2000" dirty="0" smtClean="0"/>
              <a:t>)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620713" lvl="1" indent="-228600"/>
            <a:endParaRPr lang="en-US" dirty="0">
              <a:solidFill>
                <a:srgbClr val="A50021"/>
              </a:solidFill>
            </a:endParaRPr>
          </a:p>
          <a:p>
            <a:pPr marL="365125" indent="-255588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19811" name="Slide Number Placeholder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48CD61AF-7BEE-4E38-B47E-0702233EF059}" type="slidenum">
              <a:rPr lang="en-US" sz="1000">
                <a:latin typeface="Arial" pitchFamily="34" charset="0"/>
              </a:rPr>
              <a:pPr algn="r" eaLnBrk="1" hangingPunct="1"/>
              <a:t>15</a:t>
            </a:fld>
            <a:endParaRPr lang="en-US" sz="10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80457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61247"/>
            <a:ext cx="7772400" cy="5410200"/>
          </a:xfrm>
        </p:spPr>
        <p:txBody>
          <a:bodyPr/>
          <a:lstStyle/>
          <a:p>
            <a:r>
              <a:rPr lang="en-US" dirty="0" smtClean="0"/>
              <a:t>Verbs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Represent actions (</a:t>
            </a:r>
            <a:r>
              <a:rPr lang="en-US" dirty="0">
                <a:solidFill>
                  <a:srgbClr val="FF0066"/>
                </a:solidFill>
              </a:rPr>
              <a:t>walk, ate</a:t>
            </a:r>
            <a:r>
              <a:rPr lang="en-US" dirty="0"/>
              <a:t>), processes (</a:t>
            </a:r>
            <a:r>
              <a:rPr lang="en-US" dirty="0">
                <a:solidFill>
                  <a:srgbClr val="FF0066"/>
                </a:solidFill>
              </a:rPr>
              <a:t>provide</a:t>
            </a:r>
            <a:r>
              <a:rPr lang="en-US" dirty="0"/>
              <a:t>, </a:t>
            </a:r>
            <a:r>
              <a:rPr lang="en-US" dirty="0">
                <a:solidFill>
                  <a:srgbClr val="FF0066"/>
                </a:solidFill>
              </a:rPr>
              <a:t>see</a:t>
            </a:r>
            <a:r>
              <a:rPr lang="en-US" dirty="0"/>
              <a:t>), and states (</a:t>
            </a:r>
            <a:r>
              <a:rPr lang="en-US" dirty="0">
                <a:solidFill>
                  <a:srgbClr val="FF0066"/>
                </a:solidFill>
              </a:rPr>
              <a:t>be, seem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English, take morphological affixes (</a:t>
            </a:r>
            <a:r>
              <a:rPr lang="en-US" dirty="0">
                <a:solidFill>
                  <a:srgbClr val="FF0066"/>
                </a:solidFill>
              </a:rPr>
              <a:t>eat/eats/eaten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Many subclasses, e.g.</a:t>
            </a:r>
            <a:endParaRPr lang="en-US" sz="2100" dirty="0"/>
          </a:p>
          <a:p>
            <a:pPr lvl="2"/>
            <a:r>
              <a:rPr lang="en-US" dirty="0"/>
              <a:t>eats/V </a:t>
            </a:r>
            <a:r>
              <a:rPr lang="en-US" dirty="0">
                <a:sym typeface="Symbol" pitchFamily="18" charset="2"/>
              </a:rPr>
              <a:t> eat/VB, eat/</a:t>
            </a:r>
            <a:r>
              <a:rPr lang="en-US" dirty="0"/>
              <a:t>VBP, eats/VBZ, ate/VBD, eaten/VBN, eating/</a:t>
            </a:r>
            <a:r>
              <a:rPr lang="en-US" dirty="0">
                <a:sym typeface="Symbol" pitchFamily="18" charset="2"/>
              </a:rPr>
              <a:t>VBG, ...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Reflect morphological form &amp; syntactic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5382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6" name="Rectangle 6"/>
          <p:cNvSpPr>
            <a:spLocks noGrp="1" noChangeArrowheads="1"/>
          </p:cNvSpPr>
          <p:nvPr>
            <p:ph type="title"/>
          </p:nvPr>
        </p:nvSpPr>
        <p:spPr>
          <a:xfrm>
            <a:off x="570523" y="23446"/>
            <a:ext cx="7772400" cy="850900"/>
          </a:xfrm>
        </p:spPr>
        <p:txBody>
          <a:bodyPr/>
          <a:lstStyle/>
          <a:p>
            <a:r>
              <a:rPr lang="en-US" dirty="0"/>
              <a:t>Penn Treebank </a:t>
            </a:r>
            <a:r>
              <a:rPr lang="en-US" dirty="0" err="1"/>
              <a:t>Tagset</a:t>
            </a:r>
            <a:endParaRPr lang="en-US" dirty="0"/>
          </a:p>
        </p:txBody>
      </p:sp>
      <p:sp>
        <p:nvSpPr>
          <p:cNvPr id="128003" name="Slide Number Placeholder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EB2EE461-7A3A-46DF-AA65-7E7B61C576F6}" type="slidenum">
              <a:rPr lang="en-US" sz="1000">
                <a:latin typeface="Arial" pitchFamily="34" charset="0"/>
              </a:rPr>
              <a:pPr algn="r" eaLnBrk="1" hangingPunct="1"/>
              <a:t>17</a:t>
            </a:fld>
            <a:endParaRPr lang="en-US" sz="1000">
              <a:latin typeface="Arial" pitchFamily="34" charset="0"/>
            </a:endParaRPr>
          </a:p>
        </p:txBody>
      </p:sp>
      <p:pic>
        <p:nvPicPr>
          <p:cNvPr id="128005" name="Picture 4" descr="p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71563"/>
            <a:ext cx="7035800" cy="570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32921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1676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Fed raises interest rates.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3020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words are ambiguous?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209800"/>
            <a:ext cx="8915400" cy="3794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0" y="64770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Hockenmaier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31201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week…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</a:p>
          <a:p>
            <a:r>
              <a:rPr lang="en-US" dirty="0"/>
              <a:t>List of </a:t>
            </a:r>
            <a:r>
              <a:rPr lang="en-US" dirty="0" err="1"/>
              <a:t>s</a:t>
            </a:r>
            <a:r>
              <a:rPr lang="en-US" dirty="0" err="1" smtClean="0"/>
              <a:t>topwords</a:t>
            </a:r>
            <a:endParaRPr lang="en-US" dirty="0" smtClean="0"/>
          </a:p>
          <a:p>
            <a:r>
              <a:rPr lang="en-US" dirty="0" smtClean="0"/>
              <a:t>Stemming</a:t>
            </a:r>
          </a:p>
          <a:p>
            <a:r>
              <a:rPr lang="en-US" dirty="0" smtClean="0"/>
              <a:t>N-grams</a:t>
            </a:r>
          </a:p>
          <a:p>
            <a:r>
              <a:rPr lang="en-US" dirty="0" smtClean="0"/>
              <a:t>Lab 1 (NLTK)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E111D0-796C-4BD6-93A8-57CA45BBB99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152870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approach?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the most common tag for the word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91% success rate!</a:t>
            </a:r>
          </a:p>
        </p:txBody>
      </p:sp>
      <p:pic>
        <p:nvPicPr>
          <p:cNvPr id="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t="40122"/>
          <a:stretch>
            <a:fillRect/>
          </a:stretch>
        </p:blipFill>
        <p:spPr bwMode="auto">
          <a:xfrm>
            <a:off x="1066800" y="2832100"/>
            <a:ext cx="7291387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051923" y="6488668"/>
            <a:ext cx="2092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Andrew McCallum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8752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not just tagging words, we are tagging </a:t>
            </a:r>
            <a:r>
              <a:rPr lang="en-US" i="1" dirty="0" smtClean="0"/>
              <a:t>sequences </a:t>
            </a:r>
            <a:r>
              <a:rPr lang="en-US" dirty="0" smtClean="0"/>
              <a:t>of words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For a sequence of words </a:t>
            </a:r>
            <a:r>
              <a:rPr lang="en-US" b="1" dirty="0" smtClean="0"/>
              <a:t>W</a:t>
            </a:r>
            <a:r>
              <a:rPr lang="en-US" dirty="0" smtClean="0"/>
              <a:t>:</a:t>
            </a:r>
          </a:p>
          <a:p>
            <a:pPr algn="ctr">
              <a:buNone/>
            </a:pPr>
            <a:r>
              <a:rPr lang="en-US" b="1" dirty="0" smtClean="0"/>
              <a:t>W = w</a:t>
            </a:r>
            <a:r>
              <a:rPr lang="en-US" b="1" baseline="-25000" dirty="0" smtClean="0"/>
              <a:t>1</a:t>
            </a:r>
            <a:r>
              <a:rPr lang="en-US" b="1" dirty="0" smtClean="0"/>
              <a:t>w</a:t>
            </a:r>
            <a:r>
              <a:rPr lang="en-US" b="1" baseline="-25000" dirty="0" smtClean="0"/>
              <a:t>2</a:t>
            </a:r>
            <a:r>
              <a:rPr lang="en-US" b="1" dirty="0" smtClean="0"/>
              <a:t>w</a:t>
            </a:r>
            <a:r>
              <a:rPr lang="en-US" b="1" baseline="-25000" dirty="0" smtClean="0"/>
              <a:t>3</a:t>
            </a:r>
            <a:r>
              <a:rPr lang="en-US" b="1" dirty="0" smtClean="0"/>
              <a:t>…</a:t>
            </a:r>
            <a:r>
              <a:rPr lang="en-US" b="1" dirty="0" err="1" smtClean="0"/>
              <a:t>w</a:t>
            </a:r>
            <a:r>
              <a:rPr lang="en-US" b="1" baseline="-25000" dirty="0" err="1" smtClean="0"/>
              <a:t>n</a:t>
            </a:r>
            <a:endParaRPr lang="en-US" b="1" baseline="-25000" dirty="0" smtClean="0"/>
          </a:p>
          <a:p>
            <a:pPr algn="ctr">
              <a:buNone/>
            </a:pPr>
            <a:endParaRPr lang="en-US" b="1" baseline="-25000" dirty="0" smtClean="0"/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dirty="0" smtClean="0"/>
              <a:t>We are looking for a sequence of tags </a:t>
            </a:r>
            <a:r>
              <a:rPr lang="en-US" b="1" dirty="0" smtClean="0"/>
              <a:t>T</a:t>
            </a:r>
            <a:r>
              <a:rPr lang="en-US" dirty="0" smtClean="0"/>
              <a:t>: </a:t>
            </a: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T = t</a:t>
            </a:r>
            <a:r>
              <a:rPr lang="en-US" b="1" baseline="-25000" dirty="0" smtClean="0"/>
              <a:t>1 </a:t>
            </a:r>
            <a:r>
              <a:rPr lang="en-US" b="1" dirty="0" smtClean="0"/>
              <a:t>t</a:t>
            </a:r>
            <a:r>
              <a:rPr lang="en-US" b="1" baseline="-25000" dirty="0" smtClean="0"/>
              <a:t>2 </a:t>
            </a:r>
            <a:r>
              <a:rPr lang="en-US" b="1" dirty="0" smtClean="0"/>
              <a:t>t</a:t>
            </a:r>
            <a:r>
              <a:rPr lang="en-US" b="1" baseline="-25000" dirty="0" smtClean="0"/>
              <a:t>3 </a:t>
            </a:r>
            <a:r>
              <a:rPr lang="en-US" b="1" dirty="0" smtClean="0"/>
              <a:t>…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n</a:t>
            </a:r>
            <a:endParaRPr lang="en-US" b="1" baseline="-25000" dirty="0" smtClean="0"/>
          </a:p>
          <a:p>
            <a:pPr>
              <a:buNone/>
            </a:pPr>
            <a:endParaRPr lang="en-US" b="1" baseline="-25000" dirty="0" smtClean="0"/>
          </a:p>
          <a:p>
            <a:pPr>
              <a:buNone/>
            </a:pPr>
            <a:r>
              <a:rPr lang="en-US" b="1" baseline="-25000" dirty="0" smtClean="0"/>
              <a:t>   </a:t>
            </a:r>
            <a:r>
              <a:rPr lang="en-US" b="1" dirty="0" smtClean="0"/>
              <a:t> </a:t>
            </a:r>
            <a:r>
              <a:rPr lang="en-US" dirty="0" smtClean="0"/>
              <a:t>where P(</a:t>
            </a:r>
            <a:r>
              <a:rPr lang="en-US" b="1" dirty="0" smtClean="0"/>
              <a:t>T</a:t>
            </a:r>
            <a:r>
              <a:rPr lang="en-US" dirty="0" smtClean="0"/>
              <a:t>|</a:t>
            </a:r>
            <a:r>
              <a:rPr lang="en-US" b="1" dirty="0" smtClean="0"/>
              <a:t>W</a:t>
            </a:r>
            <a:r>
              <a:rPr lang="en-US" dirty="0" smtClean="0"/>
              <a:t>) is maximized</a:t>
            </a:r>
            <a:endParaRPr lang="en-US" b="1" baseline="-25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051923" y="6488668"/>
            <a:ext cx="2092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Andrew McCallum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534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find P(T|W), use </a:t>
            </a:r>
            <a:r>
              <a:rPr lang="en-US" dirty="0" err="1" smtClean="0"/>
              <a:t>Bayes</a:t>
            </a:r>
            <a:r>
              <a:rPr lang="en-US" dirty="0" smtClean="0"/>
              <a:t>’ Rule: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maximize P(T|W) by maximizing </a:t>
            </a:r>
          </a:p>
          <a:p>
            <a:pPr>
              <a:buNone/>
            </a:pPr>
            <a:r>
              <a:rPr lang="en-US" dirty="0" smtClean="0"/>
              <a:t>      P(W|T)*P(T)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765030"/>
              </p:ext>
            </p:extLst>
          </p:nvPr>
        </p:nvGraphicFramePr>
        <p:xfrm>
          <a:off x="2514600" y="2901590"/>
          <a:ext cx="3460998" cy="83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8" name="Equation" r:id="rId4" imgW="1714500" imgH="393700" progId="Equation.3">
                  <p:embed/>
                </p:oleObj>
              </mc:Choice>
              <mc:Fallback>
                <p:oleObj name="Equation" r:id="rId4" imgW="1714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01590"/>
                        <a:ext cx="3460998" cy="8322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7051923" y="6488668"/>
            <a:ext cx="2092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Andrew McCallum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1597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Markov model?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71ED9-2A69-4818-A9B3-4E7D5B9D9DB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320706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as a 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Start in an initial state t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with probability π(t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Move from state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to t</a:t>
            </a:r>
            <a:r>
              <a:rPr lang="en-US" sz="2400" baseline="-25000" dirty="0" smtClean="0"/>
              <a:t>j</a:t>
            </a:r>
            <a:r>
              <a:rPr lang="en-US" sz="2400" dirty="0" smtClean="0"/>
              <a:t> with transition probability </a:t>
            </a:r>
            <a:r>
              <a:rPr lang="en-US" sz="2400" dirty="0" err="1" smtClean="0"/>
              <a:t>a(t</a:t>
            </a:r>
            <a:r>
              <a:rPr lang="en-US" sz="2400" baseline="-25000" dirty="0" err="1" smtClean="0"/>
              <a:t>j</a:t>
            </a:r>
            <a:r>
              <a:rPr lang="en-US" sz="2400" dirty="0" err="1" smtClean="0"/>
              <a:t>|t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In state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, emit symbol w</a:t>
            </a:r>
            <a:r>
              <a:rPr lang="en-US" sz="2400" baseline="-25000" dirty="0" smtClean="0"/>
              <a:t>k</a:t>
            </a:r>
            <a:r>
              <a:rPr lang="en-US" sz="2400" dirty="0" smtClean="0"/>
              <a:t> with emission probability </a:t>
            </a:r>
            <a:r>
              <a:rPr lang="en-US" sz="2400" dirty="0"/>
              <a:t>P</a:t>
            </a:r>
            <a:r>
              <a:rPr lang="en-US" sz="2400" dirty="0" smtClean="0"/>
              <a:t>(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k</a:t>
            </a:r>
            <a:r>
              <a:rPr lang="en-US" sz="2400" dirty="0" err="1" smtClean="0"/>
              <a:t>|t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  </a:t>
            </a:r>
            <a:endParaRPr lang="en-US" sz="2400" dirty="0"/>
          </a:p>
        </p:txBody>
      </p:sp>
      <p:grpSp>
        <p:nvGrpSpPr>
          <p:cNvPr id="4" name="Group 168"/>
          <p:cNvGrpSpPr>
            <a:grpSpLocks/>
          </p:cNvGrpSpPr>
          <p:nvPr/>
        </p:nvGrpSpPr>
        <p:grpSpPr bwMode="auto">
          <a:xfrm>
            <a:off x="2362200" y="3657599"/>
            <a:ext cx="5715000" cy="2949677"/>
            <a:chOff x="720" y="1296"/>
            <a:chExt cx="3696" cy="2067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1916"/>
              <a:ext cx="480" cy="4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b="1"/>
                <a:t>Adj</a:t>
              </a: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304" y="2156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1873" y="1296"/>
              <a:ext cx="463" cy="652"/>
            </a:xfrm>
            <a:custGeom>
              <a:avLst/>
              <a:gdLst/>
              <a:ahLst/>
              <a:cxnLst>
                <a:cxn ang="0">
                  <a:pos x="360" y="652"/>
                </a:cxn>
                <a:cxn ang="0">
                  <a:pos x="447" y="244"/>
                </a:cxn>
                <a:cxn ang="0">
                  <a:pos x="263" y="4"/>
                </a:cxn>
                <a:cxn ang="0">
                  <a:pos x="24" y="268"/>
                </a:cxn>
                <a:cxn ang="0">
                  <a:pos x="120" y="604"/>
                </a:cxn>
              </a:cxnLst>
              <a:rect l="0" t="0" r="r" b="b"/>
              <a:pathLst>
                <a:path w="463" h="652">
                  <a:moveTo>
                    <a:pt x="360" y="652"/>
                  </a:moveTo>
                  <a:cubicBezTo>
                    <a:pt x="374" y="584"/>
                    <a:pt x="463" y="352"/>
                    <a:pt x="447" y="244"/>
                  </a:cubicBezTo>
                  <a:cubicBezTo>
                    <a:pt x="431" y="136"/>
                    <a:pt x="333" y="0"/>
                    <a:pt x="263" y="4"/>
                  </a:cubicBezTo>
                  <a:cubicBezTo>
                    <a:pt x="193" y="8"/>
                    <a:pt x="48" y="168"/>
                    <a:pt x="24" y="268"/>
                  </a:cubicBezTo>
                  <a:cubicBezTo>
                    <a:pt x="0" y="368"/>
                    <a:pt x="104" y="548"/>
                    <a:pt x="120" y="60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2303" y="1432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.</a:t>
              </a:r>
              <a:r>
                <a:rPr lang="en-US" sz="1200">
                  <a:latin typeface="Arial" pitchFamily="-65" charset="0"/>
                </a:rPr>
                <a:t>3</a:t>
              </a: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2400" y="1903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/>
                <a:t>.</a:t>
              </a:r>
              <a:r>
                <a:rPr lang="en-US" sz="1200" dirty="0">
                  <a:latin typeface="Arial" pitchFamily="-65" charset="0"/>
                </a:rPr>
                <a:t>6</a:t>
              </a:r>
            </a:p>
          </p:txBody>
        </p:sp>
        <p:sp>
          <p:nvSpPr>
            <p:cNvPr id="10" name="Oval 16"/>
            <p:cNvSpPr>
              <a:spLocks noChangeArrowheads="1"/>
            </p:cNvSpPr>
            <p:nvPr/>
          </p:nvSpPr>
          <p:spPr bwMode="auto">
            <a:xfrm>
              <a:off x="768" y="1916"/>
              <a:ext cx="480" cy="4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b="1" dirty="0" err="1"/>
                <a:t>Det</a:t>
              </a:r>
              <a:endParaRPr lang="en-US" sz="1200" b="1" dirty="0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1248" y="2156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auto">
            <a:xfrm>
              <a:off x="817" y="1296"/>
              <a:ext cx="463" cy="652"/>
            </a:xfrm>
            <a:custGeom>
              <a:avLst/>
              <a:gdLst/>
              <a:ahLst/>
              <a:cxnLst>
                <a:cxn ang="0">
                  <a:pos x="360" y="652"/>
                </a:cxn>
                <a:cxn ang="0">
                  <a:pos x="447" y="244"/>
                </a:cxn>
                <a:cxn ang="0">
                  <a:pos x="263" y="4"/>
                </a:cxn>
                <a:cxn ang="0">
                  <a:pos x="24" y="268"/>
                </a:cxn>
                <a:cxn ang="0">
                  <a:pos x="120" y="604"/>
                </a:cxn>
              </a:cxnLst>
              <a:rect l="0" t="0" r="r" b="b"/>
              <a:pathLst>
                <a:path w="463" h="652">
                  <a:moveTo>
                    <a:pt x="360" y="652"/>
                  </a:moveTo>
                  <a:cubicBezTo>
                    <a:pt x="374" y="584"/>
                    <a:pt x="463" y="352"/>
                    <a:pt x="447" y="244"/>
                  </a:cubicBezTo>
                  <a:cubicBezTo>
                    <a:pt x="431" y="136"/>
                    <a:pt x="333" y="0"/>
                    <a:pt x="263" y="4"/>
                  </a:cubicBezTo>
                  <a:cubicBezTo>
                    <a:pt x="193" y="8"/>
                    <a:pt x="48" y="168"/>
                    <a:pt x="24" y="268"/>
                  </a:cubicBezTo>
                  <a:cubicBezTo>
                    <a:pt x="0" y="368"/>
                    <a:pt x="104" y="548"/>
                    <a:pt x="120" y="60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1249" y="1432"/>
              <a:ext cx="3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.</a:t>
              </a:r>
              <a:r>
                <a:rPr lang="en-US" sz="1200">
                  <a:latin typeface="Arial" pitchFamily="-65" charset="0"/>
                </a:rPr>
                <a:t>02</a:t>
              </a: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1343" y="1903"/>
              <a:ext cx="3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/>
                <a:t>.</a:t>
              </a:r>
              <a:r>
                <a:rPr lang="en-US" sz="1200" dirty="0">
                  <a:latin typeface="Arial" pitchFamily="-65" charset="0"/>
                </a:rPr>
                <a:t>47</a:t>
              </a:r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2880" y="1916"/>
              <a:ext cx="480" cy="4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b="1" dirty="0"/>
                <a:t>Noun</a:t>
              </a:r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3360" y="2156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4"/>
            <p:cNvSpPr>
              <a:spLocks/>
            </p:cNvSpPr>
            <p:nvPr/>
          </p:nvSpPr>
          <p:spPr bwMode="auto">
            <a:xfrm>
              <a:off x="2929" y="1296"/>
              <a:ext cx="463" cy="652"/>
            </a:xfrm>
            <a:custGeom>
              <a:avLst/>
              <a:gdLst/>
              <a:ahLst/>
              <a:cxnLst>
                <a:cxn ang="0">
                  <a:pos x="360" y="652"/>
                </a:cxn>
                <a:cxn ang="0">
                  <a:pos x="447" y="244"/>
                </a:cxn>
                <a:cxn ang="0">
                  <a:pos x="263" y="4"/>
                </a:cxn>
                <a:cxn ang="0">
                  <a:pos x="24" y="268"/>
                </a:cxn>
                <a:cxn ang="0">
                  <a:pos x="120" y="604"/>
                </a:cxn>
              </a:cxnLst>
              <a:rect l="0" t="0" r="r" b="b"/>
              <a:pathLst>
                <a:path w="463" h="652">
                  <a:moveTo>
                    <a:pt x="360" y="652"/>
                  </a:moveTo>
                  <a:cubicBezTo>
                    <a:pt x="374" y="584"/>
                    <a:pt x="463" y="352"/>
                    <a:pt x="447" y="244"/>
                  </a:cubicBezTo>
                  <a:cubicBezTo>
                    <a:pt x="431" y="136"/>
                    <a:pt x="333" y="0"/>
                    <a:pt x="263" y="4"/>
                  </a:cubicBezTo>
                  <a:cubicBezTo>
                    <a:pt x="193" y="8"/>
                    <a:pt x="48" y="168"/>
                    <a:pt x="24" y="268"/>
                  </a:cubicBezTo>
                  <a:cubicBezTo>
                    <a:pt x="0" y="368"/>
                    <a:pt x="104" y="548"/>
                    <a:pt x="120" y="60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3362" y="1432"/>
              <a:ext cx="2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.</a:t>
              </a:r>
              <a:r>
                <a:rPr lang="en-US" sz="1200">
                  <a:latin typeface="Arial" pitchFamily="-65" charset="0"/>
                </a:rPr>
                <a:t>3</a:t>
              </a:r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3455" y="1877"/>
              <a:ext cx="2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/>
                <a:t>.</a:t>
              </a:r>
              <a:r>
                <a:rPr lang="en-US" sz="1200" dirty="0">
                  <a:latin typeface="Arial" pitchFamily="-65" charset="0"/>
                </a:rPr>
                <a:t>7</a:t>
              </a:r>
            </a:p>
          </p:txBody>
        </p:sp>
        <p:sp>
          <p:nvSpPr>
            <p:cNvPr id="20" name="Oval 28"/>
            <p:cNvSpPr>
              <a:spLocks noChangeArrowheads="1"/>
            </p:cNvSpPr>
            <p:nvPr/>
          </p:nvSpPr>
          <p:spPr bwMode="auto">
            <a:xfrm>
              <a:off x="3936" y="1920"/>
              <a:ext cx="480" cy="4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b="1"/>
                <a:t>Verb</a:t>
              </a:r>
            </a:p>
          </p:txBody>
        </p:sp>
        <p:sp>
          <p:nvSpPr>
            <p:cNvPr id="21" name="Freeform 33"/>
            <p:cNvSpPr>
              <a:spLocks/>
            </p:cNvSpPr>
            <p:nvPr/>
          </p:nvSpPr>
          <p:spPr bwMode="auto">
            <a:xfrm>
              <a:off x="1168" y="2304"/>
              <a:ext cx="1808" cy="257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168" y="152"/>
                </a:cxn>
                <a:cxn ang="0">
                  <a:pos x="1040" y="240"/>
                </a:cxn>
                <a:cxn ang="0">
                  <a:pos x="1808" y="48"/>
                </a:cxn>
              </a:cxnLst>
              <a:rect l="0" t="0" r="r" b="b"/>
              <a:pathLst>
                <a:path w="1808" h="257">
                  <a:moveTo>
                    <a:pt x="32" y="0"/>
                  </a:moveTo>
                  <a:cubicBezTo>
                    <a:pt x="55" y="25"/>
                    <a:pt x="0" y="112"/>
                    <a:pt x="168" y="152"/>
                  </a:cubicBezTo>
                  <a:cubicBezTo>
                    <a:pt x="336" y="192"/>
                    <a:pt x="767" y="257"/>
                    <a:pt x="1040" y="240"/>
                  </a:cubicBezTo>
                  <a:cubicBezTo>
                    <a:pt x="1313" y="223"/>
                    <a:pt x="1680" y="80"/>
                    <a:pt x="1808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Text Box 34"/>
            <p:cNvSpPr txBox="1">
              <a:spLocks noChangeArrowheads="1"/>
            </p:cNvSpPr>
            <p:nvPr/>
          </p:nvSpPr>
          <p:spPr bwMode="auto">
            <a:xfrm>
              <a:off x="1918" y="2588"/>
              <a:ext cx="3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.</a:t>
              </a:r>
              <a:r>
                <a:rPr lang="en-US" sz="1200">
                  <a:latin typeface="Arial" pitchFamily="-65" charset="0"/>
                </a:rPr>
                <a:t>51</a:t>
              </a:r>
            </a:p>
          </p:txBody>
        </p:sp>
        <p:sp>
          <p:nvSpPr>
            <p:cNvPr id="23" name="Freeform 37"/>
            <p:cNvSpPr>
              <a:spLocks/>
            </p:cNvSpPr>
            <p:nvPr/>
          </p:nvSpPr>
          <p:spPr bwMode="auto">
            <a:xfrm>
              <a:off x="2208" y="2304"/>
              <a:ext cx="1808" cy="257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168" y="152"/>
                </a:cxn>
                <a:cxn ang="0">
                  <a:pos x="1040" y="240"/>
                </a:cxn>
                <a:cxn ang="0">
                  <a:pos x="1808" y="48"/>
                </a:cxn>
              </a:cxnLst>
              <a:rect l="0" t="0" r="r" b="b"/>
              <a:pathLst>
                <a:path w="1808" h="257">
                  <a:moveTo>
                    <a:pt x="32" y="0"/>
                  </a:moveTo>
                  <a:cubicBezTo>
                    <a:pt x="55" y="25"/>
                    <a:pt x="0" y="112"/>
                    <a:pt x="168" y="152"/>
                  </a:cubicBezTo>
                  <a:cubicBezTo>
                    <a:pt x="336" y="192"/>
                    <a:pt x="767" y="257"/>
                    <a:pt x="1040" y="240"/>
                  </a:cubicBezTo>
                  <a:cubicBezTo>
                    <a:pt x="1313" y="223"/>
                    <a:pt x="1680" y="80"/>
                    <a:pt x="1808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2960" y="2588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.</a:t>
              </a:r>
              <a:r>
                <a:rPr lang="en-US" sz="1200">
                  <a:latin typeface="Arial" pitchFamily="-65" charset="0"/>
                </a:rPr>
                <a:t>1</a:t>
              </a:r>
            </a:p>
          </p:txBody>
        </p:sp>
        <p:sp>
          <p:nvSpPr>
            <p:cNvPr id="25" name="Rectangle 45"/>
            <p:cNvSpPr>
              <a:spLocks noChangeArrowheads="1"/>
            </p:cNvSpPr>
            <p:nvPr/>
          </p:nvSpPr>
          <p:spPr bwMode="auto">
            <a:xfrm>
              <a:off x="1008" y="3138"/>
              <a:ext cx="28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tIns="18288" rIns="45720" bIns="18288"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-65" charset="2"/>
                <a:buNone/>
              </a:pPr>
              <a:r>
                <a:rPr lang="en-US" sz="1200" b="1">
                  <a:latin typeface="Arial" pitchFamily="-65" charset="0"/>
                </a:rPr>
                <a:t>.4</a:t>
              </a:r>
            </a:p>
          </p:txBody>
        </p:sp>
        <p:sp>
          <p:nvSpPr>
            <p:cNvPr id="26" name="Rectangle 44"/>
            <p:cNvSpPr>
              <a:spLocks noChangeArrowheads="1"/>
            </p:cNvSpPr>
            <p:nvPr/>
          </p:nvSpPr>
          <p:spPr bwMode="auto">
            <a:xfrm>
              <a:off x="720" y="3138"/>
              <a:ext cx="28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tIns="18288" rIns="45720" bIns="18288"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-65" charset="2"/>
                <a:buNone/>
              </a:pPr>
              <a:r>
                <a:rPr lang="en-US" sz="1200" b="1">
                  <a:latin typeface="Arial" pitchFamily="-65" charset="0"/>
                </a:rPr>
                <a:t>the</a:t>
              </a:r>
            </a:p>
          </p:txBody>
        </p:sp>
        <p:sp>
          <p:nvSpPr>
            <p:cNvPr id="27" name="Rectangle 43"/>
            <p:cNvSpPr>
              <a:spLocks noChangeArrowheads="1"/>
            </p:cNvSpPr>
            <p:nvPr/>
          </p:nvSpPr>
          <p:spPr bwMode="auto">
            <a:xfrm>
              <a:off x="1008" y="2961"/>
              <a:ext cx="28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tIns="18288" rIns="45720" bIns="18288"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-65" charset="2"/>
                <a:buNone/>
              </a:pPr>
              <a:r>
                <a:rPr lang="en-US" sz="1200" b="1">
                  <a:latin typeface="Arial" pitchFamily="-65" charset="0"/>
                </a:rPr>
                <a:t>.4</a:t>
              </a:r>
            </a:p>
          </p:txBody>
        </p:sp>
        <p:sp>
          <p:nvSpPr>
            <p:cNvPr id="28" name="Rectangle 42"/>
            <p:cNvSpPr>
              <a:spLocks noChangeArrowheads="1"/>
            </p:cNvSpPr>
            <p:nvPr/>
          </p:nvSpPr>
          <p:spPr bwMode="auto">
            <a:xfrm>
              <a:off x="720" y="2961"/>
              <a:ext cx="28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tIns="18288" rIns="45720" bIns="18288"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-65" charset="2"/>
                <a:buNone/>
              </a:pPr>
              <a:r>
                <a:rPr lang="en-US" sz="1200" b="1">
                  <a:latin typeface="Arial" pitchFamily="-65" charset="0"/>
                </a:rPr>
                <a:t>a</a:t>
              </a:r>
            </a:p>
          </p:txBody>
        </p:sp>
        <p:sp>
          <p:nvSpPr>
            <p:cNvPr id="29" name="Rectangle 40"/>
            <p:cNvSpPr>
              <a:spLocks noChangeArrowheads="1"/>
            </p:cNvSpPr>
            <p:nvPr/>
          </p:nvSpPr>
          <p:spPr bwMode="auto">
            <a:xfrm>
              <a:off x="720" y="2784"/>
              <a:ext cx="576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tIns="18288" rIns="45720" bIns="18288"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-65" charset="2"/>
                <a:buNone/>
              </a:pPr>
              <a:r>
                <a:rPr lang="en-US" sz="1200" b="1">
                  <a:latin typeface="Arial" pitchFamily="-65" charset="0"/>
                </a:rPr>
                <a:t>P(w|Det)</a:t>
              </a:r>
            </a:p>
          </p:txBody>
        </p:sp>
        <p:sp>
          <p:nvSpPr>
            <p:cNvPr id="30" name="Rectangle 120"/>
            <p:cNvSpPr>
              <a:spLocks noChangeArrowheads="1"/>
            </p:cNvSpPr>
            <p:nvPr/>
          </p:nvSpPr>
          <p:spPr bwMode="auto">
            <a:xfrm>
              <a:off x="2208" y="3138"/>
              <a:ext cx="28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tIns="18288" rIns="45720" bIns="18288"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-65" charset="2"/>
                <a:buNone/>
              </a:pPr>
              <a:r>
                <a:rPr lang="en-US" sz="1200" b="1">
                  <a:latin typeface="Arial" pitchFamily="-65" charset="0"/>
                </a:rPr>
                <a:t>.04</a:t>
              </a:r>
            </a:p>
          </p:txBody>
        </p:sp>
        <p:sp>
          <p:nvSpPr>
            <p:cNvPr id="31" name="Rectangle 121"/>
            <p:cNvSpPr>
              <a:spLocks noChangeArrowheads="1"/>
            </p:cNvSpPr>
            <p:nvPr/>
          </p:nvSpPr>
          <p:spPr bwMode="auto">
            <a:xfrm>
              <a:off x="1776" y="3138"/>
              <a:ext cx="43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tIns="18288" rIns="45720" bIns="18288"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-65" charset="2"/>
                <a:buNone/>
              </a:pPr>
              <a:r>
                <a:rPr lang="en-US" sz="1200" b="1">
                  <a:latin typeface="Arial" pitchFamily="-65" charset="0"/>
                </a:rPr>
                <a:t>low</a:t>
              </a:r>
            </a:p>
          </p:txBody>
        </p:sp>
        <p:sp>
          <p:nvSpPr>
            <p:cNvPr id="32" name="Rectangle 122"/>
            <p:cNvSpPr>
              <a:spLocks noChangeArrowheads="1"/>
            </p:cNvSpPr>
            <p:nvPr/>
          </p:nvSpPr>
          <p:spPr bwMode="auto">
            <a:xfrm>
              <a:off x="2208" y="2961"/>
              <a:ext cx="28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tIns="18288" rIns="45720" bIns="18288"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-65" charset="2"/>
                <a:buNone/>
              </a:pPr>
              <a:r>
                <a:rPr lang="en-US" sz="1200" b="1">
                  <a:latin typeface="Arial" pitchFamily="-65" charset="0"/>
                </a:rPr>
                <a:t>.02</a:t>
              </a:r>
            </a:p>
          </p:txBody>
        </p:sp>
        <p:sp>
          <p:nvSpPr>
            <p:cNvPr id="33" name="Rectangle 123"/>
            <p:cNvSpPr>
              <a:spLocks noChangeArrowheads="1"/>
            </p:cNvSpPr>
            <p:nvPr/>
          </p:nvSpPr>
          <p:spPr bwMode="auto">
            <a:xfrm>
              <a:off x="1776" y="2961"/>
              <a:ext cx="43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tIns="18288" rIns="45720" bIns="18288"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-65" charset="2"/>
                <a:buNone/>
              </a:pPr>
              <a:r>
                <a:rPr lang="en-US" sz="1200" b="1">
                  <a:latin typeface="Arial" pitchFamily="-65" charset="0"/>
                </a:rPr>
                <a:t>good</a:t>
              </a:r>
            </a:p>
          </p:txBody>
        </p:sp>
        <p:sp>
          <p:nvSpPr>
            <p:cNvPr id="34" name="Rectangle 124"/>
            <p:cNvSpPr>
              <a:spLocks noChangeArrowheads="1"/>
            </p:cNvSpPr>
            <p:nvPr/>
          </p:nvSpPr>
          <p:spPr bwMode="auto">
            <a:xfrm>
              <a:off x="1776" y="2784"/>
              <a:ext cx="720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tIns="18288" rIns="45720" bIns="18288"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-65" charset="2"/>
                <a:buNone/>
              </a:pPr>
              <a:r>
                <a:rPr lang="en-US" sz="1200" b="1">
                  <a:latin typeface="Arial" pitchFamily="-65" charset="0"/>
                </a:rPr>
                <a:t>P(w|Adj)</a:t>
              </a:r>
            </a:p>
          </p:txBody>
        </p:sp>
        <p:sp>
          <p:nvSpPr>
            <p:cNvPr id="35" name="Rectangle 135"/>
            <p:cNvSpPr>
              <a:spLocks noChangeArrowheads="1"/>
            </p:cNvSpPr>
            <p:nvPr/>
          </p:nvSpPr>
          <p:spPr bwMode="auto">
            <a:xfrm>
              <a:off x="3144" y="3186"/>
              <a:ext cx="40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tIns="18288" rIns="45720" bIns="18288"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-65" charset="2"/>
                <a:buNone/>
              </a:pPr>
              <a:r>
                <a:rPr lang="en-US" sz="1200" b="1">
                  <a:latin typeface="Arial" pitchFamily="-65" charset="0"/>
                </a:rPr>
                <a:t>.0001</a:t>
              </a:r>
            </a:p>
          </p:txBody>
        </p:sp>
        <p:sp>
          <p:nvSpPr>
            <p:cNvPr id="36" name="Rectangle 136"/>
            <p:cNvSpPr>
              <a:spLocks noChangeArrowheads="1"/>
            </p:cNvSpPr>
            <p:nvPr/>
          </p:nvSpPr>
          <p:spPr bwMode="auto">
            <a:xfrm>
              <a:off x="2736" y="3186"/>
              <a:ext cx="40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tIns="18288" rIns="45720" bIns="18288"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-65" charset="2"/>
                <a:buNone/>
              </a:pPr>
              <a:r>
                <a:rPr lang="en-US" sz="1200" b="1">
                  <a:latin typeface="Arial" pitchFamily="-65" charset="0"/>
                </a:rPr>
                <a:t>deal</a:t>
              </a:r>
            </a:p>
          </p:txBody>
        </p:sp>
        <p:sp>
          <p:nvSpPr>
            <p:cNvPr id="37" name="Rectangle 137"/>
            <p:cNvSpPr>
              <a:spLocks noChangeArrowheads="1"/>
            </p:cNvSpPr>
            <p:nvPr/>
          </p:nvSpPr>
          <p:spPr bwMode="auto">
            <a:xfrm>
              <a:off x="3144" y="3009"/>
              <a:ext cx="40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tIns="18288" rIns="45720" bIns="18288"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-65" charset="2"/>
                <a:buNone/>
              </a:pPr>
              <a:r>
                <a:rPr lang="en-US" sz="1200" b="1">
                  <a:latin typeface="Arial" pitchFamily="-65" charset="0"/>
                </a:rPr>
                <a:t>.001</a:t>
              </a:r>
            </a:p>
          </p:txBody>
        </p:sp>
        <p:sp>
          <p:nvSpPr>
            <p:cNvPr id="38" name="Rectangle 138"/>
            <p:cNvSpPr>
              <a:spLocks noChangeArrowheads="1"/>
            </p:cNvSpPr>
            <p:nvPr/>
          </p:nvSpPr>
          <p:spPr bwMode="auto">
            <a:xfrm>
              <a:off x="2736" y="3009"/>
              <a:ext cx="40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tIns="18288" rIns="45720" bIns="18288"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-65" charset="2"/>
                <a:buNone/>
              </a:pPr>
              <a:r>
                <a:rPr lang="en-US" sz="1200" b="1">
                  <a:latin typeface="Arial" pitchFamily="-65" charset="0"/>
                </a:rPr>
                <a:t>price</a:t>
              </a:r>
            </a:p>
          </p:txBody>
        </p:sp>
        <p:sp>
          <p:nvSpPr>
            <p:cNvPr id="39" name="Rectangle 139"/>
            <p:cNvSpPr>
              <a:spLocks noChangeArrowheads="1"/>
            </p:cNvSpPr>
            <p:nvPr/>
          </p:nvSpPr>
          <p:spPr bwMode="auto">
            <a:xfrm>
              <a:off x="2736" y="2832"/>
              <a:ext cx="816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tIns="18288" rIns="45720" bIns="18288"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-65" charset="2"/>
                <a:buNone/>
              </a:pPr>
              <a:r>
                <a:rPr lang="en-US" sz="1200" b="1">
                  <a:latin typeface="Arial" pitchFamily="-65" charset="0"/>
                </a:rPr>
                <a:t>P(w|Noun)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572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Questions for </a:t>
            </a:r>
            <a:r>
              <a:rPr lang="en-US" dirty="0" err="1" smtClean="0"/>
              <a:t>HMMs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b="1" dirty="0" smtClean="0"/>
              <a:t>Evaluation – </a:t>
            </a:r>
            <a:r>
              <a:rPr lang="en-US" dirty="0" smtClean="0"/>
              <a:t>Given a sequence of words       </a:t>
            </a:r>
            <a:r>
              <a:rPr lang="en-US" b="1" dirty="0" smtClean="0"/>
              <a:t>W = 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w</a:t>
            </a:r>
            <a:r>
              <a:rPr lang="en-US" baseline="-25000" dirty="0" smtClean="0"/>
              <a:t>3</a:t>
            </a:r>
            <a:r>
              <a:rPr lang="en-US" dirty="0" smtClean="0"/>
              <a:t>…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</a:t>
            </a:r>
            <a:r>
              <a:rPr lang="en-US" dirty="0" smtClean="0"/>
              <a:t> and an HMM model </a:t>
            </a:r>
            <a:r>
              <a:rPr lang="en-US" dirty="0" err="1" smtClean="0"/>
              <a:t>Θ</a:t>
            </a:r>
            <a:r>
              <a:rPr lang="en-US" dirty="0" smtClean="0"/>
              <a:t>, what is P(</a:t>
            </a:r>
            <a:r>
              <a:rPr lang="en-US" b="1" dirty="0" smtClean="0"/>
              <a:t>W</a:t>
            </a:r>
            <a:r>
              <a:rPr lang="en-US" dirty="0" smtClean="0"/>
              <a:t>|Θ)</a:t>
            </a:r>
          </a:p>
          <a:p>
            <a:pPr marL="624078" indent="-514350">
              <a:buFont typeface="+mj-lt"/>
              <a:buAutoNum type="arabicPeriod"/>
            </a:pPr>
            <a:endParaRPr lang="en-US" b="1" dirty="0" smtClean="0"/>
          </a:p>
          <a:p>
            <a:pPr marL="624078" indent="-514350">
              <a:buFont typeface="+mj-lt"/>
              <a:buAutoNum type="arabicPeriod"/>
            </a:pPr>
            <a:r>
              <a:rPr lang="en-US" b="1" u="sng" dirty="0" smtClean="0">
                <a:solidFill>
                  <a:srgbClr val="FF0000"/>
                </a:solidFill>
              </a:rPr>
              <a:t>Tagging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– </a:t>
            </a:r>
            <a:r>
              <a:rPr lang="en-US" dirty="0" smtClean="0"/>
              <a:t>Given a sequence of words </a:t>
            </a:r>
            <a:r>
              <a:rPr lang="en-US" b="1" dirty="0" smtClean="0"/>
              <a:t>W </a:t>
            </a:r>
            <a:r>
              <a:rPr lang="en-US" dirty="0" smtClean="0"/>
              <a:t>and an HMM model </a:t>
            </a:r>
            <a:r>
              <a:rPr lang="en-US" dirty="0" err="1" smtClean="0"/>
              <a:t>Θ</a:t>
            </a:r>
            <a:r>
              <a:rPr lang="en-US" dirty="0" smtClean="0"/>
              <a:t>, find the most probable parse </a:t>
            </a:r>
            <a:r>
              <a:rPr lang="en-US" b="1" dirty="0" smtClean="0"/>
              <a:t>T = t</a:t>
            </a:r>
            <a:r>
              <a:rPr lang="en-US" b="1" baseline="-25000" dirty="0" smtClean="0"/>
              <a:t>1 </a:t>
            </a:r>
            <a:r>
              <a:rPr lang="en-US" b="1" dirty="0" smtClean="0"/>
              <a:t>t</a:t>
            </a:r>
            <a:r>
              <a:rPr lang="en-US" b="1" baseline="-25000" dirty="0" smtClean="0"/>
              <a:t>2 </a:t>
            </a:r>
            <a:r>
              <a:rPr lang="en-US" b="1" dirty="0" smtClean="0"/>
              <a:t>t</a:t>
            </a:r>
            <a:r>
              <a:rPr lang="en-US" b="1" baseline="-25000" dirty="0" smtClean="0"/>
              <a:t>3 </a:t>
            </a:r>
            <a:r>
              <a:rPr lang="en-US" b="1" dirty="0" smtClean="0"/>
              <a:t>…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n</a:t>
            </a:r>
            <a:endParaRPr lang="en-US" b="1" baseline="-25000" dirty="0" smtClean="0"/>
          </a:p>
          <a:p>
            <a:pPr marL="624078" indent="-514350">
              <a:buFont typeface="+mj-lt"/>
              <a:buAutoNum type="arabicPeriod"/>
            </a:pP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Learning </a:t>
            </a:r>
            <a:r>
              <a:rPr lang="en-US" b="1" dirty="0" smtClean="0"/>
              <a:t>– </a:t>
            </a:r>
            <a:r>
              <a:rPr lang="en-US" dirty="0" smtClean="0"/>
              <a:t>Given a tagged (or untagged) dataset, find the HMM Θ that maximizes the prob. of data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56021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7696200" cy="99028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Part-of-Speech Tagging</a:t>
            </a:r>
          </a:p>
        </p:txBody>
      </p:sp>
      <p:sp>
        <p:nvSpPr>
          <p:cNvPr id="1606659" name="Text Box 3"/>
          <p:cNvSpPr txBox="1">
            <a:spLocks noChangeArrowheads="1"/>
          </p:cNvSpPr>
          <p:nvPr/>
        </p:nvSpPr>
        <p:spPr bwMode="auto">
          <a:xfrm>
            <a:off x="914400" y="1744663"/>
            <a:ext cx="7086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800" i="1">
                <a:latin typeface="Times New Roman" pitchFamily="18" charset="0"/>
              </a:rPr>
              <a:t>This     sentence     serves     as     an     example     of     annotated     text…</a:t>
            </a:r>
          </a:p>
          <a:p>
            <a:pPr eaLnBrk="0" hangingPunct="0"/>
            <a:r>
              <a:rPr lang="en-US" sz="1800">
                <a:latin typeface="Times New Roman" pitchFamily="18" charset="0"/>
              </a:rPr>
              <a:t> Det          N              V1        P     Det        N            P       </a:t>
            </a:r>
            <a:r>
              <a:rPr lang="en-US" sz="1800" i="1">
                <a:latin typeface="Times New Roman" pitchFamily="18" charset="0"/>
              </a:rPr>
              <a:t>   </a:t>
            </a:r>
            <a:r>
              <a:rPr lang="en-US" sz="1800">
                <a:latin typeface="Times New Roman" pitchFamily="18" charset="0"/>
              </a:rPr>
              <a:t>V2             N</a:t>
            </a:r>
          </a:p>
        </p:txBody>
      </p:sp>
      <p:sp>
        <p:nvSpPr>
          <p:cNvPr id="1606660" name="Text Box 4"/>
          <p:cNvSpPr txBox="1">
            <a:spLocks noChangeArrowheads="1"/>
          </p:cNvSpPr>
          <p:nvPr/>
        </p:nvSpPr>
        <p:spPr bwMode="auto">
          <a:xfrm>
            <a:off x="2438400" y="1295400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Training data (Annotated text)</a:t>
            </a:r>
          </a:p>
        </p:txBody>
      </p:sp>
      <p:sp>
        <p:nvSpPr>
          <p:cNvPr id="1606661" name="Rectangle 5"/>
          <p:cNvSpPr>
            <a:spLocks noChangeArrowheads="1"/>
          </p:cNvSpPr>
          <p:nvPr/>
        </p:nvSpPr>
        <p:spPr bwMode="auto">
          <a:xfrm>
            <a:off x="3582988" y="2995613"/>
            <a:ext cx="1447800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POS Tagger</a:t>
            </a:r>
          </a:p>
        </p:txBody>
      </p:sp>
      <p:sp>
        <p:nvSpPr>
          <p:cNvPr id="1606662" name="Rectangle 6"/>
          <p:cNvSpPr>
            <a:spLocks noChangeArrowheads="1"/>
          </p:cNvSpPr>
          <p:nvPr/>
        </p:nvSpPr>
        <p:spPr bwMode="auto">
          <a:xfrm>
            <a:off x="457200" y="3124200"/>
            <a:ext cx="254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i="1">
                <a:latin typeface="Times New Roman" pitchFamily="18" charset="0"/>
              </a:rPr>
              <a:t>“This is a new sentence.”</a:t>
            </a:r>
          </a:p>
        </p:txBody>
      </p:sp>
      <p:sp>
        <p:nvSpPr>
          <p:cNvPr id="1606663" name="AutoShape 7"/>
          <p:cNvSpPr>
            <a:spLocks noChangeArrowheads="1"/>
          </p:cNvSpPr>
          <p:nvPr/>
        </p:nvSpPr>
        <p:spPr bwMode="auto">
          <a:xfrm>
            <a:off x="3049588" y="3224213"/>
            <a:ext cx="533400" cy="257175"/>
          </a:xfrm>
          <a:prstGeom prst="rightArrow">
            <a:avLst>
              <a:gd name="adj1" fmla="val 50000"/>
              <a:gd name="adj2" fmla="val 518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6664" name="Rectangle 8"/>
          <p:cNvSpPr>
            <a:spLocks noChangeArrowheads="1"/>
          </p:cNvSpPr>
          <p:nvPr/>
        </p:nvSpPr>
        <p:spPr bwMode="auto">
          <a:xfrm>
            <a:off x="5640388" y="2995613"/>
            <a:ext cx="320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latin typeface="Times New Roman" pitchFamily="18" charset="0"/>
              </a:rPr>
              <a:t>This     is     a     new     sentence.</a:t>
            </a:r>
          </a:p>
          <a:p>
            <a:pPr eaLnBrk="0" hangingPunct="0"/>
            <a:r>
              <a:rPr lang="en-US" sz="1800">
                <a:latin typeface="Times New Roman" pitchFamily="18" charset="0"/>
              </a:rPr>
              <a:t> Det  Aux  Det   Adj          N</a:t>
            </a:r>
          </a:p>
        </p:txBody>
      </p:sp>
      <p:sp>
        <p:nvSpPr>
          <p:cNvPr id="1606665" name="AutoShape 9"/>
          <p:cNvSpPr>
            <a:spLocks noChangeArrowheads="1"/>
          </p:cNvSpPr>
          <p:nvPr/>
        </p:nvSpPr>
        <p:spPr bwMode="auto">
          <a:xfrm>
            <a:off x="5030788" y="3224213"/>
            <a:ext cx="533400" cy="257175"/>
          </a:xfrm>
          <a:prstGeom prst="rightArrow">
            <a:avLst>
              <a:gd name="adj1" fmla="val 50000"/>
              <a:gd name="adj2" fmla="val 518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06666" name="Group 10"/>
          <p:cNvGrpSpPr>
            <a:grpSpLocks/>
          </p:cNvGrpSpPr>
          <p:nvPr/>
        </p:nvGrpSpPr>
        <p:grpSpPr bwMode="auto">
          <a:xfrm>
            <a:off x="1981200" y="4281488"/>
            <a:ext cx="4953000" cy="2195512"/>
            <a:chOff x="1248" y="2697"/>
            <a:chExt cx="3120" cy="1383"/>
          </a:xfrm>
        </p:grpSpPr>
        <p:grpSp>
          <p:nvGrpSpPr>
            <p:cNvPr id="1606667" name="Group 11"/>
            <p:cNvGrpSpPr>
              <a:grpSpLocks/>
            </p:cNvGrpSpPr>
            <p:nvPr/>
          </p:nvGrpSpPr>
          <p:grpSpPr bwMode="auto">
            <a:xfrm>
              <a:off x="1248" y="2697"/>
              <a:ext cx="3120" cy="1383"/>
              <a:chOff x="1296" y="2505"/>
              <a:chExt cx="3120" cy="1383"/>
            </a:xfrm>
          </p:grpSpPr>
          <p:grpSp>
            <p:nvGrpSpPr>
              <p:cNvPr id="1606668" name="Group 12"/>
              <p:cNvGrpSpPr>
                <a:grpSpLocks/>
              </p:cNvGrpSpPr>
              <p:nvPr/>
            </p:nvGrpSpPr>
            <p:grpSpPr bwMode="auto">
              <a:xfrm>
                <a:off x="1296" y="2544"/>
                <a:ext cx="3120" cy="1344"/>
                <a:chOff x="768" y="2976"/>
                <a:chExt cx="3024" cy="1200"/>
              </a:xfrm>
            </p:grpSpPr>
            <p:grpSp>
              <p:nvGrpSpPr>
                <p:cNvPr id="1606669" name="Group 13"/>
                <p:cNvGrpSpPr>
                  <a:grpSpLocks/>
                </p:cNvGrpSpPr>
                <p:nvPr/>
              </p:nvGrpSpPr>
              <p:grpSpPr bwMode="auto">
                <a:xfrm>
                  <a:off x="768" y="3398"/>
                  <a:ext cx="1920" cy="778"/>
                  <a:chOff x="384" y="2832"/>
                  <a:chExt cx="1920" cy="778"/>
                </a:xfrm>
              </p:grpSpPr>
              <p:graphicFrame>
                <p:nvGraphicFramePr>
                  <p:cNvPr id="1606670" name="Object 14"/>
                  <p:cNvGraphicFramePr>
                    <a:graphicFrameLocks noChangeAspect="1"/>
                  </p:cNvGraphicFramePr>
                  <p:nvPr/>
                </p:nvGraphicFramePr>
                <p:xfrm>
                  <a:off x="384" y="2832"/>
                  <a:ext cx="1920" cy="77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6978" name="Equation" r:id="rId4" imgW="2260440" imgH="939600" progId="Equation.DSMT4">
                          <p:embed/>
                        </p:oleObj>
                      </mc:Choice>
                      <mc:Fallback>
                        <p:oleObj name="Equation" r:id="rId4" imgW="2260440" imgH="93960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84" y="2832"/>
                                <a:ext cx="1920" cy="77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noFill/>
                              </a:ln>
                              <a:effectLst/>
                              <a:extLs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606671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3024"/>
                    <a:ext cx="1920" cy="57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06672" name="Group 16"/>
                <p:cNvGrpSpPr>
                  <a:grpSpLocks/>
                </p:cNvGrpSpPr>
                <p:nvPr/>
              </p:nvGrpSpPr>
              <p:grpSpPr bwMode="auto">
                <a:xfrm>
                  <a:off x="1824" y="2976"/>
                  <a:ext cx="1968" cy="798"/>
                  <a:chOff x="2400" y="3360"/>
                  <a:chExt cx="1968" cy="798"/>
                </a:xfrm>
              </p:grpSpPr>
              <p:graphicFrame>
                <p:nvGraphicFramePr>
                  <p:cNvPr id="1606673" name="Object 17"/>
                  <p:cNvGraphicFramePr>
                    <a:graphicFrameLocks noChangeAspect="1"/>
                  </p:cNvGraphicFramePr>
                  <p:nvPr/>
                </p:nvGraphicFramePr>
                <p:xfrm>
                  <a:off x="2448" y="3360"/>
                  <a:ext cx="1920" cy="79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6979" name="Equation" r:id="rId6" imgW="2260440" imgH="939600" progId="Equation.DSMT4">
                          <p:embed/>
                        </p:oleObj>
                      </mc:Choice>
                      <mc:Fallback>
                        <p:oleObj name="Equation" r:id="rId6" imgW="2260440" imgH="93960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448" y="3360"/>
                                <a:ext cx="1920" cy="79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60667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360"/>
                    <a:ext cx="110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606675" name="Text Box 19"/>
              <p:cNvSpPr txBox="1">
                <a:spLocks noChangeArrowheads="1"/>
              </p:cNvSpPr>
              <p:nvPr/>
            </p:nvSpPr>
            <p:spPr bwMode="auto">
              <a:xfrm>
                <a:off x="1584" y="2505"/>
                <a:ext cx="26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800" b="1">
                    <a:latin typeface="Arial" charset="0"/>
                  </a:rPr>
                  <a:t>Pick the </a:t>
                </a:r>
                <a:r>
                  <a:rPr lang="en-US" sz="1800" b="1">
                    <a:solidFill>
                      <a:srgbClr val="CC0000"/>
                    </a:solidFill>
                    <a:latin typeface="Arial" charset="0"/>
                  </a:rPr>
                  <a:t>most likely</a:t>
                </a:r>
                <a:r>
                  <a:rPr lang="en-US" sz="1800" b="1">
                    <a:latin typeface="Arial" charset="0"/>
                  </a:rPr>
                  <a:t> tag sequence.</a:t>
                </a:r>
              </a:p>
            </p:txBody>
          </p:sp>
        </p:grpSp>
        <p:sp>
          <p:nvSpPr>
            <p:cNvPr id="1606676" name="Line 20"/>
            <p:cNvSpPr>
              <a:spLocks noChangeShapeType="1"/>
            </p:cNvSpPr>
            <p:nvPr/>
          </p:nvSpPr>
          <p:spPr bwMode="auto">
            <a:xfrm>
              <a:off x="2784" y="3504"/>
              <a:ext cx="91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6677" name="Line 21"/>
            <p:cNvSpPr>
              <a:spLocks noChangeShapeType="1"/>
            </p:cNvSpPr>
            <p:nvPr/>
          </p:nvSpPr>
          <p:spPr bwMode="auto">
            <a:xfrm>
              <a:off x="3120" y="3168"/>
              <a:ext cx="48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06678" name="Rectangle 22"/>
          <p:cNvSpPr>
            <a:spLocks noChangeArrowheads="1"/>
          </p:cNvSpPr>
          <p:nvPr/>
        </p:nvSpPr>
        <p:spPr bwMode="auto">
          <a:xfrm>
            <a:off x="1600200" y="4114800"/>
            <a:ext cx="5791200" cy="1828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6679" name="Line 23"/>
          <p:cNvSpPr>
            <a:spLocks noChangeShapeType="1"/>
          </p:cNvSpPr>
          <p:nvPr/>
        </p:nvSpPr>
        <p:spPr bwMode="auto">
          <a:xfrm>
            <a:off x="4343400" y="3581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6680" name="AutoShape 24"/>
          <p:cNvSpPr>
            <a:spLocks noChangeArrowheads="1"/>
          </p:cNvSpPr>
          <p:nvPr/>
        </p:nvSpPr>
        <p:spPr bwMode="auto">
          <a:xfrm>
            <a:off x="6019800" y="6096000"/>
            <a:ext cx="2362200" cy="533400"/>
          </a:xfrm>
          <a:prstGeom prst="wedgeRectCallout">
            <a:avLst>
              <a:gd name="adj1" fmla="val -89046"/>
              <a:gd name="adj2" fmla="val -138986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b="1">
                <a:latin typeface="Arial" charset="0"/>
              </a:rPr>
              <a:t>Partial dependency</a:t>
            </a:r>
          </a:p>
          <a:p>
            <a:pPr algn="ctr"/>
            <a:r>
              <a:rPr lang="en-US" sz="1400" b="1">
                <a:latin typeface="Arial" charset="0"/>
              </a:rPr>
              <a:t>(HMM)</a:t>
            </a:r>
          </a:p>
        </p:txBody>
      </p:sp>
      <p:sp>
        <p:nvSpPr>
          <p:cNvPr id="1606681" name="AutoShape 25"/>
          <p:cNvSpPr>
            <a:spLocks noChangeArrowheads="1"/>
          </p:cNvSpPr>
          <p:nvPr/>
        </p:nvSpPr>
        <p:spPr bwMode="auto">
          <a:xfrm rot="5400000">
            <a:off x="4052888" y="2576512"/>
            <a:ext cx="533400" cy="257175"/>
          </a:xfrm>
          <a:prstGeom prst="rightArrow">
            <a:avLst>
              <a:gd name="adj1" fmla="val 50000"/>
              <a:gd name="adj2" fmla="val 518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06682" name="Group 26"/>
          <p:cNvGrpSpPr>
            <a:grpSpLocks/>
          </p:cNvGrpSpPr>
          <p:nvPr/>
        </p:nvGrpSpPr>
        <p:grpSpPr bwMode="auto">
          <a:xfrm>
            <a:off x="6629400" y="5181600"/>
            <a:ext cx="2362200" cy="533400"/>
            <a:chOff x="1488" y="3792"/>
            <a:chExt cx="1488" cy="336"/>
          </a:xfrm>
        </p:grpSpPr>
        <p:sp>
          <p:nvSpPr>
            <p:cNvPr id="1606683" name="Rectangle 27"/>
            <p:cNvSpPr>
              <a:spLocks noChangeArrowheads="1"/>
            </p:cNvSpPr>
            <p:nvPr/>
          </p:nvSpPr>
          <p:spPr bwMode="auto">
            <a:xfrm>
              <a:off x="1488" y="3792"/>
              <a:ext cx="1488" cy="336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6684" name="AutoShape 28"/>
            <p:cNvSpPr>
              <a:spLocks noChangeArrowheads="1"/>
            </p:cNvSpPr>
            <p:nvPr/>
          </p:nvSpPr>
          <p:spPr bwMode="auto">
            <a:xfrm>
              <a:off x="1488" y="3792"/>
              <a:ext cx="1488" cy="336"/>
            </a:xfrm>
            <a:prstGeom prst="wedgeRectCallout">
              <a:avLst>
                <a:gd name="adj1" fmla="val -100671"/>
                <a:gd name="adj2" fmla="val -67856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 b="1">
                  <a:latin typeface="Arial" charset="0"/>
                </a:rPr>
                <a:t>Independent assignment</a:t>
              </a:r>
            </a:p>
            <a:p>
              <a:pPr algn="ctr"/>
              <a:r>
                <a:rPr lang="en-US" sz="1400" b="1">
                  <a:latin typeface="Arial" charset="0"/>
                </a:rPr>
                <a:t>Most common tag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54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“?” or “!” reliable indicators of sentence end</a:t>
            </a:r>
          </a:p>
          <a:p>
            <a:r>
              <a:rPr lang="en-US" dirty="0" smtClean="0"/>
              <a:t>“.” ambiguous</a:t>
            </a:r>
          </a:p>
          <a:p>
            <a:pPr lvl="1"/>
            <a:r>
              <a:rPr lang="en-US" dirty="0" smtClean="0"/>
              <a:t>Mr.</a:t>
            </a:r>
          </a:p>
          <a:p>
            <a:pPr lvl="1"/>
            <a:r>
              <a:rPr lang="en-US" dirty="0" smtClean="0"/>
              <a:t>Ph.D.</a:t>
            </a:r>
          </a:p>
          <a:p>
            <a:pPr lvl="1"/>
            <a:r>
              <a:rPr lang="en-US" dirty="0" smtClean="0"/>
              <a:t>I.B.M.</a:t>
            </a:r>
          </a:p>
          <a:p>
            <a:r>
              <a:rPr lang="en-US" dirty="0" smtClean="0"/>
              <a:t>Can you think of an algorithm?</a:t>
            </a:r>
          </a:p>
          <a:p>
            <a:r>
              <a:rPr lang="en-US" dirty="0" smtClean="0"/>
              <a:t>How to do in NLTK?</a:t>
            </a:r>
          </a:p>
          <a:p>
            <a:r>
              <a:rPr lang="en-US" dirty="0" smtClean="0"/>
              <a:t>Can you think of a metric of sentence similarity?</a:t>
            </a:r>
          </a:p>
          <a:p>
            <a:pPr lvl="1"/>
            <a:r>
              <a:rPr lang="en-US" dirty="0" smtClean="0"/>
              <a:t>“Minimum edit distance”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E111D0-796C-4BD6-93A8-57CA45BBB99C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853474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more: Words work in groups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Constituents</a:t>
            </a:r>
            <a:r>
              <a:rPr lang="en-US" dirty="0" smtClean="0"/>
              <a:t> – words or groupings of words that function as single units</a:t>
            </a:r>
          </a:p>
          <a:p>
            <a:pPr lvl="1"/>
            <a:r>
              <a:rPr lang="en-US" dirty="0" smtClean="0"/>
              <a:t>Noun phrases (NPs)</a:t>
            </a:r>
          </a:p>
          <a:p>
            <a:pPr lvl="2"/>
            <a:r>
              <a:rPr lang="en-US" dirty="0" smtClean="0"/>
              <a:t>The computer science class</a:t>
            </a:r>
          </a:p>
          <a:p>
            <a:pPr lvl="2"/>
            <a:r>
              <a:rPr lang="en-US" dirty="0" smtClean="0"/>
              <a:t>Peter, Paul, and Mary</a:t>
            </a:r>
          </a:p>
          <a:p>
            <a:pPr lvl="2"/>
            <a:r>
              <a:rPr lang="en-US" dirty="0" smtClean="0"/>
              <a:t>PAC10 Schools, such as UW,</a:t>
            </a:r>
          </a:p>
          <a:p>
            <a:pPr lvl="2"/>
            <a:r>
              <a:rPr lang="en-US" dirty="0" smtClean="0"/>
              <a:t>He</a:t>
            </a:r>
          </a:p>
          <a:p>
            <a:pPr lvl="2"/>
            <a:r>
              <a:rPr lang="en-US" dirty="0" smtClean="0"/>
              <a:t>The reason I was late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05523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Refers to the study of the way words are arranged together, and the relationship between them.</a:t>
            </a:r>
          </a:p>
          <a:p>
            <a:endParaRPr lang="en-US" dirty="0" smtClean="0"/>
          </a:p>
          <a:p>
            <a:r>
              <a:rPr lang="en-US" b="1" dirty="0" smtClean="0"/>
              <a:t>Goal of syntax is to model the knowledge of that people unconsciously have about the grammar of their native language</a:t>
            </a:r>
          </a:p>
          <a:p>
            <a:endParaRPr lang="en-US" b="1" dirty="0"/>
          </a:p>
          <a:p>
            <a:r>
              <a:rPr lang="en-US" dirty="0"/>
              <a:t>Prescriptive vs. </a:t>
            </a:r>
            <a:r>
              <a:rPr lang="en-US" dirty="0" smtClean="0"/>
              <a:t>Descriptive</a:t>
            </a:r>
            <a:endParaRPr lang="en-US" b="1" dirty="0" smtClean="0"/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Parsing extracts the syntax from a sentence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9172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important this week?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2 (NLTK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Part-of-Speech tagging</a:t>
            </a:r>
          </a:p>
          <a:p>
            <a:pPr lvl="1"/>
            <a:r>
              <a:rPr lang="en-US" dirty="0" smtClean="0"/>
              <a:t>HMM</a:t>
            </a:r>
          </a:p>
          <a:p>
            <a:r>
              <a:rPr lang="en-US" dirty="0" smtClean="0"/>
              <a:t>Sentence segmentation</a:t>
            </a:r>
          </a:p>
          <a:p>
            <a:r>
              <a:rPr lang="en-US" dirty="0" smtClean="0"/>
              <a:t>Sentence parsing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E111D0-796C-4BD6-93A8-57CA45BBB99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795110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 want to find possible structures for a </a:t>
            </a:r>
            <a:r>
              <a:rPr lang="en-US" sz="3600" dirty="0"/>
              <a:t>sentence (</a:t>
            </a:r>
            <a:r>
              <a:rPr lang="en-US" sz="3600" i="1" dirty="0"/>
              <a:t>run a grammar </a:t>
            </a:r>
            <a:r>
              <a:rPr lang="en-US" sz="3600" i="1" dirty="0" smtClean="0"/>
              <a:t>backwards</a:t>
            </a:r>
            <a:r>
              <a:rPr lang="en-US" sz="3600" dirty="0" smtClean="0"/>
              <a:t>)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Parsing can be viewed as a </a:t>
            </a:r>
            <a:r>
              <a:rPr lang="en-US" sz="3600" b="1" dirty="0" smtClean="0"/>
              <a:t>search problem</a:t>
            </a:r>
          </a:p>
          <a:p>
            <a:endParaRPr lang="en-US" sz="3600" dirty="0" smtClean="0"/>
          </a:p>
          <a:p>
            <a:r>
              <a:rPr lang="en-US" sz="3600" dirty="0" smtClean="0"/>
              <a:t>Parsing is a </a:t>
            </a:r>
            <a:r>
              <a:rPr lang="en-US" sz="3600" b="1" dirty="0" smtClean="0"/>
              <a:t>hidden data problem</a:t>
            </a:r>
            <a:r>
              <a:rPr lang="en-US" sz="3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89369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Context-free grammars (</a:t>
            </a:r>
            <a:r>
              <a:rPr lang="en-US" dirty="0" err="1" smtClean="0"/>
              <a:t>CFGs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a set of tree structures that capture constituency and ordering in language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noun phrase can come before a verb phrase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NP VP</a:t>
            </a:r>
          </a:p>
          <a:p>
            <a:pPr lvl="2"/>
            <a:endParaRPr lang="en-US" dirty="0" smtClean="0">
              <a:sym typeface="Wingdings"/>
            </a:endParaRPr>
          </a:p>
          <a:p>
            <a:pPr lvl="2"/>
            <a:endParaRPr lang="en-US" dirty="0" smtClean="0">
              <a:sym typeface="Wingdings"/>
            </a:endParaRPr>
          </a:p>
          <a:p>
            <a:pPr lvl="2"/>
            <a:endParaRPr lang="en-US" dirty="0" smtClean="0">
              <a:sym typeface="Wingdings"/>
            </a:endParaRPr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962400" y="3886200"/>
            <a:ext cx="1371600" cy="1600200"/>
            <a:chOff x="7162800" y="4419600"/>
            <a:chExt cx="1371600" cy="1600200"/>
          </a:xfrm>
        </p:grpSpPr>
        <p:grpSp>
          <p:nvGrpSpPr>
            <p:cNvPr id="14" name="Group 13"/>
            <p:cNvGrpSpPr/>
            <p:nvPr/>
          </p:nvGrpSpPr>
          <p:grpSpPr>
            <a:xfrm>
              <a:off x="7467600" y="4419600"/>
              <a:ext cx="713232" cy="1132820"/>
              <a:chOff x="9372600" y="5267980"/>
              <a:chExt cx="713232" cy="113282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9400032" y="5791200"/>
                <a:ext cx="685800" cy="609600"/>
                <a:chOff x="4724400" y="4191000"/>
                <a:chExt cx="685800" cy="609600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 rot="5400000">
                  <a:off x="4572000" y="4343400"/>
                  <a:ext cx="609600" cy="3048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 rot="16200000" flipH="1">
                  <a:off x="4914900" y="4305300"/>
                  <a:ext cx="609600" cy="381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/>
              <p:cNvSpPr txBox="1"/>
              <p:nvPr/>
            </p:nvSpPr>
            <p:spPr>
              <a:xfrm>
                <a:off x="9372600" y="526798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+mj-lt"/>
                  </a:rPr>
                  <a:t>S</a:t>
                </a:r>
                <a:endParaRPr lang="en-US" sz="2800" dirty="0">
                  <a:latin typeface="+mj-lt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848600" y="549658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</a:rPr>
                <a:t>VP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62800" y="54864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</a:rPr>
                <a:t>NP</a:t>
              </a:r>
              <a:endParaRPr lang="en-US" sz="28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848771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 definition of Grammar (CFG)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 = (T, N, S, R)</a:t>
            </a:r>
          </a:p>
          <a:p>
            <a:pPr lvl="1"/>
            <a:r>
              <a:rPr lang="en-US" dirty="0" smtClean="0"/>
              <a:t>T is the set of terminals (i.e. words)</a:t>
            </a:r>
          </a:p>
          <a:p>
            <a:pPr lvl="1"/>
            <a:r>
              <a:rPr lang="en-US" dirty="0" smtClean="0"/>
              <a:t>N is the set of non-terminals</a:t>
            </a:r>
          </a:p>
          <a:p>
            <a:pPr lvl="1"/>
            <a:r>
              <a:rPr lang="en-US" dirty="0" smtClean="0"/>
              <a:t>S is the start symbol</a:t>
            </a:r>
          </a:p>
          <a:p>
            <a:pPr lvl="1"/>
            <a:r>
              <a:rPr lang="en-US" dirty="0" smtClean="0"/>
              <a:t>R is the set of rules/productions of the form X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γ</a:t>
            </a:r>
            <a:r>
              <a:rPr lang="en-US" dirty="0" smtClean="0">
                <a:sym typeface="Wingdings"/>
              </a:rPr>
              <a:t> where X is a </a:t>
            </a:r>
            <a:r>
              <a:rPr lang="en-US" dirty="0" err="1" smtClean="0">
                <a:sym typeface="Wingdings"/>
              </a:rPr>
              <a:t>nonterminal</a:t>
            </a:r>
            <a:r>
              <a:rPr lang="en-US" dirty="0" smtClean="0">
                <a:sym typeface="Wingdings"/>
              </a:rPr>
              <a:t> and </a:t>
            </a:r>
            <a:r>
              <a:rPr lang="en-US" dirty="0" err="1" smtClean="0">
                <a:sym typeface="Wingdings"/>
              </a:rPr>
              <a:t>γ</a:t>
            </a:r>
            <a:r>
              <a:rPr lang="en-US" dirty="0" smtClean="0">
                <a:sym typeface="Wingdings"/>
              </a:rPr>
              <a:t> is a sequence of terminals and </a:t>
            </a:r>
            <a:r>
              <a:rPr lang="en-US" dirty="0" err="1" smtClean="0">
                <a:sym typeface="Wingdings"/>
              </a:rPr>
              <a:t>nonterminals</a:t>
            </a:r>
            <a:r>
              <a:rPr lang="en-US" dirty="0" smtClean="0">
                <a:sym typeface="Wingdings"/>
              </a:rPr>
              <a:t> (possibly empty)</a:t>
            </a:r>
          </a:p>
          <a:p>
            <a:r>
              <a:rPr lang="en-US" dirty="0" smtClean="0">
                <a:sym typeface="Wingdings"/>
              </a:rPr>
              <a:t>A grammar G generates a language 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0" y="64770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Manning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274732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phrase structure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convention, S is the start symbol</a:t>
            </a:r>
          </a:p>
          <a:p>
            <a:pPr lvl="1"/>
            <a:r>
              <a:rPr lang="en-US" dirty="0" smtClean="0"/>
              <a:t>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NP VP		NN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boy</a:t>
            </a:r>
          </a:p>
          <a:p>
            <a:pPr lvl="1"/>
            <a:r>
              <a:rPr lang="en-US" dirty="0" smtClean="0">
                <a:sym typeface="Wingdings"/>
              </a:rPr>
              <a:t>NP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DT NN		NNS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sports</a:t>
            </a:r>
          </a:p>
          <a:p>
            <a:pPr lvl="1"/>
            <a:r>
              <a:rPr lang="en-US" dirty="0" smtClean="0">
                <a:sym typeface="Wingdings"/>
              </a:rPr>
              <a:t>NP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NNS		NN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bruise</a:t>
            </a:r>
          </a:p>
          <a:p>
            <a:pPr lvl="1"/>
            <a:r>
              <a:rPr lang="en-US" dirty="0" smtClean="0">
                <a:sym typeface="Wingdings"/>
              </a:rPr>
              <a:t>VP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V NP		V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sports</a:t>
            </a:r>
          </a:p>
          <a:p>
            <a:pPr lvl="1"/>
            <a:r>
              <a:rPr lang="en-US" dirty="0" smtClean="0">
                <a:sym typeface="Wingdings"/>
              </a:rPr>
              <a:t>VP  V		V  likes</a:t>
            </a:r>
          </a:p>
          <a:p>
            <a:pPr lvl="1"/>
            <a:r>
              <a:rPr lang="en-US" dirty="0" smtClean="0">
                <a:sym typeface="Wingdings"/>
              </a:rPr>
              <a:t>...			DT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a </a:t>
            </a:r>
            <a:endParaRPr lang="en-US" dirty="0" smtClean="0"/>
          </a:p>
          <a:p>
            <a:endParaRPr lang="en-US" dirty="0" smtClean="0"/>
          </a:p>
        </p:txBody>
      </p:sp>
      <p:grpSp>
        <p:nvGrpSpPr>
          <p:cNvPr id="8" name="Group 11"/>
          <p:cNvGrpSpPr/>
          <p:nvPr/>
        </p:nvGrpSpPr>
        <p:grpSpPr>
          <a:xfrm>
            <a:off x="6161801" y="3380530"/>
            <a:ext cx="2362200" cy="543580"/>
            <a:chOff x="3782568" y="4191000"/>
            <a:chExt cx="2362200" cy="543580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 flipV="1">
              <a:off x="3782568" y="4191000"/>
              <a:ext cx="1246632" cy="5435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029200" y="4191000"/>
              <a:ext cx="1115568" cy="5435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086600" y="28194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S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7200" y="389638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VP</a:t>
            </a:r>
            <a:endParaRPr lang="en-US" sz="28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7400" y="38862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NP</a:t>
            </a:r>
            <a:endParaRPr lang="en-US" sz="28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562600" y="4419600"/>
            <a:ext cx="1371600" cy="1076980"/>
            <a:chOff x="7162800" y="4942820"/>
            <a:chExt cx="1371600" cy="1076980"/>
          </a:xfrm>
        </p:grpSpPr>
        <p:grpSp>
          <p:nvGrpSpPr>
            <p:cNvPr id="16" name="Group 11"/>
            <p:cNvGrpSpPr/>
            <p:nvPr/>
          </p:nvGrpSpPr>
          <p:grpSpPr>
            <a:xfrm>
              <a:off x="7495032" y="4942820"/>
              <a:ext cx="685800" cy="609600"/>
              <a:chOff x="4724400" y="4191000"/>
              <a:chExt cx="685800" cy="6096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rot="5400000">
                <a:off x="4572000" y="4343400"/>
                <a:ext cx="6096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rot="16200000" flipH="1">
                <a:off x="4914900" y="4305300"/>
                <a:ext cx="60960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7848600" y="549658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</a:rPr>
                <a:t>NN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62800" y="54864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</a:rPr>
                <a:t>DT</a:t>
              </a:r>
              <a:endParaRPr lang="en-US" sz="2800" dirty="0"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772400" y="4409420"/>
            <a:ext cx="1371600" cy="1076980"/>
            <a:chOff x="7162800" y="4942820"/>
            <a:chExt cx="1371600" cy="1076980"/>
          </a:xfrm>
        </p:grpSpPr>
        <p:grpSp>
          <p:nvGrpSpPr>
            <p:cNvPr id="21" name="Group 11"/>
            <p:cNvGrpSpPr/>
            <p:nvPr/>
          </p:nvGrpSpPr>
          <p:grpSpPr>
            <a:xfrm>
              <a:off x="7495032" y="4942820"/>
              <a:ext cx="685800" cy="609600"/>
              <a:chOff x="4724400" y="4191000"/>
              <a:chExt cx="685800" cy="609600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rot="5400000">
                <a:off x="4572000" y="4343400"/>
                <a:ext cx="6096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rot="16200000" flipH="1">
                <a:off x="4914900" y="4305300"/>
                <a:ext cx="60960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7848600" y="549658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</a:rPr>
                <a:t>NP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62800" y="54864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</a:rPr>
                <a:t>V</a:t>
              </a:r>
              <a:endParaRPr lang="en-US" sz="2800" dirty="0">
                <a:latin typeface="+mj-lt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10200" y="5486400"/>
            <a:ext cx="685800" cy="980420"/>
            <a:chOff x="6047232" y="5486400"/>
            <a:chExt cx="685800" cy="980420"/>
          </a:xfrm>
        </p:grpSpPr>
        <p:cxnSp>
          <p:nvCxnSpPr>
            <p:cNvPr id="28" name="Straight Arrow Connector 27"/>
            <p:cNvCxnSpPr/>
            <p:nvPr/>
          </p:nvCxnSpPr>
          <p:spPr>
            <a:xfrm rot="5400000">
              <a:off x="6134344" y="5752856"/>
              <a:ext cx="543580" cy="106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047232" y="59436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</a:rPr>
                <a:t>a</a:t>
              </a:r>
              <a:endParaRPr lang="en-US" sz="2800" dirty="0">
                <a:latin typeface="+mj-lt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818632" y="5486400"/>
            <a:ext cx="1420368" cy="980420"/>
            <a:chOff x="5693664" y="5486400"/>
            <a:chExt cx="1420368" cy="980420"/>
          </a:xfrm>
        </p:grpSpPr>
        <p:cxnSp>
          <p:nvCxnSpPr>
            <p:cNvPr id="34" name="Straight Arrow Connector 33"/>
            <p:cNvCxnSpPr/>
            <p:nvPr/>
          </p:nvCxnSpPr>
          <p:spPr>
            <a:xfrm rot="5400000">
              <a:off x="6134344" y="5752856"/>
              <a:ext cx="543580" cy="106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693664" y="5943600"/>
              <a:ext cx="1420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</a:rPr>
                <a:t>bruise</a:t>
              </a:r>
              <a:endParaRPr lang="en-US" sz="2800" dirty="0">
                <a:latin typeface="+mj-lt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86600" y="5476220"/>
            <a:ext cx="1028700" cy="990600"/>
            <a:chOff x="5590032" y="5476220"/>
            <a:chExt cx="1028700" cy="990600"/>
          </a:xfrm>
        </p:grpSpPr>
        <p:cxnSp>
          <p:nvCxnSpPr>
            <p:cNvPr id="39" name="Straight Arrow Connector 38"/>
            <p:cNvCxnSpPr>
              <a:stCxn id="23" idx="2"/>
              <a:endCxn id="40" idx="0"/>
            </p:cNvCxnSpPr>
            <p:nvPr/>
          </p:nvCxnSpPr>
          <p:spPr>
            <a:xfrm rot="5400000">
              <a:off x="6118342" y="5443210"/>
              <a:ext cx="46738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590032" y="5943600"/>
              <a:ext cx="990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</a:rPr>
                <a:t>likes</a:t>
              </a:r>
              <a:endParaRPr lang="en-US" sz="2800" dirty="0">
                <a:latin typeface="+mj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876032" y="5486400"/>
            <a:ext cx="1420368" cy="980420"/>
            <a:chOff x="5693664" y="5486400"/>
            <a:chExt cx="1420368" cy="980420"/>
          </a:xfrm>
        </p:grpSpPr>
        <p:cxnSp>
          <p:nvCxnSpPr>
            <p:cNvPr id="46" name="Straight Arrow Connector 45"/>
            <p:cNvCxnSpPr>
              <a:stCxn id="22" idx="2"/>
            </p:cNvCxnSpPr>
            <p:nvPr/>
          </p:nvCxnSpPr>
          <p:spPr>
            <a:xfrm rot="5400000">
              <a:off x="6237976" y="5649224"/>
              <a:ext cx="543580" cy="2179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693664" y="5943600"/>
              <a:ext cx="1420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</a:rPr>
                <a:t>sports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457200" y="5410200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2600" b="1" dirty="0" smtClean="0">
                <a:solidFill>
                  <a:srgbClr val="FF0000"/>
                </a:solidFill>
                <a:sym typeface="Wingdings"/>
              </a:rPr>
              <a:t>But since a sentence can have more than one parse…</a:t>
            </a:r>
            <a:endParaRPr lang="en-US" sz="2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94992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7" grpId="0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Probabilistic context-free grammars (</a:t>
            </a:r>
            <a:r>
              <a:rPr lang="en-US" dirty="0" err="1" smtClean="0"/>
              <a:t>PCFGs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 = (T, N, S, R, P)</a:t>
            </a:r>
          </a:p>
          <a:p>
            <a:pPr lvl="1"/>
            <a:r>
              <a:rPr lang="en-US" dirty="0" smtClean="0"/>
              <a:t>T is the set of terminals (i.e. words)</a:t>
            </a:r>
          </a:p>
          <a:p>
            <a:pPr lvl="1"/>
            <a:r>
              <a:rPr lang="en-US" dirty="0" smtClean="0"/>
              <a:t>N is the set of non-terminals</a:t>
            </a:r>
          </a:p>
          <a:p>
            <a:pPr lvl="1"/>
            <a:r>
              <a:rPr lang="en-US" smtClean="0"/>
              <a:t>S </a:t>
            </a:r>
            <a:r>
              <a:rPr lang="en-US" dirty="0" smtClean="0"/>
              <a:t>is the start symbol</a:t>
            </a:r>
          </a:p>
          <a:p>
            <a:pPr lvl="1"/>
            <a:r>
              <a:rPr lang="en-US" dirty="0" smtClean="0"/>
              <a:t>R is the set of rules/productions of the form X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γ</a:t>
            </a:r>
            <a:r>
              <a:rPr lang="en-US" dirty="0" smtClean="0">
                <a:sym typeface="Wingdings"/>
              </a:rPr>
              <a:t> where X is a </a:t>
            </a:r>
            <a:r>
              <a:rPr lang="en-US" dirty="0" err="1" smtClean="0">
                <a:sym typeface="Wingdings"/>
              </a:rPr>
              <a:t>nonterminal</a:t>
            </a:r>
            <a:r>
              <a:rPr lang="en-US" dirty="0" smtClean="0">
                <a:sym typeface="Wingdings"/>
              </a:rPr>
              <a:t> and </a:t>
            </a:r>
            <a:r>
              <a:rPr lang="en-US" dirty="0" err="1" smtClean="0">
                <a:sym typeface="Wingdings"/>
              </a:rPr>
              <a:t>γ</a:t>
            </a:r>
            <a:r>
              <a:rPr lang="en-US" dirty="0" smtClean="0">
                <a:sym typeface="Wingdings"/>
              </a:rPr>
              <a:t> is a sequence of terminals and </a:t>
            </a:r>
            <a:r>
              <a:rPr lang="en-US" dirty="0" err="1" smtClean="0">
                <a:sym typeface="Wingdings"/>
              </a:rPr>
              <a:t>nonterminals</a:t>
            </a:r>
            <a:r>
              <a:rPr lang="en-US" dirty="0" smtClean="0">
                <a:sym typeface="Wingdings"/>
              </a:rPr>
              <a:t> (possibly empty)</a:t>
            </a:r>
          </a:p>
          <a:p>
            <a:pPr lvl="1"/>
            <a:r>
              <a:rPr lang="en-US" dirty="0" smtClean="0">
                <a:sym typeface="Wingdings"/>
              </a:rPr>
              <a:t>P(R) gives the probability of each rule</a:t>
            </a:r>
          </a:p>
          <a:p>
            <a:pPr lvl="2">
              <a:buNone/>
            </a:pPr>
            <a:endParaRPr lang="en-US" dirty="0" smtClean="0">
              <a:sym typeface="Wingdings"/>
            </a:endParaRPr>
          </a:p>
          <a:p>
            <a:pPr lvl="2">
              <a:buNone/>
            </a:pPr>
            <a:r>
              <a:rPr lang="en-US" dirty="0" smtClean="0">
                <a:sym typeface="Wingdings"/>
              </a:rPr>
              <a:t> </a:t>
            </a:r>
          </a:p>
          <a:p>
            <a:r>
              <a:rPr lang="en-US" dirty="0" smtClean="0">
                <a:sym typeface="Wingdings"/>
              </a:rPr>
              <a:t>A grammar G generates a language 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753286"/>
              </p:ext>
            </p:extLst>
          </p:nvPr>
        </p:nvGraphicFramePr>
        <p:xfrm>
          <a:off x="2669408" y="5105400"/>
          <a:ext cx="372898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9" name="Equation" r:id="rId3" imgW="1663700" imgH="368300" progId="Equation.3">
                  <p:embed/>
                </p:oleObj>
              </mc:Choice>
              <mc:Fallback>
                <p:oleObj name="Equation" r:id="rId3" imgW="16637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9408" y="5105400"/>
                        <a:ext cx="372898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0" y="6443246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Manning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40220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P(τ)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probability distributions over the rules in the grammar</a:t>
            </a:r>
          </a:p>
          <a:p>
            <a:endParaRPr lang="en-US" dirty="0" smtClean="0"/>
          </a:p>
          <a:p>
            <a:r>
              <a:rPr lang="en-US" dirty="0" smtClean="0"/>
              <a:t>Context free!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0" y="2498110"/>
            <a:ext cx="4705350" cy="4105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0" y="64770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Hockenmaier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724298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P(τ)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3" y="2438400"/>
            <a:ext cx="8780207" cy="4267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1393" y="2438400"/>
            <a:ext cx="276040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The probability of a tree is the product of the probability of the rules that created it 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0" y="64770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Hockenmaier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246580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Parse Tree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10756" name="AutoShape 4"/>
          <p:cNvSpPr>
            <a:spLocks noChangeArrowheads="1"/>
          </p:cNvSpPr>
          <p:nvPr/>
        </p:nvSpPr>
        <p:spPr bwMode="auto">
          <a:xfrm rot="1116627">
            <a:off x="3429000" y="3933825"/>
            <a:ext cx="685800" cy="257175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0757" name="Text Box 5"/>
          <p:cNvSpPr txBox="1">
            <a:spLocks noChangeArrowheads="1"/>
          </p:cNvSpPr>
          <p:nvPr/>
        </p:nvSpPr>
        <p:spPr bwMode="auto">
          <a:xfrm>
            <a:off x="0" y="1066800"/>
            <a:ext cx="480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latin typeface="Arial" charset="0"/>
              </a:rPr>
              <a:t>Choose </a:t>
            </a:r>
            <a:r>
              <a:rPr lang="en-US" sz="2400" b="1">
                <a:solidFill>
                  <a:srgbClr val="CC0000"/>
                </a:solidFill>
                <a:latin typeface="Arial" charset="0"/>
              </a:rPr>
              <a:t>most likely</a:t>
            </a:r>
            <a:r>
              <a:rPr lang="en-US" sz="2400" b="1">
                <a:latin typeface="Arial" charset="0"/>
              </a:rPr>
              <a:t> parse tree…</a:t>
            </a:r>
          </a:p>
        </p:txBody>
      </p:sp>
      <p:sp>
        <p:nvSpPr>
          <p:cNvPr id="1610758" name="AutoShape 6"/>
          <p:cNvSpPr>
            <a:spLocks noChangeArrowheads="1"/>
          </p:cNvSpPr>
          <p:nvPr/>
        </p:nvSpPr>
        <p:spPr bwMode="auto">
          <a:xfrm rot="20483373" flipV="1">
            <a:off x="3429000" y="3429000"/>
            <a:ext cx="685800" cy="257175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10759" name="Group 7"/>
          <p:cNvGrpSpPr>
            <a:grpSpLocks/>
          </p:cNvGrpSpPr>
          <p:nvPr/>
        </p:nvGrpSpPr>
        <p:grpSpPr bwMode="auto">
          <a:xfrm>
            <a:off x="3770313" y="1219200"/>
            <a:ext cx="5373687" cy="5334000"/>
            <a:chOff x="2375" y="768"/>
            <a:chExt cx="3385" cy="3360"/>
          </a:xfrm>
        </p:grpSpPr>
        <p:sp>
          <p:nvSpPr>
            <p:cNvPr id="1610760" name="Text Box 8"/>
            <p:cNvSpPr txBox="1">
              <a:spLocks noChangeArrowheads="1"/>
            </p:cNvSpPr>
            <p:nvPr/>
          </p:nvSpPr>
          <p:spPr bwMode="auto">
            <a:xfrm>
              <a:off x="4656" y="2169"/>
              <a:ext cx="11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 b="1" i="1">
                  <a:latin typeface="Times New Roman" pitchFamily="18" charset="0"/>
                </a:rPr>
                <a:t>the playground</a:t>
              </a:r>
            </a:p>
          </p:txBody>
        </p:sp>
        <p:grpSp>
          <p:nvGrpSpPr>
            <p:cNvPr id="1610761" name="Group 9"/>
            <p:cNvGrpSpPr>
              <a:grpSpLocks/>
            </p:cNvGrpSpPr>
            <p:nvPr/>
          </p:nvGrpSpPr>
          <p:grpSpPr bwMode="auto">
            <a:xfrm>
              <a:off x="2544" y="768"/>
              <a:ext cx="3216" cy="1469"/>
              <a:chOff x="2544" y="768"/>
              <a:chExt cx="3216" cy="1469"/>
            </a:xfrm>
          </p:grpSpPr>
          <p:sp>
            <p:nvSpPr>
              <p:cNvPr id="1610762" name="Freeform 10"/>
              <p:cNvSpPr>
                <a:spLocks/>
              </p:cNvSpPr>
              <p:nvPr/>
            </p:nvSpPr>
            <p:spPr bwMode="auto">
              <a:xfrm>
                <a:off x="3568" y="936"/>
                <a:ext cx="1808" cy="920"/>
              </a:xfrm>
              <a:custGeom>
                <a:avLst/>
                <a:gdLst>
                  <a:gd name="T0" fmla="*/ 272 w 1808"/>
                  <a:gd name="T1" fmla="*/ 32 h 920"/>
                  <a:gd name="T2" fmla="*/ 1616 w 1808"/>
                  <a:gd name="T3" fmla="*/ 416 h 920"/>
                  <a:gd name="T4" fmla="*/ 1424 w 1808"/>
                  <a:gd name="T5" fmla="*/ 656 h 920"/>
                  <a:gd name="T6" fmla="*/ 512 w 1808"/>
                  <a:gd name="T7" fmla="*/ 320 h 920"/>
                  <a:gd name="T8" fmla="*/ 416 w 1808"/>
                  <a:gd name="T9" fmla="*/ 512 h 920"/>
                  <a:gd name="T10" fmla="*/ 992 w 1808"/>
                  <a:gd name="T11" fmla="*/ 752 h 920"/>
                  <a:gd name="T12" fmla="*/ 752 w 1808"/>
                  <a:gd name="T13" fmla="*/ 896 h 920"/>
                  <a:gd name="T14" fmla="*/ 80 w 1808"/>
                  <a:gd name="T15" fmla="*/ 608 h 920"/>
                  <a:gd name="T16" fmla="*/ 272 w 1808"/>
                  <a:gd name="T17" fmla="*/ 32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8" h="920">
                    <a:moveTo>
                      <a:pt x="272" y="32"/>
                    </a:moveTo>
                    <a:cubicBezTo>
                      <a:pt x="528" y="0"/>
                      <a:pt x="1424" y="312"/>
                      <a:pt x="1616" y="416"/>
                    </a:cubicBezTo>
                    <a:cubicBezTo>
                      <a:pt x="1808" y="520"/>
                      <a:pt x="1608" y="672"/>
                      <a:pt x="1424" y="656"/>
                    </a:cubicBezTo>
                    <a:cubicBezTo>
                      <a:pt x="1240" y="640"/>
                      <a:pt x="680" y="344"/>
                      <a:pt x="512" y="320"/>
                    </a:cubicBezTo>
                    <a:cubicBezTo>
                      <a:pt x="344" y="296"/>
                      <a:pt x="336" y="440"/>
                      <a:pt x="416" y="512"/>
                    </a:cubicBezTo>
                    <a:cubicBezTo>
                      <a:pt x="496" y="584"/>
                      <a:pt x="936" y="688"/>
                      <a:pt x="992" y="752"/>
                    </a:cubicBezTo>
                    <a:cubicBezTo>
                      <a:pt x="1048" y="816"/>
                      <a:pt x="904" y="920"/>
                      <a:pt x="752" y="896"/>
                    </a:cubicBezTo>
                    <a:cubicBezTo>
                      <a:pt x="600" y="872"/>
                      <a:pt x="160" y="752"/>
                      <a:pt x="80" y="608"/>
                    </a:cubicBezTo>
                    <a:cubicBezTo>
                      <a:pt x="0" y="464"/>
                      <a:pt x="16" y="64"/>
                      <a:pt x="272" y="32"/>
                    </a:cubicBezTo>
                    <a:close/>
                  </a:path>
                </a:pathLst>
              </a:cu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763" name="Text Box 11"/>
              <p:cNvSpPr txBox="1">
                <a:spLocks noChangeArrowheads="1"/>
              </p:cNvSpPr>
              <p:nvPr/>
            </p:nvSpPr>
            <p:spPr bwMode="auto">
              <a:xfrm>
                <a:off x="3139" y="76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1610764" name="Text Box 12"/>
              <p:cNvSpPr txBox="1">
                <a:spLocks noChangeArrowheads="1"/>
              </p:cNvSpPr>
              <p:nvPr/>
            </p:nvSpPr>
            <p:spPr bwMode="auto">
              <a:xfrm>
                <a:off x="2845" y="1017"/>
                <a:ext cx="2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NP</a:t>
                </a:r>
              </a:p>
            </p:txBody>
          </p:sp>
          <p:sp>
            <p:nvSpPr>
              <p:cNvPr id="1610765" name="Text Box 13"/>
              <p:cNvSpPr txBox="1">
                <a:spLocks noChangeArrowheads="1"/>
              </p:cNvSpPr>
              <p:nvPr/>
            </p:nvSpPr>
            <p:spPr bwMode="auto">
              <a:xfrm>
                <a:off x="3792" y="1017"/>
                <a:ext cx="2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VP</a:t>
                </a:r>
              </a:p>
            </p:txBody>
          </p:sp>
          <p:sp>
            <p:nvSpPr>
              <p:cNvPr id="1610766" name="Line 14"/>
              <p:cNvSpPr>
                <a:spLocks noChangeShapeType="1"/>
              </p:cNvSpPr>
              <p:nvPr/>
            </p:nvSpPr>
            <p:spPr bwMode="auto">
              <a:xfrm flipH="1">
                <a:off x="3037" y="969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767" name="Line 15"/>
              <p:cNvSpPr>
                <a:spLocks noChangeShapeType="1"/>
              </p:cNvSpPr>
              <p:nvPr/>
            </p:nvSpPr>
            <p:spPr bwMode="auto">
              <a:xfrm>
                <a:off x="3277" y="969"/>
                <a:ext cx="611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768" name="Text Box 16"/>
              <p:cNvSpPr txBox="1">
                <a:spLocks noChangeArrowheads="1"/>
              </p:cNvSpPr>
              <p:nvPr/>
            </p:nvSpPr>
            <p:spPr bwMode="auto">
              <a:xfrm>
                <a:off x="2989" y="1305"/>
                <a:ext cx="35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BNP</a:t>
                </a:r>
              </a:p>
            </p:txBody>
          </p:sp>
          <p:sp>
            <p:nvSpPr>
              <p:cNvPr id="1610769" name="Line 17"/>
              <p:cNvSpPr>
                <a:spLocks noChangeShapeType="1"/>
              </p:cNvSpPr>
              <p:nvPr/>
            </p:nvSpPr>
            <p:spPr bwMode="auto">
              <a:xfrm>
                <a:off x="2989" y="1209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770" name="Text Box 18"/>
              <p:cNvSpPr txBox="1">
                <a:spLocks noChangeArrowheads="1"/>
              </p:cNvSpPr>
              <p:nvPr/>
            </p:nvSpPr>
            <p:spPr bwMode="auto">
              <a:xfrm>
                <a:off x="2941" y="1593"/>
                <a:ext cx="35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1610771" name="Line 19"/>
              <p:cNvSpPr>
                <a:spLocks noChangeShapeType="1"/>
              </p:cNvSpPr>
              <p:nvPr/>
            </p:nvSpPr>
            <p:spPr bwMode="auto">
              <a:xfrm>
                <a:off x="3133" y="1497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772" name="Text Box 20"/>
              <p:cNvSpPr txBox="1">
                <a:spLocks noChangeArrowheads="1"/>
              </p:cNvSpPr>
              <p:nvPr/>
            </p:nvSpPr>
            <p:spPr bwMode="auto">
              <a:xfrm>
                <a:off x="2592" y="1248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Det</a:t>
                </a:r>
              </a:p>
            </p:txBody>
          </p:sp>
          <p:sp>
            <p:nvSpPr>
              <p:cNvPr id="1610773" name="Line 21"/>
              <p:cNvSpPr>
                <a:spLocks noChangeShapeType="1"/>
              </p:cNvSpPr>
              <p:nvPr/>
            </p:nvSpPr>
            <p:spPr bwMode="auto">
              <a:xfrm flipH="1">
                <a:off x="2797" y="1209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774" name="Line 22"/>
              <p:cNvSpPr>
                <a:spLocks noChangeShapeType="1"/>
              </p:cNvSpPr>
              <p:nvPr/>
            </p:nvSpPr>
            <p:spPr bwMode="auto">
              <a:xfrm>
                <a:off x="2736" y="1449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775" name="Text Box 23"/>
              <p:cNvSpPr txBox="1">
                <a:spLocks noChangeArrowheads="1"/>
              </p:cNvSpPr>
              <p:nvPr/>
            </p:nvSpPr>
            <p:spPr bwMode="auto">
              <a:xfrm>
                <a:off x="2544" y="1564"/>
                <a:ext cx="35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610776" name="Line 24"/>
              <p:cNvSpPr>
                <a:spLocks noChangeShapeType="1"/>
              </p:cNvSpPr>
              <p:nvPr/>
            </p:nvSpPr>
            <p:spPr bwMode="auto">
              <a:xfrm>
                <a:off x="3120" y="178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777" name="Text Box 25"/>
              <p:cNvSpPr txBox="1">
                <a:spLocks noChangeArrowheads="1"/>
              </p:cNvSpPr>
              <p:nvPr/>
            </p:nvSpPr>
            <p:spPr bwMode="auto">
              <a:xfrm>
                <a:off x="2976" y="1929"/>
                <a:ext cx="35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dog</a:t>
                </a:r>
              </a:p>
            </p:txBody>
          </p:sp>
          <p:sp>
            <p:nvSpPr>
              <p:cNvPr id="1610778" name="Text Box 26"/>
              <p:cNvSpPr txBox="1">
                <a:spLocks noChangeArrowheads="1"/>
              </p:cNvSpPr>
              <p:nvPr/>
            </p:nvSpPr>
            <p:spPr bwMode="auto">
              <a:xfrm>
                <a:off x="3648" y="1353"/>
                <a:ext cx="2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VP</a:t>
                </a:r>
              </a:p>
            </p:txBody>
          </p:sp>
          <p:sp>
            <p:nvSpPr>
              <p:cNvPr id="1610779" name="Text Box 27"/>
              <p:cNvSpPr txBox="1">
                <a:spLocks noChangeArrowheads="1"/>
              </p:cNvSpPr>
              <p:nvPr/>
            </p:nvSpPr>
            <p:spPr bwMode="auto">
              <a:xfrm>
                <a:off x="4752" y="1353"/>
                <a:ext cx="2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PP</a:t>
                </a:r>
              </a:p>
            </p:txBody>
          </p:sp>
          <p:sp>
            <p:nvSpPr>
              <p:cNvPr id="1610780" name="Line 28"/>
              <p:cNvSpPr>
                <a:spLocks noChangeShapeType="1"/>
              </p:cNvSpPr>
              <p:nvPr/>
            </p:nvSpPr>
            <p:spPr bwMode="auto">
              <a:xfrm flipH="1">
                <a:off x="3840" y="1209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781" name="Line 29"/>
              <p:cNvSpPr>
                <a:spLocks noChangeShapeType="1"/>
              </p:cNvSpPr>
              <p:nvPr/>
            </p:nvSpPr>
            <p:spPr bwMode="auto">
              <a:xfrm>
                <a:off x="4032" y="1113"/>
                <a:ext cx="86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782" name="Text Box 30"/>
              <p:cNvSpPr txBox="1">
                <a:spLocks noChangeArrowheads="1"/>
              </p:cNvSpPr>
              <p:nvPr/>
            </p:nvSpPr>
            <p:spPr bwMode="auto">
              <a:xfrm>
                <a:off x="3360" y="1593"/>
                <a:ext cx="35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Aux</a:t>
                </a:r>
              </a:p>
            </p:txBody>
          </p:sp>
          <p:sp>
            <p:nvSpPr>
              <p:cNvPr id="1610783" name="Text Box 31"/>
              <p:cNvSpPr txBox="1">
                <a:spLocks noChangeArrowheads="1"/>
              </p:cNvSpPr>
              <p:nvPr/>
            </p:nvSpPr>
            <p:spPr bwMode="auto">
              <a:xfrm>
                <a:off x="3744" y="1593"/>
                <a:ext cx="35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V</a:t>
                </a:r>
              </a:p>
            </p:txBody>
          </p:sp>
          <p:sp>
            <p:nvSpPr>
              <p:cNvPr id="1610784" name="Line 32"/>
              <p:cNvSpPr>
                <a:spLocks noChangeShapeType="1"/>
              </p:cNvSpPr>
              <p:nvPr/>
            </p:nvSpPr>
            <p:spPr bwMode="auto">
              <a:xfrm flipH="1">
                <a:off x="3600" y="1545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785" name="Line 33"/>
              <p:cNvSpPr>
                <a:spLocks noChangeShapeType="1"/>
              </p:cNvSpPr>
              <p:nvPr/>
            </p:nvSpPr>
            <p:spPr bwMode="auto">
              <a:xfrm>
                <a:off x="3792" y="1545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786" name="Text Box 34"/>
              <p:cNvSpPr txBox="1">
                <a:spLocks noChangeArrowheads="1"/>
              </p:cNvSpPr>
              <p:nvPr/>
            </p:nvSpPr>
            <p:spPr bwMode="auto">
              <a:xfrm>
                <a:off x="3360" y="1929"/>
                <a:ext cx="35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is</a:t>
                </a:r>
              </a:p>
            </p:txBody>
          </p:sp>
          <p:sp>
            <p:nvSpPr>
              <p:cNvPr id="1610787" name="Line 35"/>
              <p:cNvSpPr>
                <a:spLocks noChangeShapeType="1"/>
              </p:cNvSpPr>
              <p:nvPr/>
            </p:nvSpPr>
            <p:spPr bwMode="auto">
              <a:xfrm>
                <a:off x="3504" y="178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788" name="Text Box 36"/>
              <p:cNvSpPr txBox="1">
                <a:spLocks noChangeArrowheads="1"/>
              </p:cNvSpPr>
              <p:nvPr/>
            </p:nvSpPr>
            <p:spPr bwMode="auto">
              <a:xfrm>
                <a:off x="4512" y="1881"/>
                <a:ext cx="35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on</a:t>
                </a:r>
              </a:p>
            </p:txBody>
          </p:sp>
          <p:sp>
            <p:nvSpPr>
              <p:cNvPr id="1610789" name="Text Box 37"/>
              <p:cNvSpPr txBox="1">
                <a:spLocks noChangeArrowheads="1"/>
              </p:cNvSpPr>
              <p:nvPr/>
            </p:nvSpPr>
            <p:spPr bwMode="auto">
              <a:xfrm>
                <a:off x="4128" y="2025"/>
                <a:ext cx="4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a boy</a:t>
                </a:r>
              </a:p>
            </p:txBody>
          </p:sp>
          <p:sp>
            <p:nvSpPr>
              <p:cNvPr id="1610790" name="Text Box 38"/>
              <p:cNvSpPr txBox="1">
                <a:spLocks noChangeArrowheads="1"/>
              </p:cNvSpPr>
              <p:nvPr/>
            </p:nvSpPr>
            <p:spPr bwMode="auto">
              <a:xfrm>
                <a:off x="3600" y="1881"/>
                <a:ext cx="57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chasing</a:t>
                </a:r>
              </a:p>
            </p:txBody>
          </p:sp>
          <p:sp>
            <p:nvSpPr>
              <p:cNvPr id="1610791" name="Line 39"/>
              <p:cNvSpPr>
                <a:spLocks noChangeShapeType="1"/>
              </p:cNvSpPr>
              <p:nvPr/>
            </p:nvSpPr>
            <p:spPr bwMode="auto">
              <a:xfrm>
                <a:off x="3936" y="1737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792" name="Text Box 40"/>
              <p:cNvSpPr txBox="1">
                <a:spLocks noChangeArrowheads="1"/>
              </p:cNvSpPr>
              <p:nvPr/>
            </p:nvSpPr>
            <p:spPr bwMode="auto">
              <a:xfrm>
                <a:off x="4176" y="1593"/>
                <a:ext cx="35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NP</a:t>
                </a:r>
              </a:p>
            </p:txBody>
          </p:sp>
          <p:sp>
            <p:nvSpPr>
              <p:cNvPr id="1610793" name="Line 41"/>
              <p:cNvSpPr>
                <a:spLocks noChangeShapeType="1"/>
              </p:cNvSpPr>
              <p:nvPr/>
            </p:nvSpPr>
            <p:spPr bwMode="auto">
              <a:xfrm>
                <a:off x="3840" y="1497"/>
                <a:ext cx="43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794" name="AutoShape 42"/>
              <p:cNvSpPr>
                <a:spLocks noChangeArrowheads="1"/>
              </p:cNvSpPr>
              <p:nvPr/>
            </p:nvSpPr>
            <p:spPr bwMode="auto">
              <a:xfrm>
                <a:off x="4176" y="1785"/>
                <a:ext cx="288" cy="28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0795" name="Text Box 43"/>
              <p:cNvSpPr txBox="1">
                <a:spLocks noChangeArrowheads="1"/>
              </p:cNvSpPr>
              <p:nvPr/>
            </p:nvSpPr>
            <p:spPr bwMode="auto">
              <a:xfrm>
                <a:off x="4512" y="1593"/>
                <a:ext cx="35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P</a:t>
                </a:r>
              </a:p>
            </p:txBody>
          </p:sp>
          <p:sp>
            <p:nvSpPr>
              <p:cNvPr id="1610796" name="Text Box 44"/>
              <p:cNvSpPr txBox="1">
                <a:spLocks noChangeArrowheads="1"/>
              </p:cNvSpPr>
              <p:nvPr/>
            </p:nvSpPr>
            <p:spPr bwMode="auto">
              <a:xfrm>
                <a:off x="5136" y="1593"/>
                <a:ext cx="35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NP</a:t>
                </a:r>
              </a:p>
            </p:txBody>
          </p:sp>
          <p:sp>
            <p:nvSpPr>
              <p:cNvPr id="1610797" name="Line 45"/>
              <p:cNvSpPr>
                <a:spLocks noChangeShapeType="1"/>
              </p:cNvSpPr>
              <p:nvPr/>
            </p:nvSpPr>
            <p:spPr bwMode="auto">
              <a:xfrm flipH="1">
                <a:off x="4752" y="1497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798" name="Line 46"/>
              <p:cNvSpPr>
                <a:spLocks noChangeShapeType="1"/>
              </p:cNvSpPr>
              <p:nvPr/>
            </p:nvSpPr>
            <p:spPr bwMode="auto">
              <a:xfrm>
                <a:off x="4992" y="1497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799" name="Line 47"/>
              <p:cNvSpPr>
                <a:spLocks noChangeShapeType="1"/>
              </p:cNvSpPr>
              <p:nvPr/>
            </p:nvSpPr>
            <p:spPr bwMode="auto">
              <a:xfrm>
                <a:off x="4704" y="178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800" name="AutoShape 48"/>
              <p:cNvSpPr>
                <a:spLocks noChangeArrowheads="1"/>
              </p:cNvSpPr>
              <p:nvPr/>
            </p:nvSpPr>
            <p:spPr bwMode="auto">
              <a:xfrm>
                <a:off x="5088" y="1737"/>
                <a:ext cx="432" cy="43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0801" name="Text Box 49"/>
              <p:cNvSpPr txBox="1">
                <a:spLocks noChangeArrowheads="1"/>
              </p:cNvSpPr>
              <p:nvPr/>
            </p:nvSpPr>
            <p:spPr bwMode="auto">
              <a:xfrm>
                <a:off x="3936" y="788"/>
                <a:ext cx="18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solidFill>
                      <a:srgbClr val="0000CC"/>
                    </a:solidFill>
                    <a:latin typeface="Arial" charset="0"/>
                  </a:rPr>
                  <a:t>Probability of this tree=0.000015</a:t>
                </a:r>
              </a:p>
            </p:txBody>
          </p:sp>
        </p:grpSp>
        <p:sp>
          <p:nvSpPr>
            <p:cNvPr id="1610802" name="Line 50"/>
            <p:cNvSpPr>
              <a:spLocks noChangeShapeType="1"/>
            </p:cNvSpPr>
            <p:nvPr/>
          </p:nvSpPr>
          <p:spPr bwMode="auto">
            <a:xfrm>
              <a:off x="2640" y="2400"/>
              <a:ext cx="30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10803" name="Group 51"/>
            <p:cNvGrpSpPr>
              <a:grpSpLocks/>
            </p:cNvGrpSpPr>
            <p:nvPr/>
          </p:nvGrpSpPr>
          <p:grpSpPr bwMode="auto">
            <a:xfrm>
              <a:off x="2375" y="2160"/>
              <a:ext cx="169" cy="384"/>
              <a:chOff x="4560" y="240"/>
              <a:chExt cx="169" cy="384"/>
            </a:xfrm>
          </p:grpSpPr>
          <p:sp>
            <p:nvSpPr>
              <p:cNvPr id="1610804" name="Text Box 52"/>
              <p:cNvSpPr txBox="1">
                <a:spLocks noChangeArrowheads="1"/>
              </p:cNvSpPr>
              <p:nvPr/>
            </p:nvSpPr>
            <p:spPr bwMode="auto">
              <a:xfrm>
                <a:off x="4560" y="240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latin typeface="Arial" charset="0"/>
                  </a:rPr>
                  <a:t>.</a:t>
                </a:r>
              </a:p>
            </p:txBody>
          </p:sp>
          <p:sp>
            <p:nvSpPr>
              <p:cNvPr id="1610805" name="Text Box 53"/>
              <p:cNvSpPr txBox="1">
                <a:spLocks noChangeArrowheads="1"/>
              </p:cNvSpPr>
              <p:nvPr/>
            </p:nvSpPr>
            <p:spPr bwMode="auto">
              <a:xfrm>
                <a:off x="4560" y="288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latin typeface="Arial" charset="0"/>
                  </a:rPr>
                  <a:t>.</a:t>
                </a:r>
              </a:p>
            </p:txBody>
          </p:sp>
          <p:sp>
            <p:nvSpPr>
              <p:cNvPr id="1610806" name="Text Box 54"/>
              <p:cNvSpPr txBox="1">
                <a:spLocks noChangeArrowheads="1"/>
              </p:cNvSpPr>
              <p:nvPr/>
            </p:nvSpPr>
            <p:spPr bwMode="auto">
              <a:xfrm>
                <a:off x="4560" y="336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latin typeface="Arial" charset="0"/>
                  </a:rPr>
                  <a:t>.</a:t>
                </a:r>
              </a:p>
            </p:txBody>
          </p:sp>
        </p:grpSp>
        <p:grpSp>
          <p:nvGrpSpPr>
            <p:cNvPr id="1610807" name="Group 55"/>
            <p:cNvGrpSpPr>
              <a:grpSpLocks/>
            </p:cNvGrpSpPr>
            <p:nvPr/>
          </p:nvGrpSpPr>
          <p:grpSpPr bwMode="auto">
            <a:xfrm>
              <a:off x="2544" y="2400"/>
              <a:ext cx="3216" cy="1728"/>
              <a:chOff x="2544" y="2400"/>
              <a:chExt cx="3216" cy="1728"/>
            </a:xfrm>
          </p:grpSpPr>
          <p:sp>
            <p:nvSpPr>
              <p:cNvPr id="1610808" name="Freeform 56"/>
              <p:cNvSpPr>
                <a:spLocks/>
              </p:cNvSpPr>
              <p:nvPr/>
            </p:nvSpPr>
            <p:spPr bwMode="auto">
              <a:xfrm>
                <a:off x="3712" y="2592"/>
                <a:ext cx="1616" cy="896"/>
              </a:xfrm>
              <a:custGeom>
                <a:avLst/>
                <a:gdLst>
                  <a:gd name="T0" fmla="*/ 128 w 1616"/>
                  <a:gd name="T1" fmla="*/ 8 h 896"/>
                  <a:gd name="T2" fmla="*/ 704 w 1616"/>
                  <a:gd name="T3" fmla="*/ 152 h 896"/>
                  <a:gd name="T4" fmla="*/ 1520 w 1616"/>
                  <a:gd name="T5" fmla="*/ 632 h 896"/>
                  <a:gd name="T6" fmla="*/ 1280 w 1616"/>
                  <a:gd name="T7" fmla="*/ 776 h 896"/>
                  <a:gd name="T8" fmla="*/ 944 w 1616"/>
                  <a:gd name="T9" fmla="*/ 584 h 896"/>
                  <a:gd name="T10" fmla="*/ 608 w 1616"/>
                  <a:gd name="T11" fmla="*/ 872 h 896"/>
                  <a:gd name="T12" fmla="*/ 512 w 1616"/>
                  <a:gd name="T13" fmla="*/ 728 h 896"/>
                  <a:gd name="T14" fmla="*/ 752 w 1616"/>
                  <a:gd name="T15" fmla="*/ 440 h 896"/>
                  <a:gd name="T16" fmla="*/ 320 w 1616"/>
                  <a:gd name="T17" fmla="*/ 248 h 896"/>
                  <a:gd name="T18" fmla="*/ 32 w 1616"/>
                  <a:gd name="T19" fmla="*/ 200 h 896"/>
                  <a:gd name="T20" fmla="*/ 128 w 1616"/>
                  <a:gd name="T21" fmla="*/ 8 h 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16" h="896">
                    <a:moveTo>
                      <a:pt x="128" y="8"/>
                    </a:moveTo>
                    <a:cubicBezTo>
                      <a:pt x="240" y="0"/>
                      <a:pt x="472" y="48"/>
                      <a:pt x="704" y="152"/>
                    </a:cubicBezTo>
                    <a:cubicBezTo>
                      <a:pt x="936" y="256"/>
                      <a:pt x="1424" y="528"/>
                      <a:pt x="1520" y="632"/>
                    </a:cubicBezTo>
                    <a:cubicBezTo>
                      <a:pt x="1616" y="736"/>
                      <a:pt x="1376" y="784"/>
                      <a:pt x="1280" y="776"/>
                    </a:cubicBezTo>
                    <a:cubicBezTo>
                      <a:pt x="1184" y="768"/>
                      <a:pt x="1056" y="568"/>
                      <a:pt x="944" y="584"/>
                    </a:cubicBezTo>
                    <a:cubicBezTo>
                      <a:pt x="832" y="600"/>
                      <a:pt x="680" y="848"/>
                      <a:pt x="608" y="872"/>
                    </a:cubicBezTo>
                    <a:cubicBezTo>
                      <a:pt x="536" y="896"/>
                      <a:pt x="488" y="800"/>
                      <a:pt x="512" y="728"/>
                    </a:cubicBezTo>
                    <a:cubicBezTo>
                      <a:pt x="536" y="656"/>
                      <a:pt x="784" y="520"/>
                      <a:pt x="752" y="440"/>
                    </a:cubicBezTo>
                    <a:cubicBezTo>
                      <a:pt x="720" y="360"/>
                      <a:pt x="440" y="288"/>
                      <a:pt x="320" y="248"/>
                    </a:cubicBezTo>
                    <a:cubicBezTo>
                      <a:pt x="200" y="208"/>
                      <a:pt x="64" y="240"/>
                      <a:pt x="32" y="200"/>
                    </a:cubicBezTo>
                    <a:cubicBezTo>
                      <a:pt x="0" y="160"/>
                      <a:pt x="16" y="16"/>
                      <a:pt x="128" y="8"/>
                    </a:cubicBezTo>
                    <a:close/>
                  </a:path>
                </a:pathLst>
              </a:cu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809" name="Text Box 57"/>
              <p:cNvSpPr txBox="1">
                <a:spLocks noChangeArrowheads="1"/>
              </p:cNvSpPr>
              <p:nvPr/>
            </p:nvSpPr>
            <p:spPr bwMode="auto">
              <a:xfrm>
                <a:off x="3139" y="240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1610810" name="Text Box 58"/>
              <p:cNvSpPr txBox="1">
                <a:spLocks noChangeArrowheads="1"/>
              </p:cNvSpPr>
              <p:nvPr/>
            </p:nvSpPr>
            <p:spPr bwMode="auto">
              <a:xfrm>
                <a:off x="2845" y="2657"/>
                <a:ext cx="2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NP</a:t>
                </a:r>
              </a:p>
            </p:txBody>
          </p:sp>
          <p:sp>
            <p:nvSpPr>
              <p:cNvPr id="1610811" name="Text Box 59"/>
              <p:cNvSpPr txBox="1">
                <a:spLocks noChangeArrowheads="1"/>
              </p:cNvSpPr>
              <p:nvPr/>
            </p:nvSpPr>
            <p:spPr bwMode="auto">
              <a:xfrm>
                <a:off x="3792" y="2657"/>
                <a:ext cx="2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VP</a:t>
                </a:r>
              </a:p>
            </p:txBody>
          </p:sp>
          <p:sp>
            <p:nvSpPr>
              <p:cNvPr id="1610812" name="Line 60"/>
              <p:cNvSpPr>
                <a:spLocks noChangeShapeType="1"/>
              </p:cNvSpPr>
              <p:nvPr/>
            </p:nvSpPr>
            <p:spPr bwMode="auto">
              <a:xfrm flipH="1">
                <a:off x="3037" y="2609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813" name="Line 61"/>
              <p:cNvSpPr>
                <a:spLocks noChangeShapeType="1"/>
              </p:cNvSpPr>
              <p:nvPr/>
            </p:nvSpPr>
            <p:spPr bwMode="auto">
              <a:xfrm>
                <a:off x="3277" y="2609"/>
                <a:ext cx="611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814" name="Text Box 62"/>
              <p:cNvSpPr txBox="1">
                <a:spLocks noChangeArrowheads="1"/>
              </p:cNvSpPr>
              <p:nvPr/>
            </p:nvSpPr>
            <p:spPr bwMode="auto">
              <a:xfrm>
                <a:off x="2989" y="2945"/>
                <a:ext cx="35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BNP</a:t>
                </a:r>
              </a:p>
            </p:txBody>
          </p:sp>
          <p:sp>
            <p:nvSpPr>
              <p:cNvPr id="1610815" name="Line 63"/>
              <p:cNvSpPr>
                <a:spLocks noChangeShapeType="1"/>
              </p:cNvSpPr>
              <p:nvPr/>
            </p:nvSpPr>
            <p:spPr bwMode="auto">
              <a:xfrm>
                <a:off x="2989" y="2849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816" name="Text Box 64"/>
              <p:cNvSpPr txBox="1">
                <a:spLocks noChangeArrowheads="1"/>
              </p:cNvSpPr>
              <p:nvPr/>
            </p:nvSpPr>
            <p:spPr bwMode="auto">
              <a:xfrm>
                <a:off x="2941" y="3233"/>
                <a:ext cx="35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1610817" name="Line 65"/>
              <p:cNvSpPr>
                <a:spLocks noChangeShapeType="1"/>
              </p:cNvSpPr>
              <p:nvPr/>
            </p:nvSpPr>
            <p:spPr bwMode="auto">
              <a:xfrm>
                <a:off x="3133" y="3137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818" name="Line 66"/>
              <p:cNvSpPr>
                <a:spLocks noChangeShapeType="1"/>
              </p:cNvSpPr>
              <p:nvPr/>
            </p:nvSpPr>
            <p:spPr bwMode="auto">
              <a:xfrm flipH="1">
                <a:off x="2797" y="2849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819" name="Line 67"/>
              <p:cNvSpPr>
                <a:spLocks noChangeShapeType="1"/>
              </p:cNvSpPr>
              <p:nvPr/>
            </p:nvSpPr>
            <p:spPr bwMode="auto">
              <a:xfrm>
                <a:off x="2736" y="3089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820" name="Line 68"/>
              <p:cNvSpPr>
                <a:spLocks noChangeShapeType="1"/>
              </p:cNvSpPr>
              <p:nvPr/>
            </p:nvSpPr>
            <p:spPr bwMode="auto">
              <a:xfrm>
                <a:off x="3120" y="342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821" name="Text Box 69"/>
              <p:cNvSpPr txBox="1">
                <a:spLocks noChangeArrowheads="1"/>
              </p:cNvSpPr>
              <p:nvPr/>
            </p:nvSpPr>
            <p:spPr bwMode="auto">
              <a:xfrm>
                <a:off x="2976" y="3569"/>
                <a:ext cx="35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dog</a:t>
                </a:r>
              </a:p>
            </p:txBody>
          </p:sp>
          <p:sp>
            <p:nvSpPr>
              <p:cNvPr id="1610822" name="Text Box 70"/>
              <p:cNvSpPr txBox="1">
                <a:spLocks noChangeArrowheads="1"/>
              </p:cNvSpPr>
              <p:nvPr/>
            </p:nvSpPr>
            <p:spPr bwMode="auto">
              <a:xfrm>
                <a:off x="4800" y="3089"/>
                <a:ext cx="2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PP</a:t>
                </a:r>
              </a:p>
            </p:txBody>
          </p:sp>
          <p:sp>
            <p:nvSpPr>
              <p:cNvPr id="1610823" name="Text Box 71"/>
              <p:cNvSpPr txBox="1">
                <a:spLocks noChangeArrowheads="1"/>
              </p:cNvSpPr>
              <p:nvPr/>
            </p:nvSpPr>
            <p:spPr bwMode="auto">
              <a:xfrm>
                <a:off x="3456" y="2945"/>
                <a:ext cx="35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Aux</a:t>
                </a:r>
              </a:p>
            </p:txBody>
          </p:sp>
          <p:sp>
            <p:nvSpPr>
              <p:cNvPr id="1610824" name="Text Box 72"/>
              <p:cNvSpPr txBox="1">
                <a:spLocks noChangeArrowheads="1"/>
              </p:cNvSpPr>
              <p:nvPr/>
            </p:nvSpPr>
            <p:spPr bwMode="auto">
              <a:xfrm>
                <a:off x="3792" y="2945"/>
                <a:ext cx="35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V</a:t>
                </a:r>
              </a:p>
            </p:txBody>
          </p:sp>
          <p:sp>
            <p:nvSpPr>
              <p:cNvPr id="1610825" name="Line 73"/>
              <p:cNvSpPr>
                <a:spLocks noChangeShapeType="1"/>
              </p:cNvSpPr>
              <p:nvPr/>
            </p:nvSpPr>
            <p:spPr bwMode="auto">
              <a:xfrm flipH="1">
                <a:off x="3696" y="2849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826" name="Line 74"/>
              <p:cNvSpPr>
                <a:spLocks noChangeShapeType="1"/>
              </p:cNvSpPr>
              <p:nvPr/>
            </p:nvSpPr>
            <p:spPr bwMode="auto">
              <a:xfrm>
                <a:off x="3888" y="2849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827" name="Text Box 75"/>
              <p:cNvSpPr txBox="1">
                <a:spLocks noChangeArrowheads="1"/>
              </p:cNvSpPr>
              <p:nvPr/>
            </p:nvSpPr>
            <p:spPr bwMode="auto">
              <a:xfrm>
                <a:off x="3456" y="3233"/>
                <a:ext cx="35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is</a:t>
                </a:r>
              </a:p>
            </p:txBody>
          </p:sp>
          <p:sp>
            <p:nvSpPr>
              <p:cNvPr id="1610828" name="Line 76"/>
              <p:cNvSpPr>
                <a:spLocks noChangeShapeType="1"/>
              </p:cNvSpPr>
              <p:nvPr/>
            </p:nvSpPr>
            <p:spPr bwMode="auto">
              <a:xfrm>
                <a:off x="3648" y="3137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829" name="Text Box 77"/>
              <p:cNvSpPr txBox="1">
                <a:spLocks noChangeArrowheads="1"/>
              </p:cNvSpPr>
              <p:nvPr/>
            </p:nvSpPr>
            <p:spPr bwMode="auto">
              <a:xfrm>
                <a:off x="4635" y="3645"/>
                <a:ext cx="35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on</a:t>
                </a:r>
              </a:p>
            </p:txBody>
          </p:sp>
          <p:sp>
            <p:nvSpPr>
              <p:cNvPr id="1610830" name="Text Box 78"/>
              <p:cNvSpPr txBox="1">
                <a:spLocks noChangeArrowheads="1"/>
              </p:cNvSpPr>
              <p:nvPr/>
            </p:nvSpPr>
            <p:spPr bwMode="auto">
              <a:xfrm>
                <a:off x="4224" y="3597"/>
                <a:ext cx="4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a boy</a:t>
                </a:r>
              </a:p>
            </p:txBody>
          </p:sp>
          <p:sp>
            <p:nvSpPr>
              <p:cNvPr id="1610831" name="Text Box 79"/>
              <p:cNvSpPr txBox="1">
                <a:spLocks noChangeArrowheads="1"/>
              </p:cNvSpPr>
              <p:nvPr/>
            </p:nvSpPr>
            <p:spPr bwMode="auto">
              <a:xfrm>
                <a:off x="3744" y="3233"/>
                <a:ext cx="57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chasing</a:t>
                </a:r>
              </a:p>
            </p:txBody>
          </p:sp>
          <p:sp>
            <p:nvSpPr>
              <p:cNvPr id="1610832" name="Line 80"/>
              <p:cNvSpPr>
                <a:spLocks noChangeShapeType="1"/>
              </p:cNvSpPr>
              <p:nvPr/>
            </p:nvSpPr>
            <p:spPr bwMode="auto">
              <a:xfrm>
                <a:off x="4032" y="3137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833" name="Text Box 81"/>
              <p:cNvSpPr txBox="1">
                <a:spLocks noChangeArrowheads="1"/>
              </p:cNvSpPr>
              <p:nvPr/>
            </p:nvSpPr>
            <p:spPr bwMode="auto">
              <a:xfrm>
                <a:off x="4464" y="2897"/>
                <a:ext cx="35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NP</a:t>
                </a:r>
              </a:p>
            </p:txBody>
          </p:sp>
          <p:sp>
            <p:nvSpPr>
              <p:cNvPr id="1610834" name="Line 82"/>
              <p:cNvSpPr>
                <a:spLocks noChangeShapeType="1"/>
              </p:cNvSpPr>
              <p:nvPr/>
            </p:nvSpPr>
            <p:spPr bwMode="auto">
              <a:xfrm>
                <a:off x="4032" y="2753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835" name="AutoShape 83"/>
              <p:cNvSpPr>
                <a:spLocks noChangeArrowheads="1"/>
              </p:cNvSpPr>
              <p:nvPr/>
            </p:nvSpPr>
            <p:spPr bwMode="auto">
              <a:xfrm>
                <a:off x="4272" y="3357"/>
                <a:ext cx="288" cy="28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0836" name="Text Box 84"/>
              <p:cNvSpPr txBox="1">
                <a:spLocks noChangeArrowheads="1"/>
              </p:cNvSpPr>
              <p:nvPr/>
            </p:nvSpPr>
            <p:spPr bwMode="auto">
              <a:xfrm>
                <a:off x="4635" y="3357"/>
                <a:ext cx="35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P</a:t>
                </a:r>
              </a:p>
            </p:txBody>
          </p:sp>
          <p:sp>
            <p:nvSpPr>
              <p:cNvPr id="1610837" name="Text Box 85"/>
              <p:cNvSpPr txBox="1">
                <a:spLocks noChangeArrowheads="1"/>
              </p:cNvSpPr>
              <p:nvPr/>
            </p:nvSpPr>
            <p:spPr bwMode="auto">
              <a:xfrm>
                <a:off x="5184" y="3329"/>
                <a:ext cx="35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NP</a:t>
                </a:r>
              </a:p>
            </p:txBody>
          </p:sp>
          <p:sp>
            <p:nvSpPr>
              <p:cNvPr id="1610838" name="Line 86"/>
              <p:cNvSpPr>
                <a:spLocks noChangeShapeType="1"/>
              </p:cNvSpPr>
              <p:nvPr/>
            </p:nvSpPr>
            <p:spPr bwMode="auto">
              <a:xfrm flipH="1">
                <a:off x="4800" y="3233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839" name="Line 87"/>
              <p:cNvSpPr>
                <a:spLocks noChangeShapeType="1"/>
              </p:cNvSpPr>
              <p:nvPr/>
            </p:nvSpPr>
            <p:spPr bwMode="auto">
              <a:xfrm>
                <a:off x="5040" y="3233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840" name="Line 88"/>
              <p:cNvSpPr>
                <a:spLocks noChangeShapeType="1"/>
              </p:cNvSpPr>
              <p:nvPr/>
            </p:nvSpPr>
            <p:spPr bwMode="auto">
              <a:xfrm>
                <a:off x="4800" y="3521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841" name="AutoShape 89"/>
              <p:cNvSpPr>
                <a:spLocks noChangeArrowheads="1"/>
              </p:cNvSpPr>
              <p:nvPr/>
            </p:nvSpPr>
            <p:spPr bwMode="auto">
              <a:xfrm>
                <a:off x="5136" y="3473"/>
                <a:ext cx="432" cy="43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0842" name="Text Box 90"/>
              <p:cNvSpPr txBox="1">
                <a:spLocks noChangeArrowheads="1"/>
              </p:cNvSpPr>
              <p:nvPr/>
            </p:nvSpPr>
            <p:spPr bwMode="auto">
              <a:xfrm>
                <a:off x="2592" y="2897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Det</a:t>
                </a:r>
              </a:p>
            </p:txBody>
          </p:sp>
          <p:sp>
            <p:nvSpPr>
              <p:cNvPr id="1610843" name="Text Box 91"/>
              <p:cNvSpPr txBox="1">
                <a:spLocks noChangeArrowheads="1"/>
              </p:cNvSpPr>
              <p:nvPr/>
            </p:nvSpPr>
            <p:spPr bwMode="auto">
              <a:xfrm>
                <a:off x="2544" y="3185"/>
                <a:ext cx="35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610844" name="Text Box 92"/>
              <p:cNvSpPr txBox="1">
                <a:spLocks noChangeArrowheads="1"/>
              </p:cNvSpPr>
              <p:nvPr/>
            </p:nvSpPr>
            <p:spPr bwMode="auto">
              <a:xfrm>
                <a:off x="4656" y="3916"/>
                <a:ext cx="110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b="1" i="1">
                    <a:latin typeface="Times New Roman" pitchFamily="18" charset="0"/>
                  </a:rPr>
                  <a:t>the playground</a:t>
                </a:r>
              </a:p>
            </p:txBody>
          </p:sp>
          <p:sp>
            <p:nvSpPr>
              <p:cNvPr id="1610845" name="Line 93"/>
              <p:cNvSpPr>
                <a:spLocks noChangeShapeType="1"/>
              </p:cNvSpPr>
              <p:nvPr/>
            </p:nvSpPr>
            <p:spPr bwMode="auto">
              <a:xfrm>
                <a:off x="4704" y="3041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846" name="Text Box 94"/>
              <p:cNvSpPr txBox="1">
                <a:spLocks noChangeArrowheads="1"/>
              </p:cNvSpPr>
              <p:nvPr/>
            </p:nvSpPr>
            <p:spPr bwMode="auto">
              <a:xfrm>
                <a:off x="4224" y="3185"/>
                <a:ext cx="35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 i="1">
                    <a:latin typeface="Times New Roman" pitchFamily="18" charset="0"/>
                  </a:rPr>
                  <a:t>NP</a:t>
                </a:r>
              </a:p>
            </p:txBody>
          </p:sp>
          <p:sp>
            <p:nvSpPr>
              <p:cNvPr id="1610847" name="Line 95"/>
              <p:cNvSpPr>
                <a:spLocks noChangeShapeType="1"/>
              </p:cNvSpPr>
              <p:nvPr/>
            </p:nvSpPr>
            <p:spPr bwMode="auto">
              <a:xfrm flipH="1">
                <a:off x="4464" y="3089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0848" name="Text Box 96"/>
              <p:cNvSpPr txBox="1">
                <a:spLocks noChangeArrowheads="1"/>
              </p:cNvSpPr>
              <p:nvPr/>
            </p:nvSpPr>
            <p:spPr bwMode="auto">
              <a:xfrm>
                <a:off x="3936" y="2400"/>
                <a:ext cx="18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solidFill>
                      <a:srgbClr val="0000CC"/>
                    </a:solidFill>
                    <a:latin typeface="Arial" charset="0"/>
                  </a:rPr>
                  <a:t>Probability of this tree=0.000011</a:t>
                </a:r>
              </a:p>
            </p:txBody>
          </p:sp>
        </p:grpSp>
      </p:grpSp>
      <p:grpSp>
        <p:nvGrpSpPr>
          <p:cNvPr id="1610849" name="Group 97"/>
          <p:cNvGrpSpPr>
            <a:grpSpLocks/>
          </p:cNvGrpSpPr>
          <p:nvPr/>
        </p:nvGrpSpPr>
        <p:grpSpPr bwMode="auto">
          <a:xfrm>
            <a:off x="76200" y="1600200"/>
            <a:ext cx="3276600" cy="4953000"/>
            <a:chOff x="48" y="1008"/>
            <a:chExt cx="2064" cy="3120"/>
          </a:xfrm>
        </p:grpSpPr>
        <p:sp>
          <p:nvSpPr>
            <p:cNvPr id="1610850" name="Text Box 98"/>
            <p:cNvSpPr txBox="1">
              <a:spLocks noChangeArrowheads="1"/>
            </p:cNvSpPr>
            <p:nvPr/>
          </p:nvSpPr>
          <p:spPr bwMode="auto">
            <a:xfrm>
              <a:off x="816" y="1296"/>
              <a:ext cx="1106" cy="2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 i="1">
                  <a:latin typeface="Times New Roman" pitchFamily="18" charset="0"/>
                </a:rPr>
                <a:t>S</a:t>
              </a:r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 NP  VP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NP  Det BNP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NP  BNP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NP NP  PP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BNP N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VP  V 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VP  Aux V NP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VP  VP PP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PP  P NP</a:t>
              </a:r>
            </a:p>
            <a:p>
              <a:pPr eaLnBrk="0" hangingPunct="0"/>
              <a:endParaRPr lang="en-US" sz="1600" i="1">
                <a:latin typeface="Times New Roman" pitchFamily="18" charset="0"/>
                <a:sym typeface="Symbol" pitchFamily="18" charset="2"/>
              </a:endParaRP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V  chasing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Aux is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N  dog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N  boy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N playground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Det the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Det a</a:t>
              </a:r>
            </a:p>
            <a:p>
              <a:pPr eaLnBrk="0" hangingPunct="0"/>
              <a:r>
                <a:rPr lang="en-US" sz="1600" i="1">
                  <a:latin typeface="Times New Roman" pitchFamily="18" charset="0"/>
                  <a:sym typeface="Symbol" pitchFamily="18" charset="2"/>
                </a:rPr>
                <a:t>P  on</a:t>
              </a:r>
            </a:p>
          </p:txBody>
        </p:sp>
        <p:sp>
          <p:nvSpPr>
            <p:cNvPr id="1610851" name="AutoShape 99"/>
            <p:cNvSpPr>
              <a:spLocks/>
            </p:cNvSpPr>
            <p:nvPr/>
          </p:nvSpPr>
          <p:spPr bwMode="auto">
            <a:xfrm>
              <a:off x="718" y="1372"/>
              <a:ext cx="98" cy="1296"/>
            </a:xfrm>
            <a:prstGeom prst="leftBrace">
              <a:avLst>
                <a:gd name="adj1" fmla="val 1102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0852" name="AutoShape 100"/>
            <p:cNvSpPr>
              <a:spLocks/>
            </p:cNvSpPr>
            <p:nvPr/>
          </p:nvSpPr>
          <p:spPr bwMode="auto">
            <a:xfrm>
              <a:off x="720" y="2908"/>
              <a:ext cx="96" cy="1152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0853" name="Text Box 101"/>
            <p:cNvSpPr txBox="1">
              <a:spLocks noChangeArrowheads="1"/>
            </p:cNvSpPr>
            <p:nvPr/>
          </p:nvSpPr>
          <p:spPr bwMode="auto">
            <a:xfrm>
              <a:off x="48" y="1860"/>
              <a:ext cx="6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latin typeface="Arial" charset="0"/>
                </a:rPr>
                <a:t>Grammar</a:t>
              </a:r>
            </a:p>
          </p:txBody>
        </p:sp>
        <p:sp>
          <p:nvSpPr>
            <p:cNvPr id="1610854" name="Text Box 102"/>
            <p:cNvSpPr txBox="1">
              <a:spLocks noChangeArrowheads="1"/>
            </p:cNvSpPr>
            <p:nvPr/>
          </p:nvSpPr>
          <p:spPr bwMode="auto">
            <a:xfrm>
              <a:off x="48" y="3320"/>
              <a:ext cx="5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latin typeface="Arial" charset="0"/>
                </a:rPr>
                <a:t>Lexicon</a:t>
              </a:r>
            </a:p>
          </p:txBody>
        </p:sp>
        <p:sp>
          <p:nvSpPr>
            <p:cNvPr id="1610855" name="Text Box 103"/>
            <p:cNvSpPr txBox="1">
              <a:spLocks noChangeArrowheads="1"/>
            </p:cNvSpPr>
            <p:nvPr/>
          </p:nvSpPr>
          <p:spPr bwMode="auto">
            <a:xfrm>
              <a:off x="1776" y="1304"/>
              <a:ext cx="2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1.0</a:t>
              </a:r>
            </a:p>
          </p:txBody>
        </p:sp>
        <p:sp>
          <p:nvSpPr>
            <p:cNvPr id="1610856" name="Text Box 104"/>
            <p:cNvSpPr txBox="1">
              <a:spLocks noChangeArrowheads="1"/>
            </p:cNvSpPr>
            <p:nvPr/>
          </p:nvSpPr>
          <p:spPr bwMode="auto">
            <a:xfrm>
              <a:off x="1776" y="1448"/>
              <a:ext cx="25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0.3</a:t>
              </a:r>
            </a:p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0.4</a:t>
              </a:r>
            </a:p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0.3</a:t>
              </a:r>
            </a:p>
          </p:txBody>
        </p:sp>
        <p:sp>
          <p:nvSpPr>
            <p:cNvPr id="1610857" name="Text Box 105"/>
            <p:cNvSpPr txBox="1">
              <a:spLocks noChangeArrowheads="1"/>
            </p:cNvSpPr>
            <p:nvPr/>
          </p:nvSpPr>
          <p:spPr bwMode="auto">
            <a:xfrm>
              <a:off x="1760" y="2552"/>
              <a:ext cx="2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1.0</a:t>
              </a:r>
            </a:p>
          </p:txBody>
        </p:sp>
        <p:sp>
          <p:nvSpPr>
            <p:cNvPr id="1610858" name="Text Box 106"/>
            <p:cNvSpPr txBox="1">
              <a:spLocks noChangeArrowheads="1"/>
            </p:cNvSpPr>
            <p:nvPr/>
          </p:nvSpPr>
          <p:spPr bwMode="auto">
            <a:xfrm>
              <a:off x="1788" y="1976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610859" name="Text Box 107"/>
            <p:cNvSpPr txBox="1">
              <a:spLocks noChangeArrowheads="1"/>
            </p:cNvSpPr>
            <p:nvPr/>
          </p:nvSpPr>
          <p:spPr bwMode="auto">
            <a:xfrm>
              <a:off x="1788" y="2312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610860" name="Text Box 108"/>
            <p:cNvSpPr txBox="1">
              <a:spLocks noChangeArrowheads="1"/>
            </p:cNvSpPr>
            <p:nvPr/>
          </p:nvSpPr>
          <p:spPr bwMode="auto">
            <a:xfrm>
              <a:off x="1752" y="2888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0.01</a:t>
              </a:r>
            </a:p>
          </p:txBody>
        </p:sp>
        <p:sp>
          <p:nvSpPr>
            <p:cNvPr id="1610861" name="Text Box 109"/>
            <p:cNvSpPr txBox="1">
              <a:spLocks noChangeArrowheads="1"/>
            </p:cNvSpPr>
            <p:nvPr/>
          </p:nvSpPr>
          <p:spPr bwMode="auto">
            <a:xfrm>
              <a:off x="1744" y="3176"/>
              <a:ext cx="3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0.003</a:t>
              </a:r>
            </a:p>
          </p:txBody>
        </p:sp>
        <p:sp>
          <p:nvSpPr>
            <p:cNvPr id="1610862" name="Text Box 110"/>
            <p:cNvSpPr txBox="1">
              <a:spLocks noChangeArrowheads="1"/>
            </p:cNvSpPr>
            <p:nvPr/>
          </p:nvSpPr>
          <p:spPr bwMode="auto">
            <a:xfrm>
              <a:off x="1776" y="3704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610863" name="Text Box 111"/>
            <p:cNvSpPr txBox="1">
              <a:spLocks noChangeArrowheads="1"/>
            </p:cNvSpPr>
            <p:nvPr/>
          </p:nvSpPr>
          <p:spPr bwMode="auto">
            <a:xfrm>
              <a:off x="1776" y="3464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i="1">
                  <a:solidFill>
                    <a:srgbClr val="0000CC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610864" name="Rectangle 112"/>
            <p:cNvSpPr>
              <a:spLocks noChangeArrowheads="1"/>
            </p:cNvSpPr>
            <p:nvPr/>
          </p:nvSpPr>
          <p:spPr bwMode="auto">
            <a:xfrm>
              <a:off x="48" y="1008"/>
              <a:ext cx="2064" cy="312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0865" name="Text Box 113"/>
            <p:cNvSpPr txBox="1">
              <a:spLocks noChangeArrowheads="1"/>
            </p:cNvSpPr>
            <p:nvPr/>
          </p:nvSpPr>
          <p:spPr bwMode="auto">
            <a:xfrm>
              <a:off x="48" y="1056"/>
              <a:ext cx="20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800" b="1" u="sng">
                  <a:latin typeface="Arial" charset="0"/>
                </a:rPr>
                <a:t>Probabilistic CFG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23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075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Aft>
                <a:spcPts val="600"/>
              </a:spcAft>
              <a:buClrTx/>
              <a:buNone/>
            </a:pPr>
            <a:r>
              <a:rPr lang="en-US" dirty="0"/>
              <a:t>IBM/NNP Corp./NNP and/CC </a:t>
            </a:r>
            <a:r>
              <a:rPr lang="en-US" dirty="0" err="1"/>
              <a:t>Alvarion</a:t>
            </a:r>
            <a:r>
              <a:rPr lang="en-US" dirty="0"/>
              <a:t>/NNP Inc./NNP have/VBP established/VBN an/DT alliance/NN to/TO offer/VB wireless/JJ systems/NNS to/TO municipalities/NNS and/CC their/PRP$ public/JJ safety/NN agencies/NNS ,/, </a:t>
            </a:r>
            <a:r>
              <a:rPr lang="en-US" dirty="0" err="1"/>
              <a:t>Alvarion</a:t>
            </a:r>
            <a:r>
              <a:rPr lang="en-US" dirty="0"/>
              <a:t>/NNP announced/VBD ./.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667000" y="3200400"/>
          <a:ext cx="5705475" cy="3444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31" name="Visio" r:id="rId3" imgW="5328875" imgH="2655921" progId="Visio.Drawing.11">
                  <p:embed/>
                </p:oleObj>
              </mc:Choice>
              <mc:Fallback>
                <p:oleObj name="Visio" r:id="rId3" imgW="5328875" imgH="265592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00400"/>
                        <a:ext cx="5705475" cy="3444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7303404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7315200" cy="761682"/>
          </a:xfrm>
        </p:spPr>
        <p:txBody>
          <a:bodyPr/>
          <a:lstStyle/>
          <a:p>
            <a:r>
              <a:rPr lang="en-US" dirty="0" smtClean="0"/>
              <a:t>Parse Tree</a:t>
            </a:r>
            <a:endParaRPr lang="en-US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7620000" cy="4373563"/>
          </a:xfrm>
        </p:spPr>
        <p:txBody>
          <a:bodyPr/>
          <a:lstStyle/>
          <a:p>
            <a:r>
              <a:rPr lang="en-US" sz="2600" dirty="0"/>
              <a:t>Parsing provides maximum structural information per sentence</a:t>
            </a:r>
          </a:p>
          <a:p>
            <a:r>
              <a:rPr lang="en-US" sz="2600" dirty="0"/>
              <a:t>On the input we get a sentence, on the output we generate a parse tree</a:t>
            </a:r>
          </a:p>
          <a:p>
            <a:r>
              <a:rPr lang="en-US" sz="2600" dirty="0"/>
              <a:t>For most of the methods dealing with the text data the information in parse trees is too complex</a:t>
            </a:r>
          </a:p>
        </p:txBody>
      </p:sp>
      <p:pic>
        <p:nvPicPr>
          <p:cNvPr id="594948" name="Picture 4" descr="Parse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67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754674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2 (Python/NLTK)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77000"/>
            <a:ext cx="1905000" cy="381000"/>
          </a:xfrm>
        </p:spPr>
        <p:txBody>
          <a:bodyPr/>
          <a:lstStyle/>
          <a:p>
            <a:pPr>
              <a:defRPr/>
            </a:pPr>
            <a:fld id="{4BE111D0-796C-4BD6-93A8-57CA45BBB99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581916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Parsing?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High-precision Question-Answering systems</a:t>
            </a:r>
          </a:p>
          <a:p>
            <a:endParaRPr lang="en-US" dirty="0" smtClean="0"/>
          </a:p>
          <a:p>
            <a:r>
              <a:rPr lang="en-US" dirty="0" smtClean="0"/>
              <a:t>Named Entity Recognition (NER) and information extraction</a:t>
            </a:r>
          </a:p>
          <a:p>
            <a:endParaRPr lang="en-US" dirty="0" smtClean="0"/>
          </a:p>
          <a:p>
            <a:r>
              <a:rPr lang="en-US" dirty="0" smtClean="0"/>
              <a:t>Opinion extraction in product reviews</a:t>
            </a:r>
          </a:p>
          <a:p>
            <a:endParaRPr lang="en-US" dirty="0" smtClean="0"/>
          </a:p>
          <a:p>
            <a:r>
              <a:rPr lang="en-US" dirty="0" smtClean="0"/>
              <a:t>Improved interaction during computer applications/games</a:t>
            </a:r>
          </a:p>
        </p:txBody>
      </p:sp>
    </p:spTree>
    <p:extLst>
      <p:ext uri="{BB962C8B-B14F-4D97-AF65-F5344CB8AC3E}">
        <p14:creationId xmlns:p14="http://schemas.microsoft.com/office/powerpoint/2010/main" val="24264014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Brush Script MT" panose="03060802040406070304" pitchFamily="66" charset="0"/>
              </a:rPr>
              <a:t>Thank you</a:t>
            </a:r>
            <a:endParaRPr lang="en-US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55663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77000"/>
            <a:ext cx="1905000" cy="381000"/>
          </a:xfrm>
        </p:spPr>
        <p:txBody>
          <a:bodyPr/>
          <a:lstStyle/>
          <a:p>
            <a:pPr>
              <a:defRPr/>
            </a:pPr>
            <a:fld id="{4BE111D0-796C-4BD6-93A8-57CA45BBB99C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705946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Natural Language Processing</a:t>
            </a:r>
          </a:p>
        </p:txBody>
      </p:sp>
      <p:grpSp>
        <p:nvGrpSpPr>
          <p:cNvPr id="1598467" name="Group 3"/>
          <p:cNvGrpSpPr>
            <a:grpSpLocks/>
          </p:cNvGrpSpPr>
          <p:nvPr/>
        </p:nvGrpSpPr>
        <p:grpSpPr bwMode="auto">
          <a:xfrm>
            <a:off x="0" y="1117600"/>
            <a:ext cx="9166226" cy="5153025"/>
            <a:chOff x="96" y="912"/>
            <a:chExt cx="5774" cy="3246"/>
          </a:xfrm>
        </p:grpSpPr>
        <p:sp>
          <p:nvSpPr>
            <p:cNvPr id="1598468" name="Text Box 4"/>
            <p:cNvSpPr txBox="1">
              <a:spLocks noChangeArrowheads="1"/>
            </p:cNvSpPr>
            <p:nvPr/>
          </p:nvSpPr>
          <p:spPr bwMode="auto">
            <a:xfrm>
              <a:off x="864" y="912"/>
              <a:ext cx="40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A   dog   is   chasing   a   boy   on   the   playground</a:t>
              </a:r>
            </a:p>
          </p:txBody>
        </p:sp>
        <p:grpSp>
          <p:nvGrpSpPr>
            <p:cNvPr id="1598469" name="Group 5"/>
            <p:cNvGrpSpPr>
              <a:grpSpLocks/>
            </p:cNvGrpSpPr>
            <p:nvPr/>
          </p:nvGrpSpPr>
          <p:grpSpPr bwMode="auto">
            <a:xfrm>
              <a:off x="816" y="1200"/>
              <a:ext cx="4128" cy="212"/>
              <a:chOff x="816" y="1200"/>
              <a:chExt cx="4128" cy="212"/>
            </a:xfrm>
          </p:grpSpPr>
          <p:sp>
            <p:nvSpPr>
              <p:cNvPr id="1598470" name="Line 6"/>
              <p:cNvSpPr>
                <a:spLocks noChangeShapeType="1"/>
              </p:cNvSpPr>
              <p:nvPr/>
            </p:nvSpPr>
            <p:spPr bwMode="auto">
              <a:xfrm>
                <a:off x="864" y="12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471" name="Text Box 7"/>
              <p:cNvSpPr txBox="1">
                <a:spLocks noChangeArrowheads="1"/>
              </p:cNvSpPr>
              <p:nvPr/>
            </p:nvSpPr>
            <p:spPr bwMode="auto">
              <a:xfrm>
                <a:off x="816" y="1200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latin typeface="Times New Roman" pitchFamily="18" charset="0"/>
                  </a:rPr>
                  <a:t>Det</a:t>
                </a:r>
              </a:p>
            </p:txBody>
          </p:sp>
          <p:sp>
            <p:nvSpPr>
              <p:cNvPr id="1598472" name="Line 8"/>
              <p:cNvSpPr>
                <a:spLocks noChangeShapeType="1"/>
              </p:cNvSpPr>
              <p:nvPr/>
            </p:nvSpPr>
            <p:spPr bwMode="auto">
              <a:xfrm>
                <a:off x="1200" y="12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473" name="Text Box 9"/>
              <p:cNvSpPr txBox="1">
                <a:spLocks noChangeArrowheads="1"/>
              </p:cNvSpPr>
              <p:nvPr/>
            </p:nvSpPr>
            <p:spPr bwMode="auto">
              <a:xfrm>
                <a:off x="1152" y="1200"/>
                <a:ext cx="41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latin typeface="Times New Roman" pitchFamily="18" charset="0"/>
                  </a:rPr>
                  <a:t>Noun</a:t>
                </a:r>
              </a:p>
            </p:txBody>
          </p:sp>
          <p:sp>
            <p:nvSpPr>
              <p:cNvPr id="1598474" name="Line 10"/>
              <p:cNvSpPr>
                <a:spLocks noChangeShapeType="1"/>
              </p:cNvSpPr>
              <p:nvPr/>
            </p:nvSpPr>
            <p:spPr bwMode="auto">
              <a:xfrm>
                <a:off x="1584" y="12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475" name="Text Box 11"/>
              <p:cNvSpPr txBox="1">
                <a:spLocks noChangeArrowheads="1"/>
              </p:cNvSpPr>
              <p:nvPr/>
            </p:nvSpPr>
            <p:spPr bwMode="auto">
              <a:xfrm>
                <a:off x="1536" y="1200"/>
                <a:ext cx="34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latin typeface="Times New Roman" pitchFamily="18" charset="0"/>
                  </a:rPr>
                  <a:t>Aux</a:t>
                </a:r>
              </a:p>
            </p:txBody>
          </p:sp>
          <p:sp>
            <p:nvSpPr>
              <p:cNvPr id="1598476" name="Line 12"/>
              <p:cNvSpPr>
                <a:spLocks noChangeShapeType="1"/>
              </p:cNvSpPr>
              <p:nvPr/>
            </p:nvSpPr>
            <p:spPr bwMode="auto">
              <a:xfrm>
                <a:off x="1920" y="120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477" name="Text Box 13"/>
              <p:cNvSpPr txBox="1">
                <a:spLocks noChangeArrowheads="1"/>
              </p:cNvSpPr>
              <p:nvPr/>
            </p:nvSpPr>
            <p:spPr bwMode="auto">
              <a:xfrm>
                <a:off x="1979" y="1200"/>
                <a:ext cx="39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latin typeface="Times New Roman" pitchFamily="18" charset="0"/>
                  </a:rPr>
                  <a:t>Verb</a:t>
                </a:r>
              </a:p>
            </p:txBody>
          </p:sp>
          <p:sp>
            <p:nvSpPr>
              <p:cNvPr id="1598478" name="Line 14"/>
              <p:cNvSpPr>
                <a:spLocks noChangeShapeType="1"/>
              </p:cNvSpPr>
              <p:nvPr/>
            </p:nvSpPr>
            <p:spPr bwMode="auto">
              <a:xfrm>
                <a:off x="2592" y="12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479" name="Text Box 15"/>
              <p:cNvSpPr txBox="1">
                <a:spLocks noChangeArrowheads="1"/>
              </p:cNvSpPr>
              <p:nvPr/>
            </p:nvSpPr>
            <p:spPr bwMode="auto">
              <a:xfrm>
                <a:off x="2544" y="1200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latin typeface="Times New Roman" pitchFamily="18" charset="0"/>
                  </a:rPr>
                  <a:t>Det</a:t>
                </a:r>
              </a:p>
            </p:txBody>
          </p:sp>
          <p:sp>
            <p:nvSpPr>
              <p:cNvPr id="1598480" name="Line 16"/>
              <p:cNvSpPr>
                <a:spLocks noChangeShapeType="1"/>
              </p:cNvSpPr>
              <p:nvPr/>
            </p:nvSpPr>
            <p:spPr bwMode="auto">
              <a:xfrm>
                <a:off x="2880" y="12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481" name="Text Box 17"/>
              <p:cNvSpPr txBox="1">
                <a:spLocks noChangeArrowheads="1"/>
              </p:cNvSpPr>
              <p:nvPr/>
            </p:nvSpPr>
            <p:spPr bwMode="auto">
              <a:xfrm>
                <a:off x="2832" y="1200"/>
                <a:ext cx="41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latin typeface="Times New Roman" pitchFamily="18" charset="0"/>
                  </a:rPr>
                  <a:t>Noun</a:t>
                </a:r>
              </a:p>
            </p:txBody>
          </p:sp>
          <p:sp>
            <p:nvSpPr>
              <p:cNvPr id="1598482" name="Line 18"/>
              <p:cNvSpPr>
                <a:spLocks noChangeShapeType="1"/>
              </p:cNvSpPr>
              <p:nvPr/>
            </p:nvSpPr>
            <p:spPr bwMode="auto">
              <a:xfrm>
                <a:off x="3264" y="12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483" name="Text Box 19"/>
              <p:cNvSpPr txBox="1">
                <a:spLocks noChangeArrowheads="1"/>
              </p:cNvSpPr>
              <p:nvPr/>
            </p:nvSpPr>
            <p:spPr bwMode="auto">
              <a:xfrm>
                <a:off x="3221" y="1200"/>
                <a:ext cx="3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latin typeface="Times New Roman" pitchFamily="18" charset="0"/>
                  </a:rPr>
                  <a:t>Prep</a:t>
                </a:r>
              </a:p>
            </p:txBody>
          </p:sp>
          <p:sp>
            <p:nvSpPr>
              <p:cNvPr id="1598484" name="Line 20"/>
              <p:cNvSpPr>
                <a:spLocks noChangeShapeType="1"/>
              </p:cNvSpPr>
              <p:nvPr/>
            </p:nvSpPr>
            <p:spPr bwMode="auto">
              <a:xfrm>
                <a:off x="3600" y="12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485" name="Text Box 21"/>
              <p:cNvSpPr txBox="1">
                <a:spLocks noChangeArrowheads="1"/>
              </p:cNvSpPr>
              <p:nvPr/>
            </p:nvSpPr>
            <p:spPr bwMode="auto">
              <a:xfrm>
                <a:off x="3600" y="1200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latin typeface="Times New Roman" pitchFamily="18" charset="0"/>
                  </a:rPr>
                  <a:t>Det</a:t>
                </a:r>
              </a:p>
            </p:txBody>
          </p:sp>
          <p:sp>
            <p:nvSpPr>
              <p:cNvPr id="1598486" name="Line 22"/>
              <p:cNvSpPr>
                <a:spLocks noChangeShapeType="1"/>
              </p:cNvSpPr>
              <p:nvPr/>
            </p:nvSpPr>
            <p:spPr bwMode="auto">
              <a:xfrm>
                <a:off x="4032" y="1200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487" name="Text Box 23"/>
              <p:cNvSpPr txBox="1">
                <a:spLocks noChangeArrowheads="1"/>
              </p:cNvSpPr>
              <p:nvPr/>
            </p:nvSpPr>
            <p:spPr bwMode="auto">
              <a:xfrm>
                <a:off x="4224" y="1200"/>
                <a:ext cx="41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latin typeface="Times New Roman" pitchFamily="18" charset="0"/>
                  </a:rPr>
                  <a:t>Noun</a:t>
                </a:r>
              </a:p>
            </p:txBody>
          </p:sp>
        </p:grpSp>
        <p:grpSp>
          <p:nvGrpSpPr>
            <p:cNvPr id="1598488" name="Group 24"/>
            <p:cNvGrpSpPr>
              <a:grpSpLocks/>
            </p:cNvGrpSpPr>
            <p:nvPr/>
          </p:nvGrpSpPr>
          <p:grpSpPr bwMode="auto">
            <a:xfrm>
              <a:off x="768" y="1392"/>
              <a:ext cx="3903" cy="1680"/>
              <a:chOff x="768" y="1392"/>
              <a:chExt cx="3903" cy="1680"/>
            </a:xfrm>
          </p:grpSpPr>
          <p:sp>
            <p:nvSpPr>
              <p:cNvPr id="1598489" name="Line 25"/>
              <p:cNvSpPr>
                <a:spLocks noChangeShapeType="1"/>
              </p:cNvSpPr>
              <p:nvPr/>
            </p:nvSpPr>
            <p:spPr bwMode="auto">
              <a:xfrm>
                <a:off x="1008" y="1392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490" name="Line 26"/>
              <p:cNvSpPr>
                <a:spLocks noChangeShapeType="1"/>
              </p:cNvSpPr>
              <p:nvPr/>
            </p:nvSpPr>
            <p:spPr bwMode="auto">
              <a:xfrm flipH="1">
                <a:off x="1152" y="1392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491" name="Text Box 27"/>
              <p:cNvSpPr txBox="1">
                <a:spLocks noChangeArrowheads="1"/>
              </p:cNvSpPr>
              <p:nvPr/>
            </p:nvSpPr>
            <p:spPr bwMode="auto">
              <a:xfrm>
                <a:off x="768" y="1632"/>
                <a:ext cx="73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latin typeface="Times New Roman" pitchFamily="18" charset="0"/>
                  </a:rPr>
                  <a:t>Noun Phrase</a:t>
                </a:r>
              </a:p>
            </p:txBody>
          </p:sp>
          <p:sp>
            <p:nvSpPr>
              <p:cNvPr id="1598492" name="Line 28"/>
              <p:cNvSpPr>
                <a:spLocks noChangeShapeType="1"/>
              </p:cNvSpPr>
              <p:nvPr/>
            </p:nvSpPr>
            <p:spPr bwMode="auto">
              <a:xfrm>
                <a:off x="1728" y="1392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493" name="Line 29"/>
              <p:cNvSpPr>
                <a:spLocks noChangeShapeType="1"/>
              </p:cNvSpPr>
              <p:nvPr/>
            </p:nvSpPr>
            <p:spPr bwMode="auto">
              <a:xfrm>
                <a:off x="2448" y="2304"/>
                <a:ext cx="72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494" name="Line 30"/>
              <p:cNvSpPr>
                <a:spLocks noChangeShapeType="1"/>
              </p:cNvSpPr>
              <p:nvPr/>
            </p:nvSpPr>
            <p:spPr bwMode="auto">
              <a:xfrm>
                <a:off x="1152" y="1824"/>
                <a:ext cx="1392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495" name="Line 31"/>
              <p:cNvSpPr>
                <a:spLocks noChangeShapeType="1"/>
              </p:cNvSpPr>
              <p:nvPr/>
            </p:nvSpPr>
            <p:spPr bwMode="auto">
              <a:xfrm>
                <a:off x="3840" y="1392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496" name="Line 32"/>
              <p:cNvSpPr>
                <a:spLocks noChangeShapeType="1"/>
              </p:cNvSpPr>
              <p:nvPr/>
            </p:nvSpPr>
            <p:spPr bwMode="auto">
              <a:xfrm>
                <a:off x="1968" y="1824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497" name="Line 33"/>
              <p:cNvSpPr>
                <a:spLocks noChangeShapeType="1"/>
              </p:cNvSpPr>
              <p:nvPr/>
            </p:nvSpPr>
            <p:spPr bwMode="auto">
              <a:xfrm>
                <a:off x="2736" y="1392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498" name="Line 34"/>
              <p:cNvSpPr>
                <a:spLocks noChangeShapeType="1"/>
              </p:cNvSpPr>
              <p:nvPr/>
            </p:nvSpPr>
            <p:spPr bwMode="auto">
              <a:xfrm>
                <a:off x="3456" y="1392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499" name="Line 35"/>
              <p:cNvSpPr>
                <a:spLocks noChangeShapeType="1"/>
              </p:cNvSpPr>
              <p:nvPr/>
            </p:nvSpPr>
            <p:spPr bwMode="auto">
              <a:xfrm flipH="1">
                <a:off x="1968" y="1392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500" name="Line 36"/>
              <p:cNvSpPr>
                <a:spLocks noChangeShapeType="1"/>
              </p:cNvSpPr>
              <p:nvPr/>
            </p:nvSpPr>
            <p:spPr bwMode="auto">
              <a:xfrm flipH="1">
                <a:off x="4080" y="139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501" name="Line 37"/>
              <p:cNvSpPr>
                <a:spLocks noChangeShapeType="1"/>
              </p:cNvSpPr>
              <p:nvPr/>
            </p:nvSpPr>
            <p:spPr bwMode="auto">
              <a:xfrm flipH="1">
                <a:off x="2400" y="1824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502" name="Line 38"/>
              <p:cNvSpPr>
                <a:spLocks noChangeShapeType="1"/>
              </p:cNvSpPr>
              <p:nvPr/>
            </p:nvSpPr>
            <p:spPr bwMode="auto">
              <a:xfrm flipH="1">
                <a:off x="2880" y="1392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503" name="Line 39"/>
              <p:cNvSpPr>
                <a:spLocks noChangeShapeType="1"/>
              </p:cNvSpPr>
              <p:nvPr/>
            </p:nvSpPr>
            <p:spPr bwMode="auto">
              <a:xfrm flipH="1">
                <a:off x="3168" y="2208"/>
                <a:ext cx="76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504" name="Line 40"/>
              <p:cNvSpPr>
                <a:spLocks noChangeShapeType="1"/>
              </p:cNvSpPr>
              <p:nvPr/>
            </p:nvSpPr>
            <p:spPr bwMode="auto">
              <a:xfrm flipH="1">
                <a:off x="4032" y="172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505" name="Text Box 41"/>
              <p:cNvSpPr txBox="1">
                <a:spLocks noChangeArrowheads="1"/>
              </p:cNvSpPr>
              <p:nvPr/>
            </p:nvSpPr>
            <p:spPr bwMode="auto">
              <a:xfrm>
                <a:off x="1538" y="1648"/>
                <a:ext cx="8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latin typeface="Times New Roman" pitchFamily="18" charset="0"/>
                  </a:rPr>
                  <a:t>Complex Verb</a:t>
                </a:r>
              </a:p>
            </p:txBody>
          </p:sp>
          <p:sp>
            <p:nvSpPr>
              <p:cNvPr id="1598506" name="Text Box 42"/>
              <p:cNvSpPr txBox="1">
                <a:spLocks noChangeArrowheads="1"/>
              </p:cNvSpPr>
              <p:nvPr/>
            </p:nvSpPr>
            <p:spPr bwMode="auto">
              <a:xfrm>
                <a:off x="2544" y="1632"/>
                <a:ext cx="73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latin typeface="Times New Roman" pitchFamily="18" charset="0"/>
                  </a:rPr>
                  <a:t>Noun Phrase</a:t>
                </a:r>
              </a:p>
            </p:txBody>
          </p:sp>
          <p:sp>
            <p:nvSpPr>
              <p:cNvPr id="1598507" name="Text Box 43"/>
              <p:cNvSpPr txBox="1">
                <a:spLocks noChangeArrowheads="1"/>
              </p:cNvSpPr>
              <p:nvPr/>
            </p:nvSpPr>
            <p:spPr bwMode="auto">
              <a:xfrm>
                <a:off x="3936" y="1536"/>
                <a:ext cx="73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latin typeface="Times New Roman" pitchFamily="18" charset="0"/>
                  </a:rPr>
                  <a:t>Noun Phrase</a:t>
                </a:r>
              </a:p>
            </p:txBody>
          </p:sp>
          <p:sp>
            <p:nvSpPr>
              <p:cNvPr id="1598508" name="Text Box 44"/>
              <p:cNvSpPr txBox="1">
                <a:spLocks noChangeArrowheads="1"/>
              </p:cNvSpPr>
              <p:nvPr/>
            </p:nvSpPr>
            <p:spPr bwMode="auto">
              <a:xfrm>
                <a:off x="3759" y="1968"/>
                <a:ext cx="70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latin typeface="Times New Roman" pitchFamily="18" charset="0"/>
                  </a:rPr>
                  <a:t>Prep Phrase</a:t>
                </a:r>
              </a:p>
            </p:txBody>
          </p:sp>
          <p:sp>
            <p:nvSpPr>
              <p:cNvPr id="1598509" name="Text Box 45"/>
              <p:cNvSpPr txBox="1">
                <a:spLocks noChangeArrowheads="1"/>
              </p:cNvSpPr>
              <p:nvPr/>
            </p:nvSpPr>
            <p:spPr bwMode="auto">
              <a:xfrm>
                <a:off x="2073" y="2112"/>
                <a:ext cx="7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latin typeface="Times New Roman" pitchFamily="18" charset="0"/>
                  </a:rPr>
                  <a:t>Verb Phrase</a:t>
                </a:r>
              </a:p>
            </p:txBody>
          </p:sp>
          <p:sp>
            <p:nvSpPr>
              <p:cNvPr id="1598510" name="Text Box 46"/>
              <p:cNvSpPr txBox="1">
                <a:spLocks noChangeArrowheads="1"/>
              </p:cNvSpPr>
              <p:nvPr/>
            </p:nvSpPr>
            <p:spPr bwMode="auto">
              <a:xfrm>
                <a:off x="2841" y="2544"/>
                <a:ext cx="7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latin typeface="Times New Roman" pitchFamily="18" charset="0"/>
                  </a:rPr>
                  <a:t>Verb Phrase</a:t>
                </a:r>
              </a:p>
            </p:txBody>
          </p:sp>
          <p:sp>
            <p:nvSpPr>
              <p:cNvPr id="1598511" name="Line 47"/>
              <p:cNvSpPr>
                <a:spLocks noChangeShapeType="1"/>
              </p:cNvSpPr>
              <p:nvPr/>
            </p:nvSpPr>
            <p:spPr bwMode="auto">
              <a:xfrm flipH="1">
                <a:off x="2640" y="2736"/>
                <a:ext cx="38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512" name="Text Box 48"/>
              <p:cNvSpPr txBox="1">
                <a:spLocks noChangeArrowheads="1"/>
              </p:cNvSpPr>
              <p:nvPr/>
            </p:nvSpPr>
            <p:spPr bwMode="auto">
              <a:xfrm>
                <a:off x="2297" y="2880"/>
                <a:ext cx="5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 b="1">
                    <a:latin typeface="Times New Roman" pitchFamily="18" charset="0"/>
                  </a:rPr>
                  <a:t>Sentence</a:t>
                </a:r>
              </a:p>
            </p:txBody>
          </p:sp>
        </p:grpSp>
        <p:grpSp>
          <p:nvGrpSpPr>
            <p:cNvPr id="1598514" name="Group 50"/>
            <p:cNvGrpSpPr>
              <a:grpSpLocks/>
            </p:cNvGrpSpPr>
            <p:nvPr/>
          </p:nvGrpSpPr>
          <p:grpSpPr bwMode="auto">
            <a:xfrm>
              <a:off x="1104" y="1824"/>
              <a:ext cx="3104" cy="2208"/>
              <a:chOff x="1104" y="1824"/>
              <a:chExt cx="3104" cy="2208"/>
            </a:xfrm>
          </p:grpSpPr>
          <p:sp>
            <p:nvSpPr>
              <p:cNvPr id="1598515" name="AutoShape 51"/>
              <p:cNvSpPr>
                <a:spLocks noChangeArrowheads="1"/>
              </p:cNvSpPr>
              <p:nvPr/>
            </p:nvSpPr>
            <p:spPr bwMode="auto">
              <a:xfrm>
                <a:off x="1104" y="3648"/>
                <a:ext cx="2832" cy="384"/>
              </a:xfrm>
              <a:prstGeom prst="parallelogram">
                <a:avLst>
                  <a:gd name="adj" fmla="val 184375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598516" name="Object 52"/>
              <p:cNvGraphicFramePr>
                <a:graphicFrameLocks noChangeAspect="1"/>
              </p:cNvGraphicFramePr>
              <p:nvPr/>
            </p:nvGraphicFramePr>
            <p:xfrm>
              <a:off x="1776" y="3264"/>
              <a:ext cx="624" cy="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966" name="Photo Editor Photo" r:id="rId4" imgW="1457143" imgH="1428949" progId="MSPhotoEd.3">
                      <p:embed/>
                    </p:oleObj>
                  </mc:Choice>
                  <mc:Fallback>
                    <p:oleObj name="Photo Editor Photo" r:id="rId4" imgW="1457143" imgH="1428949" progId="MSPhotoEd.3">
                      <p:embed/>
                      <p:pic>
                        <p:nvPicPr>
                          <p:cNvPr id="1598516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6" y="3264"/>
                            <a:ext cx="624" cy="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98517" name="Oval 53"/>
              <p:cNvSpPr>
                <a:spLocks noChangeArrowheads="1"/>
              </p:cNvSpPr>
              <p:nvPr/>
            </p:nvSpPr>
            <p:spPr bwMode="auto">
              <a:xfrm>
                <a:off x="3216" y="3216"/>
                <a:ext cx="192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518" name="Line 54"/>
              <p:cNvSpPr>
                <a:spLocks noChangeShapeType="1"/>
              </p:cNvSpPr>
              <p:nvPr/>
            </p:nvSpPr>
            <p:spPr bwMode="auto">
              <a:xfrm>
                <a:off x="3312" y="34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519" name="Line 55"/>
              <p:cNvSpPr>
                <a:spLocks noChangeShapeType="1"/>
              </p:cNvSpPr>
              <p:nvPr/>
            </p:nvSpPr>
            <p:spPr bwMode="auto">
              <a:xfrm flipH="1">
                <a:off x="3216" y="3696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520" name="Line 56"/>
              <p:cNvSpPr>
                <a:spLocks noChangeShapeType="1"/>
              </p:cNvSpPr>
              <p:nvPr/>
            </p:nvSpPr>
            <p:spPr bwMode="auto">
              <a:xfrm>
                <a:off x="3312" y="369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521" name="Line 57"/>
              <p:cNvSpPr>
                <a:spLocks noChangeShapeType="1"/>
              </p:cNvSpPr>
              <p:nvPr/>
            </p:nvSpPr>
            <p:spPr bwMode="auto">
              <a:xfrm flipH="1">
                <a:off x="3216" y="34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522" name="Line 58"/>
              <p:cNvSpPr>
                <a:spLocks noChangeShapeType="1"/>
              </p:cNvSpPr>
              <p:nvPr/>
            </p:nvSpPr>
            <p:spPr bwMode="auto">
              <a:xfrm>
                <a:off x="3312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523" name="Line 59"/>
              <p:cNvSpPr>
                <a:spLocks noChangeShapeType="1"/>
              </p:cNvSpPr>
              <p:nvPr/>
            </p:nvSpPr>
            <p:spPr bwMode="auto">
              <a:xfrm>
                <a:off x="3216" y="316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524" name="Line 60"/>
              <p:cNvSpPr>
                <a:spLocks noChangeShapeType="1"/>
              </p:cNvSpPr>
              <p:nvPr/>
            </p:nvSpPr>
            <p:spPr bwMode="auto">
              <a:xfrm>
                <a:off x="3360" y="3312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525" name="Freeform 61"/>
              <p:cNvSpPr>
                <a:spLocks/>
              </p:cNvSpPr>
              <p:nvPr/>
            </p:nvSpPr>
            <p:spPr bwMode="auto">
              <a:xfrm>
                <a:off x="3408" y="3352"/>
                <a:ext cx="48" cy="56"/>
              </a:xfrm>
              <a:custGeom>
                <a:avLst/>
                <a:gdLst>
                  <a:gd name="T0" fmla="*/ 0 w 48"/>
                  <a:gd name="T1" fmla="*/ 0 h 56"/>
                  <a:gd name="T2" fmla="*/ 48 w 48"/>
                  <a:gd name="T3" fmla="*/ 48 h 56"/>
                  <a:gd name="T4" fmla="*/ 0 w 48"/>
                  <a:gd name="T5" fmla="*/ 4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56">
                    <a:moveTo>
                      <a:pt x="0" y="0"/>
                    </a:moveTo>
                    <a:cubicBezTo>
                      <a:pt x="24" y="20"/>
                      <a:pt x="48" y="40"/>
                      <a:pt x="48" y="48"/>
                    </a:cubicBezTo>
                    <a:cubicBezTo>
                      <a:pt x="48" y="56"/>
                      <a:pt x="24" y="52"/>
                      <a:pt x="0" y="4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526" name="Line 62"/>
              <p:cNvSpPr>
                <a:spLocks noChangeShapeType="1"/>
              </p:cNvSpPr>
              <p:nvPr/>
            </p:nvSpPr>
            <p:spPr bwMode="auto">
              <a:xfrm>
                <a:off x="3312" y="316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527" name="Line 63"/>
              <p:cNvSpPr>
                <a:spLocks noChangeShapeType="1"/>
              </p:cNvSpPr>
              <p:nvPr/>
            </p:nvSpPr>
            <p:spPr bwMode="auto">
              <a:xfrm flipH="1">
                <a:off x="3312" y="316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528" name="Freeform 64"/>
              <p:cNvSpPr>
                <a:spLocks/>
              </p:cNvSpPr>
              <p:nvPr/>
            </p:nvSpPr>
            <p:spPr bwMode="auto">
              <a:xfrm>
                <a:off x="3648" y="2208"/>
                <a:ext cx="560" cy="1488"/>
              </a:xfrm>
              <a:custGeom>
                <a:avLst/>
                <a:gdLst>
                  <a:gd name="T0" fmla="*/ 480 w 560"/>
                  <a:gd name="T1" fmla="*/ 0 h 1488"/>
                  <a:gd name="T2" fmla="*/ 480 w 560"/>
                  <a:gd name="T3" fmla="*/ 768 h 1488"/>
                  <a:gd name="T4" fmla="*/ 0 w 560"/>
                  <a:gd name="T5" fmla="*/ 1488 h 1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0" h="1488">
                    <a:moveTo>
                      <a:pt x="480" y="0"/>
                    </a:moveTo>
                    <a:cubicBezTo>
                      <a:pt x="520" y="260"/>
                      <a:pt x="560" y="520"/>
                      <a:pt x="480" y="768"/>
                    </a:cubicBezTo>
                    <a:cubicBezTo>
                      <a:pt x="400" y="1016"/>
                      <a:pt x="200" y="1252"/>
                      <a:pt x="0" y="1488"/>
                    </a:cubicBezTo>
                  </a:path>
                </a:pathLst>
              </a:custGeom>
              <a:noFill/>
              <a:ln w="2540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529" name="Freeform 65"/>
              <p:cNvSpPr>
                <a:spLocks/>
              </p:cNvSpPr>
              <p:nvPr/>
            </p:nvSpPr>
            <p:spPr bwMode="auto">
              <a:xfrm>
                <a:off x="2976" y="1872"/>
                <a:ext cx="896" cy="1392"/>
              </a:xfrm>
              <a:custGeom>
                <a:avLst/>
                <a:gdLst>
                  <a:gd name="T0" fmla="*/ 0 w 896"/>
                  <a:gd name="T1" fmla="*/ 0 h 1392"/>
                  <a:gd name="T2" fmla="*/ 816 w 896"/>
                  <a:gd name="T3" fmla="*/ 720 h 1392"/>
                  <a:gd name="T4" fmla="*/ 480 w 896"/>
                  <a:gd name="T5" fmla="*/ 1392 h 1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96" h="1392">
                    <a:moveTo>
                      <a:pt x="0" y="0"/>
                    </a:moveTo>
                    <a:cubicBezTo>
                      <a:pt x="368" y="244"/>
                      <a:pt x="736" y="488"/>
                      <a:pt x="816" y="720"/>
                    </a:cubicBezTo>
                    <a:cubicBezTo>
                      <a:pt x="896" y="952"/>
                      <a:pt x="688" y="1172"/>
                      <a:pt x="480" y="1392"/>
                    </a:cubicBezTo>
                  </a:path>
                </a:pathLst>
              </a:custGeom>
              <a:noFill/>
              <a:ln w="2540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530" name="Freeform 66"/>
              <p:cNvSpPr>
                <a:spLocks/>
              </p:cNvSpPr>
              <p:nvPr/>
            </p:nvSpPr>
            <p:spPr bwMode="auto">
              <a:xfrm>
                <a:off x="1104" y="1824"/>
                <a:ext cx="1104" cy="1392"/>
              </a:xfrm>
              <a:custGeom>
                <a:avLst/>
                <a:gdLst>
                  <a:gd name="T0" fmla="*/ 0 w 1104"/>
                  <a:gd name="T1" fmla="*/ 0 h 1392"/>
                  <a:gd name="T2" fmla="*/ 912 w 1104"/>
                  <a:gd name="T3" fmla="*/ 1008 h 1392"/>
                  <a:gd name="T4" fmla="*/ 1104 w 1104"/>
                  <a:gd name="T5" fmla="*/ 1392 h 1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04" h="1392">
                    <a:moveTo>
                      <a:pt x="0" y="0"/>
                    </a:moveTo>
                    <a:cubicBezTo>
                      <a:pt x="364" y="388"/>
                      <a:pt x="728" y="776"/>
                      <a:pt x="912" y="1008"/>
                    </a:cubicBezTo>
                    <a:cubicBezTo>
                      <a:pt x="1096" y="1240"/>
                      <a:pt x="1100" y="1316"/>
                      <a:pt x="1104" y="1392"/>
                    </a:cubicBezTo>
                  </a:path>
                </a:pathLst>
              </a:custGeom>
              <a:noFill/>
              <a:ln w="2540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98531" name="Group 67"/>
            <p:cNvGrpSpPr>
              <a:grpSpLocks/>
            </p:cNvGrpSpPr>
            <p:nvPr/>
          </p:nvGrpSpPr>
          <p:grpSpPr bwMode="auto">
            <a:xfrm>
              <a:off x="96" y="2064"/>
              <a:ext cx="1253" cy="872"/>
              <a:chOff x="96" y="2064"/>
              <a:chExt cx="1253" cy="872"/>
            </a:xfrm>
          </p:grpSpPr>
          <p:sp>
            <p:nvSpPr>
              <p:cNvPr id="1598532" name="Text Box 68"/>
              <p:cNvSpPr txBox="1">
                <a:spLocks noChangeArrowheads="1"/>
              </p:cNvSpPr>
              <p:nvPr/>
            </p:nvSpPr>
            <p:spPr bwMode="auto">
              <a:xfrm>
                <a:off x="192" y="2256"/>
                <a:ext cx="1157" cy="6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Dog(d1).</a:t>
                </a:r>
              </a:p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Boy(b1).</a:t>
                </a:r>
              </a:p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Playground(p1).</a:t>
                </a:r>
              </a:p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Chasing(d1,b1,p1).</a:t>
                </a:r>
              </a:p>
            </p:txBody>
          </p:sp>
          <p:sp>
            <p:nvSpPr>
              <p:cNvPr id="1598533" name="Text Box 69"/>
              <p:cNvSpPr txBox="1">
                <a:spLocks noChangeArrowheads="1"/>
              </p:cNvSpPr>
              <p:nvPr/>
            </p:nvSpPr>
            <p:spPr bwMode="auto">
              <a:xfrm>
                <a:off x="96" y="2064"/>
                <a:ext cx="122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solidFill>
                      <a:srgbClr val="CC0000"/>
                    </a:solidFill>
                    <a:latin typeface="Arial" charset="0"/>
                  </a:rPr>
                  <a:t>Semantic analysis</a:t>
                </a:r>
              </a:p>
            </p:txBody>
          </p:sp>
        </p:grpSp>
        <p:sp>
          <p:nvSpPr>
            <p:cNvPr id="1598534" name="Text Box 70"/>
            <p:cNvSpPr txBox="1">
              <a:spLocks noChangeArrowheads="1"/>
            </p:cNvSpPr>
            <p:nvPr/>
          </p:nvSpPr>
          <p:spPr bwMode="auto">
            <a:xfrm>
              <a:off x="4719" y="1205"/>
              <a:ext cx="1151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 dirty="0" smtClean="0">
                  <a:solidFill>
                    <a:srgbClr val="CC0000"/>
                  </a:solidFill>
                  <a:latin typeface="Arial" charset="0"/>
                </a:rPr>
                <a:t>Lexical/syntactic</a:t>
              </a:r>
              <a:endParaRPr lang="en-US" sz="1600" b="1" dirty="0">
                <a:solidFill>
                  <a:srgbClr val="CC0000"/>
                </a:solidFill>
                <a:latin typeface="Arial" charset="0"/>
              </a:endParaRPr>
            </a:p>
            <a:p>
              <a:pPr algn="ctr" eaLnBrk="0" hangingPunct="0"/>
              <a:r>
                <a:rPr lang="en-US" sz="1600" b="1" dirty="0">
                  <a:solidFill>
                    <a:srgbClr val="CC0000"/>
                  </a:solidFill>
                  <a:latin typeface="Arial" charset="0"/>
                </a:rPr>
                <a:t>analysis</a:t>
              </a:r>
            </a:p>
            <a:p>
              <a:pPr algn="ctr" eaLnBrk="0" hangingPunct="0"/>
              <a:r>
                <a:rPr lang="en-US" sz="1600" b="1" dirty="0">
                  <a:solidFill>
                    <a:srgbClr val="CC0000"/>
                  </a:solidFill>
                  <a:latin typeface="Arial" charset="0"/>
                </a:rPr>
                <a:t>(part-of-speech</a:t>
              </a:r>
            </a:p>
            <a:p>
              <a:pPr algn="ctr" eaLnBrk="0" hangingPunct="0"/>
              <a:r>
                <a:rPr lang="en-US" sz="1600" b="1" dirty="0">
                  <a:solidFill>
                    <a:srgbClr val="CC0000"/>
                  </a:solidFill>
                  <a:latin typeface="Arial" charset="0"/>
                </a:rPr>
                <a:t>tagging)</a:t>
              </a:r>
            </a:p>
          </p:txBody>
        </p:sp>
        <p:sp>
          <p:nvSpPr>
            <p:cNvPr id="1598535" name="Text Box 71"/>
            <p:cNvSpPr txBox="1">
              <a:spLocks noChangeArrowheads="1"/>
            </p:cNvSpPr>
            <p:nvPr/>
          </p:nvSpPr>
          <p:spPr bwMode="auto">
            <a:xfrm>
              <a:off x="4224" y="2160"/>
              <a:ext cx="122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CC0000"/>
                  </a:solidFill>
                  <a:latin typeface="Arial" charset="0"/>
                </a:rPr>
                <a:t>Syntactic analysis</a:t>
              </a:r>
            </a:p>
            <a:p>
              <a:pPr algn="ctr" eaLnBrk="0" hangingPunct="0"/>
              <a:r>
                <a:rPr lang="en-US" sz="1600" b="1">
                  <a:solidFill>
                    <a:srgbClr val="CC0000"/>
                  </a:solidFill>
                  <a:latin typeface="Arial" charset="0"/>
                </a:rPr>
                <a:t>(Parsing)</a:t>
              </a:r>
            </a:p>
          </p:txBody>
        </p:sp>
        <p:grpSp>
          <p:nvGrpSpPr>
            <p:cNvPr id="1598536" name="Group 72"/>
            <p:cNvGrpSpPr>
              <a:grpSpLocks/>
            </p:cNvGrpSpPr>
            <p:nvPr/>
          </p:nvGrpSpPr>
          <p:grpSpPr bwMode="auto">
            <a:xfrm>
              <a:off x="3914" y="3216"/>
              <a:ext cx="1846" cy="942"/>
              <a:chOff x="3914" y="3216"/>
              <a:chExt cx="1846" cy="942"/>
            </a:xfrm>
          </p:grpSpPr>
          <p:sp>
            <p:nvSpPr>
              <p:cNvPr id="1598537" name="Text Box 73"/>
              <p:cNvSpPr txBox="1">
                <a:spLocks noChangeArrowheads="1"/>
              </p:cNvSpPr>
              <p:nvPr/>
            </p:nvSpPr>
            <p:spPr bwMode="auto">
              <a:xfrm>
                <a:off x="3914" y="3216"/>
                <a:ext cx="1846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latin typeface="Times New Roman" pitchFamily="18" charset="0"/>
                  </a:rPr>
                  <a:t>A person saying this may</a:t>
                </a:r>
              </a:p>
              <a:p>
                <a:pPr algn="ctr" eaLnBrk="0" hangingPunct="0"/>
                <a:r>
                  <a:rPr lang="en-US" sz="1600" b="1">
                    <a:latin typeface="Times New Roman" pitchFamily="18" charset="0"/>
                  </a:rPr>
                  <a:t>be reminding another person to</a:t>
                </a:r>
              </a:p>
              <a:p>
                <a:pPr algn="ctr" eaLnBrk="0" hangingPunct="0"/>
                <a:r>
                  <a:rPr lang="en-US" sz="1600" b="1">
                    <a:latin typeface="Times New Roman" pitchFamily="18" charset="0"/>
                  </a:rPr>
                  <a:t>get the dog back… </a:t>
                </a:r>
              </a:p>
            </p:txBody>
          </p:sp>
          <p:sp>
            <p:nvSpPr>
              <p:cNvPr id="1598538" name="Text Box 74"/>
              <p:cNvSpPr txBox="1">
                <a:spLocks noChangeArrowheads="1"/>
              </p:cNvSpPr>
              <p:nvPr/>
            </p:nvSpPr>
            <p:spPr bwMode="auto">
              <a:xfrm>
                <a:off x="4156" y="3792"/>
                <a:ext cx="1276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solidFill>
                      <a:srgbClr val="CC0000"/>
                    </a:solidFill>
                    <a:latin typeface="Arial" charset="0"/>
                  </a:rPr>
                  <a:t>Pragmatic analysis</a:t>
                </a:r>
              </a:p>
              <a:p>
                <a:pPr algn="ctr" eaLnBrk="0" hangingPunct="0"/>
                <a:r>
                  <a:rPr lang="en-US" sz="1600" b="1">
                    <a:solidFill>
                      <a:srgbClr val="CC0000"/>
                    </a:solidFill>
                    <a:latin typeface="Arial" charset="0"/>
                  </a:rPr>
                  <a:t>(speech act)</a:t>
                </a:r>
              </a:p>
            </p:txBody>
          </p:sp>
        </p:grpSp>
        <p:grpSp>
          <p:nvGrpSpPr>
            <p:cNvPr id="1598539" name="Group 75"/>
            <p:cNvGrpSpPr>
              <a:grpSpLocks/>
            </p:cNvGrpSpPr>
            <p:nvPr/>
          </p:nvGrpSpPr>
          <p:grpSpPr bwMode="auto">
            <a:xfrm>
              <a:off x="144" y="2880"/>
              <a:ext cx="1614" cy="1124"/>
              <a:chOff x="144" y="2880"/>
              <a:chExt cx="1614" cy="1124"/>
            </a:xfrm>
          </p:grpSpPr>
          <p:sp>
            <p:nvSpPr>
              <p:cNvPr id="1598540" name="Text Box 76"/>
              <p:cNvSpPr txBox="1">
                <a:spLocks noChangeArrowheads="1"/>
              </p:cNvSpPr>
              <p:nvPr/>
            </p:nvSpPr>
            <p:spPr bwMode="auto">
              <a:xfrm>
                <a:off x="144" y="3120"/>
                <a:ext cx="1614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Scared(x) if Chasing(_,x,_).</a:t>
                </a:r>
              </a:p>
            </p:txBody>
          </p:sp>
          <p:sp>
            <p:nvSpPr>
              <p:cNvPr id="1598541" name="Text Box 77"/>
              <p:cNvSpPr txBox="1">
                <a:spLocks noChangeArrowheads="1"/>
              </p:cNvSpPr>
              <p:nvPr/>
            </p:nvSpPr>
            <p:spPr bwMode="auto">
              <a:xfrm>
                <a:off x="576" y="2880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1598542" name="AutoShape 78"/>
              <p:cNvSpPr>
                <a:spLocks noChangeArrowheads="1"/>
              </p:cNvSpPr>
              <p:nvPr/>
            </p:nvSpPr>
            <p:spPr bwMode="auto">
              <a:xfrm>
                <a:off x="576" y="3408"/>
                <a:ext cx="240" cy="135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543" name="Rectangle 79"/>
              <p:cNvSpPr>
                <a:spLocks noChangeArrowheads="1"/>
              </p:cNvSpPr>
              <p:nvPr/>
            </p:nvSpPr>
            <p:spPr bwMode="auto">
              <a:xfrm>
                <a:off x="288" y="3600"/>
                <a:ext cx="71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latin typeface="Times New Roman" pitchFamily="18" charset="0"/>
                  </a:rPr>
                  <a:t>Scared(b1)</a:t>
                </a:r>
              </a:p>
            </p:txBody>
          </p:sp>
          <p:sp>
            <p:nvSpPr>
              <p:cNvPr id="1598544" name="Text Box 80"/>
              <p:cNvSpPr txBox="1">
                <a:spLocks noChangeArrowheads="1"/>
              </p:cNvSpPr>
              <p:nvPr/>
            </p:nvSpPr>
            <p:spPr bwMode="auto">
              <a:xfrm>
                <a:off x="268" y="3792"/>
                <a:ext cx="68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 b="1">
                    <a:solidFill>
                      <a:srgbClr val="CC0000"/>
                    </a:solidFill>
                    <a:latin typeface="Arial" charset="0"/>
                  </a:rPr>
                  <a:t>Inference</a:t>
                </a:r>
              </a:p>
            </p:txBody>
          </p:sp>
        </p:grpSp>
      </p:grpSp>
      <p:sp>
        <p:nvSpPr>
          <p:cNvPr id="1598545" name="Text Box 81"/>
          <p:cNvSpPr txBox="1">
            <a:spLocks noChangeArrowheads="1"/>
          </p:cNvSpPr>
          <p:nvPr/>
        </p:nvSpPr>
        <p:spPr bwMode="auto">
          <a:xfrm>
            <a:off x="0" y="6553200"/>
            <a:ext cx="4498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charset="0"/>
              </a:rPr>
              <a:t>(Taken from ChengXiang Zhai, CS 397cxz – Fall 2003)</a:t>
            </a:r>
          </a:p>
        </p:txBody>
      </p:sp>
    </p:spTree>
    <p:extLst>
      <p:ext uri="{BB962C8B-B14F-4D97-AF65-F5344CB8AC3E}">
        <p14:creationId xmlns:p14="http://schemas.microsoft.com/office/powerpoint/2010/main" val="128874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Due next week:</a:t>
            </a:r>
            <a:br>
              <a:rPr lang="en-US" dirty="0" smtClean="0"/>
            </a:br>
            <a:r>
              <a:rPr lang="en-US" dirty="0" smtClean="0"/>
              <a:t>Assignment 1 (HW1)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Ink Free" panose="03080402000500000000" pitchFamily="66" charset="0"/>
              </a:rPr>
              <a:t>Questions?</a:t>
            </a:r>
            <a:endParaRPr lang="en-US" dirty="0">
              <a:latin typeface="Ink Free" panose="03080402000500000000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77000"/>
            <a:ext cx="1905000" cy="381000"/>
          </a:xfrm>
        </p:spPr>
        <p:txBody>
          <a:bodyPr/>
          <a:lstStyle/>
          <a:p>
            <a:pPr>
              <a:defRPr/>
            </a:pPr>
            <a:fld id="{4BE111D0-796C-4BD6-93A8-57CA45BBB99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6105792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 of text representations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62125"/>
            <a:ext cx="84582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dirty="0">
                <a:solidFill>
                  <a:srgbClr val="C9C9C9"/>
                </a:solidFill>
              </a:rPr>
              <a:t>Character 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solidFill>
                  <a:srgbClr val="C9C9C9"/>
                </a:solidFill>
              </a:rPr>
              <a:t>Words</a:t>
            </a:r>
          </a:p>
          <a:p>
            <a:pPr>
              <a:lnSpc>
                <a:spcPct val="90000"/>
              </a:lnSpc>
            </a:pPr>
            <a:r>
              <a:rPr lang="en-US" sz="2100" dirty="0" smtClean="0">
                <a:solidFill>
                  <a:srgbClr val="C9C9C9"/>
                </a:solidFill>
              </a:rPr>
              <a:t>N-grams</a:t>
            </a:r>
            <a:endParaRPr lang="en-US" sz="2100" dirty="0">
              <a:solidFill>
                <a:srgbClr val="C9C9C9"/>
              </a:solidFill>
            </a:endParaRPr>
          </a:p>
          <a:p>
            <a:pPr>
              <a:lnSpc>
                <a:spcPct val="90000"/>
              </a:lnSpc>
            </a:pPr>
            <a:endParaRPr lang="en-US" sz="2100" b="1" dirty="0" smtClean="0"/>
          </a:p>
          <a:p>
            <a:pPr>
              <a:lnSpc>
                <a:spcPct val="90000"/>
              </a:lnSpc>
            </a:pPr>
            <a:r>
              <a:rPr lang="en-US" sz="2100" b="1" dirty="0" smtClean="0"/>
              <a:t>Part-of-speech </a:t>
            </a:r>
            <a:r>
              <a:rPr lang="en-US" sz="2100" b="1" dirty="0"/>
              <a:t>tags</a:t>
            </a:r>
          </a:p>
          <a:p>
            <a:pPr>
              <a:lnSpc>
                <a:spcPct val="90000"/>
              </a:lnSpc>
            </a:pPr>
            <a:r>
              <a:rPr lang="en-US" sz="2100" dirty="0" smtClean="0">
                <a:solidFill>
                  <a:srgbClr val="C9C9C9"/>
                </a:solidFill>
              </a:rPr>
              <a:t>Sentence Parsing</a:t>
            </a:r>
            <a:endParaRPr lang="en-US" sz="2100" dirty="0">
              <a:solidFill>
                <a:srgbClr val="C9C9C9"/>
              </a:solidFill>
            </a:endParaRPr>
          </a:p>
        </p:txBody>
      </p:sp>
      <p:sp>
        <p:nvSpPr>
          <p:cNvPr id="576516" name="Line 4"/>
          <p:cNvSpPr>
            <a:spLocks noChangeShapeType="1"/>
          </p:cNvSpPr>
          <p:nvPr/>
        </p:nvSpPr>
        <p:spPr bwMode="auto">
          <a:xfrm>
            <a:off x="533400" y="4648200"/>
            <a:ext cx="655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17" name="Line 5"/>
          <p:cNvSpPr>
            <a:spLocks noChangeShapeType="1"/>
          </p:cNvSpPr>
          <p:nvPr/>
        </p:nvSpPr>
        <p:spPr bwMode="auto">
          <a:xfrm>
            <a:off x="533400" y="3200400"/>
            <a:ext cx="655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18" name="WordArt 6"/>
          <p:cNvSpPr>
            <a:spLocks noChangeArrowheads="1" noChangeShapeType="1" noTextEdit="1"/>
          </p:cNvSpPr>
          <p:nvPr/>
        </p:nvSpPr>
        <p:spPr bwMode="auto">
          <a:xfrm>
            <a:off x="6781800" y="1905000"/>
            <a:ext cx="1600200" cy="8747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Lexical</a:t>
            </a:r>
          </a:p>
        </p:txBody>
      </p:sp>
      <p:sp>
        <p:nvSpPr>
          <p:cNvPr id="576519" name="WordArt 7"/>
          <p:cNvSpPr>
            <a:spLocks noChangeArrowheads="1" noChangeShapeType="1" noTextEdit="1"/>
          </p:cNvSpPr>
          <p:nvPr/>
        </p:nvSpPr>
        <p:spPr bwMode="auto">
          <a:xfrm>
            <a:off x="6705600" y="3733800"/>
            <a:ext cx="1781175" cy="657225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Syntactic</a:t>
            </a:r>
          </a:p>
        </p:txBody>
      </p:sp>
      <p:sp>
        <p:nvSpPr>
          <p:cNvPr id="576520" name="WordArt 8"/>
          <p:cNvSpPr>
            <a:spLocks noChangeArrowheads="1" noChangeShapeType="1" noTextEdit="1"/>
          </p:cNvSpPr>
          <p:nvPr/>
        </p:nvSpPr>
        <p:spPr bwMode="auto">
          <a:xfrm>
            <a:off x="6781800" y="5029200"/>
            <a:ext cx="1790700" cy="8318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99" lon="19439998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Semantic</a:t>
            </a:r>
          </a:p>
        </p:txBody>
      </p:sp>
    </p:spTree>
    <p:extLst>
      <p:ext uri="{BB962C8B-B14F-4D97-AF65-F5344CB8AC3E}">
        <p14:creationId xmlns:p14="http://schemas.microsoft.com/office/powerpoint/2010/main" val="206174111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7391400" cy="914082"/>
          </a:xfrm>
        </p:spPr>
        <p:txBody>
          <a:bodyPr/>
          <a:lstStyle/>
          <a:p>
            <a:r>
              <a:rPr lang="en-US" dirty="0" smtClean="0"/>
              <a:t>Part-of-Speech</a:t>
            </a:r>
            <a:endParaRPr lang="en-US" dirty="0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By </a:t>
            </a:r>
            <a:r>
              <a:rPr lang="en-US" sz="2600" dirty="0"/>
              <a:t>introducing part-of-speech tags we introduce </a:t>
            </a:r>
            <a:r>
              <a:rPr lang="en-US" sz="2600" b="1" dirty="0" smtClean="0"/>
              <a:t>word classes</a:t>
            </a:r>
            <a:r>
              <a:rPr lang="en-US" sz="2600" dirty="0" smtClean="0"/>
              <a:t> </a:t>
            </a:r>
            <a:r>
              <a:rPr lang="en-US" sz="2600" dirty="0"/>
              <a:t>enabling to </a:t>
            </a:r>
            <a:r>
              <a:rPr lang="en-US" sz="2600" dirty="0" smtClean="0"/>
              <a:t>differentiate the </a:t>
            </a:r>
            <a:r>
              <a:rPr lang="en-US" sz="2600" u="sng" dirty="0" smtClean="0"/>
              <a:t>function</a:t>
            </a:r>
            <a:r>
              <a:rPr lang="en-US" sz="2600" dirty="0" smtClean="0"/>
              <a:t> of words </a:t>
            </a:r>
            <a:r>
              <a:rPr lang="en-US" sz="2600" u="sng" dirty="0" smtClean="0"/>
              <a:t>in a sentence</a:t>
            </a:r>
          </a:p>
          <a:p>
            <a:pPr marL="365125" indent="-255588"/>
            <a:r>
              <a:rPr lang="en-US" dirty="0" smtClean="0"/>
              <a:t>Words </a:t>
            </a:r>
            <a:r>
              <a:rPr lang="en-US" dirty="0"/>
              <a:t>that somehow ‘behave’ alike:</a:t>
            </a:r>
          </a:p>
          <a:p>
            <a:pPr marL="620713" lvl="1" indent="-228600"/>
            <a:r>
              <a:rPr lang="en-US" dirty="0"/>
              <a:t>Appear in similar contexts</a:t>
            </a:r>
          </a:p>
          <a:p>
            <a:pPr marL="620713" lvl="1" indent="-228600"/>
            <a:r>
              <a:rPr lang="en-US" dirty="0"/>
              <a:t>Perform similar functions in sentences</a:t>
            </a:r>
          </a:p>
          <a:p>
            <a:pPr marL="620713" lvl="1" indent="-228600"/>
            <a:r>
              <a:rPr lang="en-US" dirty="0"/>
              <a:t>Undergo similar transformations</a:t>
            </a:r>
          </a:p>
          <a:p>
            <a:pPr marL="365125" indent="-255588"/>
            <a:r>
              <a:rPr lang="en-US" dirty="0"/>
              <a:t>~9 traditional </a:t>
            </a:r>
            <a:r>
              <a:rPr lang="en-US" dirty="0" smtClean="0">
                <a:solidFill>
                  <a:srgbClr val="C00000"/>
                </a:solidFill>
              </a:rPr>
              <a:t>Parts </a:t>
            </a:r>
            <a:r>
              <a:rPr lang="en-US" dirty="0">
                <a:solidFill>
                  <a:srgbClr val="C00000"/>
                </a:solidFill>
              </a:rPr>
              <a:t>of </a:t>
            </a:r>
            <a:r>
              <a:rPr lang="en-US" dirty="0" smtClean="0">
                <a:solidFill>
                  <a:srgbClr val="C00000"/>
                </a:solidFill>
              </a:rPr>
              <a:t>Speech</a:t>
            </a:r>
            <a:endParaRPr lang="en-US" dirty="0">
              <a:solidFill>
                <a:srgbClr val="C00000"/>
              </a:solidFill>
            </a:endParaRPr>
          </a:p>
          <a:p>
            <a:pPr marL="620713" lvl="1" indent="-228600"/>
            <a:r>
              <a:rPr lang="en-US" dirty="0">
                <a:solidFill>
                  <a:srgbClr val="C00000"/>
                </a:solidFill>
              </a:rPr>
              <a:t>Noun, verb, adjective, article, preposition, adverb, interjection, pronoun, conjunction</a:t>
            </a:r>
          </a:p>
          <a:p>
            <a:endParaRPr lang="en-US" sz="2200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8178387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POS?</a:t>
            </a:r>
            <a:endParaRPr lang="en-US" dirty="0"/>
          </a:p>
        </p:txBody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Often want to know what part of speech (POS) or word class (</a:t>
            </a:r>
            <a:r>
              <a:rPr lang="en-US" sz="2400" dirty="0" err="1"/>
              <a:t>noun,verb</a:t>
            </a:r>
            <a:r>
              <a:rPr lang="en-US" sz="2400" dirty="0"/>
              <a:t>,…) should be assigned to words in a piece of text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Part-of-speech information is used for “information extraction” where we are interested in e.g. named entities which are “noun phrases”</a:t>
            </a:r>
          </a:p>
          <a:p>
            <a:endParaRPr lang="en-US" sz="2200" dirty="0"/>
          </a:p>
          <a:p>
            <a:r>
              <a:rPr lang="en-US" sz="2400" dirty="0"/>
              <a:t>Another possible use is </a:t>
            </a:r>
            <a:r>
              <a:rPr lang="en-US" sz="2400" dirty="0">
                <a:solidFill>
                  <a:srgbClr val="C00000"/>
                </a:solidFill>
              </a:rPr>
              <a:t>reduction of the vocabulary </a:t>
            </a:r>
            <a:r>
              <a:rPr lang="en-US" sz="2400" dirty="0"/>
              <a:t>(features)</a:t>
            </a:r>
          </a:p>
          <a:p>
            <a:pPr lvl="2"/>
            <a:r>
              <a:rPr lang="en-US" b="1" i="1" u="sng" dirty="0"/>
              <a:t>nouns</a:t>
            </a:r>
            <a:r>
              <a:rPr lang="en-US" dirty="0"/>
              <a:t> may carry most of the information in text documents</a:t>
            </a:r>
          </a:p>
        </p:txBody>
      </p:sp>
      <p:sp>
        <p:nvSpPr>
          <p:cNvPr id="107523" name="Slide Number Placeholder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53526860-1E3F-4601-B1DE-989097851629}" type="slidenum">
              <a:rPr lang="en-US" sz="1000">
                <a:latin typeface="Arial" pitchFamily="34" charset="0"/>
              </a:rPr>
              <a:pPr algn="r" eaLnBrk="1" hangingPunct="1"/>
              <a:t>8</a:t>
            </a:fld>
            <a:endParaRPr lang="en-US" sz="10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21355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Part-of-speech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Part-of-speech tagging </a:t>
            </a:r>
            <a:r>
              <a:rPr lang="en-US" dirty="0" smtClean="0"/>
              <a:t>assigns POS labels to words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dirty="0" smtClean="0"/>
              <a:t>		     JJ          JJ    NNS   VBP       RB</a:t>
            </a:r>
          </a:p>
          <a:p>
            <a:pPr>
              <a:buNone/>
            </a:pPr>
            <a:r>
              <a:rPr lang="en-US" b="1" dirty="0" smtClean="0"/>
              <a:t>       Colorless green ideas sleep furiously.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928033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" grpId="2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&#10;\setlength{\textwidth}{9in}&#10;&#10;\setlength{\parindent}{0in}&#10;\setlength{\parskip}{.1in}&#10;\hyphenpenalty 10000&#10;\boldmath&#10;\newcommand{\bi}{\begin{itemize}\item}&#10;\newcommand{\ei}{\end{itemize}}&#10;\newcommand{\vs}{\vspace{.05in}}&#10;\newcommand{\vsb}{\vspace{.1in}}&#10;&#10;{\bf Simply assign each word its most likely POS.  &#10;&#10;Success rate: 91\%!}&#10;&#10;\vsb&#10;\begin{center}&#10;\begin{tabular}{|c||c|c|c|} \hline&#10;{\bf Word} &amp;\multicolumn{3}{|c|}{\bf POS listings in Brown}\\ \hline\hline&#10;heat &amp;noun/89 &amp;{\bf verb/5} &amp; \\\hline&#10;oil &amp;{\bf noun/87} &amp;&amp;\\\hline&#10;in &amp;{\bf prep/20731} &amp;noun/1 &amp;adv/462 \\\hline&#10;a &amp;{\bf det/22943} &amp;noun/50 &amp;noun-proper/30\\\hline&#10;large &amp;{\bf adj/354} &amp;noun/2 &amp;adv/5\\\hline&#10;pot &amp;{\bf noun/27} &amp;&amp;\\ \hline&#10;\end{tabular}&#10;\end{center}&#10;&#10;&#10;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520"/>
  <p:tag name="PICTUREFILESIZE" val="156107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17364</TotalTime>
  <Words>2281</Words>
  <Application>Microsoft Office PowerPoint</Application>
  <PresentationFormat>On-screen Show (4:3)</PresentationFormat>
  <Paragraphs>510</Paragraphs>
  <Slides>43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7" baseType="lpstr">
      <vt:lpstr>Arial</vt:lpstr>
      <vt:lpstr>Berlin Sans FB Demi</vt:lpstr>
      <vt:lpstr>Brush Script MT</vt:lpstr>
      <vt:lpstr>Calibri</vt:lpstr>
      <vt:lpstr>Impact</vt:lpstr>
      <vt:lpstr>Ink Free</vt:lpstr>
      <vt:lpstr>Symbol</vt:lpstr>
      <vt:lpstr>Tahoma</vt:lpstr>
      <vt:lpstr>Times New Roman</vt:lpstr>
      <vt:lpstr>Wingdings</vt:lpstr>
      <vt:lpstr>Blends</vt:lpstr>
      <vt:lpstr>Photo Editor Photo</vt:lpstr>
      <vt:lpstr>Equation</vt:lpstr>
      <vt:lpstr>Visio</vt:lpstr>
      <vt:lpstr>Week 3: Text representation II</vt:lpstr>
      <vt:lpstr>From last week…</vt:lpstr>
      <vt:lpstr>What’s important this week?</vt:lpstr>
      <vt:lpstr>Lab 2 (Python/NLTK)</vt:lpstr>
      <vt:lpstr>Due next week: Assignment 1 (HW1)</vt:lpstr>
      <vt:lpstr>Levels of text representations</vt:lpstr>
      <vt:lpstr>Part-of-Speech</vt:lpstr>
      <vt:lpstr>Why POS?</vt:lpstr>
      <vt:lpstr>Part-of-speech tagging</vt:lpstr>
      <vt:lpstr>Part-of-Speech Table</vt:lpstr>
      <vt:lpstr>Part-of-Speech examples</vt:lpstr>
      <vt:lpstr>Closed vs. Open Class Words</vt:lpstr>
      <vt:lpstr>Open Class Words</vt:lpstr>
      <vt:lpstr>PowerPoint Presentation</vt:lpstr>
      <vt:lpstr>PowerPoint Presentation</vt:lpstr>
      <vt:lpstr>PowerPoint Presentation</vt:lpstr>
      <vt:lpstr>Penn Treebank Tagset</vt:lpstr>
      <vt:lpstr>Ambiguity</vt:lpstr>
      <vt:lpstr>How many words are ambiguous?</vt:lpstr>
      <vt:lpstr>Simplest approach?</vt:lpstr>
      <vt:lpstr>We have more information</vt:lpstr>
      <vt:lpstr>Bayes’ Rule</vt:lpstr>
      <vt:lpstr>What is a Markov model?</vt:lpstr>
      <vt:lpstr>Process as a HMM</vt:lpstr>
      <vt:lpstr>Three Questions for HMMs</vt:lpstr>
      <vt:lpstr>Part-of-Speech Tagging</vt:lpstr>
      <vt:lpstr>Sentence segmentation</vt:lpstr>
      <vt:lpstr>There is more: Words work in groups </vt:lpstr>
      <vt:lpstr>Syntax</vt:lpstr>
      <vt:lpstr>Sentence Parsing</vt:lpstr>
      <vt:lpstr>Context-free grammars (CFGs)</vt:lpstr>
      <vt:lpstr>Formal definition of Grammar (CFG)</vt:lpstr>
      <vt:lpstr>A phrase structure grammar</vt:lpstr>
      <vt:lpstr>Probabilistic context-free grammars (PCFGs)</vt:lpstr>
      <vt:lpstr>Finding P(τ)</vt:lpstr>
      <vt:lpstr>Finding P(τ)</vt:lpstr>
      <vt:lpstr>Parse Tree</vt:lpstr>
      <vt:lpstr>An Example</vt:lpstr>
      <vt:lpstr>Parse Tree</vt:lpstr>
      <vt:lpstr>Why Parsing?</vt:lpstr>
      <vt:lpstr>Questions?</vt:lpstr>
      <vt:lpstr>Appendix</vt:lpstr>
      <vt:lpstr>Natural Language Processing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7class</dc:title>
  <dc:creator>Jiawei Han</dc:creator>
  <cp:lastModifiedBy>EvKa EvKa</cp:lastModifiedBy>
  <cp:revision>835</cp:revision>
  <cp:lastPrinted>2017-10-02T19:18:37Z</cp:lastPrinted>
  <dcterms:created xsi:type="dcterms:W3CDTF">1998-06-19T04:38:52Z</dcterms:created>
  <dcterms:modified xsi:type="dcterms:W3CDTF">2020-01-21T19:06:11Z</dcterms:modified>
  <cp:category>data mining book slides</cp:category>
</cp:coreProperties>
</file>