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6"/>
  </p:notesMasterIdLst>
  <p:sldIdLst>
    <p:sldId id="256" r:id="rId2"/>
    <p:sldId id="266" r:id="rId3"/>
    <p:sldId id="257" r:id="rId4"/>
    <p:sldId id="272" r:id="rId5"/>
    <p:sldId id="258" r:id="rId6"/>
    <p:sldId id="270" r:id="rId7"/>
    <p:sldId id="276" r:id="rId8"/>
    <p:sldId id="295" r:id="rId9"/>
    <p:sldId id="297" r:id="rId10"/>
    <p:sldId id="279" r:id="rId11"/>
    <p:sldId id="282" r:id="rId12"/>
    <p:sldId id="290" r:id="rId13"/>
    <p:sldId id="293" r:id="rId14"/>
    <p:sldId id="284" r:id="rId15"/>
    <p:sldId id="287" r:id="rId16"/>
    <p:sldId id="285" r:id="rId17"/>
    <p:sldId id="292" r:id="rId18"/>
    <p:sldId id="286" r:id="rId19"/>
    <p:sldId id="288" r:id="rId20"/>
    <p:sldId id="289" r:id="rId21"/>
    <p:sldId id="291" r:id="rId22"/>
    <p:sldId id="281" r:id="rId23"/>
    <p:sldId id="296" r:id="rId24"/>
    <p:sldId id="267" r:id="rId25"/>
    <p:sldId id="269" r:id="rId26"/>
    <p:sldId id="271" r:id="rId27"/>
    <p:sldId id="274" r:id="rId28"/>
    <p:sldId id="275" r:id="rId29"/>
    <p:sldId id="277" r:id="rId30"/>
    <p:sldId id="280" r:id="rId31"/>
    <p:sldId id="278" r:id="rId32"/>
    <p:sldId id="283" r:id="rId33"/>
    <p:sldId id="294" r:id="rId34"/>
    <p:sldId id="265" r:id="rId35"/>
  </p:sldIdLst>
  <p:sldSz cx="9144000" cy="6858000" type="screen4x3"/>
  <p:notesSz cx="6858000" cy="9144000"/>
  <p:defaultTextStyle>
    <a:defPPr>
      <a:defRPr lang="zh-CN"/>
    </a:defPPr>
    <a:lvl1pPr marL="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D5827D-0CCD-4E5C-B122-3F6FCF527C54}">
          <p14:sldIdLst>
            <p14:sldId id="256"/>
            <p14:sldId id="266"/>
            <p14:sldId id="257"/>
            <p14:sldId id="272"/>
            <p14:sldId id="258"/>
            <p14:sldId id="270"/>
            <p14:sldId id="276"/>
            <p14:sldId id="295"/>
            <p14:sldId id="297"/>
            <p14:sldId id="279"/>
            <p14:sldId id="282"/>
            <p14:sldId id="290"/>
            <p14:sldId id="293"/>
            <p14:sldId id="284"/>
            <p14:sldId id="287"/>
            <p14:sldId id="285"/>
            <p14:sldId id="292"/>
            <p14:sldId id="286"/>
            <p14:sldId id="288"/>
            <p14:sldId id="289"/>
            <p14:sldId id="291"/>
            <p14:sldId id="281"/>
            <p14:sldId id="296"/>
            <p14:sldId id="267"/>
            <p14:sldId id="269"/>
            <p14:sldId id="271"/>
            <p14:sldId id="274"/>
            <p14:sldId id="275"/>
            <p14:sldId id="277"/>
            <p14:sldId id="280"/>
            <p14:sldId id="278"/>
            <p14:sldId id="283"/>
            <p14:sldId id="29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B73366"/>
    <a:srgbClr val="66168A"/>
    <a:srgbClr val="574755"/>
    <a:srgbClr val="192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06" autoAdjust="0"/>
  </p:normalViewPr>
  <p:slideViewPr>
    <p:cSldViewPr snapToGrid="0" snapToObjects="1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F929-FB50-4741-84D7-8CF100C351D5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B36C7-D541-4BF6-9714-E05BD683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按照惯例，其实我应该在开始时先讲和（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）类型。但遗憾的是，原生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中并没有和类型这个概念。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3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4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49CF-A045-8242-8B65-E2C12EB46815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0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E371164-8534-874E-A679-BAE3A77B556F}"/>
              </a:ext>
            </a:extLst>
          </p:cNvPr>
          <p:cNvSpPr txBox="1"/>
          <p:nvPr/>
        </p:nvSpPr>
        <p:spPr>
          <a:xfrm>
            <a:off x="2362315" y="2160355"/>
            <a:ext cx="7295371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静态类型的</a:t>
            </a:r>
            <a:r>
              <a:rPr kumimoji="1" lang="en-US" altLang="zh-CN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zh-CN" altLang="en-US" sz="3874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62E327-5293-E948-A36C-1F173DE8EBFD}"/>
              </a:ext>
            </a:extLst>
          </p:cNvPr>
          <p:cNvSpPr txBox="1"/>
          <p:nvPr/>
        </p:nvSpPr>
        <p:spPr>
          <a:xfrm>
            <a:off x="4753762" y="3604574"/>
            <a:ext cx="30108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Lyzh</a:t>
            </a:r>
            <a:r>
              <a:rPr kumimoji="1" lang="zh-CN" altLang="en-US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（刘知杭）</a:t>
            </a:r>
          </a:p>
        </p:txBody>
      </p:sp>
    </p:spTree>
    <p:extLst>
      <p:ext uri="{BB962C8B-B14F-4D97-AF65-F5344CB8AC3E}">
        <p14:creationId xmlns:p14="http://schemas.microsoft.com/office/powerpoint/2010/main" val="328195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08262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安装与使用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mypy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EEC4C-12EF-4127-AB86-B342FDB2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36" y="1553198"/>
            <a:ext cx="5912528" cy="3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17181A-3BC2-40E7-91ED-B3B65B56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5492"/>
            <a:ext cx="9144000" cy="35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653290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就和往常一样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——Any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3E9A27-2C27-40A4-AC7F-8D2A7AB6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08" y="1539811"/>
            <a:ext cx="6764784" cy="3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17586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Object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和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Any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不可混为一谈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6D3DB7-BBD9-44AA-A757-719A313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94" y="1099287"/>
            <a:ext cx="4687412" cy="46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8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54CFCC-3155-4916-9511-1A5A7DBB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7304"/>
            <a:ext cx="9144000" cy="4723391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A21E19F0-D6A2-462D-BDFA-B2DDCA94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3391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函数参数的默认值</a:t>
            </a:r>
          </a:p>
        </p:txBody>
      </p:sp>
    </p:spTree>
    <p:extLst>
      <p:ext uri="{BB962C8B-B14F-4D97-AF65-F5344CB8AC3E}">
        <p14:creationId xmlns:p14="http://schemas.microsoft.com/office/powerpoint/2010/main" val="404100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C71CA4-8CA3-409B-A2D6-D871D92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05"/>
            <a:ext cx="9144000" cy="6818990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4D86C635-6A41-485C-8BF8-FDA20547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检查容器的参数类型</a:t>
            </a:r>
          </a:p>
        </p:txBody>
      </p:sp>
    </p:spTree>
    <p:extLst>
      <p:ext uri="{BB962C8B-B14F-4D97-AF65-F5344CB8AC3E}">
        <p14:creationId xmlns:p14="http://schemas.microsoft.com/office/powerpoint/2010/main" val="428460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2950F6-F9F8-422F-BF80-D981D3E95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5508"/>
            <a:ext cx="9144000" cy="5126983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8D8509F7-7A83-4647-AC36-BDF68FD4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078600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泛用的可迭代对象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Iterable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40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785716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只有一半的类型（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Partial type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）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58521A-2937-4508-91D1-F3287B97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1" y="0"/>
            <a:ext cx="8765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7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FB886-1CCC-488D-B701-12A5E7DC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989"/>
            <a:ext cx="9144000" cy="5342021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AF937CED-929B-42C3-AC0F-66611CC65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14861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强于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Any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的约束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——Union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42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B43D0DB-7553-41AE-BC40-0A9ED591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055"/>
            <a:ext cx="9144000" cy="4655890"/>
          </a:xfrm>
          <a:prstGeom prst="rect">
            <a:avLst/>
          </a:prstGeom>
        </p:spPr>
      </p:pic>
      <p:sp>
        <p:nvSpPr>
          <p:cNvPr id="10" name="文本框 13">
            <a:extLst>
              <a:ext uri="{FF2B5EF4-FFF2-40B4-BE49-F238E27FC236}">
                <a16:creationId xmlns:a16="http://schemas.microsoft.com/office/drawing/2014/main" id="{F0C9FCA8-C55A-47D8-AF22-D787B904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915635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可空！</a:t>
            </a:r>
          </a:p>
        </p:txBody>
      </p:sp>
    </p:spTree>
    <p:extLst>
      <p:ext uri="{BB962C8B-B14F-4D97-AF65-F5344CB8AC3E}">
        <p14:creationId xmlns:p14="http://schemas.microsoft.com/office/powerpoint/2010/main" val="354083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C6F65A-40E9-0848-AAE1-BBE9A6205DD2}"/>
              </a:ext>
            </a:extLst>
          </p:cNvPr>
          <p:cNvGrpSpPr/>
          <p:nvPr/>
        </p:nvGrpSpPr>
        <p:grpSpPr>
          <a:xfrm>
            <a:off x="923681" y="1740354"/>
            <a:ext cx="7296640" cy="3600725"/>
            <a:chOff x="1862749" y="1185966"/>
            <a:chExt cx="6348101" cy="3132644"/>
          </a:xfrm>
        </p:grpSpPr>
        <p:grpSp>
          <p:nvGrpSpPr>
            <p:cNvPr id="4" name="组 9">
              <a:extLst>
                <a:ext uri="{FF2B5EF4-FFF2-40B4-BE49-F238E27FC236}">
                  <a16:creationId xmlns:a16="http://schemas.microsoft.com/office/drawing/2014/main" id="{1FCE4783-8752-3043-86D9-92501204086E}"/>
                </a:ext>
              </a:extLst>
            </p:cNvPr>
            <p:cNvGrpSpPr/>
            <p:nvPr/>
          </p:nvGrpSpPr>
          <p:grpSpPr>
            <a:xfrm>
              <a:off x="1862749" y="1185966"/>
              <a:ext cx="3806160" cy="759119"/>
              <a:chOff x="4633976" y="1995263"/>
              <a:chExt cx="4142232" cy="826145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C751BE-3143-054D-BCE4-814D7AB00C46}"/>
                  </a:ext>
                </a:extLst>
              </p:cNvPr>
              <p:cNvSpPr txBox="1"/>
              <p:nvPr/>
            </p:nvSpPr>
            <p:spPr>
              <a:xfrm>
                <a:off x="4633976" y="1995263"/>
                <a:ext cx="1746504" cy="82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07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8A6F41-635F-8442-A39D-E112994C821E}"/>
                  </a:ext>
                </a:extLst>
              </p:cNvPr>
              <p:cNvSpPr txBox="1"/>
              <p:nvPr/>
            </p:nvSpPr>
            <p:spPr>
              <a:xfrm>
                <a:off x="4972304" y="2433513"/>
                <a:ext cx="3803904" cy="33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82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sz="1682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EE10013D-7CDE-B94C-A8E4-2009263A606B}"/>
                </a:ext>
              </a:extLst>
            </p:cNvPr>
            <p:cNvGrpSpPr/>
            <p:nvPr/>
          </p:nvGrpSpPr>
          <p:grpSpPr>
            <a:xfrm>
              <a:off x="4715569" y="1580806"/>
              <a:ext cx="3495281" cy="455203"/>
              <a:chOff x="1289304" y="2204574"/>
              <a:chExt cx="3803904" cy="495399"/>
            </a:xfrm>
          </p:grpSpPr>
          <p:sp>
            <p:nvSpPr>
              <p:cNvPr id="8" name="Freeform 117">
                <a:extLst>
                  <a:ext uri="{FF2B5EF4-FFF2-40B4-BE49-F238E27FC236}">
                    <a16:creationId xmlns:a16="http://schemas.microsoft.com/office/drawing/2014/main" id="{2EE3A51A-0795-A741-BBA6-8BF559F86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E58C2C-5774-0D45-9A4B-DD064DD6E9D1}"/>
                  </a:ext>
                </a:extLst>
              </p:cNvPr>
              <p:cNvSpPr txBox="1"/>
              <p:nvPr/>
            </p:nvSpPr>
            <p:spPr>
              <a:xfrm>
                <a:off x="1741932" y="2204574"/>
                <a:ext cx="3351276" cy="49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Arial" panose="020B0604020202020204" pitchFamily="34" charset="0"/>
                  </a:rPr>
                  <a:t>有关类型的概念</a:t>
                </a:r>
              </a:p>
            </p:txBody>
          </p:sp>
        </p:grpSp>
        <p:grpSp>
          <p:nvGrpSpPr>
            <p:cNvPr id="10" name="组合 10">
              <a:extLst>
                <a:ext uri="{FF2B5EF4-FFF2-40B4-BE49-F238E27FC236}">
                  <a16:creationId xmlns:a16="http://schemas.microsoft.com/office/drawing/2014/main" id="{EFB0A002-F928-F145-9DE3-FA9ED1A57F71}"/>
                </a:ext>
              </a:extLst>
            </p:cNvPr>
            <p:cNvGrpSpPr/>
            <p:nvPr/>
          </p:nvGrpSpPr>
          <p:grpSpPr>
            <a:xfrm>
              <a:off x="4715569" y="2240445"/>
              <a:ext cx="3495281" cy="758896"/>
              <a:chOff x="1289304" y="2204571"/>
              <a:chExt cx="3803904" cy="825907"/>
            </a:xfrm>
          </p:grpSpPr>
          <p:sp>
            <p:nvSpPr>
              <p:cNvPr id="11" name="Freeform 117">
                <a:extLst>
                  <a:ext uri="{FF2B5EF4-FFF2-40B4-BE49-F238E27FC236}">
                    <a16:creationId xmlns:a16="http://schemas.microsoft.com/office/drawing/2014/main" id="{CD241F2C-1EC7-0945-AD8F-A2E61F1F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706B08-3078-4748-867D-BCA189F3C289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82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2534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mypy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源代码进行静态分析</a:t>
                </a:r>
              </a:p>
            </p:txBody>
          </p:sp>
        </p:grpSp>
        <p:grpSp>
          <p:nvGrpSpPr>
            <p:cNvPr id="13" name="组合 13">
              <a:extLst>
                <a:ext uri="{FF2B5EF4-FFF2-40B4-BE49-F238E27FC236}">
                  <a16:creationId xmlns:a16="http://schemas.microsoft.com/office/drawing/2014/main" id="{89626475-2D52-294E-83A9-49C2195F16F7}"/>
                </a:ext>
              </a:extLst>
            </p:cNvPr>
            <p:cNvGrpSpPr/>
            <p:nvPr/>
          </p:nvGrpSpPr>
          <p:grpSpPr>
            <a:xfrm>
              <a:off x="4715568" y="3239362"/>
              <a:ext cx="3495281" cy="419613"/>
              <a:chOff x="1289303" y="2513427"/>
              <a:chExt cx="3803904" cy="456665"/>
            </a:xfrm>
          </p:grpSpPr>
          <p:sp>
            <p:nvSpPr>
              <p:cNvPr id="14" name="Freeform 117">
                <a:extLst>
                  <a:ext uri="{FF2B5EF4-FFF2-40B4-BE49-F238E27FC236}">
                    <a16:creationId xmlns:a16="http://schemas.microsoft.com/office/drawing/2014/main" id="{862E5634-5C2B-964F-967C-0BC08627F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3" y="2575131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D754F1-A0B6-7A4B-A06A-240D9D55F3C7}"/>
                  </a:ext>
                </a:extLst>
              </p:cNvPr>
              <p:cNvSpPr txBox="1"/>
              <p:nvPr/>
            </p:nvSpPr>
            <p:spPr>
              <a:xfrm>
                <a:off x="1741931" y="2513427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代数数据类型</a:t>
                </a:r>
              </a:p>
            </p:txBody>
          </p:sp>
        </p:grpSp>
        <p:grpSp>
          <p:nvGrpSpPr>
            <p:cNvPr id="16" name="组合 16">
              <a:extLst>
                <a:ext uri="{FF2B5EF4-FFF2-40B4-BE49-F238E27FC236}">
                  <a16:creationId xmlns:a16="http://schemas.microsoft.com/office/drawing/2014/main" id="{AA6C90E0-3E14-8140-9087-3CE061BE5B76}"/>
                </a:ext>
              </a:extLst>
            </p:cNvPr>
            <p:cNvGrpSpPr/>
            <p:nvPr/>
          </p:nvGrpSpPr>
          <p:grpSpPr>
            <a:xfrm>
              <a:off x="4745547" y="3898997"/>
              <a:ext cx="3465301" cy="419613"/>
              <a:chOff x="1321929" y="2453040"/>
              <a:chExt cx="3771277" cy="456665"/>
            </a:xfrm>
          </p:grpSpPr>
          <p:sp>
            <p:nvSpPr>
              <p:cNvPr id="17" name="Freeform 117">
                <a:extLst>
                  <a:ext uri="{FF2B5EF4-FFF2-40B4-BE49-F238E27FC236}">
                    <a16:creationId xmlns:a16="http://schemas.microsoft.com/office/drawing/2014/main" id="{AFCDED1B-DD7C-7D48-B854-7ABC01298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929" y="2510921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DE4FB4-ED31-AD49-A44F-E76535753D86}"/>
                  </a:ext>
                </a:extLst>
              </p:cNvPr>
              <p:cNvSpPr txBox="1"/>
              <p:nvPr/>
            </p:nvSpPr>
            <p:spPr>
              <a:xfrm>
                <a:off x="1741930" y="2453040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拓展知识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818FECC-10CB-B040-89D1-FBD366F7CFA8}"/>
                </a:ext>
              </a:extLst>
            </p:cNvPr>
            <p:cNvSpPr txBox="1"/>
            <p:nvPr/>
          </p:nvSpPr>
          <p:spPr>
            <a:xfrm>
              <a:off x="4736595" y="1205186"/>
              <a:ext cx="160717" cy="30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682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91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646605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局部类型推断</a:t>
            </a:r>
            <a:endParaRPr lang="en-US" altLang="zh-CN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CC7A1E-5989-4328-A268-DE9C461D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344"/>
            <a:ext cx="9144000" cy="50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424058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返回值为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None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，以及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NoReturn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71CC62-546B-43C7-9BA8-0F916925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6" y="78231"/>
            <a:ext cx="8565068" cy="67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7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类成员注释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B8269-58BF-457B-B862-9A7B3C4E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1" y="776065"/>
            <a:ext cx="7731818" cy="53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8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3391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单击此处添加标题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174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902507"/>
            <a:chOff x="5444855" y="2958485"/>
            <a:chExt cx="8129097" cy="1906519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简单的代数数据类型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115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作为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mypy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的凭依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像研究代数一样去研究类型之间的关系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待重写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67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简单的代数数据类型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1" y="1412729"/>
            <a:ext cx="522356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当我们在计算类型的大小时，我们在计算什么？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2E80F812-5BB5-4838-866F-A624453C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2" y="1933554"/>
            <a:ext cx="640429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我们通过将类型视为集合来定义类型的大小，并计算可能的元素数量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BBCDA909-056E-4AB4-8891-28AD348F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95" y="2456107"/>
            <a:ext cx="563237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比如说，因为有两个可能的布尔值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——True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类型的大小为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A1406A92-A9F5-49A5-82C7-AB04526F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96" y="3346265"/>
            <a:ext cx="5359857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中的空元组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都只有一个值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0598B3C9-1771-4F5C-82C9-3FFDC115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4236423"/>
            <a:ext cx="5871634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中没有尺寸为零的类型，即使是“什么都不会返回”的函数，也会返回一个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26B884B5-6DF6-4BAD-8660-F9F074EA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5126581"/>
            <a:ext cx="58716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包中的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NoReturn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23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计算复合类型的大小</a:t>
            </a: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CED27642-92EF-4989-8637-B42EFD16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29" y="5082369"/>
            <a:ext cx="6375039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计算规则：积（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Product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）类型的大小是所有组件类型大小的乘积。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A8B3C-7B44-4D53-B468-0413704E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7" y="1337877"/>
            <a:ext cx="4413074" cy="3132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4D5F71-D3A9-4B38-B90E-30608BF67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579" y="964452"/>
            <a:ext cx="4296792" cy="43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00860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Union!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3EAA747F-69DF-41FB-9ED0-7C949346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4639490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计算规则：和类型的大小是所有组件类型大小的和。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8AA7605-DB90-4C4B-B48C-4467BA324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9582"/>
            <a:ext cx="4934318" cy="35028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A266DFD-9094-4E98-BDAF-4E06EB387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707552"/>
            <a:ext cx="3195962" cy="39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5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864887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子类，以及类型的顶和底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3" y="967309"/>
            <a:ext cx="42825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一个类型的子集被称作这个类型的子类型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4EF3A155-56A3-4C28-9331-C1544704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1" y="1417499"/>
            <a:ext cx="785136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record(class)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来说，这里可能有些奇怪，因为更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的类型却包含更多的字段。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7B21D76-5552-4D44-8EA0-989E7C79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2352862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类型来说，所有其它的类型都是它的子类型。</a:t>
            </a: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1E1A8A89-CB7D-4E97-A5E9-11E3F489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0" y="2807427"/>
            <a:ext cx="556841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是否存在一个类型，它是所有其他类型的子类型？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B5E18088-4251-4633-A056-DE211B33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1" y="3251851"/>
            <a:ext cx="606371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类型不能存在实例。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但能通过约定好的范式，在不同的上下文中被提升为不同的类型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237E23D0-45C3-443C-9362-70524816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47" y="2367912"/>
            <a:ext cx="14763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 &lt;: Top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4">
            <a:extLst>
              <a:ext uri="{FF2B5EF4-FFF2-40B4-BE49-F238E27FC236}">
                <a16:creationId xmlns:a16="http://schemas.microsoft.com/office/drawing/2014/main" id="{A14C712E-1728-40C8-9DDA-0854F90F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1" y="2781436"/>
            <a:ext cx="193357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 &lt;: 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4">
            <a:extLst>
              <a:ext uri="{FF2B5EF4-FFF2-40B4-BE49-F238E27FC236}">
                <a16:creationId xmlns:a16="http://schemas.microsoft.com/office/drawing/2014/main" id="{79A9B760-7275-461E-9524-5F31FAF6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1885180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子类型具有自反性和传递性</a:t>
            </a:r>
          </a:p>
        </p:txBody>
      </p:sp>
    </p:spTree>
    <p:extLst>
      <p:ext uri="{BB962C8B-B14F-4D97-AF65-F5344CB8AC3E}">
        <p14:creationId xmlns:p14="http://schemas.microsoft.com/office/powerpoint/2010/main" val="1929989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58408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None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</a:p>
        </p:txBody>
      </p:sp>
      <p:pic>
        <p:nvPicPr>
          <p:cNvPr id="1026" name="Picture 2" descr="https://fsharpforfunandprofit.com/assets/img/type-size-1.png">
            <a:extLst>
              <a:ext uri="{FF2B5EF4-FFF2-40B4-BE49-F238E27FC236}">
                <a16:creationId xmlns:a16="http://schemas.microsoft.com/office/drawing/2014/main" id="{599C8585-9A4A-4CA0-8A7F-1505DF37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7" y="3617674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02BCF5-3BB4-42AA-88EB-B4C321A1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1" y="2830151"/>
            <a:ext cx="4254760" cy="3430776"/>
          </a:xfrm>
          <a:prstGeom prst="rect">
            <a:avLst/>
          </a:prstGeom>
        </p:spPr>
      </p:pic>
      <p:sp>
        <p:nvSpPr>
          <p:cNvPr id="14" name="矩形 24">
            <a:extLst>
              <a:ext uri="{FF2B5EF4-FFF2-40B4-BE49-F238E27FC236}">
                <a16:creationId xmlns:a16="http://schemas.microsoft.com/office/drawing/2014/main" id="{AB16F0BC-C9F7-4ECA-81D2-DB041334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6" y="720892"/>
            <a:ext cx="257503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在类型进行转换的过程中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24">
            <a:extLst>
              <a:ext uri="{FF2B5EF4-FFF2-40B4-BE49-F238E27FC236}">
                <a16:creationId xmlns:a16="http://schemas.microsoft.com/office/drawing/2014/main" id="{7D0507B7-B1DF-4F77-8870-0658D9A9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139083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的映射，我们始终能够成功，因为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类型的映射，我们却不一定能够成功，因为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24">
            <a:extLst>
              <a:ext uri="{FF2B5EF4-FFF2-40B4-BE49-F238E27FC236}">
                <a16:creationId xmlns:a16="http://schemas.microsoft.com/office/drawing/2014/main" id="{7B24CB63-7DE2-45E2-89A3-A672BE82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926606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A134D0E5-CC03-417B-83D4-9B359239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2714129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映射到目标类型中的特殊非整数值。换言之，我们需要一个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int+1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大小的类型。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2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关于类型的一些基本概念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动态语言类型化的必要性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176663"/>
            <a:ext cx="516615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Golang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多表达式返回值错误处理</a:t>
            </a:r>
          </a:p>
        </p:txBody>
      </p:sp>
    </p:spTree>
    <p:extLst>
      <p:ext uri="{BB962C8B-B14F-4D97-AF65-F5344CB8AC3E}">
        <p14:creationId xmlns:p14="http://schemas.microsoft.com/office/powerpoint/2010/main" val="2969559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拓展思考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放飞自我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05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9"/>
            <a:ext cx="4915757" cy="1576650"/>
            <a:chOff x="5444855" y="2958485"/>
            <a:chExt cx="8129097" cy="1579974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 请输入您的标题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83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这里可以用一段简洁的文字描述出本章中心思想，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或者作为章节导语。还可以列出本章的小节标题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39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3391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单击此处添加标题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703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1575E2E-5EC8-D74E-A04A-CA4EE117C53B}"/>
              </a:ext>
            </a:extLst>
          </p:cNvPr>
          <p:cNvSpPr>
            <a:spLocks noChangeAspect="1"/>
          </p:cNvSpPr>
          <p:nvPr/>
        </p:nvSpPr>
        <p:spPr bwMode="auto">
          <a:xfrm>
            <a:off x="3323994" y="1389967"/>
            <a:ext cx="5541004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00344">
              <a:lnSpc>
                <a:spcPct val="93000"/>
              </a:lnSpc>
              <a:buSzPct val="100000"/>
              <a:defRPr/>
            </a:pPr>
            <a:r>
              <a:rPr lang="en-US" altLang="zh-CN" sz="55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500" b="1" kern="10" dirty="0">
              <a:ln w="9525">
                <a:round/>
                <a:headEnd/>
                <a:tailE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0E18BB46-B91D-554E-8B46-F7FBA63830C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1999" y="3055894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IndexLib</a:t>
            </a:r>
            <a:endParaRPr kumimoji="1" lang="zh-CN" altLang="en-US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9" name="图片 11">
            <a:extLst>
              <a:ext uri="{FF2B5EF4-FFF2-40B4-BE49-F238E27FC236}">
                <a16:creationId xmlns:a16="http://schemas.microsoft.com/office/drawing/2014/main" id="{E41E4AD4-2312-B347-BE84-F0EDBD4B0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3997" y="2998052"/>
            <a:ext cx="430949" cy="43094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5724E0-EFE3-4C81-8372-86E850270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53" y="2579048"/>
            <a:ext cx="1699904" cy="1699904"/>
          </a:xfrm>
          <a:prstGeom prst="rect">
            <a:avLst/>
          </a:prstGeom>
        </p:spPr>
      </p:pic>
      <p:sp>
        <p:nvSpPr>
          <p:cNvPr id="21" name="文本框 5">
            <a:extLst>
              <a:ext uri="{FF2B5EF4-FFF2-40B4-BE49-F238E27FC236}">
                <a16:creationId xmlns:a16="http://schemas.microsoft.com/office/drawing/2014/main" id="{4BAB5AC1-CE36-4BD0-B429-AB7F6A4B111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1" y="3550169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lyzh</a:t>
            </a:r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流云坠海</a:t>
            </a:r>
          </a:p>
        </p:txBody>
      </p:sp>
      <p:sp>
        <p:nvSpPr>
          <p:cNvPr id="22" name="文本框 5">
            <a:extLst>
              <a:ext uri="{FF2B5EF4-FFF2-40B4-BE49-F238E27FC236}">
                <a16:creationId xmlns:a16="http://schemas.microsoft.com/office/drawing/2014/main" id="{DC7284BB-2E89-4467-BE72-903417069C1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93997" y="3532740"/>
            <a:ext cx="678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知乎</a:t>
            </a:r>
          </a:p>
        </p:txBody>
      </p:sp>
    </p:spTree>
    <p:extLst>
      <p:ext uri="{BB962C8B-B14F-4D97-AF65-F5344CB8AC3E}">
        <p14:creationId xmlns:p14="http://schemas.microsoft.com/office/powerpoint/2010/main" val="109120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E737ED-AAAF-4F8D-BA37-6CF795D2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25" y="772123"/>
            <a:ext cx="5800612" cy="4391556"/>
          </a:xfrm>
          <a:prstGeom prst="rect">
            <a:avLst/>
          </a:prstGeom>
        </p:spPr>
      </p:pic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类型的概念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1694321"/>
            <a:ext cx="2991158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定义了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PyObject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这个结构体作为对象头。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中的类型，是指在对象头中指向类型元信息的指针。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474548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有类型，但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没有类型系统。这就是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中诸多问题的由来。</a:t>
            </a:r>
          </a:p>
        </p:txBody>
      </p:sp>
    </p:spTree>
    <p:extLst>
      <p:ext uri="{BB962C8B-B14F-4D97-AF65-F5344CB8AC3E}">
        <p14:creationId xmlns:p14="http://schemas.microsoft.com/office/powerpoint/2010/main" val="191695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类型的概念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834399"/>
            <a:ext cx="2991158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类型系统是什么？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1940415"/>
            <a:ext cx="855269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(type system)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的基本目标是防止程序在运行时发生类型错误。当且仅当语言运行时不存在任何形式的类型错误，那么它就是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sound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soundness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是类型系统研究的重要目标。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BB47CC40-7568-44F0-BCA0-60139715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1387407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 system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）是一种编译期（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Compile-time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）的类型推导检查规则。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B32B832B-D67F-44AA-9545-A90DF270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3785095"/>
            <a:ext cx="8552692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类型系统就是一种轻量级的形式化方法，它通常被植入编译器或程序分析器中进行自动校验。从而让那些不熟悉底层理论的程序员也可以使用它们。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这类轻量级技术中还包括模型检测（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checking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），运行时验证（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Runtime verification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）和类型系统（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 system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）等等。其中类型系统最流行，发展最完善。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0DE3631-B2E2-42AB-B450-72ACCE75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1" y="2862755"/>
            <a:ext cx="855269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在计算机科学中，形式化方法（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Formal method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）是一种数学方法。旨在能像其它工程学科一样，通过用数学进行分析，来提高设计的可靠性（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reliability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）和健壮性（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robustness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78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MYPY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与</a:t>
              </a:r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Python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标准支持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PEP484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PEP3107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8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425469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PEP 3107 – Function Annotations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801941"/>
            <a:ext cx="7940134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中缺少缺少注释函数参数和返回值的标准，因此出现了各种工具和库来填补这一空白。一些工具会解析函数的文档字符串，在这里寻找函数的注释。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旨在钦定一种标准的方式，来减少各种库和工具采用的不同方法引起的混乱。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05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753446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PEP 484 – Type Hints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8" y="779502"/>
            <a:ext cx="7602782" cy="521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 3107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增加了对函数定义各部分上的任意注释的支持。尽管没有为注释指定任何含义，但始终存在一个隐式目标，即将它们用于类型提示。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旨在为类型注释提供标准语法，开放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代码以简化静态分析和重构，潜在的运行时类型检查，以及（可能在某些情况下）利用类型信息生成代码。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在这些目标中，静态分析是最重要的。这包括对类型检查器（如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mypy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）的支持，以及提供可由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实现的代码重构操作。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虽然这些注释可以在运行时通过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__annotations__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属性拿到，但在运行时不会进行类型检查。相反，该提案假定存在一个单独的第三方的类型检查器，用户可以自由的使用这种检查器检查源码。本质上，这样的类型检查器可以充当非常强大的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linter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尽管用户可以在运行时采用类似的检查器来检查，或者通过这些类型元信息来做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JIT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优化。但截止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PEP484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提出时，这些工具还尚未成熟。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64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5349862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PEP 526 – Syntax for Variable Annotations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770625"/>
            <a:ext cx="8144319" cy="59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尽管类型注释很有用，但是通过注释来标记类型这个实现有一些缺点：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文本编辑器通常以与类型注释不同的方式突出显示注释。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无法注释未定义变量的类型。需要将其初始化为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（例如：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= None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＃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在条件分支中注释的变量很难阅读。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由于类型注释实际上并不是语言的一部分，因此，如果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脚本想要解析它们，则需要自行实现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Parser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（例如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TypedAst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），而不仅仅是使用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类型注释往往不能很好的与普通注释区分开来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通过让类型注释称为专有的语法，能够缓解以上绝大部分的问题。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因此，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PEP526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被提出了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88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4315</TotalTime>
  <Words>1309</Words>
  <Application>Microsoft Office PowerPoint</Application>
  <PresentationFormat>全屏显示(4:3)</PresentationFormat>
  <Paragraphs>122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宋体</vt:lpstr>
      <vt:lpstr>微软雅黑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 知杭</cp:lastModifiedBy>
  <cp:revision>302</cp:revision>
  <dcterms:created xsi:type="dcterms:W3CDTF">2018-04-22T03:52:09Z</dcterms:created>
  <dcterms:modified xsi:type="dcterms:W3CDTF">2019-10-20T18:23:10Z</dcterms:modified>
</cp:coreProperties>
</file>