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0"/>
  </p:notesMasterIdLst>
  <p:sldIdLst>
    <p:sldId id="256" r:id="rId2"/>
    <p:sldId id="266" r:id="rId3"/>
    <p:sldId id="257" r:id="rId4"/>
    <p:sldId id="258" r:id="rId5"/>
    <p:sldId id="272" r:id="rId6"/>
    <p:sldId id="268" r:id="rId7"/>
    <p:sldId id="267" r:id="rId8"/>
    <p:sldId id="269" r:id="rId9"/>
    <p:sldId id="271" r:id="rId10"/>
    <p:sldId id="274" r:id="rId11"/>
    <p:sldId id="275" r:id="rId12"/>
    <p:sldId id="277" r:id="rId13"/>
    <p:sldId id="280" r:id="rId14"/>
    <p:sldId id="270" r:id="rId15"/>
    <p:sldId id="276" r:id="rId16"/>
    <p:sldId id="278" r:id="rId17"/>
    <p:sldId id="279" r:id="rId18"/>
    <p:sldId id="265" r:id="rId19"/>
  </p:sldIdLst>
  <p:sldSz cx="9144000" cy="6858000" type="screen4x3"/>
  <p:notesSz cx="6858000" cy="9144000"/>
  <p:defaultTextStyle>
    <a:defPPr>
      <a:defRPr lang="zh-CN"/>
    </a:defPPr>
    <a:lvl1pPr marL="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1pPr>
    <a:lvl2pPr marL="40448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2pPr>
    <a:lvl3pPr marL="80897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3pPr>
    <a:lvl4pPr marL="121345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4pPr>
    <a:lvl5pPr marL="161793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5pPr>
    <a:lvl6pPr marL="202242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6pPr>
    <a:lvl7pPr marL="242690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7pPr>
    <a:lvl8pPr marL="283139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8pPr>
    <a:lvl9pPr marL="323587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D5827D-0CCD-4E5C-B122-3F6FCF527C54}">
          <p14:sldIdLst>
            <p14:sldId id="256"/>
            <p14:sldId id="266"/>
            <p14:sldId id="257"/>
            <p14:sldId id="258"/>
            <p14:sldId id="272"/>
            <p14:sldId id="268"/>
            <p14:sldId id="267"/>
            <p14:sldId id="269"/>
            <p14:sldId id="271"/>
            <p14:sldId id="274"/>
            <p14:sldId id="275"/>
            <p14:sldId id="277"/>
            <p14:sldId id="280"/>
            <p14:sldId id="270"/>
            <p14:sldId id="276"/>
            <p14:sldId id="278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  <a:srgbClr val="B73366"/>
    <a:srgbClr val="66168A"/>
    <a:srgbClr val="574755"/>
    <a:srgbClr val="192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06" autoAdjust="0"/>
  </p:normalViewPr>
  <p:slideViewPr>
    <p:cSldViewPr snapToGrid="0" snapToObjects="1">
      <p:cViewPr varScale="1">
        <p:scale>
          <a:sx n="82" d="100"/>
          <a:sy n="82" d="100"/>
        </p:scale>
        <p:origin x="15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F929-FB50-4741-84D7-8CF100C351D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B36C7-D541-4BF6-9714-E05BD683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按照惯例，其实我应该在开始时先讲和（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）类型。但遗憾的是，原生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中并没有和类型这个概念。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B36C7-D541-4BF6-9714-E05BD68324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3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B36C7-D541-4BF6-9714-E05BD68324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4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49CF-A045-8242-8B65-E2C12EB46815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0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E371164-8534-874E-A679-BAE3A77B556F}"/>
              </a:ext>
            </a:extLst>
          </p:cNvPr>
          <p:cNvSpPr txBox="1"/>
          <p:nvPr/>
        </p:nvSpPr>
        <p:spPr>
          <a:xfrm>
            <a:off x="2362315" y="2160355"/>
            <a:ext cx="7295371" cy="68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874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静态类型的</a:t>
            </a:r>
            <a:r>
              <a:rPr kumimoji="1" lang="en-US" altLang="zh-CN" sz="3874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zh-CN" altLang="en-US" sz="3874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62E327-5293-E948-A36C-1F173DE8EBFD}"/>
              </a:ext>
            </a:extLst>
          </p:cNvPr>
          <p:cNvSpPr txBox="1"/>
          <p:nvPr/>
        </p:nvSpPr>
        <p:spPr>
          <a:xfrm>
            <a:off x="4753762" y="3604574"/>
            <a:ext cx="30108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Lyzh</a:t>
            </a:r>
            <a:r>
              <a:rPr kumimoji="1" lang="zh-CN" altLang="en-US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（刘知杭）</a:t>
            </a:r>
          </a:p>
        </p:txBody>
      </p:sp>
    </p:spTree>
    <p:extLst>
      <p:ext uri="{BB962C8B-B14F-4D97-AF65-F5344CB8AC3E}">
        <p14:creationId xmlns:p14="http://schemas.microsoft.com/office/powerpoint/2010/main" val="328195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287719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Union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与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Tagged Union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F4B6403C-E4BE-49D5-8ABA-73FA79EFD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1513760"/>
            <a:ext cx="56408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语言中寻找类似的概念。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3EAA747F-69DF-41FB-9ED0-7C949346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897575"/>
            <a:ext cx="56408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计算规则：和类型的大小是所有组件类型大小的和。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19C7224A-171E-4F3A-8011-D23ED82FF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2129945"/>
            <a:ext cx="56408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Union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不是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Tagged Union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8426E9-27AF-4077-8D28-FCBFAB27F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74" y="270139"/>
            <a:ext cx="4001842" cy="41004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DEB531-AC23-4888-A9DD-CA354412D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1" y="2441585"/>
            <a:ext cx="3881536" cy="4101682"/>
          </a:xfrm>
          <a:prstGeom prst="rect">
            <a:avLst/>
          </a:prstGeom>
        </p:spPr>
      </p:pic>
      <p:sp>
        <p:nvSpPr>
          <p:cNvPr id="11" name="矩形 24">
            <a:extLst>
              <a:ext uri="{FF2B5EF4-FFF2-40B4-BE49-F238E27FC236}">
                <a16:creationId xmlns:a16="http://schemas.microsoft.com/office/drawing/2014/main" id="{E08A2B94-B14B-4825-961C-2B6802137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110" y="3720421"/>
            <a:ext cx="1431570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虚假的和类型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2BD96E-4CEC-4063-8359-7404E2C8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74" y="260808"/>
            <a:ext cx="4001842" cy="4100478"/>
          </a:xfrm>
          <a:prstGeom prst="rect">
            <a:avLst/>
          </a:prstGeom>
        </p:spPr>
      </p:pic>
      <p:sp>
        <p:nvSpPr>
          <p:cNvPr id="13" name="矩形 24">
            <a:extLst>
              <a:ext uri="{FF2B5EF4-FFF2-40B4-BE49-F238E27FC236}">
                <a16:creationId xmlns:a16="http://schemas.microsoft.com/office/drawing/2014/main" id="{1B4139B3-EC81-42E2-937F-88B8F1BC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404" y="5542234"/>
            <a:ext cx="1431570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真正的和类型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59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864887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子类，以及类型的顶和底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3" y="967309"/>
            <a:ext cx="428253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一个类型的子集被称作这个类型的子类型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4EF3A155-56A3-4C28-9331-C1544704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2" y="1417499"/>
            <a:ext cx="7225760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来说，这里可能有些奇怪，因为更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的类型却包含更多的字段。</a:t>
            </a: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97B21D76-5552-4D44-8EA0-989E7C79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4" y="2352862"/>
            <a:ext cx="491118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类型来说，所有其它的类型都是它的子类型。</a:t>
            </a: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1E1A8A89-CB7D-4E97-A5E9-11E3F489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0" y="2807427"/>
            <a:ext cx="556841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是否存在一个类型，它是所有其他类型的子类型？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</a:p>
        </p:txBody>
      </p:sp>
      <p:sp>
        <p:nvSpPr>
          <p:cNvPr id="20" name="矩形 24">
            <a:extLst>
              <a:ext uri="{FF2B5EF4-FFF2-40B4-BE49-F238E27FC236}">
                <a16:creationId xmlns:a16="http://schemas.microsoft.com/office/drawing/2014/main" id="{B5E18088-4251-4633-A056-DE211B33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1" y="3251851"/>
            <a:ext cx="606371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类型没有实例。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但能通过约定好的范式，在不同的上下文中被提升为不同的类型</a:t>
            </a: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237E23D0-45C3-443C-9362-70524816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47" y="2367912"/>
            <a:ext cx="14763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记为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 &lt;: Top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4">
            <a:extLst>
              <a:ext uri="{FF2B5EF4-FFF2-40B4-BE49-F238E27FC236}">
                <a16:creationId xmlns:a16="http://schemas.microsoft.com/office/drawing/2014/main" id="{A14C712E-1728-40C8-9DDA-0854F90F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1" y="2781436"/>
            <a:ext cx="193357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记为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 &lt;: 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4">
            <a:extLst>
              <a:ext uri="{FF2B5EF4-FFF2-40B4-BE49-F238E27FC236}">
                <a16:creationId xmlns:a16="http://schemas.microsoft.com/office/drawing/2014/main" id="{79A9B760-7275-461E-9524-5F31FAF6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4" y="1885180"/>
            <a:ext cx="491118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子类型具有自反性和传递性</a:t>
            </a:r>
          </a:p>
        </p:txBody>
      </p:sp>
    </p:spTree>
    <p:extLst>
      <p:ext uri="{BB962C8B-B14F-4D97-AF65-F5344CB8AC3E}">
        <p14:creationId xmlns:p14="http://schemas.microsoft.com/office/powerpoint/2010/main" val="192998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58408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None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的问题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6" y="720892"/>
            <a:ext cx="257503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在类型进行转换的过程中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B749E50D-C865-43ED-9E04-82094A5D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1139083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的映射，我们始终能够成功，因为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类型的映射，我们却不一定能够成功，因为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0A238C76-EADF-41C3-849A-A7AA7F193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1926606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如果非要将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，则必须将某些非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表示范围内的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映射到目标类型中的特殊非整数值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CF57ED5C-F199-4AA7-A01D-91C3D9DF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2714129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如果非要将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，则必须将某些非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表示范围内的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映射到目标类型中的特殊非整数值。换言之，我们需要一个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int+1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大小的类型。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https://fsharpforfunandprofit.com/assets/img/type-size-1.png">
            <a:extLst>
              <a:ext uri="{FF2B5EF4-FFF2-40B4-BE49-F238E27FC236}">
                <a16:creationId xmlns:a16="http://schemas.microsoft.com/office/drawing/2014/main" id="{599C8585-9A4A-4CA0-8A7F-1505DF37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5" y="3709695"/>
            <a:ext cx="333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02BCF5-3BB4-42AA-88EB-B4C321A1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01" y="2922172"/>
            <a:ext cx="4254760" cy="343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402706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Golang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的问题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多表达式返回值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726215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55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MYPY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与</a:t>
              </a:r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PEP</a:t>
              </a:r>
              <a:endParaRPr lang="zh-CN" altLang="en-US" sz="3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PEP484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PEP3107——</a:t>
              </a: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mypy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的基石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84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036583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Python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基础支持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052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9"/>
            <a:ext cx="4915757" cy="1576650"/>
            <a:chOff x="5444855" y="2958485"/>
            <a:chExt cx="8129097" cy="1579974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 请输入您的标题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83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这里可以用一段简洁的文字描述出本章中心思想，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或者作为章节导语。还可以列出本章的小节标题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20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13391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单击此处添加标题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62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1575E2E-5EC8-D74E-A04A-CA4EE117C53B}"/>
              </a:ext>
            </a:extLst>
          </p:cNvPr>
          <p:cNvSpPr>
            <a:spLocks noChangeAspect="1"/>
          </p:cNvSpPr>
          <p:nvPr/>
        </p:nvSpPr>
        <p:spPr bwMode="auto">
          <a:xfrm>
            <a:off x="3323994" y="1389967"/>
            <a:ext cx="5541004" cy="87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00344">
              <a:lnSpc>
                <a:spcPct val="93000"/>
              </a:lnSpc>
              <a:buSzPct val="100000"/>
              <a:defRPr/>
            </a:pPr>
            <a:r>
              <a:rPr lang="en-US" altLang="zh-CN" sz="55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500" b="1" kern="10" dirty="0">
              <a:ln w="9525">
                <a:round/>
                <a:headEnd/>
                <a:tailEnd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0E18BB46-B91D-554E-8B46-F7FBA63830C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1999" y="3055894"/>
            <a:ext cx="226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IndexLib</a:t>
            </a:r>
            <a:endParaRPr kumimoji="1" lang="zh-CN" altLang="en-US" sz="1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9" name="图片 11">
            <a:extLst>
              <a:ext uri="{FF2B5EF4-FFF2-40B4-BE49-F238E27FC236}">
                <a16:creationId xmlns:a16="http://schemas.microsoft.com/office/drawing/2014/main" id="{E41E4AD4-2312-B347-BE84-F0EDBD4B0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3997" y="2998052"/>
            <a:ext cx="430949" cy="43094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5724E0-EFE3-4C81-8372-86E850270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53" y="2579048"/>
            <a:ext cx="1699904" cy="1699904"/>
          </a:xfrm>
          <a:prstGeom prst="rect">
            <a:avLst/>
          </a:prstGeom>
        </p:spPr>
      </p:pic>
      <p:sp>
        <p:nvSpPr>
          <p:cNvPr id="21" name="文本框 5">
            <a:extLst>
              <a:ext uri="{FF2B5EF4-FFF2-40B4-BE49-F238E27FC236}">
                <a16:creationId xmlns:a16="http://schemas.microsoft.com/office/drawing/2014/main" id="{4BAB5AC1-CE36-4BD0-B429-AB7F6A4B111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2001" y="3550169"/>
            <a:ext cx="226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lyzh</a:t>
            </a:r>
            <a:r>
              <a:rPr kumimoji="1" lang="zh-CN" altLang="en-US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流云坠海</a:t>
            </a:r>
          </a:p>
        </p:txBody>
      </p:sp>
      <p:sp>
        <p:nvSpPr>
          <p:cNvPr id="22" name="文本框 5">
            <a:extLst>
              <a:ext uri="{FF2B5EF4-FFF2-40B4-BE49-F238E27FC236}">
                <a16:creationId xmlns:a16="http://schemas.microsoft.com/office/drawing/2014/main" id="{DC7284BB-2E89-4467-BE72-903417069C1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93997" y="3532740"/>
            <a:ext cx="678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zh-CN" altLang="en-US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知乎</a:t>
            </a:r>
          </a:p>
        </p:txBody>
      </p:sp>
    </p:spTree>
    <p:extLst>
      <p:ext uri="{BB962C8B-B14F-4D97-AF65-F5344CB8AC3E}">
        <p14:creationId xmlns:p14="http://schemas.microsoft.com/office/powerpoint/2010/main" val="109120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BC6F65A-40E9-0848-AAE1-BBE9A6205DD2}"/>
              </a:ext>
            </a:extLst>
          </p:cNvPr>
          <p:cNvGrpSpPr/>
          <p:nvPr/>
        </p:nvGrpSpPr>
        <p:grpSpPr>
          <a:xfrm>
            <a:off x="923681" y="1740354"/>
            <a:ext cx="7296640" cy="3728278"/>
            <a:chOff x="1862749" y="1185966"/>
            <a:chExt cx="6348101" cy="3243615"/>
          </a:xfrm>
        </p:grpSpPr>
        <p:grpSp>
          <p:nvGrpSpPr>
            <p:cNvPr id="4" name="组 9">
              <a:extLst>
                <a:ext uri="{FF2B5EF4-FFF2-40B4-BE49-F238E27FC236}">
                  <a16:creationId xmlns:a16="http://schemas.microsoft.com/office/drawing/2014/main" id="{1FCE4783-8752-3043-86D9-92501204086E}"/>
                </a:ext>
              </a:extLst>
            </p:cNvPr>
            <p:cNvGrpSpPr/>
            <p:nvPr/>
          </p:nvGrpSpPr>
          <p:grpSpPr>
            <a:xfrm>
              <a:off x="1862749" y="1185966"/>
              <a:ext cx="3806160" cy="759119"/>
              <a:chOff x="4633976" y="1995263"/>
              <a:chExt cx="4142232" cy="826145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C751BE-3143-054D-BCE4-814D7AB00C46}"/>
                  </a:ext>
                </a:extLst>
              </p:cNvPr>
              <p:cNvSpPr txBox="1"/>
              <p:nvPr/>
            </p:nvSpPr>
            <p:spPr>
              <a:xfrm>
                <a:off x="4633976" y="1995263"/>
                <a:ext cx="1746504" cy="82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07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8A6F41-635F-8442-A39D-E112994C821E}"/>
                  </a:ext>
                </a:extLst>
              </p:cNvPr>
              <p:cNvSpPr txBox="1"/>
              <p:nvPr/>
            </p:nvSpPr>
            <p:spPr>
              <a:xfrm>
                <a:off x="4972304" y="2433513"/>
                <a:ext cx="3803904" cy="33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82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zh-CN" altLang="en-US" sz="1682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EE10013D-7CDE-B94C-A8E4-2009263A606B}"/>
                </a:ext>
              </a:extLst>
            </p:cNvPr>
            <p:cNvGrpSpPr/>
            <p:nvPr/>
          </p:nvGrpSpPr>
          <p:grpSpPr>
            <a:xfrm>
              <a:off x="4715569" y="1580810"/>
              <a:ext cx="3495281" cy="419613"/>
              <a:chOff x="1289304" y="2204571"/>
              <a:chExt cx="3803904" cy="456665"/>
            </a:xfrm>
          </p:grpSpPr>
          <p:sp>
            <p:nvSpPr>
              <p:cNvPr id="8" name="Freeform 117">
                <a:extLst>
                  <a:ext uri="{FF2B5EF4-FFF2-40B4-BE49-F238E27FC236}">
                    <a16:creationId xmlns:a16="http://schemas.microsoft.com/office/drawing/2014/main" id="{2EE3A51A-0795-A741-BBA6-8BF559F86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E58C2C-5774-0D45-9A4B-DD064DD6E9D1}"/>
                  </a:ext>
                </a:extLst>
              </p:cNvPr>
              <p:cNvSpPr txBox="1"/>
              <p:nvPr/>
            </p:nvSpPr>
            <p:spPr>
              <a:xfrm>
                <a:off x="1741932" y="2204571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类型的概念</a:t>
                </a:r>
              </a:p>
            </p:txBody>
          </p:sp>
        </p:grpSp>
        <p:grpSp>
          <p:nvGrpSpPr>
            <p:cNvPr id="10" name="组合 10">
              <a:extLst>
                <a:ext uri="{FF2B5EF4-FFF2-40B4-BE49-F238E27FC236}">
                  <a16:creationId xmlns:a16="http://schemas.microsoft.com/office/drawing/2014/main" id="{EFB0A002-F928-F145-9DE3-FA9ED1A57F71}"/>
                </a:ext>
              </a:extLst>
            </p:cNvPr>
            <p:cNvGrpSpPr/>
            <p:nvPr/>
          </p:nvGrpSpPr>
          <p:grpSpPr>
            <a:xfrm>
              <a:off x="4715569" y="2240446"/>
              <a:ext cx="3495281" cy="419613"/>
              <a:chOff x="1289304" y="2204571"/>
              <a:chExt cx="3803904" cy="456665"/>
            </a:xfrm>
          </p:grpSpPr>
          <p:sp>
            <p:nvSpPr>
              <p:cNvPr id="11" name="Freeform 117">
                <a:extLst>
                  <a:ext uri="{FF2B5EF4-FFF2-40B4-BE49-F238E27FC236}">
                    <a16:creationId xmlns:a16="http://schemas.microsoft.com/office/drawing/2014/main" id="{CD241F2C-1EC7-0945-AD8F-A2E61F1F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706B08-3078-4748-867D-BCA189F3C289}"/>
                  </a:ext>
                </a:extLst>
              </p:cNvPr>
              <p:cNvSpPr txBox="1"/>
              <p:nvPr/>
            </p:nvSpPr>
            <p:spPr>
              <a:xfrm>
                <a:off x="1741932" y="2204571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代数数据类型</a:t>
                </a:r>
              </a:p>
            </p:txBody>
          </p:sp>
        </p:grpSp>
        <p:grpSp>
          <p:nvGrpSpPr>
            <p:cNvPr id="13" name="组合 13">
              <a:extLst>
                <a:ext uri="{FF2B5EF4-FFF2-40B4-BE49-F238E27FC236}">
                  <a16:creationId xmlns:a16="http://schemas.microsoft.com/office/drawing/2014/main" id="{89626475-2D52-294E-83A9-49C2195F16F7}"/>
                </a:ext>
              </a:extLst>
            </p:cNvPr>
            <p:cNvGrpSpPr/>
            <p:nvPr/>
          </p:nvGrpSpPr>
          <p:grpSpPr>
            <a:xfrm>
              <a:off x="4715569" y="2955566"/>
              <a:ext cx="3495281" cy="758895"/>
              <a:chOff x="1289304" y="2204571"/>
              <a:chExt cx="3803904" cy="825906"/>
            </a:xfrm>
          </p:grpSpPr>
          <p:sp>
            <p:nvSpPr>
              <p:cNvPr id="14" name="Freeform 117">
                <a:extLst>
                  <a:ext uri="{FF2B5EF4-FFF2-40B4-BE49-F238E27FC236}">
                    <a16:creationId xmlns:a16="http://schemas.microsoft.com/office/drawing/2014/main" id="{862E5634-5C2B-964F-967C-0BC08627F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D754F1-A0B6-7A4B-A06A-240D9D55F3C7}"/>
                  </a:ext>
                </a:extLst>
              </p:cNvPr>
              <p:cNvSpPr txBox="1"/>
              <p:nvPr/>
            </p:nvSpPr>
            <p:spPr>
              <a:xfrm>
                <a:off x="1741932" y="2204571"/>
                <a:ext cx="3351276" cy="825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2534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mypy</a:t>
                </a:r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源代码进行静态分析</a:t>
                </a:r>
              </a:p>
            </p:txBody>
          </p:sp>
        </p:grpSp>
        <p:grpSp>
          <p:nvGrpSpPr>
            <p:cNvPr id="16" name="组合 16">
              <a:extLst>
                <a:ext uri="{FF2B5EF4-FFF2-40B4-BE49-F238E27FC236}">
                  <a16:creationId xmlns:a16="http://schemas.microsoft.com/office/drawing/2014/main" id="{AA6C90E0-3E14-8140-9087-3CE061BE5B76}"/>
                </a:ext>
              </a:extLst>
            </p:cNvPr>
            <p:cNvGrpSpPr/>
            <p:nvPr/>
          </p:nvGrpSpPr>
          <p:grpSpPr>
            <a:xfrm>
              <a:off x="4733269" y="4009968"/>
              <a:ext cx="3477581" cy="419613"/>
              <a:chOff x="1308567" y="2573810"/>
              <a:chExt cx="3784641" cy="456665"/>
            </a:xfrm>
          </p:grpSpPr>
          <p:sp>
            <p:nvSpPr>
              <p:cNvPr id="17" name="Freeform 117">
                <a:extLst>
                  <a:ext uri="{FF2B5EF4-FFF2-40B4-BE49-F238E27FC236}">
                    <a16:creationId xmlns:a16="http://schemas.microsoft.com/office/drawing/2014/main" id="{AFCDED1B-DD7C-7D48-B854-7ABC01298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567" y="2631691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FDE4FB4-ED31-AD49-A44F-E76535753D86}"/>
                  </a:ext>
                </a:extLst>
              </p:cNvPr>
              <p:cNvSpPr txBox="1"/>
              <p:nvPr/>
            </p:nvSpPr>
            <p:spPr>
              <a:xfrm>
                <a:off x="1741932" y="2573810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拓展知识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818FECC-10CB-B040-89D1-FBD366F7CFA8}"/>
                </a:ext>
              </a:extLst>
            </p:cNvPr>
            <p:cNvSpPr txBox="1"/>
            <p:nvPr/>
          </p:nvSpPr>
          <p:spPr>
            <a:xfrm>
              <a:off x="4736595" y="1205186"/>
              <a:ext cx="160717" cy="30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682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91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类型的概念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动态语言类型化的必要性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140294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类型的概念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1324989"/>
            <a:ext cx="2991158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类型系统是什么？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2570961"/>
            <a:ext cx="8552692" cy="18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它的基本目的是防止程序运行期间发生执行错误。这个非正式的声明激发了对类型系统的研究。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如果语言运行时不存在任何形式的类型错误，那么它就是类型安全的。健壮性是类型系统研究的重要目标。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通常在这个语境中，在提及运行时时，我们应避免使用“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”一词。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BB47CC40-7568-44F0-BCA0-60139715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1947975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 system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）是一种编译期（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Compile-time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）的类型推导检查规则。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78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CE737ED-AAAF-4F8D-BA37-6CF795D2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25" y="772123"/>
            <a:ext cx="5800612" cy="4391556"/>
          </a:xfrm>
          <a:prstGeom prst="rect">
            <a:avLst/>
          </a:prstGeom>
        </p:spPr>
      </p:pic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140294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类型的概念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1694321"/>
            <a:ext cx="2991158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C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拓展开发者的眼中，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object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的标记，它储存着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的元信息，存放于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对象的对象头中。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4745488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有类型，但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没有类型系统。这就是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中诸多问题的由来。</a:t>
            </a:r>
          </a:p>
        </p:txBody>
      </p:sp>
    </p:spTree>
    <p:extLst>
      <p:ext uri="{BB962C8B-B14F-4D97-AF65-F5344CB8AC3E}">
        <p14:creationId xmlns:p14="http://schemas.microsoft.com/office/powerpoint/2010/main" val="191695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82774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万恶之源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None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A84D4F-ECAA-46D8-880A-3C67AA47F852}"/>
              </a:ext>
            </a:extLst>
          </p:cNvPr>
          <p:cNvGrpSpPr/>
          <p:nvPr/>
        </p:nvGrpSpPr>
        <p:grpSpPr>
          <a:xfrm>
            <a:off x="1174279" y="1732721"/>
            <a:ext cx="6795442" cy="3392557"/>
            <a:chOff x="1174279" y="1917737"/>
            <a:chExt cx="6795442" cy="3392557"/>
          </a:xfrm>
        </p:grpSpPr>
        <p:sp>
          <p:nvSpPr>
            <p:cNvPr id="3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279" y="3784107"/>
              <a:ext cx="6795442" cy="1526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毫无疑问，失控的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None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是一个不正常的东西。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在我们写代码的过程中，我们可能会提心吊胆的检查某个值是否为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None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Debug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甚至使用某些产品的过程中，我们会痛骂其抛出的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NullObjectReference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异常。</a:t>
              </a:r>
            </a:p>
          </p:txBody>
        </p:sp>
        <p:sp>
          <p:nvSpPr>
            <p:cNvPr id="4" name="矩形 24">
              <a:extLst>
                <a:ext uri="{FF2B5EF4-FFF2-40B4-BE49-F238E27FC236}">
                  <a16:creationId xmlns:a16="http://schemas.microsoft.com/office/drawing/2014/main" id="{8BDA96F4-62FC-4720-B977-50914CC8D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279" y="1917737"/>
              <a:ext cx="6795442" cy="787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的对象是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PyObject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*，那么任意塞进了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PyObject_head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的结构，都能够成为合法的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对象被传递被操作。</a:t>
              </a:r>
            </a:p>
          </p:txBody>
        </p:sp>
        <p:sp>
          <p:nvSpPr>
            <p:cNvPr id="5" name="矩形 24">
              <a:extLst>
                <a:ext uri="{FF2B5EF4-FFF2-40B4-BE49-F238E27FC236}">
                  <a16:creationId xmlns:a16="http://schemas.microsoft.com/office/drawing/2014/main" id="{9CE34BE0-2C4F-4130-A75F-91509F8E1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279" y="3035588"/>
              <a:ext cx="6795442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这个时候，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None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的出现就成了理所应当的了。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52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简单的代数数据类型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像研究代数一样去研究类型之间的关系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67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简单的代数数据类型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1" y="1412729"/>
            <a:ext cx="522356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当我们在计算类型的大小时，我们在计算什么？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2E80F812-5BB5-4838-866F-A624453C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1" y="1933555"/>
            <a:ext cx="640429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我们通过将类型视为集合来定义类型的大小，并计算可能的元素数量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BBCDA909-056E-4AB4-8891-28AD348F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0" y="2454381"/>
            <a:ext cx="5632373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比如说，因为有两个可能的布尔值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——True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，因此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类型的大小为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A1406A92-A9F5-49A5-82C7-AB04526F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1" y="3344539"/>
            <a:ext cx="5359857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是否有一个尺寸为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中的空元组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都只有一个值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4">
            <a:extLst>
              <a:ext uri="{FF2B5EF4-FFF2-40B4-BE49-F238E27FC236}">
                <a16:creationId xmlns:a16="http://schemas.microsoft.com/office/drawing/2014/main" id="{0598B3C9-1771-4F5C-82C9-3FFDC115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2" y="4234697"/>
            <a:ext cx="5871634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是否有一个尺寸为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的类型？在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中没有尺寸为零的类型，即使是“什么都不会返回”的函数，也会返回一个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AAC58D-5D93-4439-AE1B-41C7A2CE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13" y="2019474"/>
            <a:ext cx="2932688" cy="3437652"/>
          </a:xfrm>
          <a:prstGeom prst="rect">
            <a:avLst/>
          </a:prstGeom>
        </p:spPr>
      </p:pic>
      <p:sp>
        <p:nvSpPr>
          <p:cNvPr id="11" name="矩形 24">
            <a:extLst>
              <a:ext uri="{FF2B5EF4-FFF2-40B4-BE49-F238E27FC236}">
                <a16:creationId xmlns:a16="http://schemas.microsoft.com/office/drawing/2014/main" id="{26B884B5-6DF6-4BAD-8660-F9F074EA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2" y="5124855"/>
            <a:ext cx="587163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包中的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NoReturn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23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计算复合类型的大小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B2DC13-E689-4E3F-8759-D06A7823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7" y="726215"/>
            <a:ext cx="3713379" cy="47743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4DAAA1-8847-4AE1-9D7F-804F19E2E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350" y="1357440"/>
            <a:ext cx="4989250" cy="3498954"/>
          </a:xfrm>
          <a:prstGeom prst="rect">
            <a:avLst/>
          </a:prstGeom>
        </p:spPr>
      </p:pic>
      <p:sp>
        <p:nvSpPr>
          <p:cNvPr id="9" name="矩形 24">
            <a:extLst>
              <a:ext uri="{FF2B5EF4-FFF2-40B4-BE49-F238E27FC236}">
                <a16:creationId xmlns:a16="http://schemas.microsoft.com/office/drawing/2014/main" id="{E31F1151-662F-4ACD-9676-13190A56A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614" y="1357440"/>
            <a:ext cx="240672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类型每个可能的值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4">
            <a:extLst>
              <a:ext uri="{FF2B5EF4-FFF2-40B4-BE49-F238E27FC236}">
                <a16:creationId xmlns:a16="http://schemas.microsoft.com/office/drawing/2014/main" id="{CED27642-92EF-4989-8637-B42EFD16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29" y="5082369"/>
            <a:ext cx="5629315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计算规则：积（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Product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）类型的大小是所有组件类型大小的乘积。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24">
            <a:extLst>
              <a:ext uri="{FF2B5EF4-FFF2-40B4-BE49-F238E27FC236}">
                <a16:creationId xmlns:a16="http://schemas.microsoft.com/office/drawing/2014/main" id="{BD03AAE1-53EB-43B5-A3AD-B16F22AAE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29" y="5467218"/>
            <a:ext cx="610470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注意：这里的计算结果只是一个暂时性的结果，并非最终答案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24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2430</TotalTime>
  <Words>845</Words>
  <Application>Microsoft Office PowerPoint</Application>
  <PresentationFormat>全屏显示(4:3)</PresentationFormat>
  <Paragraphs>79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 知杭</cp:lastModifiedBy>
  <cp:revision>194</cp:revision>
  <dcterms:created xsi:type="dcterms:W3CDTF">2018-04-22T03:52:09Z</dcterms:created>
  <dcterms:modified xsi:type="dcterms:W3CDTF">2019-10-16T16:11:38Z</dcterms:modified>
</cp:coreProperties>
</file>