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7" r:id="rId2"/>
    <p:sldId id="258" r:id="rId3"/>
    <p:sldId id="259" r:id="rId4"/>
    <p:sldId id="261" r:id="rId5"/>
    <p:sldId id="292" r:id="rId6"/>
    <p:sldId id="281" r:id="rId7"/>
    <p:sldId id="273" r:id="rId8"/>
    <p:sldId id="262" r:id="rId9"/>
    <p:sldId id="297" r:id="rId10"/>
    <p:sldId id="293" r:id="rId11"/>
    <p:sldId id="286" r:id="rId12"/>
    <p:sldId id="263" r:id="rId13"/>
    <p:sldId id="306" r:id="rId14"/>
    <p:sldId id="302" r:id="rId15"/>
    <p:sldId id="298" r:id="rId16"/>
    <p:sldId id="304" r:id="rId17"/>
    <p:sldId id="300" r:id="rId18"/>
    <p:sldId id="305" r:id="rId19"/>
    <p:sldId id="294" r:id="rId20"/>
    <p:sldId id="274" r:id="rId21"/>
    <p:sldId id="301" r:id="rId22"/>
    <p:sldId id="296"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zhihao" initials="j" lastIdx="1" clrIdx="0">
    <p:extLst>
      <p:ext uri="{19B8F6BF-5375-455C-9EA6-DF929625EA0E}">
        <p15:presenceInfo xmlns:p15="http://schemas.microsoft.com/office/powerpoint/2012/main" userId="jianzhih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4077"/>
    <a:srgbClr val="BF55DB"/>
    <a:srgbClr val="F8D845"/>
    <a:srgbClr val="F77258"/>
    <a:srgbClr val="FEFEFE"/>
    <a:srgbClr val="FFFFFF"/>
    <a:srgbClr val="C6C6C6"/>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0" autoAdjust="0"/>
    <p:restoredTop sz="94660"/>
  </p:normalViewPr>
  <p:slideViewPr>
    <p:cSldViewPr snapToGrid="0">
      <p:cViewPr varScale="1">
        <p:scale>
          <a:sx n="113" d="100"/>
          <a:sy n="113" d="100"/>
        </p:scale>
        <p:origin x="606" y="108"/>
      </p:cViewPr>
      <p:guideLst>
        <p:guide orient="horz" pos="2137"/>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2018/4/19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25F0DA9-ED01-4728-8B75-03C9C33F1D36}" type="datetimeFigureOut">
              <a:rPr lang="zh-CN" altLang="en-US"/>
              <a:t>2018/4/19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itchFamily="2" charset="-122"/>
                <a:ea typeface="等线" pitchFamily="2" charset="-122"/>
              </a:defRPr>
            </a:lvl1pPr>
          </a:lstStyle>
          <a:p>
            <a:pPr>
              <a:defRPr/>
            </a:pPr>
            <a:fld id="{551A8D69-0610-4DB1-869C-88C9604693C3}"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421AF81-883F-4688-9C72-22569F75DE40}" type="slidenum">
              <a:rPr lang="zh-CN" altLang="en-US" smtClean="0">
                <a:latin typeface="等线" pitchFamily="2" charset="-122"/>
                <a:ea typeface="等线" pitchFamily="2" charset="-122"/>
              </a:rPr>
              <a:t>1</a:t>
            </a:fld>
            <a:endParaRPr lang="zh-CN" altLang="en-US">
              <a:latin typeface="等线" pitchFamily="2" charset="-122"/>
              <a:ea typeface="等线"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421AF81-883F-4688-9C72-22569F75DE40}" type="slidenum">
              <a:rPr lang="zh-CN" altLang="en-US" smtClean="0">
                <a:latin typeface="等线" pitchFamily="2" charset="-122"/>
                <a:ea typeface="等线" pitchFamily="2" charset="-122"/>
              </a:rPr>
              <a:t>22</a:t>
            </a:fld>
            <a:endParaRPr lang="zh-CN" altLang="en-US">
              <a:latin typeface="等线" pitchFamily="2" charset="-122"/>
              <a:ea typeface="等线"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1FE3F7A6-73EF-465A-AA91-227E5D5F4F32}" type="datetimeFigureOut">
              <a:rPr lang="zh-CN" altLang="en-US"/>
              <a:t>2018/4/19</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57C193D9-C83D-48A0-B8D1-9B46E16E5D53}"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28D8144-9B22-4B57-8B71-164978646FD9}" type="datetimeFigureOut">
              <a:rPr lang="zh-CN" altLang="en-US"/>
              <a:t>2018/4/19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34E45A-1666-4B98-AE45-0DF9F83FB2E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5CEE8ED-8ECB-4DEE-9BD8-1FF5E11E6947}" type="datetimeFigureOut">
              <a:rPr lang="zh-CN" altLang="en-US"/>
              <a:t>2018/4/19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7594814-E5EF-421B-9080-172D5D34529F}"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1414CD7-EF58-46D9-9711-760A4570CCAD}" type="datetimeFigureOut">
              <a:rPr lang="zh-CN" altLang="en-US"/>
              <a:t>2018/4/19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0B3942-BF35-4115-A85C-A9BE10C89FCF}"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BF7C56F-5A0F-4A07-A711-AC492E508EE4}" type="datetimeFigureOut">
              <a:rPr lang="zh-CN" altLang="en-US"/>
              <a:t>2018/4/19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BCC74F-EB59-4EF4-B14A-90508C72D127}"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81E9A75-A7CA-4BAB-9089-3F1BF88476E6}" type="datetimeFigureOut">
              <a:rPr lang="zh-CN" altLang="en-US"/>
              <a:t>2018/4/19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52AE7BB-138D-4D32-85E1-A845E5320560}"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0253881-7492-4164-B0AC-8F503A155BC9}" type="datetimeFigureOut">
              <a:rPr lang="zh-CN" altLang="en-US"/>
              <a:t>2018/4/19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58D8881-D9BE-4362-89E6-74CDFB045EB8}"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9DF16CA-1FA2-4F1A-9184-CC6D93EC54F7}" type="datetimeFigureOut">
              <a:rPr lang="zh-CN" altLang="en-US"/>
              <a:t>2018/4/19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156EAD5-957A-4668-AC1C-8946A4A8B053}"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1EE8D2-56FF-445A-8E7E-97D4621EFAA6}" type="datetimeFigureOut">
              <a:rPr lang="zh-CN" altLang="en-US"/>
              <a:t>2018/4/19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9368C21-BD6F-45E2-B086-81D43C40DBD3}"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5EFF419-B5CD-4A29-BE22-091F65588A38}" type="datetimeFigureOut">
              <a:rPr lang="zh-CN" altLang="en-US"/>
              <a:t>2018/4/19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055701-4FE7-4812-B0D8-F62F9CCAECF9}"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ACD6ECF-1731-4383-8ECD-D6B54E2B22C2}" type="datetimeFigureOut">
              <a:rPr lang="zh-CN" altLang="en-US"/>
              <a:t>2018/4/19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353D1FC-3506-4F77-9130-FE1EA09E36B0}"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A37F3897-310D-4FF6-A026-81F0B89AA419}" type="datetimeFigureOut">
              <a:rPr lang="zh-CN" altLang="en-US"/>
              <a:t>2018/4/19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E6ADBA7E-593E-49AA-A9B6-BCCF2251CB6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087" name="组合 17"/>
          <p:cNvGrpSpPr/>
          <p:nvPr/>
        </p:nvGrpSpPr>
        <p:grpSpPr bwMode="auto">
          <a:xfrm>
            <a:off x="5345052" y="3208506"/>
            <a:ext cx="6312308" cy="1015663"/>
            <a:chOff x="297950" y="2420002"/>
            <a:chExt cx="6312770" cy="1015438"/>
          </a:xfrm>
        </p:grpSpPr>
        <p:sp>
          <p:nvSpPr>
            <p:cNvPr id="3089" name="文本框 18"/>
            <p:cNvSpPr txBox="1">
              <a:spLocks noChangeArrowheads="1"/>
            </p:cNvSpPr>
            <p:nvPr/>
          </p:nvSpPr>
          <p:spPr bwMode="auto">
            <a:xfrm>
              <a:off x="297950" y="2420002"/>
              <a:ext cx="4115955"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6000" b="1" dirty="0">
                <a:solidFill>
                  <a:srgbClr val="2DCCDF"/>
                </a:solidFill>
                <a:latin typeface="微软雅黑" panose="020B0503020204020204" pitchFamily="34" charset="-122"/>
                <a:ea typeface="微软雅黑" panose="020B0503020204020204" pitchFamily="34" charset="-122"/>
              </a:endParaRPr>
            </a:p>
          </p:txBody>
        </p:sp>
        <p:sp>
          <p:nvSpPr>
            <p:cNvPr id="3090" name="文本框 19"/>
            <p:cNvSpPr txBox="1">
              <a:spLocks noChangeArrowheads="1"/>
            </p:cNvSpPr>
            <p:nvPr/>
          </p:nvSpPr>
          <p:spPr bwMode="auto">
            <a:xfrm>
              <a:off x="376151" y="2861898"/>
              <a:ext cx="6234569" cy="3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b="1" dirty="0">
                  <a:solidFill>
                    <a:schemeClr val="bg2">
                      <a:lumMod val="10000"/>
                    </a:schemeClr>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 </a:t>
              </a:r>
              <a:r>
                <a:rPr lang="en-US" altLang="zh-CN" b="1" dirty="0">
                  <a:solidFill>
                    <a:srgbClr val="353A3E"/>
                  </a:solidFill>
                  <a:latin typeface="微软雅黑" panose="020B0503020204020204" pitchFamily="34" charset="-122"/>
                  <a:ea typeface="微软雅黑" panose="020B0503020204020204" pitchFamily="34" charset="-122"/>
                </a:rPr>
                <a:t>2</a:t>
              </a:r>
              <a:r>
                <a:rPr lang="zh-CN" altLang="en-US" b="1" dirty="0">
                  <a:solidFill>
                    <a:srgbClr val="353A3E"/>
                  </a:solidFill>
                  <a:latin typeface="微软雅黑" panose="020B0503020204020204" pitchFamily="34" charset="-122"/>
                  <a:ea typeface="微软雅黑" panose="020B0503020204020204" pitchFamily="34" charset="-122"/>
                </a:rPr>
                <a:t>的十次方</a:t>
              </a:r>
            </a:p>
          </p:txBody>
        </p:sp>
      </p:grpSp>
      <p:sp>
        <p:nvSpPr>
          <p:cNvPr id="2" name="矩形 1">
            <a:extLst>
              <a:ext uri="{FF2B5EF4-FFF2-40B4-BE49-F238E27FC236}">
                <a16:creationId xmlns:a16="http://schemas.microsoft.com/office/drawing/2014/main" id="{567EFB9B-CC92-44FE-B017-46A4E3E8A88E}"/>
              </a:ext>
            </a:extLst>
          </p:cNvPr>
          <p:cNvSpPr/>
          <p:nvPr/>
        </p:nvSpPr>
        <p:spPr>
          <a:xfrm>
            <a:off x="4254500" y="2865667"/>
            <a:ext cx="7571303"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人脑核磁共振影像海马体结构检测与分割</a:t>
            </a:r>
          </a:p>
        </p:txBody>
      </p:sp>
      <p:sp>
        <p:nvSpPr>
          <p:cNvPr id="21" name="文本框 20">
            <a:extLst>
              <a:ext uri="{FF2B5EF4-FFF2-40B4-BE49-F238E27FC236}">
                <a16:creationId xmlns:a16="http://schemas.microsoft.com/office/drawing/2014/main" id="{02480716-93A3-4C03-BDE0-63E42861CCBB}"/>
              </a:ext>
            </a:extLst>
          </p:cNvPr>
          <p:cNvSpPr txBox="1">
            <a:spLocks noChangeArrowheads="1"/>
          </p:cNvSpPr>
          <p:nvPr/>
        </p:nvSpPr>
        <p:spPr bwMode="auto">
          <a:xfrm>
            <a:off x="5410200" y="4139406"/>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endParaRPr lang="zh-CN" altLang="en-US" sz="1600" dirty="0">
              <a:solidFill>
                <a:srgbClr val="353A3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0-#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0-#ppt_w/2"/>
                                          </p:val>
                                        </p:tav>
                                        <p:tav tm="100000">
                                          <p:val>
                                            <p:strVal val="#ppt_x"/>
                                          </p:val>
                                        </p:tav>
                                      </p:tavLst>
                                    </p:anim>
                                    <p:anim calcmode="lin" valueType="num">
                                      <p:cBhvr additive="base">
                                        <p:cTn id="36" dur="500" fill="hold"/>
                                        <p:tgtEl>
                                          <p:spTgt spid="11"/>
                                        </p:tgtEl>
                                        <p:attrNameLst>
                                          <p:attrName>ppt_y</p:attrName>
                                        </p:attrNameLst>
                                      </p:cBhvr>
                                      <p:tavLst>
                                        <p:tav tm="0">
                                          <p:val>
                                            <p:strVal val="0-#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1+#ppt_w/2"/>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9"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1+#ppt_w/2"/>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fill="hold"/>
                                        <p:tgtEl>
                                          <p:spTgt spid="15"/>
                                        </p:tgtEl>
                                        <p:attrNameLst>
                                          <p:attrName>ppt_w</p:attrName>
                                        </p:attrNameLst>
                                      </p:cBhvr>
                                      <p:tavLst>
                                        <p:tav tm="0">
                                          <p:val>
                                            <p:fltVal val="0"/>
                                          </p:val>
                                        </p:tav>
                                        <p:tav tm="100000">
                                          <p:val>
                                            <p:strVal val="#ppt_w"/>
                                          </p:val>
                                        </p:tav>
                                      </p:tavLst>
                                    </p:anim>
                                    <p:anim calcmode="lin" valueType="num">
                                      <p:cBhvr>
                                        <p:cTn id="54" dur="500" fill="hold"/>
                                        <p:tgtEl>
                                          <p:spTgt spid="15"/>
                                        </p:tgtEl>
                                        <p:attrNameLst>
                                          <p:attrName>ppt_h</p:attrName>
                                        </p:attrNameLst>
                                      </p:cBhvr>
                                      <p:tavLst>
                                        <p:tav tm="0">
                                          <p:val>
                                            <p:fltVal val="0"/>
                                          </p:val>
                                        </p:tav>
                                        <p:tav tm="100000">
                                          <p:val>
                                            <p:strVal val="#ppt_h"/>
                                          </p:val>
                                        </p:tav>
                                      </p:tavLst>
                                    </p:anim>
                                    <p:animEffect transition="in" filter="fade">
                                      <p:cBhvr>
                                        <p:cTn id="55" dur="500"/>
                                        <p:tgtEl>
                                          <p:spTgt spid="15"/>
                                        </p:tgtEl>
                                      </p:cBhvr>
                                    </p:animEffect>
                                  </p:childTnLst>
                                </p:cTn>
                              </p:par>
                              <p:par>
                                <p:cTn id="56" presetID="2" presetClass="entr" presetSubtype="6"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par>
                                <p:cTn id="60" presetID="53" presetClass="entr" presetSubtype="16" fill="hold" nodeType="withEffect">
                                  <p:stCondLst>
                                    <p:cond delay="0"/>
                                  </p:stCondLst>
                                  <p:childTnLst>
                                    <p:set>
                                      <p:cBhvr>
                                        <p:cTn id="61" dur="1" fill="hold">
                                          <p:stCondLst>
                                            <p:cond delay="0"/>
                                          </p:stCondLst>
                                        </p:cTn>
                                        <p:tgtEl>
                                          <p:spTgt spid="3087"/>
                                        </p:tgtEl>
                                        <p:attrNameLst>
                                          <p:attrName>style.visibility</p:attrName>
                                        </p:attrNameLst>
                                      </p:cBhvr>
                                      <p:to>
                                        <p:strVal val="visible"/>
                                      </p:to>
                                    </p:set>
                                    <p:anim calcmode="lin" valueType="num">
                                      <p:cBhvr>
                                        <p:cTn id="62" dur="500" fill="hold"/>
                                        <p:tgtEl>
                                          <p:spTgt spid="3087"/>
                                        </p:tgtEl>
                                        <p:attrNameLst>
                                          <p:attrName>ppt_w</p:attrName>
                                        </p:attrNameLst>
                                      </p:cBhvr>
                                      <p:tavLst>
                                        <p:tav tm="0">
                                          <p:val>
                                            <p:fltVal val="0"/>
                                          </p:val>
                                        </p:tav>
                                        <p:tav tm="100000">
                                          <p:val>
                                            <p:strVal val="#ppt_w"/>
                                          </p:val>
                                        </p:tav>
                                      </p:tavLst>
                                    </p:anim>
                                    <p:anim calcmode="lin" valueType="num">
                                      <p:cBhvr>
                                        <p:cTn id="63" dur="500" fill="hold"/>
                                        <p:tgtEl>
                                          <p:spTgt spid="3087"/>
                                        </p:tgtEl>
                                        <p:attrNameLst>
                                          <p:attrName>ppt_h</p:attrName>
                                        </p:attrNameLst>
                                      </p:cBhvr>
                                      <p:tavLst>
                                        <p:tav tm="0">
                                          <p:val>
                                            <p:fltVal val="0"/>
                                          </p:val>
                                        </p:tav>
                                        <p:tav tm="100000">
                                          <p:val>
                                            <p:strVal val="#ppt_h"/>
                                          </p:val>
                                        </p:tav>
                                      </p:tavLst>
                                    </p:anim>
                                    <p:animEffect transition="in" filter="fade">
                                      <p:cBhvr>
                                        <p:cTn id="64" dur="500"/>
                                        <p:tgtEl>
                                          <p:spTgt spid="3087"/>
                                        </p:tgtEl>
                                      </p:cBhvr>
                                    </p:animEffect>
                                  </p:childTnLst>
                                </p:cTn>
                              </p:par>
                            </p:childTnLst>
                          </p:cTn>
                        </p:par>
                        <p:par>
                          <p:cTn id="65" fill="hold">
                            <p:stCondLst>
                              <p:cond delay="500"/>
                            </p:stCondLst>
                            <p:childTnLst>
                              <p:par>
                                <p:cTn id="66" presetID="52" presetClass="entr" presetSubtype="0" fill="hold" grpId="0" nodeType="afterEffect" nodePh="1">
                                  <p:stCondLst>
                                    <p:cond delay="0"/>
                                  </p:stCondLst>
                                  <p:endCondLst>
                                    <p:cond evt="begin" delay="0">
                                      <p:tn val="66"/>
                                    </p:cond>
                                  </p:endCondLst>
                                  <p:iterate type="lt">
                                    <p:tmPct val="10000"/>
                                  </p:iterate>
                                  <p:childTnLst>
                                    <p:set>
                                      <p:cBhvr>
                                        <p:cTn id="67" dur="1" fill="hold">
                                          <p:stCondLst>
                                            <p:cond delay="0"/>
                                          </p:stCondLst>
                                        </p:cTn>
                                        <p:tgtEl>
                                          <p:spTgt spid="21"/>
                                        </p:tgtEl>
                                        <p:attrNameLst>
                                          <p:attrName>style.visibility</p:attrName>
                                        </p:attrNameLst>
                                      </p:cBhvr>
                                      <p:to>
                                        <p:strVal val="visible"/>
                                      </p:to>
                                    </p:set>
                                    <p:animScale>
                                      <p:cBhvr>
                                        <p:cTn id="68"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21"/>
                                        </p:tgtEl>
                                        <p:attrNameLst>
                                          <p:attrName>ppt_x</p:attrName>
                                          <p:attrName>ppt_y</p:attrName>
                                        </p:attrNameLst>
                                      </p:cBhvr>
                                    </p:animMotion>
                                    <p:animEffect transition="in" filter="fade">
                                      <p:cBhvr>
                                        <p:cTn id="70" dur="1000"/>
                                        <p:tgtEl>
                                          <p:spTgt spid="2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500" fill="hold"/>
                                        <p:tgtEl>
                                          <p:spTgt spid="2"/>
                                        </p:tgtEl>
                                        <p:attrNameLst>
                                          <p:attrName>ppt_w</p:attrName>
                                        </p:attrNameLst>
                                      </p:cBhvr>
                                      <p:tavLst>
                                        <p:tav tm="0">
                                          <p:val>
                                            <p:fltVal val="0"/>
                                          </p:val>
                                        </p:tav>
                                        <p:tav tm="100000">
                                          <p:val>
                                            <p:strVal val="#ppt_w"/>
                                          </p:val>
                                        </p:tav>
                                      </p:tavLst>
                                    </p:anim>
                                    <p:anim calcmode="lin" valueType="num">
                                      <p:cBhvr>
                                        <p:cTn id="74" dur="500" fill="hold"/>
                                        <p:tgtEl>
                                          <p:spTgt spid="2"/>
                                        </p:tgtEl>
                                        <p:attrNameLst>
                                          <p:attrName>ppt_h</p:attrName>
                                        </p:attrNameLst>
                                      </p:cBhvr>
                                      <p:tavLst>
                                        <p:tav tm="0">
                                          <p:val>
                                            <p:fltVal val="0"/>
                                          </p:val>
                                        </p:tav>
                                        <p:tav tm="100000">
                                          <p:val>
                                            <p:strVal val="#ppt_h"/>
                                          </p:val>
                                        </p:tav>
                                      </p:tavLst>
                                    </p:anim>
                                    <p:animEffect transition="in" filter="fade">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2"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1520" name="组合 17"/>
          <p:cNvGrpSpPr/>
          <p:nvPr/>
        </p:nvGrpSpPr>
        <p:grpSpPr bwMode="auto">
          <a:xfrm>
            <a:off x="5226531" y="2244725"/>
            <a:ext cx="6233632" cy="2512049"/>
            <a:chOff x="271020" y="2420002"/>
            <a:chExt cx="6234569" cy="2511098"/>
          </a:xfrm>
        </p:grpSpPr>
        <p:sp>
          <p:nvSpPr>
            <p:cNvPr id="21522"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03</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21523" name="文本框 19"/>
            <p:cNvSpPr txBox="1">
              <a:spLocks noChangeArrowheads="1"/>
            </p:cNvSpPr>
            <p:nvPr/>
          </p:nvSpPr>
          <p:spPr bwMode="auto">
            <a:xfrm>
              <a:off x="271020" y="3269736"/>
              <a:ext cx="6234569" cy="166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800" b="1" dirty="0">
                  <a:solidFill>
                    <a:srgbClr val="F77258"/>
                  </a:solidFill>
                  <a:latin typeface="微软雅黑" panose="020B0503020204020204" pitchFamily="34" charset="-122"/>
                  <a:ea typeface="微软雅黑" panose="020B0503020204020204" pitchFamily="34" charset="-122"/>
                </a:rPr>
                <a:t>技术路线及实现方案</a:t>
              </a:r>
            </a:p>
            <a:p>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技术选型</a:t>
            </a:r>
          </a:p>
        </p:txBody>
      </p:sp>
      <p:grpSp>
        <p:nvGrpSpPr>
          <p:cNvPr id="2457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sp>
        <p:nvSpPr>
          <p:cNvPr id="6" name="Rectangular Callout 24"/>
          <p:cNvSpPr/>
          <p:nvPr/>
        </p:nvSpPr>
        <p:spPr>
          <a:xfrm flipH="1">
            <a:off x="4616450" y="1643063"/>
            <a:ext cx="965200" cy="938212"/>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375410" eaLnBrk="1" fontAlgn="auto" hangingPunct="1">
              <a:spcBef>
                <a:spcPts val="0"/>
              </a:spcBef>
              <a:spcAft>
                <a:spcPts val="0"/>
              </a:spcAft>
              <a:defRPr/>
            </a:pPr>
            <a:endParaRPr lang="en-US" sz="3735" b="1" dirty="0">
              <a:solidFill>
                <a:prstClr val="white"/>
              </a:solidFill>
              <a:latin typeface="微软雅黑" panose="020B0503020204020204" pitchFamily="34" charset="-122"/>
              <a:ea typeface="微软雅黑" panose="020B0503020204020204" pitchFamily="34" charset="-122"/>
            </a:endParaRPr>
          </a:p>
        </p:txBody>
      </p:sp>
      <p:sp>
        <p:nvSpPr>
          <p:cNvPr id="7" name="Rectangular Callout 30"/>
          <p:cNvSpPr/>
          <p:nvPr/>
        </p:nvSpPr>
        <p:spPr>
          <a:xfrm flipH="1">
            <a:off x="4618038" y="3052763"/>
            <a:ext cx="965200" cy="936625"/>
          </a:xfrm>
          <a:prstGeom prst="wedgeRectCallou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735" dirty="0">
              <a:solidFill>
                <a:prstClr val="white"/>
              </a:solidFill>
              <a:latin typeface="微软雅黑" panose="020B0503020204020204" pitchFamily="34" charset="-122"/>
              <a:ea typeface="微软雅黑" panose="020B0503020204020204" pitchFamily="34" charset="-122"/>
            </a:endParaRPr>
          </a:p>
        </p:txBody>
      </p:sp>
      <p:sp>
        <p:nvSpPr>
          <p:cNvPr id="8" name="Rectangular Callout 35"/>
          <p:cNvSpPr/>
          <p:nvPr/>
        </p:nvSpPr>
        <p:spPr>
          <a:xfrm flipH="1">
            <a:off x="4618038" y="4397375"/>
            <a:ext cx="965200" cy="936625"/>
          </a:xfrm>
          <a:prstGeom prst="wedgeRectCallou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4265" dirty="0">
              <a:solidFill>
                <a:prstClr val="white"/>
              </a:solidFill>
              <a:latin typeface="微软雅黑" panose="020B0503020204020204" pitchFamily="34" charset="-122"/>
              <a:ea typeface="微软雅黑" panose="020B0503020204020204" pitchFamily="34" charset="-122"/>
            </a:endParaRPr>
          </a:p>
        </p:txBody>
      </p:sp>
      <p:sp>
        <p:nvSpPr>
          <p:cNvPr id="9" name="Rectangular Callout 58"/>
          <p:cNvSpPr/>
          <p:nvPr/>
        </p:nvSpPr>
        <p:spPr>
          <a:xfrm>
            <a:off x="6556375" y="1708150"/>
            <a:ext cx="965200" cy="9382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200" b="1" dirty="0">
              <a:solidFill>
                <a:prstClr val="white"/>
              </a:solidFill>
              <a:latin typeface="微软雅黑" panose="020B0503020204020204" pitchFamily="34" charset="-122"/>
              <a:ea typeface="微软雅黑" panose="020B0503020204020204" pitchFamily="34" charset="-122"/>
            </a:endParaRPr>
          </a:p>
        </p:txBody>
      </p:sp>
      <p:sp>
        <p:nvSpPr>
          <p:cNvPr id="10" name="Rectangular Callout 62"/>
          <p:cNvSpPr/>
          <p:nvPr/>
        </p:nvSpPr>
        <p:spPr>
          <a:xfrm>
            <a:off x="6556375" y="3052763"/>
            <a:ext cx="965200" cy="936625"/>
          </a:xfrm>
          <a:prstGeom prst="wedgeRectCallou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735" dirty="0">
              <a:solidFill>
                <a:prstClr val="white"/>
              </a:solidFill>
              <a:latin typeface="微软雅黑" panose="020B0503020204020204" pitchFamily="34" charset="-122"/>
              <a:ea typeface="微软雅黑" panose="020B0503020204020204" pitchFamily="34" charset="-122"/>
            </a:endParaRPr>
          </a:p>
        </p:txBody>
      </p:sp>
      <p:sp>
        <p:nvSpPr>
          <p:cNvPr id="11" name="Rectangular Callout 66"/>
          <p:cNvSpPr/>
          <p:nvPr/>
        </p:nvSpPr>
        <p:spPr>
          <a:xfrm>
            <a:off x="6556375" y="4397375"/>
            <a:ext cx="965200" cy="936625"/>
          </a:xfrm>
          <a:prstGeom prst="wedgeRectCallou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5410" eaLnBrk="1" fontAlgn="auto" hangingPunct="1">
              <a:spcBef>
                <a:spcPts val="0"/>
              </a:spcBef>
              <a:spcAft>
                <a:spcPts val="0"/>
              </a:spcAft>
              <a:defRPr/>
            </a:pPr>
            <a:endParaRPr lang="en-US" sz="3200" dirty="0">
              <a:solidFill>
                <a:prstClr val="white"/>
              </a:solidFill>
              <a:latin typeface="微软雅黑" panose="020B0503020204020204" pitchFamily="34" charset="-122"/>
              <a:ea typeface="微软雅黑" panose="020B0503020204020204" pitchFamily="34" charset="-122"/>
            </a:endParaRPr>
          </a:p>
        </p:txBody>
      </p:sp>
      <p:cxnSp>
        <p:nvCxnSpPr>
          <p:cNvPr id="12" name="Straight Connector 67"/>
          <p:cNvCxnSpPr/>
          <p:nvPr/>
        </p:nvCxnSpPr>
        <p:spPr>
          <a:xfrm flipV="1">
            <a:off x="6096000" y="1643063"/>
            <a:ext cx="0" cy="3662362"/>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4587" name="组合 12"/>
          <p:cNvGrpSpPr/>
          <p:nvPr/>
        </p:nvGrpSpPr>
        <p:grpSpPr bwMode="auto">
          <a:xfrm>
            <a:off x="1947863" y="1784377"/>
            <a:ext cx="2486025" cy="600234"/>
            <a:chOff x="1948243" y="1817100"/>
            <a:chExt cx="2486249" cy="600116"/>
          </a:xfrm>
        </p:grpSpPr>
        <p:sp>
          <p:nvSpPr>
            <p:cNvPr id="24609" name="Text Placeholder 3"/>
            <p:cNvSpPr txBox="1"/>
            <p:nvPr/>
          </p:nvSpPr>
          <p:spPr bwMode="auto">
            <a:xfrm>
              <a:off x="3145930" y="1817100"/>
              <a:ext cx="1200629"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30204" pitchFamily="34" charset="0"/>
                  <a:ea typeface="宋体" panose="02010600030101010101" pitchFamily="2" charset="-122"/>
                </a:defRPr>
              </a:lvl1pPr>
              <a:lvl2pPr marL="742950" indent="-285750" defTabSz="912495">
                <a:defRPr>
                  <a:solidFill>
                    <a:schemeClr val="tx1"/>
                  </a:solidFill>
                  <a:latin typeface="Calibri" panose="020F0502020204030204" pitchFamily="34" charset="0"/>
                  <a:ea typeface="宋体" panose="02010600030101010101" pitchFamily="2" charset="-122"/>
                </a:defRPr>
              </a:lvl2pPr>
              <a:lvl3pPr marL="1143000" indent="-228600" defTabSz="912495">
                <a:defRPr>
                  <a:solidFill>
                    <a:schemeClr val="tx1"/>
                  </a:solidFill>
                  <a:latin typeface="Calibri" panose="020F0502020204030204" pitchFamily="34" charset="0"/>
                  <a:ea typeface="宋体" panose="02010600030101010101" pitchFamily="2" charset="-122"/>
                </a:defRPr>
              </a:lvl3pPr>
              <a:lvl4pPr marL="1600200" indent="-228600" defTabSz="912495">
                <a:defRPr>
                  <a:solidFill>
                    <a:schemeClr val="tx1"/>
                  </a:solidFill>
                  <a:latin typeface="Calibri" panose="020F0502020204030204" pitchFamily="34" charset="0"/>
                  <a:ea typeface="宋体" panose="02010600030101010101" pitchFamily="2" charset="-122"/>
                </a:defRPr>
              </a:lvl4pPr>
              <a:lvl5pPr marL="2057400" indent="-228600" defTabSz="912495">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dirty="0" err="1">
                  <a:latin typeface="微软雅黑" panose="020B0503020204020204" pitchFamily="34" charset="-122"/>
                  <a:ea typeface="微软雅黑" panose="020B0503020204020204" pitchFamily="34" charset="-122"/>
                </a:rPr>
                <a:t>Tensorflow</a:t>
              </a:r>
              <a:endParaRPr lang="zh-CN" altLang="en-US" b="1" dirty="0">
                <a:solidFill>
                  <a:srgbClr val="000000"/>
                </a:solidFill>
                <a:latin typeface="微软雅黑" panose="020B0503020204020204" pitchFamily="34" charset="-122"/>
                <a:ea typeface="微软雅黑" panose="020B0503020204020204" pitchFamily="34" charset="-122"/>
                <a:cs typeface="Open Sans Light" panose="020B0306030504020204"/>
                <a:sym typeface="Gill Sans"/>
              </a:endParaRPr>
            </a:p>
          </p:txBody>
        </p:sp>
        <p:sp>
          <p:nvSpPr>
            <p:cNvPr id="24610" name="Text Placeholder 3"/>
            <p:cNvSpPr txBox="1"/>
            <p:nvPr/>
          </p:nvSpPr>
          <p:spPr bwMode="auto">
            <a:xfrm>
              <a:off x="1948243" y="220181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pPr>
              <a:r>
                <a:rPr lang="zh-CN" altLang="en-US" sz="1400" dirty="0">
                  <a:solidFill>
                    <a:srgbClr val="000000"/>
                  </a:solidFill>
                  <a:latin typeface="微软雅黑" panose="020B0503020204020204" pitchFamily="34" charset="-122"/>
                  <a:ea typeface="微软雅黑" panose="020B0503020204020204" pitchFamily="34" charset="-122"/>
                </a:rPr>
                <a:t>用于深度学习</a:t>
              </a:r>
              <a:endParaRPr lang="en-US" altLang="zh-CN" sz="1400" dirty="0">
                <a:solidFill>
                  <a:srgbClr val="000000"/>
                </a:solidFill>
                <a:latin typeface="微软雅黑" panose="020B0503020204020204" pitchFamily="34" charset="-122"/>
                <a:ea typeface="微软雅黑" panose="020B0503020204020204" pitchFamily="34" charset="-122"/>
              </a:endParaRPr>
            </a:p>
          </p:txBody>
        </p:sp>
      </p:grpSp>
      <p:grpSp>
        <p:nvGrpSpPr>
          <p:cNvPr id="24588" name="组合 15"/>
          <p:cNvGrpSpPr/>
          <p:nvPr/>
        </p:nvGrpSpPr>
        <p:grpSpPr bwMode="auto">
          <a:xfrm>
            <a:off x="1947863" y="3167091"/>
            <a:ext cx="2486025" cy="600234"/>
            <a:chOff x="1948243" y="3150101"/>
            <a:chExt cx="2486249" cy="600116"/>
          </a:xfrm>
        </p:grpSpPr>
        <p:sp>
          <p:nvSpPr>
            <p:cNvPr id="24607" name="Text Placeholder 3"/>
            <p:cNvSpPr txBox="1"/>
            <p:nvPr/>
          </p:nvSpPr>
          <p:spPr bwMode="auto">
            <a:xfrm>
              <a:off x="3429557" y="3150101"/>
              <a:ext cx="91700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30204" pitchFamily="34" charset="0"/>
                  <a:ea typeface="宋体" panose="02010600030101010101" pitchFamily="2" charset="-122"/>
                </a:defRPr>
              </a:lvl1pPr>
              <a:lvl2pPr marL="742950" indent="-285750" defTabSz="912495">
                <a:defRPr>
                  <a:solidFill>
                    <a:schemeClr val="tx1"/>
                  </a:solidFill>
                  <a:latin typeface="Calibri" panose="020F0502020204030204" pitchFamily="34" charset="0"/>
                  <a:ea typeface="宋体" panose="02010600030101010101" pitchFamily="2" charset="-122"/>
                </a:defRPr>
              </a:lvl2pPr>
              <a:lvl3pPr marL="1143000" indent="-228600" defTabSz="912495">
                <a:defRPr>
                  <a:solidFill>
                    <a:schemeClr val="tx1"/>
                  </a:solidFill>
                  <a:latin typeface="Calibri" panose="020F0502020204030204" pitchFamily="34" charset="0"/>
                  <a:ea typeface="宋体" panose="02010600030101010101" pitchFamily="2" charset="-122"/>
                </a:defRPr>
              </a:lvl3pPr>
              <a:lvl4pPr marL="1600200" indent="-228600" defTabSz="912495">
                <a:defRPr>
                  <a:solidFill>
                    <a:schemeClr val="tx1"/>
                  </a:solidFill>
                  <a:latin typeface="Calibri" panose="020F0502020204030204" pitchFamily="34" charset="0"/>
                  <a:ea typeface="宋体" panose="02010600030101010101" pitchFamily="2" charset="-122"/>
                </a:defRPr>
              </a:lvl4pPr>
              <a:lvl5pPr marL="2057400" indent="-228600" defTabSz="912495">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dirty="0" err="1">
                  <a:latin typeface="微软雅黑" panose="020B0503020204020204" pitchFamily="34" charset="-122"/>
                  <a:ea typeface="微软雅黑" panose="020B0503020204020204" pitchFamily="34" charset="-122"/>
                </a:rPr>
                <a:t>skimage</a:t>
              </a:r>
              <a:endParaRPr lang="zh-CN" altLang="en-US" b="1" dirty="0">
                <a:solidFill>
                  <a:srgbClr val="000000"/>
                </a:solidFill>
                <a:latin typeface="微软雅黑" panose="020B0503020204020204" pitchFamily="34" charset="-122"/>
                <a:ea typeface="微软雅黑" panose="020B0503020204020204" pitchFamily="34" charset="-122"/>
                <a:cs typeface="Open Sans Light" panose="020B0306030504020204"/>
                <a:sym typeface="Gill Sans"/>
              </a:endParaRPr>
            </a:p>
          </p:txBody>
        </p:sp>
        <p:sp>
          <p:nvSpPr>
            <p:cNvPr id="24608" name="Text Placeholder 3"/>
            <p:cNvSpPr txBox="1"/>
            <p:nvPr/>
          </p:nvSpPr>
          <p:spPr bwMode="auto">
            <a:xfrm>
              <a:off x="1948243" y="3534815"/>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pPr>
              <a:r>
                <a:rPr lang="zh-CN" altLang="en-US" sz="1400" dirty="0">
                  <a:solidFill>
                    <a:srgbClr val="000000"/>
                  </a:solidFill>
                  <a:latin typeface="微软雅黑" panose="020B0503020204020204" pitchFamily="34" charset="-122"/>
                  <a:ea typeface="微软雅黑" panose="020B0503020204020204" pitchFamily="34" charset="-122"/>
                </a:rPr>
                <a:t>用于图像处理</a:t>
              </a:r>
              <a:endParaRPr lang="en-US" altLang="zh-CN" sz="1400" dirty="0">
                <a:solidFill>
                  <a:srgbClr val="000000"/>
                </a:solidFill>
                <a:latin typeface="微软雅黑" panose="020B0503020204020204" pitchFamily="34" charset="-122"/>
                <a:ea typeface="微软雅黑" panose="020B0503020204020204" pitchFamily="34" charset="-122"/>
              </a:endParaRPr>
            </a:p>
          </p:txBody>
        </p:sp>
      </p:grpSp>
      <p:grpSp>
        <p:nvGrpSpPr>
          <p:cNvPr id="24589" name="组合 18"/>
          <p:cNvGrpSpPr/>
          <p:nvPr/>
        </p:nvGrpSpPr>
        <p:grpSpPr bwMode="auto">
          <a:xfrm>
            <a:off x="1947863" y="4548216"/>
            <a:ext cx="2486025" cy="600234"/>
            <a:chOff x="1948243" y="4483102"/>
            <a:chExt cx="2486249" cy="600116"/>
          </a:xfrm>
        </p:grpSpPr>
        <p:sp>
          <p:nvSpPr>
            <p:cNvPr id="24605" name="Text Placeholder 3"/>
            <p:cNvSpPr txBox="1"/>
            <p:nvPr/>
          </p:nvSpPr>
          <p:spPr bwMode="auto">
            <a:xfrm>
              <a:off x="3203514" y="4483102"/>
              <a:ext cx="1143045"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30204" pitchFamily="34" charset="0"/>
                  <a:ea typeface="宋体" panose="02010600030101010101" pitchFamily="2" charset="-122"/>
                </a:defRPr>
              </a:lvl1pPr>
              <a:lvl2pPr marL="742950" indent="-285750" defTabSz="912495">
                <a:defRPr>
                  <a:solidFill>
                    <a:schemeClr val="tx1"/>
                  </a:solidFill>
                  <a:latin typeface="Calibri" panose="020F0502020204030204" pitchFamily="34" charset="0"/>
                  <a:ea typeface="宋体" panose="02010600030101010101" pitchFamily="2" charset="-122"/>
                </a:defRPr>
              </a:lvl2pPr>
              <a:lvl3pPr marL="1143000" indent="-228600" defTabSz="912495">
                <a:defRPr>
                  <a:solidFill>
                    <a:schemeClr val="tx1"/>
                  </a:solidFill>
                  <a:latin typeface="Calibri" panose="020F0502020204030204" pitchFamily="34" charset="0"/>
                  <a:ea typeface="宋体" panose="02010600030101010101" pitchFamily="2" charset="-122"/>
                </a:defRPr>
              </a:lvl3pPr>
              <a:lvl4pPr marL="1600200" indent="-228600" defTabSz="912495">
                <a:defRPr>
                  <a:solidFill>
                    <a:schemeClr val="tx1"/>
                  </a:solidFill>
                  <a:latin typeface="Calibri" panose="020F0502020204030204" pitchFamily="34" charset="0"/>
                  <a:ea typeface="宋体" panose="02010600030101010101" pitchFamily="2" charset="-122"/>
                </a:defRPr>
              </a:lvl4pPr>
              <a:lvl5pPr marL="2057400" indent="-228600" defTabSz="912495">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dirty="0">
                  <a:latin typeface="微软雅黑" panose="020B0503020204020204" pitchFamily="34" charset="-122"/>
                  <a:ea typeface="微软雅黑" panose="020B0503020204020204" pitchFamily="34" charset="-122"/>
                </a:rPr>
                <a:t>matplotlib</a:t>
              </a:r>
              <a:endParaRPr lang="zh-CN" altLang="en-US" b="1" dirty="0">
                <a:solidFill>
                  <a:srgbClr val="000000"/>
                </a:solidFill>
                <a:latin typeface="微软雅黑" panose="020B0503020204020204" pitchFamily="34" charset="-122"/>
                <a:ea typeface="微软雅黑" panose="020B0503020204020204" pitchFamily="34" charset="-122"/>
                <a:cs typeface="Open Sans Light" panose="020B0306030504020204"/>
                <a:sym typeface="Gill Sans"/>
              </a:endParaRPr>
            </a:p>
          </p:txBody>
        </p:sp>
        <p:sp>
          <p:nvSpPr>
            <p:cNvPr id="24606" name="Text Placeholder 3"/>
            <p:cNvSpPr txBox="1"/>
            <p:nvPr/>
          </p:nvSpPr>
          <p:spPr bwMode="auto">
            <a:xfrm>
              <a:off x="1948243" y="4867816"/>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pPr>
              <a:r>
                <a:rPr lang="zh-CN" altLang="en-US" sz="1400" dirty="0">
                  <a:latin typeface="微软雅黑" panose="020B0503020204020204" pitchFamily="34" charset="-122"/>
                  <a:ea typeface="微软雅黑" panose="020B0503020204020204" pitchFamily="34" charset="-122"/>
                </a:rPr>
                <a:t>用于数据可视化</a:t>
              </a:r>
              <a:endParaRPr lang="en-US" altLang="zh-CN" sz="1400" dirty="0">
                <a:solidFill>
                  <a:srgbClr val="000000"/>
                </a:solidFill>
                <a:latin typeface="微软雅黑" panose="020B0503020204020204" pitchFamily="34" charset="-122"/>
                <a:ea typeface="微软雅黑" panose="020B0503020204020204" pitchFamily="34" charset="-122"/>
              </a:endParaRPr>
            </a:p>
          </p:txBody>
        </p:sp>
      </p:grpSp>
      <p:sp>
        <p:nvSpPr>
          <p:cNvPr id="24593" name="Text Placeholder 3"/>
          <p:cNvSpPr txBox="1"/>
          <p:nvPr/>
        </p:nvSpPr>
        <p:spPr bwMode="auto">
          <a:xfrm>
            <a:off x="4818063" y="1890713"/>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sz="3600" b="1" dirty="0">
                <a:solidFill>
                  <a:srgbClr val="FFFFFF"/>
                </a:solidFill>
                <a:latin typeface="微软雅黑" panose="020B0503020204020204" pitchFamily="34" charset="-122"/>
                <a:ea typeface="微软雅黑" panose="020B0503020204020204" pitchFamily="34" charset="-122"/>
              </a:rPr>
              <a:t>01</a:t>
            </a:r>
          </a:p>
        </p:txBody>
      </p:sp>
      <p:sp>
        <p:nvSpPr>
          <p:cNvPr id="24594" name="Text Placeholder 3"/>
          <p:cNvSpPr txBox="1"/>
          <p:nvPr/>
        </p:nvSpPr>
        <p:spPr bwMode="auto">
          <a:xfrm>
            <a:off x="6751638" y="1890713"/>
            <a:ext cx="5699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sz="3600" b="1">
                <a:solidFill>
                  <a:srgbClr val="FFFFFF"/>
                </a:solidFill>
                <a:latin typeface="微软雅黑" panose="020B0503020204020204" pitchFamily="34" charset="-122"/>
                <a:ea typeface="微软雅黑" panose="020B0503020204020204" pitchFamily="34" charset="-122"/>
              </a:rPr>
              <a:t>02</a:t>
            </a:r>
          </a:p>
        </p:txBody>
      </p:sp>
      <p:sp>
        <p:nvSpPr>
          <p:cNvPr id="24595" name="Text Placeholder 3"/>
          <p:cNvSpPr txBox="1"/>
          <p:nvPr/>
        </p:nvSpPr>
        <p:spPr bwMode="auto">
          <a:xfrm>
            <a:off x="4813300" y="3233738"/>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sz="3600" b="1">
                <a:solidFill>
                  <a:srgbClr val="FFFFFF"/>
                </a:solidFill>
                <a:latin typeface="微软雅黑" panose="020B0503020204020204" pitchFamily="34" charset="-122"/>
                <a:ea typeface="微软雅黑" panose="020B0503020204020204" pitchFamily="34" charset="-122"/>
              </a:rPr>
              <a:t>03</a:t>
            </a:r>
          </a:p>
        </p:txBody>
      </p:sp>
      <p:sp>
        <p:nvSpPr>
          <p:cNvPr id="24596" name="Text Placeholder 3"/>
          <p:cNvSpPr txBox="1"/>
          <p:nvPr/>
        </p:nvSpPr>
        <p:spPr bwMode="auto">
          <a:xfrm>
            <a:off x="6746875" y="3233738"/>
            <a:ext cx="571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sz="3600" b="1" dirty="0">
                <a:solidFill>
                  <a:srgbClr val="FFFFFF"/>
                </a:solidFill>
                <a:latin typeface="微软雅黑" panose="020B0503020204020204" pitchFamily="34" charset="-122"/>
                <a:ea typeface="微软雅黑" panose="020B0503020204020204" pitchFamily="34" charset="-122"/>
              </a:rPr>
              <a:t>04</a:t>
            </a:r>
          </a:p>
        </p:txBody>
      </p:sp>
      <p:sp>
        <p:nvSpPr>
          <p:cNvPr id="24597" name="Text Placeholder 3"/>
          <p:cNvSpPr txBox="1"/>
          <p:nvPr/>
        </p:nvSpPr>
        <p:spPr bwMode="auto">
          <a:xfrm>
            <a:off x="4818063" y="4578350"/>
            <a:ext cx="5715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sz="3600" b="1">
                <a:solidFill>
                  <a:srgbClr val="FFFFFF"/>
                </a:solidFill>
                <a:latin typeface="微软雅黑" panose="020B0503020204020204" pitchFamily="34" charset="-122"/>
                <a:ea typeface="微软雅黑" panose="020B0503020204020204" pitchFamily="34" charset="-122"/>
              </a:rPr>
              <a:t>05</a:t>
            </a:r>
          </a:p>
        </p:txBody>
      </p:sp>
      <p:sp>
        <p:nvSpPr>
          <p:cNvPr id="24598" name="Text Placeholder 3"/>
          <p:cNvSpPr txBox="1"/>
          <p:nvPr/>
        </p:nvSpPr>
        <p:spPr bwMode="auto">
          <a:xfrm>
            <a:off x="6754813" y="4578350"/>
            <a:ext cx="5715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en-US" altLang="zh-CN" sz="3600" b="1" dirty="0">
                <a:solidFill>
                  <a:srgbClr val="FFFFFF"/>
                </a:solidFill>
                <a:latin typeface="微软雅黑" panose="020B0503020204020204" pitchFamily="34" charset="-122"/>
                <a:ea typeface="微软雅黑" panose="020B0503020204020204" pitchFamily="34" charset="-122"/>
              </a:rPr>
              <a:t>06</a:t>
            </a:r>
          </a:p>
        </p:txBody>
      </p:sp>
      <p:grpSp>
        <p:nvGrpSpPr>
          <p:cNvPr id="37" name="组合 12">
            <a:extLst>
              <a:ext uri="{FF2B5EF4-FFF2-40B4-BE49-F238E27FC236}">
                <a16:creationId xmlns:a16="http://schemas.microsoft.com/office/drawing/2014/main" id="{0B3A07C0-CEF8-4D19-B2F5-AC463A86D10C}"/>
              </a:ext>
            </a:extLst>
          </p:cNvPr>
          <p:cNvGrpSpPr/>
          <p:nvPr/>
        </p:nvGrpSpPr>
        <p:grpSpPr bwMode="auto">
          <a:xfrm>
            <a:off x="7667807" y="1837301"/>
            <a:ext cx="2576330" cy="574987"/>
            <a:chOff x="2861320" y="1842343"/>
            <a:chExt cx="1573173" cy="574874"/>
          </a:xfrm>
        </p:grpSpPr>
        <p:sp>
          <p:nvSpPr>
            <p:cNvPr id="38" name="Text Placeholder 3">
              <a:extLst>
                <a:ext uri="{FF2B5EF4-FFF2-40B4-BE49-F238E27FC236}">
                  <a16:creationId xmlns:a16="http://schemas.microsoft.com/office/drawing/2014/main" id="{810305DE-F699-4C00-B7F1-6BD2775801B3}"/>
                </a:ext>
              </a:extLst>
            </p:cNvPr>
            <p:cNvSpPr txBox="1"/>
            <p:nvPr/>
          </p:nvSpPr>
          <p:spPr bwMode="auto">
            <a:xfrm>
              <a:off x="2861320" y="1842343"/>
              <a:ext cx="840701"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30204" pitchFamily="34" charset="0"/>
                  <a:ea typeface="宋体" panose="02010600030101010101" pitchFamily="2" charset="-122"/>
                </a:defRPr>
              </a:lvl1pPr>
              <a:lvl2pPr marL="742950" indent="-285750" defTabSz="912495">
                <a:defRPr>
                  <a:solidFill>
                    <a:schemeClr val="tx1"/>
                  </a:solidFill>
                  <a:latin typeface="Calibri" panose="020F0502020204030204" pitchFamily="34" charset="0"/>
                  <a:ea typeface="宋体" panose="02010600030101010101" pitchFamily="2" charset="-122"/>
                </a:defRPr>
              </a:lvl2pPr>
              <a:lvl3pPr marL="1143000" indent="-228600" defTabSz="912495">
                <a:defRPr>
                  <a:solidFill>
                    <a:schemeClr val="tx1"/>
                  </a:solidFill>
                  <a:latin typeface="Calibri" panose="020F0502020204030204" pitchFamily="34" charset="0"/>
                  <a:ea typeface="宋体" panose="02010600030101010101" pitchFamily="2" charset="-122"/>
                </a:defRPr>
              </a:lvl3pPr>
              <a:lvl4pPr marL="1600200" indent="-228600" defTabSz="912495">
                <a:defRPr>
                  <a:solidFill>
                    <a:schemeClr val="tx1"/>
                  </a:solidFill>
                  <a:latin typeface="Calibri" panose="020F0502020204030204" pitchFamily="34" charset="0"/>
                  <a:ea typeface="宋体" panose="02010600030101010101" pitchFamily="2" charset="-122"/>
                </a:defRPr>
              </a:lvl4pPr>
              <a:lvl5pPr marL="2057400" indent="-228600" defTabSz="912495">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err="1">
                  <a:latin typeface="微软雅黑" panose="020B0503020204020204" pitchFamily="34" charset="-122"/>
                  <a:ea typeface="微软雅黑" panose="020B0503020204020204" pitchFamily="34" charset="-122"/>
                </a:rPr>
                <a:t>Tensorboard</a:t>
              </a:r>
              <a:endParaRPr lang="zh-CN" altLang="en-US" b="1" dirty="0">
                <a:solidFill>
                  <a:srgbClr val="000000"/>
                </a:solidFill>
                <a:latin typeface="微软雅黑" panose="020B0503020204020204" pitchFamily="34" charset="-122"/>
                <a:ea typeface="微软雅黑" panose="020B0503020204020204" pitchFamily="34" charset="-122"/>
                <a:cs typeface="Open Sans Light" panose="020B0306030504020204"/>
                <a:sym typeface="Gill Sans"/>
              </a:endParaRPr>
            </a:p>
          </p:txBody>
        </p:sp>
        <p:sp>
          <p:nvSpPr>
            <p:cNvPr id="39" name="Text Placeholder 3">
              <a:extLst>
                <a:ext uri="{FF2B5EF4-FFF2-40B4-BE49-F238E27FC236}">
                  <a16:creationId xmlns:a16="http://schemas.microsoft.com/office/drawing/2014/main" id="{626E8C94-91DA-40AD-8519-99C83B792C43}"/>
                </a:ext>
              </a:extLst>
            </p:cNvPr>
            <p:cNvSpPr txBox="1"/>
            <p:nvPr/>
          </p:nvSpPr>
          <p:spPr bwMode="auto">
            <a:xfrm>
              <a:off x="2861321" y="2201815"/>
              <a:ext cx="1573172"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400" dirty="0">
                  <a:solidFill>
                    <a:srgbClr val="000000"/>
                  </a:solidFill>
                  <a:latin typeface="微软雅黑" panose="020B0503020204020204" pitchFamily="34" charset="-122"/>
                  <a:ea typeface="微软雅黑" panose="020B0503020204020204" pitchFamily="34" charset="-122"/>
                </a:rPr>
                <a:t>用于神经网络可视化</a:t>
              </a:r>
              <a:endParaRPr lang="en-US" altLang="zh-CN" sz="1400" dirty="0">
                <a:solidFill>
                  <a:srgbClr val="000000"/>
                </a:solidFill>
                <a:latin typeface="微软雅黑" panose="020B0503020204020204" pitchFamily="34" charset="-122"/>
                <a:ea typeface="微软雅黑" panose="020B0503020204020204" pitchFamily="34" charset="-122"/>
              </a:endParaRPr>
            </a:p>
          </p:txBody>
        </p:sp>
      </p:grpSp>
      <p:sp>
        <p:nvSpPr>
          <p:cNvPr id="44" name="Text Placeholder 3">
            <a:extLst>
              <a:ext uri="{FF2B5EF4-FFF2-40B4-BE49-F238E27FC236}">
                <a16:creationId xmlns:a16="http://schemas.microsoft.com/office/drawing/2014/main" id="{1C77B318-CC97-4D79-A010-B9C1743BA421}"/>
              </a:ext>
            </a:extLst>
          </p:cNvPr>
          <p:cNvSpPr txBox="1"/>
          <p:nvPr/>
        </p:nvSpPr>
        <p:spPr bwMode="auto">
          <a:xfrm>
            <a:off x="7642148" y="3210634"/>
            <a:ext cx="14228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30204" pitchFamily="34" charset="0"/>
                <a:ea typeface="宋体" panose="02010600030101010101" pitchFamily="2" charset="-122"/>
              </a:defRPr>
            </a:lvl1pPr>
            <a:lvl2pPr marL="742950" indent="-285750" defTabSz="912495">
              <a:defRPr>
                <a:solidFill>
                  <a:schemeClr val="tx1"/>
                </a:solidFill>
                <a:latin typeface="Calibri" panose="020F0502020204030204" pitchFamily="34" charset="0"/>
                <a:ea typeface="宋体" panose="02010600030101010101" pitchFamily="2" charset="-122"/>
              </a:defRPr>
            </a:lvl2pPr>
            <a:lvl3pPr marL="1143000" indent="-228600" defTabSz="912495">
              <a:defRPr>
                <a:solidFill>
                  <a:schemeClr val="tx1"/>
                </a:solidFill>
                <a:latin typeface="Calibri" panose="020F0502020204030204" pitchFamily="34" charset="0"/>
                <a:ea typeface="宋体" panose="02010600030101010101" pitchFamily="2" charset="-122"/>
              </a:defRPr>
            </a:lvl3pPr>
            <a:lvl4pPr marL="1600200" indent="-228600" defTabSz="912495">
              <a:defRPr>
                <a:solidFill>
                  <a:schemeClr val="tx1"/>
                </a:solidFill>
                <a:latin typeface="Calibri" panose="020F0502020204030204" pitchFamily="34" charset="0"/>
                <a:ea typeface="宋体" panose="02010600030101010101" pitchFamily="2" charset="-122"/>
              </a:defRPr>
            </a:lvl4pPr>
            <a:lvl5pPr marL="2057400" indent="-228600" defTabSz="912495">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err="1">
                <a:latin typeface="微软雅黑" panose="020B0503020204020204" pitchFamily="34" charset="-122"/>
                <a:ea typeface="微软雅黑" panose="020B0503020204020204" pitchFamily="34" charset="-122"/>
              </a:rPr>
              <a:t>nibabel</a:t>
            </a:r>
            <a:endParaRPr lang="zh-CN" altLang="en-US" b="1" dirty="0">
              <a:solidFill>
                <a:srgbClr val="000000"/>
              </a:solidFill>
              <a:latin typeface="微软雅黑" panose="020B0503020204020204" pitchFamily="34" charset="-122"/>
              <a:ea typeface="微软雅黑" panose="020B0503020204020204" pitchFamily="34" charset="-122"/>
              <a:cs typeface="Open Sans Light" panose="020B0306030504020204"/>
              <a:sym typeface="Gill Sans"/>
            </a:endParaRPr>
          </a:p>
        </p:txBody>
      </p:sp>
      <p:sp>
        <p:nvSpPr>
          <p:cNvPr id="47" name="Text Placeholder 3">
            <a:extLst>
              <a:ext uri="{FF2B5EF4-FFF2-40B4-BE49-F238E27FC236}">
                <a16:creationId xmlns:a16="http://schemas.microsoft.com/office/drawing/2014/main" id="{62EF2B58-2C51-42F3-8AD3-BF866823409D}"/>
              </a:ext>
            </a:extLst>
          </p:cNvPr>
          <p:cNvSpPr txBox="1"/>
          <p:nvPr/>
        </p:nvSpPr>
        <p:spPr bwMode="auto">
          <a:xfrm>
            <a:off x="7642149" y="4555245"/>
            <a:ext cx="37455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912495">
              <a:defRPr>
                <a:solidFill>
                  <a:schemeClr val="tx1"/>
                </a:solidFill>
                <a:latin typeface="Calibri" panose="020F0502020204030204" pitchFamily="34" charset="0"/>
                <a:ea typeface="宋体" panose="02010600030101010101" pitchFamily="2" charset="-122"/>
              </a:defRPr>
            </a:lvl1pPr>
            <a:lvl2pPr marL="742950" indent="-285750" defTabSz="912495">
              <a:defRPr>
                <a:solidFill>
                  <a:schemeClr val="tx1"/>
                </a:solidFill>
                <a:latin typeface="Calibri" panose="020F0502020204030204" pitchFamily="34" charset="0"/>
                <a:ea typeface="宋体" panose="02010600030101010101" pitchFamily="2" charset="-122"/>
              </a:defRPr>
            </a:lvl2pPr>
            <a:lvl3pPr marL="1143000" indent="-228600" defTabSz="912495">
              <a:defRPr>
                <a:solidFill>
                  <a:schemeClr val="tx1"/>
                </a:solidFill>
                <a:latin typeface="Calibri" panose="020F0502020204030204" pitchFamily="34" charset="0"/>
                <a:ea typeface="宋体" panose="02010600030101010101" pitchFamily="2" charset="-122"/>
              </a:defRPr>
            </a:lvl3pPr>
            <a:lvl4pPr marL="1600200" indent="-228600" defTabSz="912495">
              <a:defRPr>
                <a:solidFill>
                  <a:schemeClr val="tx1"/>
                </a:solidFill>
                <a:latin typeface="Calibri" panose="020F0502020204030204" pitchFamily="34" charset="0"/>
                <a:ea typeface="宋体" panose="02010600030101010101" pitchFamily="2" charset="-122"/>
              </a:defRPr>
            </a:lvl4pPr>
            <a:lvl5pPr marL="2057400" indent="-228600" defTabSz="912495">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sckit</a:t>
            </a:r>
            <a:r>
              <a:rPr lang="en-US" altLang="zh-CN" dirty="0">
                <a:latin typeface="微软雅黑" panose="020B0503020204020204" pitchFamily="34" charset="-122"/>
                <a:ea typeface="微软雅黑" panose="020B0503020204020204" pitchFamily="34" charset="-122"/>
              </a:rPr>
              <a:t>-learn, pandas, </a:t>
            </a:r>
            <a:r>
              <a:rPr lang="en-US" altLang="zh-CN" dirty="0" err="1">
                <a:latin typeface="微软雅黑" panose="020B0503020204020204" pitchFamily="34" charset="-122"/>
                <a:ea typeface="微软雅黑" panose="020B0503020204020204" pitchFamily="34" charset="-122"/>
              </a:rPr>
              <a:t>scipy</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numpy</a:t>
            </a:r>
            <a:endParaRPr lang="zh-CN" altLang="en-US" b="1" dirty="0">
              <a:solidFill>
                <a:srgbClr val="000000"/>
              </a:solidFill>
              <a:latin typeface="微软雅黑" panose="020B0503020204020204" pitchFamily="34" charset="-122"/>
              <a:ea typeface="微软雅黑" panose="020B0503020204020204" pitchFamily="34" charset="-122"/>
              <a:cs typeface="Open Sans Light" panose="020B0306030504020204"/>
              <a:sym typeface="Gill Sans"/>
            </a:endParaRPr>
          </a:p>
        </p:txBody>
      </p:sp>
      <p:sp>
        <p:nvSpPr>
          <p:cNvPr id="49" name="Text Placeholder 3">
            <a:extLst>
              <a:ext uri="{FF2B5EF4-FFF2-40B4-BE49-F238E27FC236}">
                <a16:creationId xmlns:a16="http://schemas.microsoft.com/office/drawing/2014/main" id="{04BB5B7C-B91D-4642-8C5E-DC5B075D3240}"/>
              </a:ext>
            </a:extLst>
          </p:cNvPr>
          <p:cNvSpPr txBox="1"/>
          <p:nvPr/>
        </p:nvSpPr>
        <p:spPr bwMode="auto">
          <a:xfrm>
            <a:off x="7642148" y="3616333"/>
            <a:ext cx="15730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400" dirty="0">
                <a:solidFill>
                  <a:srgbClr val="000000"/>
                </a:solidFill>
                <a:latin typeface="微软雅黑" panose="020B0503020204020204" pitchFamily="34" charset="-122"/>
                <a:ea typeface="微软雅黑" panose="020B0503020204020204" pitchFamily="34" charset="-122"/>
              </a:rPr>
              <a:t>用于读取</a:t>
            </a:r>
            <a:r>
              <a:rPr lang="en-US" altLang="zh-CN" sz="1400" dirty="0">
                <a:solidFill>
                  <a:srgbClr val="000000"/>
                </a:solidFill>
                <a:latin typeface="微软雅黑" panose="020B0503020204020204" pitchFamily="34" charset="-122"/>
                <a:ea typeface="微软雅黑" panose="020B0503020204020204" pitchFamily="34" charset="-122"/>
              </a:rPr>
              <a:t>MRI</a:t>
            </a:r>
            <a:r>
              <a:rPr lang="zh-CN" altLang="en-US" sz="1400" dirty="0">
                <a:solidFill>
                  <a:srgbClr val="000000"/>
                </a:solidFill>
                <a:latin typeface="微软雅黑" panose="020B0503020204020204" pitchFamily="34" charset="-122"/>
                <a:ea typeface="微软雅黑" panose="020B0503020204020204" pitchFamily="34" charset="-122"/>
              </a:rPr>
              <a:t>图像</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50" name="Text Placeholder 3">
            <a:extLst>
              <a:ext uri="{FF2B5EF4-FFF2-40B4-BE49-F238E27FC236}">
                <a16:creationId xmlns:a16="http://schemas.microsoft.com/office/drawing/2014/main" id="{A1999B8A-A91D-4904-A66B-2D390D461037}"/>
              </a:ext>
            </a:extLst>
          </p:cNvPr>
          <p:cNvSpPr txBox="1"/>
          <p:nvPr/>
        </p:nvSpPr>
        <p:spPr bwMode="auto">
          <a:xfrm>
            <a:off x="7642148" y="4933006"/>
            <a:ext cx="15730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pPr>
            <a:r>
              <a:rPr lang="zh-CN" altLang="en-US" sz="1400" dirty="0">
                <a:solidFill>
                  <a:srgbClr val="000000"/>
                </a:solidFill>
                <a:latin typeface="微软雅黑" panose="020B0503020204020204" pitchFamily="34" charset="-122"/>
                <a:ea typeface="微软雅黑" panose="020B0503020204020204" pitchFamily="34" charset="-122"/>
              </a:rPr>
              <a:t>用于辅助开发</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fltVal val="0"/>
                                          </p:val>
                                        </p:tav>
                                        <p:tav tm="100000">
                                          <p:val>
                                            <p:strVal val="#ppt_h"/>
                                          </p:val>
                                        </p:tav>
                                      </p:tavLst>
                                    </p:anim>
                                    <p:animEffect transition="in" filter="fade">
                                      <p:cBhvr>
                                        <p:cTn id="9" dur="500"/>
                                        <p:tgtEl>
                                          <p:spTgt spid="24578"/>
                                        </p:tgtEl>
                                      </p:cBhvr>
                                    </p:animEffect>
                                  </p:childTnLst>
                                </p:cTn>
                              </p:par>
                              <p:par>
                                <p:cTn id="10" presetID="53" presetClass="entr" presetSubtype="16" fill="hold" nodeType="withEffect">
                                  <p:stCondLst>
                                    <p:cond delay="0"/>
                                  </p:stCondLst>
                                  <p:childTnLst>
                                    <p:set>
                                      <p:cBhvr>
                                        <p:cTn id="11" dur="1" fill="hold">
                                          <p:stCondLst>
                                            <p:cond delay="0"/>
                                          </p:stCondLst>
                                        </p:cTn>
                                        <p:tgtEl>
                                          <p:spTgt spid="24579"/>
                                        </p:tgtEl>
                                        <p:attrNameLst>
                                          <p:attrName>style.visibility</p:attrName>
                                        </p:attrNameLst>
                                      </p:cBhvr>
                                      <p:to>
                                        <p:strVal val="visible"/>
                                      </p:to>
                                    </p:set>
                                    <p:anim calcmode="lin" valueType="num">
                                      <p:cBhvr>
                                        <p:cTn id="12" dur="500" fill="hold"/>
                                        <p:tgtEl>
                                          <p:spTgt spid="24579"/>
                                        </p:tgtEl>
                                        <p:attrNameLst>
                                          <p:attrName>ppt_w</p:attrName>
                                        </p:attrNameLst>
                                      </p:cBhvr>
                                      <p:tavLst>
                                        <p:tav tm="0">
                                          <p:val>
                                            <p:fltVal val="0"/>
                                          </p:val>
                                        </p:tav>
                                        <p:tav tm="100000">
                                          <p:val>
                                            <p:strVal val="#ppt_w"/>
                                          </p:val>
                                        </p:tav>
                                      </p:tavLst>
                                    </p:anim>
                                    <p:anim calcmode="lin" valueType="num">
                                      <p:cBhvr>
                                        <p:cTn id="13" dur="500" fill="hold"/>
                                        <p:tgtEl>
                                          <p:spTgt spid="24579"/>
                                        </p:tgtEl>
                                        <p:attrNameLst>
                                          <p:attrName>ppt_h</p:attrName>
                                        </p:attrNameLst>
                                      </p:cBhvr>
                                      <p:tavLst>
                                        <p:tav tm="0">
                                          <p:val>
                                            <p:fltVal val="0"/>
                                          </p:val>
                                        </p:tav>
                                        <p:tav tm="100000">
                                          <p:val>
                                            <p:strVal val="#ppt_h"/>
                                          </p:val>
                                        </p:tav>
                                      </p:tavLst>
                                    </p:anim>
                                    <p:animEffect transition="in" filter="fade">
                                      <p:cBhvr>
                                        <p:cTn id="14" dur="500"/>
                                        <p:tgtEl>
                                          <p:spTgt spid="2457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nodeType="withEffect">
                                  <p:stCondLst>
                                    <p:cond delay="0"/>
                                  </p:stCondLst>
                                  <p:childTnLst>
                                    <p:set>
                                      <p:cBhvr>
                                        <p:cTn id="51" dur="1" fill="hold">
                                          <p:stCondLst>
                                            <p:cond delay="0"/>
                                          </p:stCondLst>
                                        </p:cTn>
                                        <p:tgtEl>
                                          <p:spTgt spid="24587"/>
                                        </p:tgtEl>
                                        <p:attrNameLst>
                                          <p:attrName>style.visibility</p:attrName>
                                        </p:attrNameLst>
                                      </p:cBhvr>
                                      <p:to>
                                        <p:strVal val="visible"/>
                                      </p:to>
                                    </p:set>
                                    <p:anim calcmode="lin" valueType="num">
                                      <p:cBhvr>
                                        <p:cTn id="52" dur="500" fill="hold"/>
                                        <p:tgtEl>
                                          <p:spTgt spid="24587"/>
                                        </p:tgtEl>
                                        <p:attrNameLst>
                                          <p:attrName>ppt_w</p:attrName>
                                        </p:attrNameLst>
                                      </p:cBhvr>
                                      <p:tavLst>
                                        <p:tav tm="0">
                                          <p:val>
                                            <p:fltVal val="0"/>
                                          </p:val>
                                        </p:tav>
                                        <p:tav tm="100000">
                                          <p:val>
                                            <p:strVal val="#ppt_w"/>
                                          </p:val>
                                        </p:tav>
                                      </p:tavLst>
                                    </p:anim>
                                    <p:anim calcmode="lin" valueType="num">
                                      <p:cBhvr>
                                        <p:cTn id="53" dur="500" fill="hold"/>
                                        <p:tgtEl>
                                          <p:spTgt spid="24587"/>
                                        </p:tgtEl>
                                        <p:attrNameLst>
                                          <p:attrName>ppt_h</p:attrName>
                                        </p:attrNameLst>
                                      </p:cBhvr>
                                      <p:tavLst>
                                        <p:tav tm="0">
                                          <p:val>
                                            <p:fltVal val="0"/>
                                          </p:val>
                                        </p:tav>
                                        <p:tav tm="100000">
                                          <p:val>
                                            <p:strVal val="#ppt_h"/>
                                          </p:val>
                                        </p:tav>
                                      </p:tavLst>
                                    </p:anim>
                                    <p:animEffect transition="in" filter="fade">
                                      <p:cBhvr>
                                        <p:cTn id="54" dur="500"/>
                                        <p:tgtEl>
                                          <p:spTgt spid="24587"/>
                                        </p:tgtEl>
                                      </p:cBhvr>
                                    </p:animEffect>
                                  </p:childTnLst>
                                </p:cTn>
                              </p:par>
                              <p:par>
                                <p:cTn id="55" presetID="53" presetClass="entr" presetSubtype="16" fill="hold" nodeType="withEffect">
                                  <p:stCondLst>
                                    <p:cond delay="0"/>
                                  </p:stCondLst>
                                  <p:childTnLst>
                                    <p:set>
                                      <p:cBhvr>
                                        <p:cTn id="56" dur="1" fill="hold">
                                          <p:stCondLst>
                                            <p:cond delay="0"/>
                                          </p:stCondLst>
                                        </p:cTn>
                                        <p:tgtEl>
                                          <p:spTgt spid="24588"/>
                                        </p:tgtEl>
                                        <p:attrNameLst>
                                          <p:attrName>style.visibility</p:attrName>
                                        </p:attrNameLst>
                                      </p:cBhvr>
                                      <p:to>
                                        <p:strVal val="visible"/>
                                      </p:to>
                                    </p:set>
                                    <p:anim calcmode="lin" valueType="num">
                                      <p:cBhvr>
                                        <p:cTn id="57" dur="500" fill="hold"/>
                                        <p:tgtEl>
                                          <p:spTgt spid="24588"/>
                                        </p:tgtEl>
                                        <p:attrNameLst>
                                          <p:attrName>ppt_w</p:attrName>
                                        </p:attrNameLst>
                                      </p:cBhvr>
                                      <p:tavLst>
                                        <p:tav tm="0">
                                          <p:val>
                                            <p:fltVal val="0"/>
                                          </p:val>
                                        </p:tav>
                                        <p:tav tm="100000">
                                          <p:val>
                                            <p:strVal val="#ppt_w"/>
                                          </p:val>
                                        </p:tav>
                                      </p:tavLst>
                                    </p:anim>
                                    <p:anim calcmode="lin" valueType="num">
                                      <p:cBhvr>
                                        <p:cTn id="58" dur="500" fill="hold"/>
                                        <p:tgtEl>
                                          <p:spTgt spid="24588"/>
                                        </p:tgtEl>
                                        <p:attrNameLst>
                                          <p:attrName>ppt_h</p:attrName>
                                        </p:attrNameLst>
                                      </p:cBhvr>
                                      <p:tavLst>
                                        <p:tav tm="0">
                                          <p:val>
                                            <p:fltVal val="0"/>
                                          </p:val>
                                        </p:tav>
                                        <p:tav tm="100000">
                                          <p:val>
                                            <p:strVal val="#ppt_h"/>
                                          </p:val>
                                        </p:tav>
                                      </p:tavLst>
                                    </p:anim>
                                    <p:animEffect transition="in" filter="fade">
                                      <p:cBhvr>
                                        <p:cTn id="59" dur="500"/>
                                        <p:tgtEl>
                                          <p:spTgt spid="24588"/>
                                        </p:tgtEl>
                                      </p:cBhvr>
                                    </p:animEffect>
                                  </p:childTnLst>
                                </p:cTn>
                              </p:par>
                              <p:par>
                                <p:cTn id="60" presetID="53" presetClass="entr" presetSubtype="16" fill="hold" nodeType="withEffect">
                                  <p:stCondLst>
                                    <p:cond delay="0"/>
                                  </p:stCondLst>
                                  <p:childTnLst>
                                    <p:set>
                                      <p:cBhvr>
                                        <p:cTn id="61" dur="1" fill="hold">
                                          <p:stCondLst>
                                            <p:cond delay="0"/>
                                          </p:stCondLst>
                                        </p:cTn>
                                        <p:tgtEl>
                                          <p:spTgt spid="24589"/>
                                        </p:tgtEl>
                                        <p:attrNameLst>
                                          <p:attrName>style.visibility</p:attrName>
                                        </p:attrNameLst>
                                      </p:cBhvr>
                                      <p:to>
                                        <p:strVal val="visible"/>
                                      </p:to>
                                    </p:set>
                                    <p:anim calcmode="lin" valueType="num">
                                      <p:cBhvr>
                                        <p:cTn id="62" dur="500" fill="hold"/>
                                        <p:tgtEl>
                                          <p:spTgt spid="24589"/>
                                        </p:tgtEl>
                                        <p:attrNameLst>
                                          <p:attrName>ppt_w</p:attrName>
                                        </p:attrNameLst>
                                      </p:cBhvr>
                                      <p:tavLst>
                                        <p:tav tm="0">
                                          <p:val>
                                            <p:fltVal val="0"/>
                                          </p:val>
                                        </p:tav>
                                        <p:tav tm="100000">
                                          <p:val>
                                            <p:strVal val="#ppt_w"/>
                                          </p:val>
                                        </p:tav>
                                      </p:tavLst>
                                    </p:anim>
                                    <p:anim calcmode="lin" valueType="num">
                                      <p:cBhvr>
                                        <p:cTn id="63" dur="500" fill="hold"/>
                                        <p:tgtEl>
                                          <p:spTgt spid="24589"/>
                                        </p:tgtEl>
                                        <p:attrNameLst>
                                          <p:attrName>ppt_h</p:attrName>
                                        </p:attrNameLst>
                                      </p:cBhvr>
                                      <p:tavLst>
                                        <p:tav tm="0">
                                          <p:val>
                                            <p:fltVal val="0"/>
                                          </p:val>
                                        </p:tav>
                                        <p:tav tm="100000">
                                          <p:val>
                                            <p:strVal val="#ppt_h"/>
                                          </p:val>
                                        </p:tav>
                                      </p:tavLst>
                                    </p:anim>
                                    <p:animEffect transition="in" filter="fade">
                                      <p:cBhvr>
                                        <p:cTn id="64" dur="500"/>
                                        <p:tgtEl>
                                          <p:spTgt spid="2458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4593"/>
                                        </p:tgtEl>
                                        <p:attrNameLst>
                                          <p:attrName>style.visibility</p:attrName>
                                        </p:attrNameLst>
                                      </p:cBhvr>
                                      <p:to>
                                        <p:strVal val="visible"/>
                                      </p:to>
                                    </p:set>
                                    <p:anim calcmode="lin" valueType="num">
                                      <p:cBhvr>
                                        <p:cTn id="67" dur="500" fill="hold"/>
                                        <p:tgtEl>
                                          <p:spTgt spid="24593"/>
                                        </p:tgtEl>
                                        <p:attrNameLst>
                                          <p:attrName>ppt_w</p:attrName>
                                        </p:attrNameLst>
                                      </p:cBhvr>
                                      <p:tavLst>
                                        <p:tav tm="0">
                                          <p:val>
                                            <p:fltVal val="0"/>
                                          </p:val>
                                        </p:tav>
                                        <p:tav tm="100000">
                                          <p:val>
                                            <p:strVal val="#ppt_w"/>
                                          </p:val>
                                        </p:tav>
                                      </p:tavLst>
                                    </p:anim>
                                    <p:anim calcmode="lin" valueType="num">
                                      <p:cBhvr>
                                        <p:cTn id="68" dur="500" fill="hold"/>
                                        <p:tgtEl>
                                          <p:spTgt spid="24593"/>
                                        </p:tgtEl>
                                        <p:attrNameLst>
                                          <p:attrName>ppt_h</p:attrName>
                                        </p:attrNameLst>
                                      </p:cBhvr>
                                      <p:tavLst>
                                        <p:tav tm="0">
                                          <p:val>
                                            <p:fltVal val="0"/>
                                          </p:val>
                                        </p:tav>
                                        <p:tav tm="100000">
                                          <p:val>
                                            <p:strVal val="#ppt_h"/>
                                          </p:val>
                                        </p:tav>
                                      </p:tavLst>
                                    </p:anim>
                                    <p:animEffect transition="in" filter="fade">
                                      <p:cBhvr>
                                        <p:cTn id="69" dur="500"/>
                                        <p:tgtEl>
                                          <p:spTgt spid="24593"/>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4594"/>
                                        </p:tgtEl>
                                        <p:attrNameLst>
                                          <p:attrName>style.visibility</p:attrName>
                                        </p:attrNameLst>
                                      </p:cBhvr>
                                      <p:to>
                                        <p:strVal val="visible"/>
                                      </p:to>
                                    </p:set>
                                    <p:anim calcmode="lin" valueType="num">
                                      <p:cBhvr>
                                        <p:cTn id="72" dur="500" fill="hold"/>
                                        <p:tgtEl>
                                          <p:spTgt spid="24594"/>
                                        </p:tgtEl>
                                        <p:attrNameLst>
                                          <p:attrName>ppt_w</p:attrName>
                                        </p:attrNameLst>
                                      </p:cBhvr>
                                      <p:tavLst>
                                        <p:tav tm="0">
                                          <p:val>
                                            <p:fltVal val="0"/>
                                          </p:val>
                                        </p:tav>
                                        <p:tav tm="100000">
                                          <p:val>
                                            <p:strVal val="#ppt_w"/>
                                          </p:val>
                                        </p:tav>
                                      </p:tavLst>
                                    </p:anim>
                                    <p:anim calcmode="lin" valueType="num">
                                      <p:cBhvr>
                                        <p:cTn id="73" dur="500" fill="hold"/>
                                        <p:tgtEl>
                                          <p:spTgt spid="24594"/>
                                        </p:tgtEl>
                                        <p:attrNameLst>
                                          <p:attrName>ppt_h</p:attrName>
                                        </p:attrNameLst>
                                      </p:cBhvr>
                                      <p:tavLst>
                                        <p:tav tm="0">
                                          <p:val>
                                            <p:fltVal val="0"/>
                                          </p:val>
                                        </p:tav>
                                        <p:tav tm="100000">
                                          <p:val>
                                            <p:strVal val="#ppt_h"/>
                                          </p:val>
                                        </p:tav>
                                      </p:tavLst>
                                    </p:anim>
                                    <p:animEffect transition="in" filter="fade">
                                      <p:cBhvr>
                                        <p:cTn id="74" dur="500"/>
                                        <p:tgtEl>
                                          <p:spTgt spid="2459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4595"/>
                                        </p:tgtEl>
                                        <p:attrNameLst>
                                          <p:attrName>style.visibility</p:attrName>
                                        </p:attrNameLst>
                                      </p:cBhvr>
                                      <p:to>
                                        <p:strVal val="visible"/>
                                      </p:to>
                                    </p:set>
                                    <p:anim calcmode="lin" valueType="num">
                                      <p:cBhvr>
                                        <p:cTn id="77" dur="500" fill="hold"/>
                                        <p:tgtEl>
                                          <p:spTgt spid="24595"/>
                                        </p:tgtEl>
                                        <p:attrNameLst>
                                          <p:attrName>ppt_w</p:attrName>
                                        </p:attrNameLst>
                                      </p:cBhvr>
                                      <p:tavLst>
                                        <p:tav tm="0">
                                          <p:val>
                                            <p:fltVal val="0"/>
                                          </p:val>
                                        </p:tav>
                                        <p:tav tm="100000">
                                          <p:val>
                                            <p:strVal val="#ppt_w"/>
                                          </p:val>
                                        </p:tav>
                                      </p:tavLst>
                                    </p:anim>
                                    <p:anim calcmode="lin" valueType="num">
                                      <p:cBhvr>
                                        <p:cTn id="78" dur="500" fill="hold"/>
                                        <p:tgtEl>
                                          <p:spTgt spid="24595"/>
                                        </p:tgtEl>
                                        <p:attrNameLst>
                                          <p:attrName>ppt_h</p:attrName>
                                        </p:attrNameLst>
                                      </p:cBhvr>
                                      <p:tavLst>
                                        <p:tav tm="0">
                                          <p:val>
                                            <p:fltVal val="0"/>
                                          </p:val>
                                        </p:tav>
                                        <p:tav tm="100000">
                                          <p:val>
                                            <p:strVal val="#ppt_h"/>
                                          </p:val>
                                        </p:tav>
                                      </p:tavLst>
                                    </p:anim>
                                    <p:animEffect transition="in" filter="fade">
                                      <p:cBhvr>
                                        <p:cTn id="79" dur="500"/>
                                        <p:tgtEl>
                                          <p:spTgt spid="2459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4596"/>
                                        </p:tgtEl>
                                        <p:attrNameLst>
                                          <p:attrName>style.visibility</p:attrName>
                                        </p:attrNameLst>
                                      </p:cBhvr>
                                      <p:to>
                                        <p:strVal val="visible"/>
                                      </p:to>
                                    </p:set>
                                    <p:anim calcmode="lin" valueType="num">
                                      <p:cBhvr>
                                        <p:cTn id="82" dur="500" fill="hold"/>
                                        <p:tgtEl>
                                          <p:spTgt spid="24596"/>
                                        </p:tgtEl>
                                        <p:attrNameLst>
                                          <p:attrName>ppt_w</p:attrName>
                                        </p:attrNameLst>
                                      </p:cBhvr>
                                      <p:tavLst>
                                        <p:tav tm="0">
                                          <p:val>
                                            <p:fltVal val="0"/>
                                          </p:val>
                                        </p:tav>
                                        <p:tav tm="100000">
                                          <p:val>
                                            <p:strVal val="#ppt_w"/>
                                          </p:val>
                                        </p:tav>
                                      </p:tavLst>
                                    </p:anim>
                                    <p:anim calcmode="lin" valueType="num">
                                      <p:cBhvr>
                                        <p:cTn id="83" dur="500" fill="hold"/>
                                        <p:tgtEl>
                                          <p:spTgt spid="24596"/>
                                        </p:tgtEl>
                                        <p:attrNameLst>
                                          <p:attrName>ppt_h</p:attrName>
                                        </p:attrNameLst>
                                      </p:cBhvr>
                                      <p:tavLst>
                                        <p:tav tm="0">
                                          <p:val>
                                            <p:fltVal val="0"/>
                                          </p:val>
                                        </p:tav>
                                        <p:tav tm="100000">
                                          <p:val>
                                            <p:strVal val="#ppt_h"/>
                                          </p:val>
                                        </p:tav>
                                      </p:tavLst>
                                    </p:anim>
                                    <p:animEffect transition="in" filter="fade">
                                      <p:cBhvr>
                                        <p:cTn id="84" dur="500"/>
                                        <p:tgtEl>
                                          <p:spTgt spid="2459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597"/>
                                        </p:tgtEl>
                                        <p:attrNameLst>
                                          <p:attrName>style.visibility</p:attrName>
                                        </p:attrNameLst>
                                      </p:cBhvr>
                                      <p:to>
                                        <p:strVal val="visible"/>
                                      </p:to>
                                    </p:set>
                                    <p:anim calcmode="lin" valueType="num">
                                      <p:cBhvr>
                                        <p:cTn id="87" dur="500" fill="hold"/>
                                        <p:tgtEl>
                                          <p:spTgt spid="24597"/>
                                        </p:tgtEl>
                                        <p:attrNameLst>
                                          <p:attrName>ppt_w</p:attrName>
                                        </p:attrNameLst>
                                      </p:cBhvr>
                                      <p:tavLst>
                                        <p:tav tm="0">
                                          <p:val>
                                            <p:fltVal val="0"/>
                                          </p:val>
                                        </p:tav>
                                        <p:tav tm="100000">
                                          <p:val>
                                            <p:strVal val="#ppt_w"/>
                                          </p:val>
                                        </p:tav>
                                      </p:tavLst>
                                    </p:anim>
                                    <p:anim calcmode="lin" valueType="num">
                                      <p:cBhvr>
                                        <p:cTn id="88" dur="500" fill="hold"/>
                                        <p:tgtEl>
                                          <p:spTgt spid="24597"/>
                                        </p:tgtEl>
                                        <p:attrNameLst>
                                          <p:attrName>ppt_h</p:attrName>
                                        </p:attrNameLst>
                                      </p:cBhvr>
                                      <p:tavLst>
                                        <p:tav tm="0">
                                          <p:val>
                                            <p:fltVal val="0"/>
                                          </p:val>
                                        </p:tav>
                                        <p:tav tm="100000">
                                          <p:val>
                                            <p:strVal val="#ppt_h"/>
                                          </p:val>
                                        </p:tav>
                                      </p:tavLst>
                                    </p:anim>
                                    <p:animEffect transition="in" filter="fade">
                                      <p:cBhvr>
                                        <p:cTn id="89" dur="500"/>
                                        <p:tgtEl>
                                          <p:spTgt spid="2459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4598"/>
                                        </p:tgtEl>
                                        <p:attrNameLst>
                                          <p:attrName>style.visibility</p:attrName>
                                        </p:attrNameLst>
                                      </p:cBhvr>
                                      <p:to>
                                        <p:strVal val="visible"/>
                                      </p:to>
                                    </p:set>
                                    <p:anim calcmode="lin" valueType="num">
                                      <p:cBhvr>
                                        <p:cTn id="92" dur="500" fill="hold"/>
                                        <p:tgtEl>
                                          <p:spTgt spid="24598"/>
                                        </p:tgtEl>
                                        <p:attrNameLst>
                                          <p:attrName>ppt_w</p:attrName>
                                        </p:attrNameLst>
                                      </p:cBhvr>
                                      <p:tavLst>
                                        <p:tav tm="0">
                                          <p:val>
                                            <p:fltVal val="0"/>
                                          </p:val>
                                        </p:tav>
                                        <p:tav tm="100000">
                                          <p:val>
                                            <p:strVal val="#ppt_w"/>
                                          </p:val>
                                        </p:tav>
                                      </p:tavLst>
                                    </p:anim>
                                    <p:anim calcmode="lin" valueType="num">
                                      <p:cBhvr>
                                        <p:cTn id="93" dur="500" fill="hold"/>
                                        <p:tgtEl>
                                          <p:spTgt spid="24598"/>
                                        </p:tgtEl>
                                        <p:attrNameLst>
                                          <p:attrName>ppt_h</p:attrName>
                                        </p:attrNameLst>
                                      </p:cBhvr>
                                      <p:tavLst>
                                        <p:tav tm="0">
                                          <p:val>
                                            <p:fltVal val="0"/>
                                          </p:val>
                                        </p:tav>
                                        <p:tav tm="100000">
                                          <p:val>
                                            <p:strVal val="#ppt_h"/>
                                          </p:val>
                                        </p:tav>
                                      </p:tavLst>
                                    </p:anim>
                                    <p:animEffect transition="in" filter="fade">
                                      <p:cBhvr>
                                        <p:cTn id="94" dur="500"/>
                                        <p:tgtEl>
                                          <p:spTgt spid="24598"/>
                                        </p:tgtEl>
                                      </p:cBhvr>
                                    </p:animEffect>
                                  </p:childTnLst>
                                </p:cTn>
                              </p:par>
                              <p:par>
                                <p:cTn id="95" presetID="53" presetClass="entr" presetSubtype="16"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p:cTn id="102" dur="500" fill="hold"/>
                                        <p:tgtEl>
                                          <p:spTgt spid="44"/>
                                        </p:tgtEl>
                                        <p:attrNameLst>
                                          <p:attrName>ppt_w</p:attrName>
                                        </p:attrNameLst>
                                      </p:cBhvr>
                                      <p:tavLst>
                                        <p:tav tm="0">
                                          <p:val>
                                            <p:fltVal val="0"/>
                                          </p:val>
                                        </p:tav>
                                        <p:tav tm="100000">
                                          <p:val>
                                            <p:strVal val="#ppt_w"/>
                                          </p:val>
                                        </p:tav>
                                      </p:tavLst>
                                    </p:anim>
                                    <p:anim calcmode="lin" valueType="num">
                                      <p:cBhvr>
                                        <p:cTn id="103" dur="500" fill="hold"/>
                                        <p:tgtEl>
                                          <p:spTgt spid="44"/>
                                        </p:tgtEl>
                                        <p:attrNameLst>
                                          <p:attrName>ppt_h</p:attrName>
                                        </p:attrNameLst>
                                      </p:cBhvr>
                                      <p:tavLst>
                                        <p:tav tm="0">
                                          <p:val>
                                            <p:fltVal val="0"/>
                                          </p:val>
                                        </p:tav>
                                        <p:tav tm="100000">
                                          <p:val>
                                            <p:strVal val="#ppt_h"/>
                                          </p:val>
                                        </p:tav>
                                      </p:tavLst>
                                    </p:anim>
                                    <p:animEffect transition="in" filter="fade">
                                      <p:cBhvr>
                                        <p:cTn id="104" dur="500"/>
                                        <p:tgtEl>
                                          <p:spTgt spid="44"/>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500" fill="hold"/>
                                        <p:tgtEl>
                                          <p:spTgt spid="49"/>
                                        </p:tgtEl>
                                        <p:attrNameLst>
                                          <p:attrName>ppt_w</p:attrName>
                                        </p:attrNameLst>
                                      </p:cBhvr>
                                      <p:tavLst>
                                        <p:tav tm="0">
                                          <p:val>
                                            <p:fltVal val="0"/>
                                          </p:val>
                                        </p:tav>
                                        <p:tav tm="100000">
                                          <p:val>
                                            <p:strVal val="#ppt_w"/>
                                          </p:val>
                                        </p:tav>
                                      </p:tavLst>
                                    </p:anim>
                                    <p:anim calcmode="lin" valueType="num">
                                      <p:cBhvr>
                                        <p:cTn id="108" dur="500" fill="hold"/>
                                        <p:tgtEl>
                                          <p:spTgt spid="49"/>
                                        </p:tgtEl>
                                        <p:attrNameLst>
                                          <p:attrName>ppt_h</p:attrName>
                                        </p:attrNameLst>
                                      </p:cBhvr>
                                      <p:tavLst>
                                        <p:tav tm="0">
                                          <p:val>
                                            <p:fltVal val="0"/>
                                          </p:val>
                                        </p:tav>
                                        <p:tav tm="100000">
                                          <p:val>
                                            <p:strVal val="#ppt_h"/>
                                          </p:val>
                                        </p:tav>
                                      </p:tavLst>
                                    </p:anim>
                                    <p:animEffect transition="in" filter="fade">
                                      <p:cBhvr>
                                        <p:cTn id="109" dur="5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 calcmode="lin" valueType="num">
                                      <p:cBhvr>
                                        <p:cTn id="112" dur="500" fill="hold"/>
                                        <p:tgtEl>
                                          <p:spTgt spid="47"/>
                                        </p:tgtEl>
                                        <p:attrNameLst>
                                          <p:attrName>ppt_w</p:attrName>
                                        </p:attrNameLst>
                                      </p:cBhvr>
                                      <p:tavLst>
                                        <p:tav tm="0">
                                          <p:val>
                                            <p:fltVal val="0"/>
                                          </p:val>
                                        </p:tav>
                                        <p:tav tm="100000">
                                          <p:val>
                                            <p:strVal val="#ppt_w"/>
                                          </p:val>
                                        </p:tav>
                                      </p:tavLst>
                                    </p:anim>
                                    <p:anim calcmode="lin" valueType="num">
                                      <p:cBhvr>
                                        <p:cTn id="113" dur="500" fill="hold"/>
                                        <p:tgtEl>
                                          <p:spTgt spid="47"/>
                                        </p:tgtEl>
                                        <p:attrNameLst>
                                          <p:attrName>ppt_h</p:attrName>
                                        </p:attrNameLst>
                                      </p:cBhvr>
                                      <p:tavLst>
                                        <p:tav tm="0">
                                          <p:val>
                                            <p:fltVal val="0"/>
                                          </p:val>
                                        </p:tav>
                                        <p:tav tm="100000">
                                          <p:val>
                                            <p:strVal val="#ppt_h"/>
                                          </p:val>
                                        </p:tav>
                                      </p:tavLst>
                                    </p:anim>
                                    <p:animEffect transition="in" filter="fade">
                                      <p:cBhvr>
                                        <p:cTn id="114" dur="500"/>
                                        <p:tgtEl>
                                          <p:spTgt spid="47"/>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p:cTn id="117" dur="500" fill="hold"/>
                                        <p:tgtEl>
                                          <p:spTgt spid="50"/>
                                        </p:tgtEl>
                                        <p:attrNameLst>
                                          <p:attrName>ppt_w</p:attrName>
                                        </p:attrNameLst>
                                      </p:cBhvr>
                                      <p:tavLst>
                                        <p:tav tm="0">
                                          <p:val>
                                            <p:fltVal val="0"/>
                                          </p:val>
                                        </p:tav>
                                        <p:tav tm="100000">
                                          <p:val>
                                            <p:strVal val="#ppt_w"/>
                                          </p:val>
                                        </p:tav>
                                      </p:tavLst>
                                    </p:anim>
                                    <p:anim calcmode="lin" valueType="num">
                                      <p:cBhvr>
                                        <p:cTn id="118" dur="500" fill="hold"/>
                                        <p:tgtEl>
                                          <p:spTgt spid="50"/>
                                        </p:tgtEl>
                                        <p:attrNameLst>
                                          <p:attrName>ppt_h</p:attrName>
                                        </p:attrNameLst>
                                      </p:cBhvr>
                                      <p:tavLst>
                                        <p:tav tm="0">
                                          <p:val>
                                            <p:fltVal val="0"/>
                                          </p:val>
                                        </p:tav>
                                        <p:tav tm="100000">
                                          <p:val>
                                            <p:strVal val="#ppt_h"/>
                                          </p:val>
                                        </p:tav>
                                      </p:tavLst>
                                    </p:anim>
                                    <p:animEffect transition="in" filter="fade">
                                      <p:cBhvr>
                                        <p:cTn id="11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6" grpId="0" animBg="1"/>
      <p:bldP spid="7" grpId="0" animBg="1"/>
      <p:bldP spid="8" grpId="0" animBg="1"/>
      <p:bldP spid="9" grpId="0" animBg="1"/>
      <p:bldP spid="10" grpId="0" animBg="1"/>
      <p:bldP spid="11" grpId="0" animBg="1"/>
      <p:bldP spid="24593" grpId="0"/>
      <p:bldP spid="24594" grpId="0"/>
      <p:bldP spid="24595" grpId="0"/>
      <p:bldP spid="24596" grpId="0"/>
      <p:bldP spid="24597" grpId="0"/>
      <p:bldP spid="24598" grpId="0"/>
      <p:bldP spid="44" grpId="0"/>
      <p:bldP spid="47" grpId="0"/>
      <p:bldP spid="49"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36374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实现方案 </a:t>
            </a:r>
            <a:r>
              <a:rPr lang="en-US" altLang="zh-CN" sz="2000" b="1" dirty="0">
                <a:solidFill>
                  <a:srgbClr val="F77258"/>
                </a:solidFill>
                <a:latin typeface="微软雅黑" panose="020B0503020204020204" pitchFamily="34" charset="-122"/>
                <a:ea typeface="微软雅黑" panose="020B0503020204020204" pitchFamily="34" charset="-122"/>
              </a:rPr>
              <a:t>- </a:t>
            </a:r>
            <a:r>
              <a:rPr lang="zh-CN" altLang="en-US" sz="2000" b="1" dirty="0">
                <a:solidFill>
                  <a:srgbClr val="F77258"/>
                </a:solidFill>
                <a:latin typeface="微软雅黑" panose="020B0503020204020204" pitchFamily="34" charset="-122"/>
                <a:ea typeface="微软雅黑" panose="020B0503020204020204" pitchFamily="34" charset="-122"/>
              </a:rPr>
              <a:t>数据读取和预处理</a:t>
            </a: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文本框 1">
            <a:extLst>
              <a:ext uri="{FF2B5EF4-FFF2-40B4-BE49-F238E27FC236}">
                <a16:creationId xmlns:a16="http://schemas.microsoft.com/office/drawing/2014/main" id="{4F662A0A-5F67-4D23-8F53-E3F43D9C89E6}"/>
              </a:ext>
            </a:extLst>
          </p:cNvPr>
          <p:cNvSpPr txBox="1"/>
          <p:nvPr/>
        </p:nvSpPr>
        <p:spPr>
          <a:xfrm>
            <a:off x="739775" y="1397674"/>
            <a:ext cx="10845800" cy="4062651"/>
          </a:xfrm>
          <a:prstGeom prst="rect">
            <a:avLst/>
          </a:prstGeom>
          <a:noFill/>
        </p:spPr>
        <p:txBody>
          <a:bodyPr wrap="square" rtlCol="0">
            <a:spAutoFit/>
          </a:bodyPr>
          <a:lstStyle/>
          <a:p>
            <a:pPr lvl="0">
              <a:spcAft>
                <a:spcPts val="1200"/>
              </a:spcAft>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nibabel</a:t>
            </a:r>
            <a:r>
              <a:rPr lang="zh-CN" altLang="zh-CN" dirty="0">
                <a:latin typeface="微软雅黑" panose="020B0503020204020204" pitchFamily="34" charset="-122"/>
                <a:ea typeface="微软雅黑" panose="020B0503020204020204" pitchFamily="34" charset="-122"/>
              </a:rPr>
              <a:t>读取赛题的</a:t>
            </a:r>
            <a:r>
              <a:rPr lang="en-US" altLang="zh-CN" dirty="0">
                <a:latin typeface="微软雅黑" panose="020B0503020204020204" pitchFamily="34" charset="-122"/>
                <a:ea typeface="微软雅黑" panose="020B0503020204020204" pitchFamily="34" charset="-122"/>
              </a:rPr>
              <a:t>MRI</a:t>
            </a:r>
            <a:r>
              <a:rPr lang="zh-CN" altLang="zh-CN" dirty="0">
                <a:latin typeface="微软雅黑" panose="020B0503020204020204" pitchFamily="34" charset="-122"/>
                <a:ea typeface="微软雅黑" panose="020B0503020204020204" pitchFamily="34" charset="-122"/>
              </a:rPr>
              <a:t>数据，并且使用</a:t>
            </a:r>
            <a:r>
              <a:rPr lang="en-US" altLang="zh-CN" dirty="0">
                <a:latin typeface="微软雅黑" panose="020B0503020204020204" pitchFamily="34" charset="-122"/>
                <a:ea typeface="微软雅黑" panose="020B0503020204020204" pitchFamily="34" charset="-122"/>
              </a:rPr>
              <a:t>matplotlib, </a:t>
            </a:r>
            <a:r>
              <a:rPr lang="en-US" altLang="zh-CN" dirty="0" err="1">
                <a:latin typeface="微软雅黑" panose="020B0503020204020204" pitchFamily="34" charset="-122"/>
                <a:ea typeface="微软雅黑" panose="020B0503020204020204" pitchFamily="34" charset="-122"/>
              </a:rPr>
              <a:t>scipy</a:t>
            </a:r>
            <a:r>
              <a:rPr lang="en-US" altLang="zh-CN" dirty="0">
                <a:latin typeface="微软雅黑" panose="020B0503020204020204" pitchFamily="34" charset="-122"/>
                <a:ea typeface="微软雅黑" panose="020B0503020204020204" pitchFamily="34" charset="-122"/>
              </a:rPr>
              <a:t>, pandas</a:t>
            </a:r>
            <a:r>
              <a:rPr lang="zh-CN" altLang="zh-CN" dirty="0">
                <a:latin typeface="微软雅黑" panose="020B0503020204020204" pitchFamily="34" charset="-122"/>
                <a:ea typeface="微软雅黑" panose="020B0503020204020204" pitchFamily="34" charset="-122"/>
              </a:rPr>
              <a:t>统计并绘制出背景与海马体的数据分布直方图。</a:t>
            </a:r>
          </a:p>
          <a:p>
            <a:pPr lvl="0">
              <a:spcAft>
                <a:spcPts val="1200"/>
              </a:spcAft>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统计海马体的大小，算出海马体的区间。</a:t>
            </a:r>
          </a:p>
          <a:p>
            <a:pPr lvl="0">
              <a:spcAft>
                <a:spcPts val="1200"/>
              </a:spcAft>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统计海马体的图像强度和背景的强度，计算出强度的最大值、最小值、平均数、众数、中位数、标准差等指标。</a:t>
            </a:r>
          </a:p>
          <a:p>
            <a:pPr lvl="0">
              <a:spcAft>
                <a:spcPts val="1200"/>
              </a:spcAft>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通过以上统计的信息，分析数据分布情况以及规律。</a:t>
            </a:r>
          </a:p>
          <a:p>
            <a:pPr lvl="0">
              <a:spcAft>
                <a:spcPts val="1200"/>
              </a:spcAft>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最后对于</a:t>
            </a:r>
            <a:r>
              <a:rPr lang="en-US" altLang="zh-CN" dirty="0">
                <a:latin typeface="微软雅黑" panose="020B0503020204020204" pitchFamily="34" charset="-122"/>
                <a:ea typeface="微软雅黑" panose="020B0503020204020204" pitchFamily="34" charset="-122"/>
              </a:rPr>
              <a:t>MRI</a:t>
            </a:r>
            <a:r>
              <a:rPr lang="zh-CN" altLang="zh-CN" dirty="0">
                <a:latin typeface="微软雅黑" panose="020B0503020204020204" pitchFamily="34" charset="-122"/>
                <a:ea typeface="微软雅黑" panose="020B0503020204020204" pitchFamily="34" charset="-122"/>
              </a:rPr>
              <a:t>中有效的部分进行直方图归一化再缩放至</a:t>
            </a:r>
            <a:r>
              <a:rPr lang="en-US" altLang="zh-CN" dirty="0">
                <a:latin typeface="微软雅黑" panose="020B0503020204020204" pitchFamily="34" charset="-122"/>
                <a:ea typeface="微软雅黑" panose="020B0503020204020204" pitchFamily="34" charset="-122"/>
              </a:rPr>
              <a:t>0~255</a:t>
            </a:r>
            <a:r>
              <a:rPr lang="zh-CN" altLang="zh-CN" dirty="0">
                <a:latin typeface="微软雅黑" panose="020B0503020204020204" pitchFamily="34" charset="-122"/>
                <a:ea typeface="微软雅黑" panose="020B0503020204020204" pitchFamily="34" charset="-122"/>
              </a:rPr>
              <a:t>，目的是使海马体和背景的数据映射到同一数据分布下，便于神经网络的特征学习。</a:t>
            </a:r>
          </a:p>
          <a:p>
            <a:pPr lvl="0">
              <a:spcAft>
                <a:spcPts val="1200"/>
              </a:spcAft>
            </a:pP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对于“无效”的背景部分，即脑部以外的区域，我们将原来为</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的值下降至</a:t>
            </a:r>
            <a:r>
              <a:rPr lang="en-US" altLang="zh-CN" dirty="0">
                <a:latin typeface="微软雅黑" panose="020B0503020204020204" pitchFamily="34" charset="-122"/>
                <a:ea typeface="微软雅黑" panose="020B0503020204020204" pitchFamily="34" charset="-122"/>
              </a:rPr>
              <a:t>-200</a:t>
            </a:r>
            <a:r>
              <a:rPr lang="zh-CN" altLang="zh-CN" dirty="0">
                <a:latin typeface="微软雅黑" panose="020B0503020204020204" pitchFamily="34" charset="-122"/>
                <a:ea typeface="微软雅黑" panose="020B0503020204020204" pitchFamily="34" charset="-122"/>
              </a:rPr>
              <a:t>使得边缘梯度增大。</a:t>
            </a:r>
          </a:p>
          <a:p>
            <a:pPr lvl="0">
              <a:spcAft>
                <a:spcPts val="1200"/>
              </a:spcAft>
            </a:pP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由于对于全图来讲，海马体与背景的比例约为</a:t>
            </a:r>
            <a:r>
              <a:rPr lang="en-US" altLang="zh-CN" dirty="0">
                <a:latin typeface="微软雅黑" panose="020B0503020204020204" pitchFamily="34" charset="-122"/>
                <a:ea typeface="微软雅黑" panose="020B0503020204020204" pitchFamily="34" charset="-122"/>
              </a:rPr>
              <a:t>1:6000</a:t>
            </a:r>
            <a:r>
              <a:rPr lang="zh-CN" altLang="zh-CN" dirty="0">
                <a:latin typeface="微软雅黑" panose="020B0503020204020204" pitchFamily="34" charset="-122"/>
                <a:ea typeface="微软雅黑" panose="020B0503020204020204" pitchFamily="34" charset="-122"/>
              </a:rPr>
              <a:t>，所以不能直接将全图送入模型进行训练。我们的策略是对全图进行下采样。以一定比例采样出纯背景和海马体两种样本。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par>
                                <p:cTn id="10" presetID="53" presetClass="entr" presetSubtype="16" fill="hold" nodeType="with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animEffect transition="in" filter="fade">
                                      <p:cBhvr>
                                        <p:cTn id="14" dur="500"/>
                                        <p:tgtEl>
                                          <p:spTgt spid="276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4" y="298450"/>
            <a:ext cx="3552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实现方案 </a:t>
            </a:r>
            <a:r>
              <a:rPr lang="en-US" altLang="zh-CN" sz="2000" b="1" dirty="0">
                <a:solidFill>
                  <a:srgbClr val="F77258"/>
                </a:solidFill>
                <a:latin typeface="微软雅黑" panose="020B0503020204020204" pitchFamily="34" charset="-122"/>
                <a:ea typeface="微软雅黑" panose="020B0503020204020204" pitchFamily="34" charset="-122"/>
              </a:rPr>
              <a:t>– </a:t>
            </a:r>
            <a:r>
              <a:rPr lang="zh-CN" altLang="en-US" sz="2000" b="1" dirty="0">
                <a:solidFill>
                  <a:srgbClr val="F77258"/>
                </a:solidFill>
                <a:latin typeface="微软雅黑" panose="020B0503020204020204" pitchFamily="34" charset="-122"/>
                <a:ea typeface="微软雅黑" panose="020B0503020204020204" pitchFamily="34" charset="-122"/>
              </a:rPr>
              <a:t>数据读取和预处理</a:t>
            </a: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文本框 1">
            <a:extLst>
              <a:ext uri="{FF2B5EF4-FFF2-40B4-BE49-F238E27FC236}">
                <a16:creationId xmlns:a16="http://schemas.microsoft.com/office/drawing/2014/main" id="{4F662A0A-5F67-4D23-8F53-E3F43D9C89E6}"/>
              </a:ext>
            </a:extLst>
          </p:cNvPr>
          <p:cNvSpPr txBox="1"/>
          <p:nvPr/>
        </p:nvSpPr>
        <p:spPr>
          <a:xfrm>
            <a:off x="739774" y="787399"/>
            <a:ext cx="10707159" cy="5170646"/>
          </a:xfrm>
          <a:prstGeom prst="rect">
            <a:avLst/>
          </a:prstGeom>
          <a:noFill/>
        </p:spPr>
        <p:txBody>
          <a:bodyPr wrap="square" rtlCol="0">
            <a:spAutoFit/>
          </a:bodyPr>
          <a:lstStyle/>
          <a:p>
            <a:pPr lvl="0">
              <a:spcAft>
                <a:spcPts val="1200"/>
              </a:spcAft>
            </a:pPr>
            <a:r>
              <a:rPr lang="zh-CN" altLang="zh-CN" dirty="0">
                <a:latin typeface="微软雅黑" panose="020B0503020204020204" pitchFamily="34" charset="-122"/>
                <a:ea typeface="微软雅黑" panose="020B0503020204020204" pitchFamily="34" charset="-122"/>
              </a:rPr>
              <a:t>采样策略：</a:t>
            </a:r>
            <a:endParaRPr lang="zh-CN" altLang="zh-CN" sz="1400" dirty="0">
              <a:latin typeface="微软雅黑" panose="020B0503020204020204" pitchFamily="34" charset="-122"/>
              <a:ea typeface="微软雅黑" panose="020B0503020204020204" pitchFamily="34" charset="-122"/>
            </a:endParaRPr>
          </a:p>
          <a:p>
            <a:pPr lvl="1">
              <a:spcAft>
                <a:spcPts val="1200"/>
              </a:spcAft>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用之前统计出来的海马体平均大小确定样本采样的</a:t>
            </a:r>
            <a:r>
              <a:rPr lang="en-US" altLang="zh-CN" dirty="0">
                <a:latin typeface="微软雅黑" panose="020B0503020204020204" pitchFamily="34" charset="-122"/>
                <a:ea typeface="微软雅黑" panose="020B0503020204020204" pitchFamily="34" charset="-122"/>
              </a:rPr>
              <a:t>3D</a:t>
            </a:r>
            <a:r>
              <a:rPr lang="zh-CN" altLang="zh-CN" dirty="0">
                <a:latin typeface="微软雅黑" panose="020B0503020204020204" pitchFamily="34" charset="-122"/>
                <a:ea typeface="微软雅黑" panose="020B0503020204020204" pitchFamily="34" charset="-122"/>
              </a:rPr>
              <a:t>窗口，分别统计不同海马体的位置一次作为海马体的样本的采样中心，在确定采样中心点后，还会对中心点附近的位置进行采样，目的是为了增加海马体周围的空间信息。</a:t>
            </a:r>
          </a:p>
          <a:p>
            <a:pPr lvl="1">
              <a:spcAft>
                <a:spcPts val="1200"/>
              </a:spcAft>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在对海马体周围进行采样的时候我们通过增加阈值（</a:t>
            </a:r>
            <a:r>
              <a:rPr lang="en-US" altLang="zh-CN" dirty="0">
                <a:latin typeface="微软雅黑" panose="020B0503020204020204" pitchFamily="34" charset="-122"/>
                <a:ea typeface="微软雅黑" panose="020B0503020204020204" pitchFamily="34" charset="-122"/>
              </a:rPr>
              <a:t>Threshold</a:t>
            </a:r>
            <a:r>
              <a:rPr lang="zh-CN" altLang="zh-CN" dirty="0">
                <a:latin typeface="微软雅黑" panose="020B0503020204020204" pitchFamily="34" charset="-122"/>
                <a:ea typeface="微软雅黑" panose="020B0503020204020204" pitchFamily="34" charset="-122"/>
              </a:rPr>
              <a:t>）来控制海马体与背景的比例以解决海马体与样本正负样本不均衡的问题。</a:t>
            </a:r>
          </a:p>
          <a:p>
            <a:pPr lvl="1">
              <a:spcAft>
                <a:spcPts val="1200"/>
              </a:spcAft>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对于纯背景的采样我们设计了一个模块会对全图（除了海马体部分以外）进行随机采样，并且我们设计了一个参数用了控制纯背景的比例。</a:t>
            </a:r>
          </a:p>
          <a:p>
            <a:pPr lvl="1">
              <a:spcAft>
                <a:spcPts val="1200"/>
              </a:spcAft>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对于采样的结果我们都会对其进行</a:t>
            </a:r>
            <a:r>
              <a:rPr lang="en-US" altLang="zh-CN" dirty="0">
                <a:latin typeface="微软雅黑" panose="020B0503020204020204" pitchFamily="34" charset="-122"/>
                <a:ea typeface="微软雅黑" panose="020B0503020204020204" pitchFamily="34" charset="-122"/>
              </a:rPr>
              <a:t>2D</a:t>
            </a:r>
            <a:r>
              <a:rPr lang="zh-CN" altLang="zh-CN" dirty="0">
                <a:latin typeface="微软雅黑" panose="020B0503020204020204" pitchFamily="34" charset="-122"/>
                <a:ea typeface="微软雅黑" panose="020B0503020204020204" pitchFamily="34" charset="-122"/>
              </a:rPr>
              <a:t>截面，三维以及数据分布直方图等可视化操作用于观察分析采样数据的正确性。</a:t>
            </a:r>
          </a:p>
          <a:p>
            <a:pPr lvl="1">
              <a:spcAft>
                <a:spcPts val="1200"/>
              </a:spcAft>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我们将</a:t>
            </a:r>
            <a:r>
              <a:rPr lang="en-US" altLang="zh-CN" dirty="0">
                <a:latin typeface="微软雅黑" panose="020B0503020204020204" pitchFamily="34" charset="-122"/>
                <a:ea typeface="微软雅黑" panose="020B0503020204020204" pitchFamily="34" charset="-122"/>
              </a:rPr>
              <a:t>label</a:t>
            </a:r>
            <a:r>
              <a:rPr lang="zh-CN" altLang="zh-CN" dirty="0">
                <a:latin typeface="微软雅黑" panose="020B0503020204020204" pitchFamily="34" charset="-122"/>
                <a:ea typeface="微软雅黑" panose="020B0503020204020204" pitchFamily="34" charset="-122"/>
              </a:rPr>
              <a:t>数据的两个海马体标记合并成一个，即只区分海马体和非海马体，因为我们认为将海马体分成两类会使得海马体数据更少，再加上分割出不同类别的海马体的意义不大，因为人在看海马体分割图的时候会非常直观的分清楚哪个是左海马体，哪些是右海马体。并且区分在已分割出的海马体图像中后期会很容易做到左右海马体的区分。</a:t>
            </a:r>
          </a:p>
          <a:p>
            <a:pPr lvl="1">
              <a:spcAft>
                <a:spcPts val="1200"/>
              </a:spcAft>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将采样的结果使用</a:t>
            </a:r>
            <a:r>
              <a:rPr lang="en-US" altLang="zh-CN" dirty="0" err="1">
                <a:latin typeface="微软雅黑" panose="020B0503020204020204" pitchFamily="34" charset="-122"/>
                <a:ea typeface="微软雅黑" panose="020B0503020204020204" pitchFamily="34" charset="-122"/>
              </a:rPr>
              <a:t>Numpy</a:t>
            </a:r>
            <a:r>
              <a:rPr lang="zh-CN" altLang="zh-CN" dirty="0">
                <a:latin typeface="微软雅黑" panose="020B0503020204020204" pitchFamily="34" charset="-122"/>
                <a:ea typeface="微软雅黑" panose="020B0503020204020204" pitchFamily="34" charset="-122"/>
              </a:rPr>
              <a:t>保存至本地。</a:t>
            </a:r>
          </a:p>
        </p:txBody>
      </p:sp>
    </p:spTree>
    <p:extLst>
      <p:ext uri="{BB962C8B-B14F-4D97-AF65-F5344CB8AC3E}">
        <p14:creationId xmlns:p14="http://schemas.microsoft.com/office/powerpoint/2010/main" val="180439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par>
                                <p:cTn id="10" presetID="53" presetClass="entr" presetSubtype="16" fill="hold" nodeType="with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animEffect transition="in" filter="fade">
                                      <p:cBhvr>
                                        <p:cTn id="14" dur="500"/>
                                        <p:tgtEl>
                                          <p:spTgt spid="276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37012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实现方案 </a:t>
            </a:r>
            <a:r>
              <a:rPr lang="en-US" altLang="zh-CN" sz="2000" b="1" dirty="0">
                <a:solidFill>
                  <a:srgbClr val="F77258"/>
                </a:solidFill>
                <a:latin typeface="微软雅黑" panose="020B0503020204020204" pitchFamily="34" charset="-122"/>
                <a:ea typeface="微软雅黑" panose="020B0503020204020204" pitchFamily="34" charset="-122"/>
              </a:rPr>
              <a:t>– </a:t>
            </a:r>
            <a:r>
              <a:rPr lang="zh-CN" altLang="en-US" sz="2000" b="1" dirty="0">
                <a:solidFill>
                  <a:srgbClr val="F77258"/>
                </a:solidFill>
                <a:latin typeface="微软雅黑" panose="020B0503020204020204" pitchFamily="34" charset="-122"/>
                <a:ea typeface="微软雅黑" panose="020B0503020204020204" pitchFamily="34" charset="-122"/>
              </a:rPr>
              <a:t>数据读取和预处理</a:t>
            </a: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A8E2CF09-DCDD-46FF-85C8-A16C84DB12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5088" y="889680"/>
            <a:ext cx="2551641" cy="2546648"/>
          </a:xfrm>
          <a:prstGeom prst="rect">
            <a:avLst/>
          </a:prstGeom>
        </p:spPr>
      </p:pic>
      <p:sp>
        <p:nvSpPr>
          <p:cNvPr id="6" name="文本框 5">
            <a:extLst>
              <a:ext uri="{FF2B5EF4-FFF2-40B4-BE49-F238E27FC236}">
                <a16:creationId xmlns:a16="http://schemas.microsoft.com/office/drawing/2014/main" id="{E84F0C70-8B7A-4D42-83AC-88742484A542}"/>
              </a:ext>
            </a:extLst>
          </p:cNvPr>
          <p:cNvSpPr txBox="1"/>
          <p:nvPr/>
        </p:nvSpPr>
        <p:spPr>
          <a:xfrm>
            <a:off x="1197768" y="3416245"/>
            <a:ext cx="2826279"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原始数据分割图</a:t>
            </a:r>
          </a:p>
        </p:txBody>
      </p:sp>
      <p:pic>
        <p:nvPicPr>
          <p:cNvPr id="12" name="图片 11">
            <a:extLst>
              <a:ext uri="{FF2B5EF4-FFF2-40B4-BE49-F238E27FC236}">
                <a16:creationId xmlns:a16="http://schemas.microsoft.com/office/drawing/2014/main" id="{8DC7F5D5-7446-4218-9096-92D583D17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497" y="971861"/>
            <a:ext cx="3170080" cy="2377562"/>
          </a:xfrm>
          <a:prstGeom prst="rect">
            <a:avLst/>
          </a:prstGeom>
        </p:spPr>
      </p:pic>
      <p:sp>
        <p:nvSpPr>
          <p:cNvPr id="15" name="文本框 14">
            <a:extLst>
              <a:ext uri="{FF2B5EF4-FFF2-40B4-BE49-F238E27FC236}">
                <a16:creationId xmlns:a16="http://schemas.microsoft.com/office/drawing/2014/main" id="{4FE1044E-7827-40D1-B5CC-5B10507406BB}"/>
              </a:ext>
            </a:extLst>
          </p:cNvPr>
          <p:cNvSpPr txBox="1"/>
          <p:nvPr/>
        </p:nvSpPr>
        <p:spPr>
          <a:xfrm>
            <a:off x="4268870" y="3351463"/>
            <a:ext cx="3979334"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原始数据海马体图像直方图</a:t>
            </a:r>
          </a:p>
        </p:txBody>
      </p:sp>
      <p:pic>
        <p:nvPicPr>
          <p:cNvPr id="24" name="图片 23">
            <a:extLst>
              <a:ext uri="{FF2B5EF4-FFF2-40B4-BE49-F238E27FC236}">
                <a16:creationId xmlns:a16="http://schemas.microsoft.com/office/drawing/2014/main" id="{7070CAC9-AEA3-4E7C-82EC-E5475EEB09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390" y="3893780"/>
            <a:ext cx="3386667" cy="1904228"/>
          </a:xfrm>
          <a:prstGeom prst="rect">
            <a:avLst/>
          </a:prstGeom>
        </p:spPr>
      </p:pic>
      <p:sp>
        <p:nvSpPr>
          <p:cNvPr id="25" name="文本框 24">
            <a:extLst>
              <a:ext uri="{FF2B5EF4-FFF2-40B4-BE49-F238E27FC236}">
                <a16:creationId xmlns:a16="http://schemas.microsoft.com/office/drawing/2014/main" id="{11B7F328-2A7A-4DC3-9D8E-F1CF450CB57D}"/>
              </a:ext>
            </a:extLst>
          </p:cNvPr>
          <p:cNvSpPr txBox="1"/>
          <p:nvPr/>
        </p:nvSpPr>
        <p:spPr>
          <a:xfrm>
            <a:off x="1335088" y="5947438"/>
            <a:ext cx="2912533"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MRI</a:t>
            </a:r>
            <a:r>
              <a:rPr lang="zh-CN" altLang="en-US" dirty="0">
                <a:latin typeface="微软雅黑" panose="020B0503020204020204" pitchFamily="34" charset="-122"/>
                <a:ea typeface="微软雅黑" panose="020B0503020204020204" pitchFamily="34" charset="-122"/>
              </a:rPr>
              <a:t>显示软件展示</a:t>
            </a:r>
          </a:p>
        </p:txBody>
      </p:sp>
      <p:pic>
        <p:nvPicPr>
          <p:cNvPr id="17" name="图片 16">
            <a:extLst>
              <a:ext uri="{FF2B5EF4-FFF2-40B4-BE49-F238E27FC236}">
                <a16:creationId xmlns:a16="http://schemas.microsoft.com/office/drawing/2014/main" id="{003B07BC-2D69-4190-BDDA-5BEBF2F19E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2076" y="878961"/>
            <a:ext cx="3293948" cy="2470461"/>
          </a:xfrm>
          <a:prstGeom prst="rect">
            <a:avLst/>
          </a:prstGeom>
        </p:spPr>
      </p:pic>
      <p:sp>
        <p:nvSpPr>
          <p:cNvPr id="18" name="文本框 17">
            <a:extLst>
              <a:ext uri="{FF2B5EF4-FFF2-40B4-BE49-F238E27FC236}">
                <a16:creationId xmlns:a16="http://schemas.microsoft.com/office/drawing/2014/main" id="{1D6B0606-1608-43B6-BCDA-1DF3623ED28A}"/>
              </a:ext>
            </a:extLst>
          </p:cNvPr>
          <p:cNvSpPr txBox="1"/>
          <p:nvPr/>
        </p:nvSpPr>
        <p:spPr>
          <a:xfrm>
            <a:off x="8866153" y="3366350"/>
            <a:ext cx="248920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采样数据分布直方图</a:t>
            </a:r>
          </a:p>
        </p:txBody>
      </p:sp>
      <p:pic>
        <p:nvPicPr>
          <p:cNvPr id="19" name="图片 18">
            <a:extLst>
              <a:ext uri="{FF2B5EF4-FFF2-40B4-BE49-F238E27FC236}">
                <a16:creationId xmlns:a16="http://schemas.microsoft.com/office/drawing/2014/main" id="{3D0DA9B9-60AF-4E74-9910-B7546F972BE8}"/>
              </a:ext>
            </a:extLst>
          </p:cNvPr>
          <p:cNvPicPr>
            <a:picLocks noChangeAspect="1"/>
          </p:cNvPicPr>
          <p:nvPr/>
        </p:nvPicPr>
        <p:blipFill rotWithShape="1">
          <a:blip r:embed="rId6">
            <a:extLst>
              <a:ext uri="{28A0092B-C50C-407E-A947-70E740481C1C}">
                <a14:useLocalDpi xmlns:a14="http://schemas.microsoft.com/office/drawing/2010/main" val="0"/>
              </a:ext>
            </a:extLst>
          </a:blip>
          <a:srcRect l="14606" t="12732" r="1033" b="4096"/>
          <a:stretch/>
        </p:blipFill>
        <p:spPr>
          <a:xfrm>
            <a:off x="5116848" y="3883689"/>
            <a:ext cx="2570672" cy="1900854"/>
          </a:xfrm>
          <a:prstGeom prst="rect">
            <a:avLst/>
          </a:prstGeom>
        </p:spPr>
      </p:pic>
      <p:sp>
        <p:nvSpPr>
          <p:cNvPr id="20" name="文本框 19">
            <a:extLst>
              <a:ext uri="{FF2B5EF4-FFF2-40B4-BE49-F238E27FC236}">
                <a16:creationId xmlns:a16="http://schemas.microsoft.com/office/drawing/2014/main" id="{6ACC2E4D-2DA5-4857-9A11-E7397A0A823C}"/>
              </a:ext>
            </a:extLst>
          </p:cNvPr>
          <p:cNvSpPr txBox="1"/>
          <p:nvPr/>
        </p:nvSpPr>
        <p:spPr>
          <a:xfrm>
            <a:off x="4791931" y="5947438"/>
            <a:ext cx="322050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海马体采样点的三维可视化图</a:t>
            </a:r>
          </a:p>
        </p:txBody>
      </p:sp>
      <p:pic>
        <p:nvPicPr>
          <p:cNvPr id="23" name="图片 22">
            <a:extLst>
              <a:ext uri="{FF2B5EF4-FFF2-40B4-BE49-F238E27FC236}">
                <a16:creationId xmlns:a16="http://schemas.microsoft.com/office/drawing/2014/main" id="{A379DC61-2A18-493F-9A7E-9B482667B2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80178" y="3785577"/>
            <a:ext cx="2912533" cy="2234704"/>
          </a:xfrm>
          <a:prstGeom prst="rect">
            <a:avLst/>
          </a:prstGeom>
        </p:spPr>
      </p:pic>
      <p:sp>
        <p:nvSpPr>
          <p:cNvPr id="26" name="文本框 25">
            <a:extLst>
              <a:ext uri="{FF2B5EF4-FFF2-40B4-BE49-F238E27FC236}">
                <a16:creationId xmlns:a16="http://schemas.microsoft.com/office/drawing/2014/main" id="{44D10077-C9F7-44A3-8A4E-3D53AB5A3008}"/>
              </a:ext>
            </a:extLst>
          </p:cNvPr>
          <p:cNvSpPr txBox="1"/>
          <p:nvPr/>
        </p:nvSpPr>
        <p:spPr>
          <a:xfrm>
            <a:off x="8376249" y="6053692"/>
            <a:ext cx="3529931"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原始数据直方图均衡化后的背景图像直方图</a:t>
            </a:r>
          </a:p>
        </p:txBody>
      </p:sp>
    </p:spTree>
    <p:extLst>
      <p:ext uri="{BB962C8B-B14F-4D97-AF65-F5344CB8AC3E}">
        <p14:creationId xmlns:p14="http://schemas.microsoft.com/office/powerpoint/2010/main" val="83491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par>
                                <p:cTn id="10" presetID="53" presetClass="entr" presetSubtype="16" fill="hold" nodeType="with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animEffect transition="in" filter="fade">
                                      <p:cBhvr>
                                        <p:cTn id="14" dur="500"/>
                                        <p:tgtEl>
                                          <p:spTgt spid="276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par>
                                <p:cTn id="37" presetID="53" presetClass="entr" presetSubtype="16"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par>
                                <p:cTn id="47" presetID="53" presetClass="entr" presetSubtype="16"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fltVal val="0"/>
                                          </p:val>
                                        </p:tav>
                                        <p:tav tm="100000">
                                          <p:val>
                                            <p:strVal val="#ppt_w"/>
                                          </p:val>
                                        </p:tav>
                                      </p:tavLst>
                                    </p:anim>
                                    <p:anim calcmode="lin" valueType="num">
                                      <p:cBhvr>
                                        <p:cTn id="55" dur="500" fill="hold"/>
                                        <p:tgtEl>
                                          <p:spTgt spid="18"/>
                                        </p:tgtEl>
                                        <p:attrNameLst>
                                          <p:attrName>ppt_h</p:attrName>
                                        </p:attrNameLst>
                                      </p:cBhvr>
                                      <p:tavLst>
                                        <p:tav tm="0">
                                          <p:val>
                                            <p:fltVal val="0"/>
                                          </p:val>
                                        </p:tav>
                                        <p:tav tm="100000">
                                          <p:val>
                                            <p:strVal val="#ppt_h"/>
                                          </p:val>
                                        </p:tav>
                                      </p:tavLst>
                                    </p:anim>
                                    <p:animEffect transition="in" filter="fade">
                                      <p:cBhvr>
                                        <p:cTn id="56" dur="500"/>
                                        <p:tgtEl>
                                          <p:spTgt spid="18"/>
                                        </p:tgtEl>
                                      </p:cBhvr>
                                    </p:animEffect>
                                  </p:childTnLst>
                                </p:cTn>
                              </p:par>
                              <p:par>
                                <p:cTn id="57" presetID="53" presetClass="entr" presetSubtype="16"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animEffect transition="in" filter="fade">
                                      <p:cBhvr>
                                        <p:cTn id="61" dur="500"/>
                                        <p:tgtEl>
                                          <p:spTgt spid="19"/>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p:cTn id="74" dur="500" fill="hold"/>
                                        <p:tgtEl>
                                          <p:spTgt spid="26"/>
                                        </p:tgtEl>
                                        <p:attrNameLst>
                                          <p:attrName>ppt_w</p:attrName>
                                        </p:attrNameLst>
                                      </p:cBhvr>
                                      <p:tavLst>
                                        <p:tav tm="0">
                                          <p:val>
                                            <p:fltVal val="0"/>
                                          </p:val>
                                        </p:tav>
                                        <p:tav tm="100000">
                                          <p:val>
                                            <p:strVal val="#ppt_w"/>
                                          </p:val>
                                        </p:tav>
                                      </p:tavLst>
                                    </p:anim>
                                    <p:anim calcmode="lin" valueType="num">
                                      <p:cBhvr>
                                        <p:cTn id="75" dur="500" fill="hold"/>
                                        <p:tgtEl>
                                          <p:spTgt spid="26"/>
                                        </p:tgtEl>
                                        <p:attrNameLst>
                                          <p:attrName>ppt_h</p:attrName>
                                        </p:attrNameLst>
                                      </p:cBhvr>
                                      <p:tavLst>
                                        <p:tav tm="0">
                                          <p:val>
                                            <p:fltVal val="0"/>
                                          </p:val>
                                        </p:tav>
                                        <p:tav tm="100000">
                                          <p:val>
                                            <p:strVal val="#ppt_h"/>
                                          </p:val>
                                        </p:tav>
                                      </p:tavLst>
                                    </p:anim>
                                    <p:animEffect transition="in" filter="fade">
                                      <p:cBhvr>
                                        <p:cTn id="7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6" grpId="0"/>
      <p:bldP spid="15" grpId="0"/>
      <p:bldP spid="25" grpId="0"/>
      <p:bldP spid="18" grpId="0"/>
      <p:bldP spid="20"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49525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实现方案 </a:t>
            </a:r>
            <a:r>
              <a:rPr lang="en-US" altLang="zh-CN" sz="2000" b="1" dirty="0">
                <a:solidFill>
                  <a:srgbClr val="F77258"/>
                </a:solidFill>
                <a:latin typeface="微软雅黑" panose="020B0503020204020204" pitchFamily="34" charset="-122"/>
                <a:ea typeface="微软雅黑" panose="020B0503020204020204" pitchFamily="34" charset="-122"/>
              </a:rPr>
              <a:t>– </a:t>
            </a:r>
            <a:r>
              <a:rPr lang="zh-CN" altLang="en-US" sz="2000" b="1" dirty="0">
                <a:solidFill>
                  <a:srgbClr val="F77258"/>
                </a:solidFill>
                <a:latin typeface="微软雅黑" panose="020B0503020204020204" pitchFamily="34" charset="-122"/>
                <a:ea typeface="微软雅黑" panose="020B0503020204020204" pitchFamily="34" charset="-122"/>
              </a:rPr>
              <a:t>采样可视化与训练过程展示</a:t>
            </a: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827E18D7-BEAE-4168-B8AC-54A58D226892}"/>
              </a:ext>
            </a:extLst>
          </p:cNvPr>
          <p:cNvPicPr>
            <a:picLocks noChangeAspect="1"/>
          </p:cNvPicPr>
          <p:nvPr/>
        </p:nvPicPr>
        <p:blipFill rotWithShape="1">
          <a:blip r:embed="rId2">
            <a:extLst>
              <a:ext uri="{28A0092B-C50C-407E-A947-70E740481C1C}">
                <a14:useLocalDpi xmlns:a14="http://schemas.microsoft.com/office/drawing/2010/main" val="0"/>
              </a:ext>
            </a:extLst>
          </a:blip>
          <a:srcRect t="6061" b="6450"/>
          <a:stretch/>
        </p:blipFill>
        <p:spPr>
          <a:xfrm>
            <a:off x="1903938" y="851987"/>
            <a:ext cx="3297659" cy="2163806"/>
          </a:xfrm>
          <a:prstGeom prst="rect">
            <a:avLst/>
          </a:prstGeom>
        </p:spPr>
      </p:pic>
      <p:sp>
        <p:nvSpPr>
          <p:cNvPr id="5" name="文本框 4">
            <a:extLst>
              <a:ext uri="{FF2B5EF4-FFF2-40B4-BE49-F238E27FC236}">
                <a16:creationId xmlns:a16="http://schemas.microsoft.com/office/drawing/2014/main" id="{72B6E862-0B14-44FF-9A04-75DA53CB7C88}"/>
              </a:ext>
            </a:extLst>
          </p:cNvPr>
          <p:cNvSpPr txBox="1"/>
          <p:nvPr/>
        </p:nvSpPr>
        <p:spPr>
          <a:xfrm>
            <a:off x="2773363" y="3166018"/>
            <a:ext cx="161713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背景采样图</a:t>
            </a:r>
          </a:p>
        </p:txBody>
      </p:sp>
      <p:pic>
        <p:nvPicPr>
          <p:cNvPr id="10" name="图片 9">
            <a:extLst>
              <a:ext uri="{FF2B5EF4-FFF2-40B4-BE49-F238E27FC236}">
                <a16:creationId xmlns:a16="http://schemas.microsoft.com/office/drawing/2014/main" id="{4FA8669D-8862-4C0D-886C-A151AA22A7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2126" y="841053"/>
            <a:ext cx="4607528" cy="2186201"/>
          </a:xfrm>
          <a:prstGeom prst="rect">
            <a:avLst/>
          </a:prstGeom>
        </p:spPr>
      </p:pic>
      <p:sp>
        <p:nvSpPr>
          <p:cNvPr id="11" name="文本框 10">
            <a:extLst>
              <a:ext uri="{FF2B5EF4-FFF2-40B4-BE49-F238E27FC236}">
                <a16:creationId xmlns:a16="http://schemas.microsoft.com/office/drawing/2014/main" id="{55F877E7-80FE-495E-8C2C-E24C93677BF1}"/>
              </a:ext>
            </a:extLst>
          </p:cNvPr>
          <p:cNvSpPr txBox="1"/>
          <p:nvPr/>
        </p:nvSpPr>
        <p:spPr>
          <a:xfrm>
            <a:off x="6104626" y="3166018"/>
            <a:ext cx="4165028"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分割模型权值分布直方图（训练过程）</a:t>
            </a:r>
          </a:p>
        </p:txBody>
      </p:sp>
      <p:pic>
        <p:nvPicPr>
          <p:cNvPr id="16" name="图片 15">
            <a:extLst>
              <a:ext uri="{FF2B5EF4-FFF2-40B4-BE49-F238E27FC236}">
                <a16:creationId xmlns:a16="http://schemas.microsoft.com/office/drawing/2014/main" id="{348A22F1-EA65-42BE-83D5-72215725F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6610" y="3793067"/>
            <a:ext cx="3188553" cy="2315215"/>
          </a:xfrm>
          <a:prstGeom prst="rect">
            <a:avLst/>
          </a:prstGeom>
        </p:spPr>
      </p:pic>
      <p:sp>
        <p:nvSpPr>
          <p:cNvPr id="17" name="文本框 16">
            <a:extLst>
              <a:ext uri="{FF2B5EF4-FFF2-40B4-BE49-F238E27FC236}">
                <a16:creationId xmlns:a16="http://schemas.microsoft.com/office/drawing/2014/main" id="{8220239F-04BF-40BE-A29D-F521A3E8AE25}"/>
              </a:ext>
            </a:extLst>
          </p:cNvPr>
          <p:cNvSpPr txBox="1"/>
          <p:nvPr/>
        </p:nvSpPr>
        <p:spPr>
          <a:xfrm>
            <a:off x="1930631" y="6248400"/>
            <a:ext cx="322050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海马体采样图</a:t>
            </a:r>
          </a:p>
        </p:txBody>
      </p:sp>
      <p:sp>
        <p:nvSpPr>
          <p:cNvPr id="20" name="文本框 19">
            <a:extLst>
              <a:ext uri="{FF2B5EF4-FFF2-40B4-BE49-F238E27FC236}">
                <a16:creationId xmlns:a16="http://schemas.microsoft.com/office/drawing/2014/main" id="{F666FD4D-03FE-46A3-8F8E-1EB7DAD31384}"/>
              </a:ext>
            </a:extLst>
          </p:cNvPr>
          <p:cNvSpPr txBox="1"/>
          <p:nvPr/>
        </p:nvSpPr>
        <p:spPr>
          <a:xfrm>
            <a:off x="6104626" y="6248400"/>
            <a:ext cx="3775561" cy="369332"/>
          </a:xfrm>
          <a:prstGeom prst="rect">
            <a:avLst/>
          </a:prstGeom>
          <a:noFill/>
        </p:spPr>
        <p:txBody>
          <a:bodyPr wrap="square" rtlCol="0">
            <a:spAutoFit/>
          </a:bodyPr>
          <a:lstStyle/>
          <a:p>
            <a:pPr algn="ctr"/>
            <a:r>
              <a:rPr lang="zh-CN" altLang="en-US">
                <a:latin typeface="微软雅黑" panose="020B0503020204020204" pitchFamily="34" charset="-122"/>
                <a:ea typeface="微软雅黑" panose="020B0503020204020204" pitchFamily="34" charset="-122"/>
              </a:rPr>
              <a:t>训练时</a:t>
            </a:r>
            <a:r>
              <a:rPr lang="en-US" altLang="zh-CN">
                <a:latin typeface="微软雅黑" panose="020B0503020204020204" pitchFamily="34" charset="-122"/>
                <a:ea typeface="微软雅黑" panose="020B0503020204020204" pitchFamily="34" charset="-122"/>
              </a:rPr>
              <a:t>cost</a:t>
            </a:r>
            <a:r>
              <a:rPr lang="zh-CN" altLang="en-US">
                <a:latin typeface="微软雅黑" panose="020B0503020204020204" pitchFamily="34" charset="-122"/>
                <a:ea typeface="微软雅黑" panose="020B0503020204020204" pitchFamily="34" charset="-122"/>
              </a:rPr>
              <a:t>变化过程</a:t>
            </a:r>
            <a:endParaRPr lang="zh-CN" alt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16FF916-D079-492F-BFE4-48118645C0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2299" y="3793067"/>
            <a:ext cx="4600213" cy="2315215"/>
          </a:xfrm>
          <a:prstGeom prst="rect">
            <a:avLst/>
          </a:prstGeom>
        </p:spPr>
      </p:pic>
    </p:spTree>
    <p:extLst>
      <p:ext uri="{BB962C8B-B14F-4D97-AF65-F5344CB8AC3E}">
        <p14:creationId xmlns:p14="http://schemas.microsoft.com/office/powerpoint/2010/main" val="28233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par>
                                <p:cTn id="10" presetID="53" presetClass="entr" presetSubtype="16" fill="hold" nodeType="with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animEffect transition="in" filter="fade">
                                      <p:cBhvr>
                                        <p:cTn id="14" dur="500"/>
                                        <p:tgtEl>
                                          <p:spTgt spid="276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par>
                                <p:cTn id="52" presetID="53" presetClass="entr" presetSubtype="16"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 fill="hold"/>
                                        <p:tgtEl>
                                          <p:spTgt spid="3"/>
                                        </p:tgtEl>
                                        <p:attrNameLst>
                                          <p:attrName>ppt_w</p:attrName>
                                        </p:attrNameLst>
                                      </p:cBhvr>
                                      <p:tavLst>
                                        <p:tav tm="0">
                                          <p:val>
                                            <p:fltVal val="0"/>
                                          </p:val>
                                        </p:tav>
                                        <p:tav tm="100000">
                                          <p:val>
                                            <p:strVal val="#ppt_w"/>
                                          </p:val>
                                        </p:tav>
                                      </p:tavLst>
                                    </p:anim>
                                    <p:anim calcmode="lin" valueType="num">
                                      <p:cBhvr>
                                        <p:cTn id="55" dur="500" fill="hold"/>
                                        <p:tgtEl>
                                          <p:spTgt spid="3"/>
                                        </p:tgtEl>
                                        <p:attrNameLst>
                                          <p:attrName>ppt_h</p:attrName>
                                        </p:attrNameLst>
                                      </p:cBhvr>
                                      <p:tavLst>
                                        <p:tav tm="0">
                                          <p:val>
                                            <p:fltVal val="0"/>
                                          </p:val>
                                        </p:tav>
                                        <p:tav tm="100000">
                                          <p:val>
                                            <p:strVal val="#ppt_h"/>
                                          </p:val>
                                        </p:tav>
                                      </p:tavLst>
                                    </p:anim>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5" grpId="0"/>
      <p:bldP spid="11" grpId="0"/>
      <p:bldP spid="17"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4" y="298450"/>
            <a:ext cx="37804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实现方案 </a:t>
            </a:r>
            <a:r>
              <a:rPr lang="en-US" altLang="zh-CN" sz="2000" b="1" dirty="0">
                <a:solidFill>
                  <a:srgbClr val="F77258"/>
                </a:solidFill>
                <a:latin typeface="微软雅黑" panose="020B0503020204020204" pitchFamily="34" charset="-122"/>
                <a:ea typeface="微软雅黑" panose="020B0503020204020204" pitchFamily="34" charset="-122"/>
              </a:rPr>
              <a:t>– </a:t>
            </a:r>
            <a:r>
              <a:rPr lang="zh-CN" altLang="en-US" sz="2000" b="1" dirty="0">
                <a:solidFill>
                  <a:srgbClr val="F77258"/>
                </a:solidFill>
                <a:latin typeface="微软雅黑" panose="020B0503020204020204" pitchFamily="34" charset="-122"/>
                <a:ea typeface="微软雅黑" panose="020B0503020204020204" pitchFamily="34" charset="-122"/>
              </a:rPr>
              <a:t>网络结构模型</a:t>
            </a: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4" name="图片 3">
            <a:extLst>
              <a:ext uri="{FF2B5EF4-FFF2-40B4-BE49-F238E27FC236}">
                <a16:creationId xmlns:a16="http://schemas.microsoft.com/office/drawing/2014/main" id="{AB06E9C1-C12D-4E1B-9519-1E42AD829F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1269" y="832712"/>
            <a:ext cx="3689461" cy="5192575"/>
          </a:xfrm>
          <a:prstGeom prst="rect">
            <a:avLst/>
          </a:prstGeom>
        </p:spPr>
      </p:pic>
      <p:sp>
        <p:nvSpPr>
          <p:cNvPr id="5" name="文本框 4">
            <a:extLst>
              <a:ext uri="{FF2B5EF4-FFF2-40B4-BE49-F238E27FC236}">
                <a16:creationId xmlns:a16="http://schemas.microsoft.com/office/drawing/2014/main" id="{7230CE04-2744-4FB0-92B3-E0BE77E52F27}"/>
              </a:ext>
            </a:extLst>
          </p:cNvPr>
          <p:cNvSpPr txBox="1"/>
          <p:nvPr/>
        </p:nvSpPr>
        <p:spPr>
          <a:xfrm>
            <a:off x="4597399" y="6153149"/>
            <a:ext cx="299720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神经网络结构图</a:t>
            </a:r>
          </a:p>
        </p:txBody>
      </p:sp>
    </p:spTree>
    <p:extLst>
      <p:ext uri="{BB962C8B-B14F-4D97-AF65-F5344CB8AC3E}">
        <p14:creationId xmlns:p14="http://schemas.microsoft.com/office/powerpoint/2010/main" val="110225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par>
                                <p:cTn id="10" presetID="53" presetClass="entr" presetSubtype="16" fill="hold" nodeType="with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animEffect transition="in" filter="fade">
                                      <p:cBhvr>
                                        <p:cTn id="14" dur="500"/>
                                        <p:tgtEl>
                                          <p:spTgt spid="276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项目效果</a:t>
            </a: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文本框 2">
            <a:extLst>
              <a:ext uri="{FF2B5EF4-FFF2-40B4-BE49-F238E27FC236}">
                <a16:creationId xmlns:a16="http://schemas.microsoft.com/office/drawing/2014/main" id="{6335D55C-0FD1-4631-B8D0-856D5D9BB82B}"/>
              </a:ext>
            </a:extLst>
          </p:cNvPr>
          <p:cNvSpPr txBox="1"/>
          <p:nvPr/>
        </p:nvSpPr>
        <p:spPr>
          <a:xfrm>
            <a:off x="1053296" y="856527"/>
            <a:ext cx="9653286" cy="1200329"/>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经过多次的模型比对，我们选择了第</a:t>
            </a:r>
            <a:r>
              <a:rPr lang="en-US" altLang="zh-CN" dirty="0">
                <a:latin typeface="微软雅黑" panose="020B0503020204020204" pitchFamily="34" charset="-122"/>
                <a:ea typeface="微软雅黑" panose="020B0503020204020204" pitchFamily="34" charset="-122"/>
              </a:rPr>
              <a:t>14</a:t>
            </a:r>
            <a:r>
              <a:rPr lang="zh-CN" altLang="zh-CN" dirty="0">
                <a:latin typeface="微软雅黑" panose="020B0503020204020204" pitchFamily="34" charset="-122"/>
                <a:ea typeface="微软雅黑" panose="020B0503020204020204" pitchFamily="34" charset="-122"/>
              </a:rPr>
              <a:t>号网络模型，使用第八套采样后的数据集，</a:t>
            </a:r>
            <a:r>
              <a:rPr lang="en-US" altLang="zh-CN" dirty="0">
                <a:latin typeface="微软雅黑" panose="020B0503020204020204" pitchFamily="34" charset="-122"/>
                <a:ea typeface="微软雅黑" panose="020B0503020204020204" pitchFamily="34" charset="-122"/>
              </a:rPr>
              <a:t>learning rate</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0.0001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keep </a:t>
            </a:r>
            <a:r>
              <a:rPr lang="en-US" altLang="zh-CN" dirty="0" err="1">
                <a:latin typeface="微软雅黑" panose="020B0503020204020204" pitchFamily="34" charset="-122"/>
                <a:ea typeface="微软雅黑" panose="020B0503020204020204" pitchFamily="34" charset="-122"/>
              </a:rPr>
              <a:t>prob</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0.5</a:t>
            </a:r>
            <a:r>
              <a:rPr lang="zh-CN" altLang="zh-CN" dirty="0">
                <a:latin typeface="微软雅黑" panose="020B0503020204020204" pitchFamily="34" charset="-122"/>
                <a:ea typeface="微软雅黑" panose="020B0503020204020204" pitchFamily="34" charset="-122"/>
              </a:rPr>
              <a:t>，海马体与背景的</a:t>
            </a:r>
            <a:r>
              <a:rPr lang="en-US" altLang="zh-CN" dirty="0">
                <a:latin typeface="微软雅黑" panose="020B0503020204020204" pitchFamily="34" charset="-122"/>
                <a:ea typeface="微软雅黑" panose="020B0503020204020204" pitchFamily="34" charset="-122"/>
              </a:rPr>
              <a:t>loss</a:t>
            </a:r>
            <a:r>
              <a:rPr lang="zh-CN" altLang="zh-CN" dirty="0">
                <a:latin typeface="微软雅黑" panose="020B0503020204020204" pitchFamily="34" charset="-122"/>
                <a:ea typeface="微软雅黑" panose="020B0503020204020204" pitchFamily="34" charset="-122"/>
              </a:rPr>
              <a:t>比例为</a:t>
            </a:r>
            <a:r>
              <a:rPr lang="en-US" altLang="zh-CN" dirty="0">
                <a:latin typeface="微软雅黑" panose="020B0503020204020204" pitchFamily="34" charset="-122"/>
                <a:ea typeface="微软雅黑" panose="020B0503020204020204" pitchFamily="34" charset="-122"/>
              </a:rPr>
              <a:t>0.4</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L2</a:t>
            </a:r>
            <a:r>
              <a:rPr lang="zh-CN" altLang="zh-CN" dirty="0">
                <a:latin typeface="微软雅黑" panose="020B0503020204020204" pitchFamily="34" charset="-122"/>
                <a:ea typeface="微软雅黑" panose="020B0503020204020204" pitchFamily="34" charset="-122"/>
              </a:rPr>
              <a:t>正规化</a:t>
            </a:r>
            <a:r>
              <a:rPr lang="en-US" altLang="zh-CN" dirty="0">
                <a:latin typeface="微软雅黑" panose="020B0503020204020204" pitchFamily="34" charset="-122"/>
                <a:ea typeface="微软雅黑" panose="020B0503020204020204" pitchFamily="34" charset="-122"/>
              </a:rPr>
              <a:t>λ</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0.02</a:t>
            </a:r>
            <a:r>
              <a:rPr lang="zh-CN" altLang="zh-CN" dirty="0">
                <a:latin typeface="微软雅黑" panose="020B0503020204020204" pitchFamily="34" charset="-122"/>
                <a:ea typeface="微软雅黑" panose="020B0503020204020204" pitchFamily="34" charset="-122"/>
              </a:rPr>
              <a:t>，神经网络权值初始化参数为</a:t>
            </a:r>
            <a:r>
              <a:rPr lang="en-US" altLang="zh-CN" dirty="0">
                <a:latin typeface="微软雅黑" panose="020B0503020204020204" pitchFamily="34" charset="-122"/>
                <a:ea typeface="微软雅黑" panose="020B0503020204020204" pitchFamily="34" charset="-122"/>
              </a:rPr>
              <a:t>0.001</a:t>
            </a:r>
            <a:r>
              <a:rPr lang="zh-CN" altLang="zh-CN" dirty="0">
                <a:latin typeface="微软雅黑" panose="020B0503020204020204" pitchFamily="34" charset="-122"/>
                <a:ea typeface="微软雅黑" panose="020B0503020204020204" pitchFamily="34" charset="-122"/>
              </a:rPr>
              <a:t>，对海马体采样时海马体与背景比例为</a:t>
            </a:r>
            <a:r>
              <a:rPr lang="en-US" altLang="zh-CN" dirty="0">
                <a:latin typeface="微软雅黑" panose="020B0503020204020204" pitchFamily="34" charset="-122"/>
                <a:ea typeface="微软雅黑" panose="020B0503020204020204" pitchFamily="34" charset="-122"/>
              </a:rPr>
              <a:t>0.1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batch size</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16</a:t>
            </a:r>
            <a:r>
              <a:rPr lang="zh-CN" altLang="zh-CN" dirty="0">
                <a:latin typeface="微软雅黑" panose="020B0503020204020204" pitchFamily="34" charset="-122"/>
                <a:ea typeface="微软雅黑" panose="020B0503020204020204" pitchFamily="34" charset="-122"/>
              </a:rPr>
              <a:t>，每次</a:t>
            </a:r>
            <a:r>
              <a:rPr lang="en-US" altLang="zh-CN" dirty="0">
                <a:latin typeface="微软雅黑" panose="020B0503020204020204" pitchFamily="34" charset="-122"/>
                <a:ea typeface="微软雅黑" panose="020B0503020204020204" pitchFamily="34" charset="-122"/>
              </a:rPr>
              <a:t>epoch</a:t>
            </a:r>
            <a:r>
              <a:rPr lang="zh-CN" altLang="zh-CN" dirty="0">
                <a:latin typeface="微软雅黑" panose="020B0503020204020204" pitchFamily="34" charset="-122"/>
                <a:ea typeface="微软雅黑" panose="020B0503020204020204" pitchFamily="34" charset="-122"/>
              </a:rPr>
              <a:t>共迭代</a:t>
            </a:r>
            <a:r>
              <a:rPr lang="en-US" altLang="zh-CN" dirty="0">
                <a:latin typeface="微软雅黑" panose="020B0503020204020204" pitchFamily="34" charset="-122"/>
                <a:ea typeface="微软雅黑" panose="020B0503020204020204" pitchFamily="34" charset="-122"/>
              </a:rPr>
              <a:t>2807</a:t>
            </a:r>
            <a:r>
              <a:rPr lang="zh-CN" altLang="zh-CN" dirty="0">
                <a:latin typeface="微软雅黑" panose="020B0503020204020204" pitchFamily="34" charset="-122"/>
                <a:ea typeface="微软雅黑" panose="020B0503020204020204" pitchFamily="34" charset="-122"/>
              </a:rPr>
              <a:t>次，共训练</a:t>
            </a:r>
            <a:r>
              <a:rPr lang="en-US" altLang="zh-CN" dirty="0">
                <a:latin typeface="微软雅黑" panose="020B0503020204020204" pitchFamily="34" charset="-122"/>
                <a:ea typeface="微软雅黑" panose="020B0503020204020204" pitchFamily="34" charset="-122"/>
              </a:rPr>
              <a:t>10 epoch</a:t>
            </a:r>
            <a:r>
              <a:rPr lang="zh-CN" altLang="zh-CN" dirty="0">
                <a:latin typeface="微软雅黑" panose="020B0503020204020204" pitchFamily="34" charset="-122"/>
                <a:ea typeface="微软雅黑" panose="020B0503020204020204" pitchFamily="34" charset="-122"/>
              </a:rPr>
              <a:t>时效果最优。</a:t>
            </a:r>
            <a:r>
              <a:rPr lang="zh-CN" altLang="en-US" dirty="0">
                <a:latin typeface="微软雅黑" panose="020B0503020204020204" pitchFamily="34" charset="-122"/>
                <a:ea typeface="微软雅黑" panose="020B0503020204020204" pitchFamily="34" charset="-122"/>
              </a:rPr>
              <a:t>最终测试结果</a:t>
            </a:r>
            <a:r>
              <a:rPr lang="en-US" altLang="zh-CN" b="1" dirty="0">
                <a:solidFill>
                  <a:srgbClr val="FF0000"/>
                </a:solidFill>
                <a:latin typeface="微软雅黑" panose="020B0503020204020204" pitchFamily="34" charset="-122"/>
                <a:ea typeface="微软雅黑" panose="020B0503020204020204" pitchFamily="34" charset="-122"/>
              </a:rPr>
              <a:t>Dice</a:t>
            </a:r>
            <a:r>
              <a:rPr lang="zh-CN" altLang="en-US" b="1" dirty="0">
                <a:solidFill>
                  <a:srgbClr val="FF0000"/>
                </a:solidFill>
                <a:latin typeface="微软雅黑" panose="020B0503020204020204" pitchFamily="34" charset="-122"/>
                <a:ea typeface="微软雅黑" panose="020B0503020204020204" pitchFamily="34" charset="-122"/>
              </a:rPr>
              <a:t>系数为</a:t>
            </a:r>
            <a:r>
              <a:rPr lang="en-US" altLang="zh-CN" b="1" dirty="0">
                <a:solidFill>
                  <a:srgbClr val="FF0000"/>
                </a:solidFill>
                <a:latin typeface="微软雅黑" panose="020B0503020204020204" pitchFamily="34" charset="-122"/>
                <a:ea typeface="微软雅黑" panose="020B0503020204020204" pitchFamily="34" charset="-122"/>
              </a:rPr>
              <a:t>0.8369</a:t>
            </a:r>
            <a:r>
              <a:rPr lang="zh-CN" altLang="en-US" dirty="0">
                <a:latin typeface="微软雅黑" panose="020B0503020204020204" pitchFamily="34" charset="-122"/>
                <a:ea typeface="微软雅黑" panose="020B0503020204020204" pitchFamily="34" charset="-122"/>
              </a:rPr>
              <a:t>。</a:t>
            </a:r>
          </a:p>
        </p:txBody>
      </p:sp>
      <p:pic>
        <p:nvPicPr>
          <p:cNvPr id="5" name="图片 4">
            <a:extLst>
              <a:ext uri="{FF2B5EF4-FFF2-40B4-BE49-F238E27FC236}">
                <a16:creationId xmlns:a16="http://schemas.microsoft.com/office/drawing/2014/main" id="{8BBE01D0-86A8-49F1-8897-85EEDA86E9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1891" y="2214823"/>
            <a:ext cx="4128218" cy="4104076"/>
          </a:xfrm>
          <a:prstGeom prst="rect">
            <a:avLst/>
          </a:prstGeom>
        </p:spPr>
      </p:pic>
    </p:spTree>
    <p:extLst>
      <p:ext uri="{BB962C8B-B14F-4D97-AF65-F5344CB8AC3E}">
        <p14:creationId xmlns:p14="http://schemas.microsoft.com/office/powerpoint/2010/main" val="133173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par>
                                <p:cTn id="10" presetID="53" presetClass="entr" presetSubtype="16" fill="hold" nodeType="with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animEffect transition="in" filter="fade">
                                      <p:cBhvr>
                                        <p:cTn id="14" dur="500"/>
                                        <p:tgtEl>
                                          <p:spTgt spid="276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项目后期与展望</a:t>
            </a: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矩形 1">
            <a:extLst>
              <a:ext uri="{FF2B5EF4-FFF2-40B4-BE49-F238E27FC236}">
                <a16:creationId xmlns:a16="http://schemas.microsoft.com/office/drawing/2014/main" id="{0F15007C-7E21-4F54-916A-105132F2C9D2}"/>
              </a:ext>
            </a:extLst>
          </p:cNvPr>
          <p:cNvSpPr/>
          <p:nvPr/>
        </p:nvSpPr>
        <p:spPr>
          <a:xfrm>
            <a:off x="2276640" y="2688832"/>
            <a:ext cx="7638720" cy="830997"/>
          </a:xfrm>
          <a:prstGeom prst="rect">
            <a:avLst/>
          </a:prstGeom>
        </p:spPr>
        <p:txBody>
          <a:bodyPr wrap="square">
            <a:spAutoFit/>
          </a:bodyPr>
          <a:lstStyle/>
          <a:p>
            <a:r>
              <a:rPr lang="zh-CN" altLang="zh-CN" sz="2400" kern="100" dirty="0">
                <a:latin typeface="微软雅黑" panose="020B0503020204020204" pitchFamily="34" charset="-122"/>
                <a:ea typeface="微软雅黑" panose="020B0503020204020204" pitchFamily="34" charset="-122"/>
                <a:cs typeface="楷体" panose="02010609060101010101" pitchFamily="49" charset="-122"/>
              </a:rPr>
              <a:t>我们也会基于现在的研究成果进行更加深入的研究，开发搭建一个检测分析海马体症状的平台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259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Effect transition="in" filter="fade">
                                      <p:cBhvr>
                                        <p:cTn id="9" dur="500"/>
                                        <p:tgtEl>
                                          <p:spTgt spid="27650"/>
                                        </p:tgtEl>
                                      </p:cBhvr>
                                    </p:animEffect>
                                  </p:childTnLst>
                                </p:cTn>
                              </p:par>
                              <p:par>
                                <p:cTn id="10" presetID="53" presetClass="entr" presetSubtype="16" fill="hold" nodeType="with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animEffect transition="in" filter="fade">
                                      <p:cBhvr>
                                        <p:cTn id="14" dur="500"/>
                                        <p:tgtEl>
                                          <p:spTgt spid="276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p:cTn id="19"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28688" name="组合 17"/>
          <p:cNvGrpSpPr/>
          <p:nvPr/>
        </p:nvGrpSpPr>
        <p:grpSpPr bwMode="auto">
          <a:xfrm>
            <a:off x="5226532" y="2244725"/>
            <a:ext cx="6233632" cy="1773386"/>
            <a:chOff x="271020" y="2420002"/>
            <a:chExt cx="6234569" cy="1772715"/>
          </a:xfrm>
        </p:grpSpPr>
        <p:sp>
          <p:nvSpPr>
            <p:cNvPr id="28690"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04</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28691"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dirty="0">
                  <a:solidFill>
                    <a:srgbClr val="F77258"/>
                  </a:solidFill>
                  <a:latin typeface="微软雅黑" panose="020B0503020204020204" pitchFamily="34" charset="-122"/>
                  <a:ea typeface="微软雅黑" panose="020B0503020204020204" pitchFamily="34" charset="-122"/>
                </a:rPr>
                <a:t>人员组织框架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99" name="矩形 11"/>
          <p:cNvSpPr>
            <a:spLocks noChangeArrowheads="1"/>
          </p:cNvSpPr>
          <p:nvPr/>
        </p:nvSpPr>
        <p:spPr bwMode="auto">
          <a:xfrm>
            <a:off x="3308349" y="3184525"/>
            <a:ext cx="3016250"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4100" name="Rectangle 6"/>
          <p:cNvSpPr>
            <a:spLocks noChangeArrowheads="1"/>
          </p:cNvSpPr>
          <p:nvPr/>
        </p:nvSpPr>
        <p:spPr bwMode="black">
          <a:xfrm>
            <a:off x="3676650" y="3230563"/>
            <a:ext cx="23891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F77258"/>
                </a:solidFill>
                <a:latin typeface="微软雅黑" panose="020B0503020204020204" pitchFamily="34" charset="-122"/>
                <a:ea typeface="微软雅黑" panose="020B0503020204020204" pitchFamily="34" charset="-122"/>
              </a:rPr>
              <a:t>项目情况概述</a:t>
            </a:r>
          </a:p>
        </p:txBody>
      </p:sp>
      <p:sp>
        <p:nvSpPr>
          <p:cNvPr id="10" name="矩形 9"/>
          <p:cNvSpPr/>
          <p:nvPr/>
        </p:nvSpPr>
        <p:spPr>
          <a:xfrm>
            <a:off x="1793875" y="318452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02" name="文本框 10"/>
          <p:cNvSpPr txBox="1">
            <a:spLocks noChangeArrowheads="1"/>
          </p:cNvSpPr>
          <p:nvPr/>
        </p:nvSpPr>
        <p:spPr bwMode="auto">
          <a:xfrm>
            <a:off x="1970088" y="3221038"/>
            <a:ext cx="96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第一章</a:t>
            </a:r>
          </a:p>
        </p:txBody>
      </p:sp>
      <p:sp>
        <p:nvSpPr>
          <p:cNvPr id="4103" name="矩形 18"/>
          <p:cNvSpPr>
            <a:spLocks noChangeArrowheads="1"/>
          </p:cNvSpPr>
          <p:nvPr/>
        </p:nvSpPr>
        <p:spPr bwMode="auto">
          <a:xfrm>
            <a:off x="3308350" y="3844925"/>
            <a:ext cx="3016250"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4104" name="Rectangle 6"/>
          <p:cNvSpPr>
            <a:spLocks noChangeArrowheads="1"/>
          </p:cNvSpPr>
          <p:nvPr/>
        </p:nvSpPr>
        <p:spPr bwMode="black">
          <a:xfrm>
            <a:off x="3337719" y="3890903"/>
            <a:ext cx="29868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rgbClr val="F77258"/>
                </a:solidFill>
                <a:latin typeface="微软雅黑" panose="020B0503020204020204" pitchFamily="34" charset="-122"/>
                <a:ea typeface="微软雅黑" panose="020B0503020204020204" pitchFamily="34" charset="-122"/>
              </a:rPr>
              <a:t>  问题分析与解决方案</a:t>
            </a:r>
          </a:p>
        </p:txBody>
      </p:sp>
      <p:sp>
        <p:nvSpPr>
          <p:cNvPr id="17" name="矩形 16"/>
          <p:cNvSpPr/>
          <p:nvPr/>
        </p:nvSpPr>
        <p:spPr>
          <a:xfrm>
            <a:off x="1793875" y="384492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06" name="文本框 17"/>
          <p:cNvSpPr txBox="1">
            <a:spLocks noChangeArrowheads="1"/>
          </p:cNvSpPr>
          <p:nvPr/>
        </p:nvSpPr>
        <p:spPr bwMode="auto">
          <a:xfrm>
            <a:off x="1970088" y="3881438"/>
            <a:ext cx="963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第二章</a:t>
            </a:r>
          </a:p>
        </p:txBody>
      </p:sp>
      <p:sp>
        <p:nvSpPr>
          <p:cNvPr id="4107" name="矩形 25"/>
          <p:cNvSpPr>
            <a:spLocks noChangeArrowheads="1"/>
          </p:cNvSpPr>
          <p:nvPr/>
        </p:nvSpPr>
        <p:spPr bwMode="auto">
          <a:xfrm>
            <a:off x="3305175" y="4505325"/>
            <a:ext cx="3016250"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4108" name="Rectangle 6"/>
          <p:cNvSpPr>
            <a:spLocks noChangeArrowheads="1"/>
          </p:cNvSpPr>
          <p:nvPr/>
        </p:nvSpPr>
        <p:spPr bwMode="black">
          <a:xfrm>
            <a:off x="3673475" y="4551363"/>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F77258"/>
                </a:solidFill>
                <a:latin typeface="微软雅黑" panose="020B0503020204020204" pitchFamily="34" charset="-122"/>
                <a:ea typeface="微软雅黑" panose="020B0503020204020204" pitchFamily="34" charset="-122"/>
              </a:rPr>
              <a:t>技术路线及实现方案</a:t>
            </a:r>
          </a:p>
        </p:txBody>
      </p:sp>
      <p:sp>
        <p:nvSpPr>
          <p:cNvPr id="24" name="矩形 23"/>
          <p:cNvSpPr/>
          <p:nvPr/>
        </p:nvSpPr>
        <p:spPr>
          <a:xfrm>
            <a:off x="1792288" y="4505325"/>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10" name="文本框 24"/>
          <p:cNvSpPr txBox="1">
            <a:spLocks noChangeArrowheads="1"/>
          </p:cNvSpPr>
          <p:nvPr/>
        </p:nvSpPr>
        <p:spPr bwMode="auto">
          <a:xfrm>
            <a:off x="1968500" y="4541838"/>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第三章</a:t>
            </a:r>
          </a:p>
        </p:txBody>
      </p:sp>
      <p:sp>
        <p:nvSpPr>
          <p:cNvPr id="4111" name="矩形 32"/>
          <p:cNvSpPr>
            <a:spLocks noChangeArrowheads="1"/>
          </p:cNvSpPr>
          <p:nvPr/>
        </p:nvSpPr>
        <p:spPr bwMode="auto">
          <a:xfrm>
            <a:off x="3305175" y="5165725"/>
            <a:ext cx="3016250"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4112" name="Rectangle 6"/>
          <p:cNvSpPr>
            <a:spLocks noChangeArrowheads="1"/>
          </p:cNvSpPr>
          <p:nvPr/>
        </p:nvSpPr>
        <p:spPr bwMode="black">
          <a:xfrm>
            <a:off x="3673475" y="5211763"/>
            <a:ext cx="277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F77258"/>
                </a:solidFill>
                <a:latin typeface="微软雅黑" panose="020B0503020204020204" pitchFamily="34" charset="-122"/>
                <a:ea typeface="微软雅黑" panose="020B0503020204020204" pitchFamily="34" charset="-122"/>
              </a:rPr>
              <a:t>人员组织框架</a:t>
            </a:r>
          </a:p>
        </p:txBody>
      </p:sp>
      <p:sp>
        <p:nvSpPr>
          <p:cNvPr id="31" name="矩形 30"/>
          <p:cNvSpPr/>
          <p:nvPr/>
        </p:nvSpPr>
        <p:spPr>
          <a:xfrm>
            <a:off x="1792288" y="5165725"/>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14" name="文本框 31"/>
          <p:cNvSpPr txBox="1">
            <a:spLocks noChangeArrowheads="1"/>
          </p:cNvSpPr>
          <p:nvPr/>
        </p:nvSpPr>
        <p:spPr bwMode="auto">
          <a:xfrm>
            <a:off x="1968500" y="5202238"/>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第四章</a:t>
            </a:r>
          </a:p>
        </p:txBody>
      </p:sp>
      <p:grpSp>
        <p:nvGrpSpPr>
          <p:cNvPr id="4115" name="组合 34"/>
          <p:cNvGrpSpPr/>
          <p:nvPr/>
        </p:nvGrpSpPr>
        <p:grpSpPr bwMode="auto">
          <a:xfrm>
            <a:off x="1639888" y="1727200"/>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a:solidFill>
                      <a:srgbClr val="000000"/>
                    </a:solidFill>
                    <a:latin typeface="微软雅黑" panose="020B0503020204020204" pitchFamily="34" charset="-122"/>
                    <a:ea typeface="微软雅黑" panose="020B0503020204020204" pitchFamily="34" charset="-122"/>
                  </a:rPr>
                  <a:t>目</a:t>
                </a:r>
                <a:r>
                  <a:rPr lang="zh-CN" altLang="en-US" sz="3600" b="1" dirty="0">
                    <a:solidFill>
                      <a:srgbClr val="F77258"/>
                    </a:solidFill>
                    <a:latin typeface="微软雅黑" panose="020B0503020204020204" pitchFamily="34" charset="-122"/>
                    <a:ea typeface="微软雅黑" panose="020B0503020204020204" pitchFamily="34" charset="-122"/>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a:solidFill>
                    <a:srgbClr val="F77258"/>
                  </a:solidFill>
                  <a:latin typeface="微软雅黑" panose="020B0503020204020204" pitchFamily="34" charset="-122"/>
                  <a:ea typeface="微软雅黑" panose="020B0503020204020204" pitchFamily="34" charset="-122"/>
                </a:rPr>
                <a:t>Contents</a:t>
              </a:r>
              <a:endParaRPr lang="zh-CN" altLang="en-US" sz="2000" b="1">
                <a:solidFill>
                  <a:srgbClr val="F77258"/>
                </a:solidFill>
                <a:latin typeface="微软雅黑" panose="020B0503020204020204" pitchFamily="34" charset="-122"/>
                <a:ea typeface="微软雅黑" panose="020B0503020204020204" pitchFamily="34" charset="-122"/>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0"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4" name="等腰三角形 4"/>
          <p:cNvSpPr/>
          <p:nvPr/>
        </p:nvSpPr>
        <p:spPr>
          <a:xfrm rot="12600000">
            <a:off x="8034338" y="2139950"/>
            <a:ext cx="1187450" cy="1247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等腰三角形 4"/>
          <p:cNvSpPr/>
          <p:nvPr/>
        </p:nvSpPr>
        <p:spPr>
          <a:xfrm rot="19679131">
            <a:off x="7400925" y="1608138"/>
            <a:ext cx="661988" cy="6953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8" name="等腰三角形 4"/>
          <p:cNvSpPr/>
          <p:nvPr/>
        </p:nvSpPr>
        <p:spPr>
          <a:xfrm rot="15049811">
            <a:off x="8596313" y="4405313"/>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72"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9"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0-#ppt_w/2"/>
                                          </p:val>
                                        </p:tav>
                                        <p:tav tm="100000">
                                          <p:val>
                                            <p:strVal val="#ppt_x"/>
                                          </p:val>
                                        </p:tav>
                                      </p:tavLst>
                                    </p:anim>
                                    <p:anim calcmode="lin" valueType="num">
                                      <p:cBhvr additive="base">
                                        <p:cTn id="14" dur="500" fill="hold"/>
                                        <p:tgtEl>
                                          <p:spTgt spid="54"/>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0-#ppt_w/2"/>
                                          </p:val>
                                        </p:tav>
                                        <p:tav tm="100000">
                                          <p:val>
                                            <p:strVal val="#ppt_x"/>
                                          </p:val>
                                        </p:tav>
                                      </p:tavLst>
                                    </p:anim>
                                    <p:anim calcmode="lin" valueType="num">
                                      <p:cBhvr additive="base">
                                        <p:cTn id="18" dur="500" fill="hold"/>
                                        <p:tgtEl>
                                          <p:spTgt spid="55"/>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additive="base">
                                        <p:cTn id="21" dur="500" fill="hold"/>
                                        <p:tgtEl>
                                          <p:spTgt spid="56"/>
                                        </p:tgtEl>
                                        <p:attrNameLst>
                                          <p:attrName>ppt_x</p:attrName>
                                        </p:attrNameLst>
                                      </p:cBhvr>
                                      <p:tavLst>
                                        <p:tav tm="0">
                                          <p:val>
                                            <p:strVal val="0-#ppt_w/2"/>
                                          </p:val>
                                        </p:tav>
                                        <p:tav tm="100000">
                                          <p:val>
                                            <p:strVal val="#ppt_x"/>
                                          </p:val>
                                        </p:tav>
                                      </p:tavLst>
                                    </p:anim>
                                    <p:anim calcmode="lin" valueType="num">
                                      <p:cBhvr additive="base">
                                        <p:cTn id="22" dur="500" fill="hold"/>
                                        <p:tgtEl>
                                          <p:spTgt spid="56"/>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additive="base">
                                        <p:cTn id="25" dur="500" fill="hold"/>
                                        <p:tgtEl>
                                          <p:spTgt spid="59"/>
                                        </p:tgtEl>
                                        <p:attrNameLst>
                                          <p:attrName>ppt_x</p:attrName>
                                        </p:attrNameLst>
                                      </p:cBhvr>
                                      <p:tavLst>
                                        <p:tav tm="0">
                                          <p:val>
                                            <p:strVal val="0-#ppt_w/2"/>
                                          </p:val>
                                        </p:tav>
                                        <p:tav tm="100000">
                                          <p:val>
                                            <p:strVal val="#ppt_x"/>
                                          </p:val>
                                        </p:tav>
                                      </p:tavLst>
                                    </p:anim>
                                    <p:anim calcmode="lin" valueType="num">
                                      <p:cBhvr additive="base">
                                        <p:cTn id="26" dur="500" fill="hold"/>
                                        <p:tgtEl>
                                          <p:spTgt spid="59"/>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0-#ppt_w/2"/>
                                          </p:val>
                                        </p:tav>
                                        <p:tav tm="100000">
                                          <p:val>
                                            <p:strVal val="#ppt_x"/>
                                          </p:val>
                                        </p:tav>
                                      </p:tavLst>
                                    </p:anim>
                                    <p:anim calcmode="lin" valueType="num">
                                      <p:cBhvr additive="base">
                                        <p:cTn id="30" dur="500" fill="hold"/>
                                        <p:tgtEl>
                                          <p:spTgt spid="60"/>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 calcmode="lin" valueType="num">
                                      <p:cBhvr additive="base">
                                        <p:cTn id="33" dur="500" fill="hold"/>
                                        <p:tgtEl>
                                          <p:spTgt spid="63"/>
                                        </p:tgtEl>
                                        <p:attrNameLst>
                                          <p:attrName>ppt_x</p:attrName>
                                        </p:attrNameLst>
                                      </p:cBhvr>
                                      <p:tavLst>
                                        <p:tav tm="0">
                                          <p:val>
                                            <p:strVal val="0-#ppt_w/2"/>
                                          </p:val>
                                        </p:tav>
                                        <p:tav tm="100000">
                                          <p:val>
                                            <p:strVal val="#ppt_x"/>
                                          </p:val>
                                        </p:tav>
                                      </p:tavLst>
                                    </p:anim>
                                    <p:anim calcmode="lin" valueType="num">
                                      <p:cBhvr additive="base">
                                        <p:cTn id="34" dur="500" fill="hold"/>
                                        <p:tgtEl>
                                          <p:spTgt spid="63"/>
                                        </p:tgtEl>
                                        <p:attrNameLst>
                                          <p:attrName>ppt_y</p:attrName>
                                        </p:attrNameLst>
                                      </p:cBhvr>
                                      <p:tavLst>
                                        <p:tav tm="0">
                                          <p:val>
                                            <p:strVal val="0-#ppt_h/2"/>
                                          </p:val>
                                        </p:tav>
                                        <p:tav tm="100000">
                                          <p:val>
                                            <p:strVal val="#ppt_y"/>
                                          </p:val>
                                        </p:tav>
                                      </p:tavLst>
                                    </p:anim>
                                  </p:childTnLst>
                                </p:cTn>
                              </p:par>
                              <p:par>
                                <p:cTn id="35" presetID="2" presetClass="entr" presetSubtype="9"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additive="base">
                                        <p:cTn id="37" dur="500" fill="hold"/>
                                        <p:tgtEl>
                                          <p:spTgt spid="64"/>
                                        </p:tgtEl>
                                        <p:attrNameLst>
                                          <p:attrName>ppt_x</p:attrName>
                                        </p:attrNameLst>
                                      </p:cBhvr>
                                      <p:tavLst>
                                        <p:tav tm="0">
                                          <p:val>
                                            <p:strVal val="0-#ppt_w/2"/>
                                          </p:val>
                                        </p:tav>
                                        <p:tav tm="100000">
                                          <p:val>
                                            <p:strVal val="#ppt_x"/>
                                          </p:val>
                                        </p:tav>
                                      </p:tavLst>
                                    </p:anim>
                                    <p:anim calcmode="lin" valueType="num">
                                      <p:cBhvr additive="base">
                                        <p:cTn id="38" dur="500" fill="hold"/>
                                        <p:tgtEl>
                                          <p:spTgt spid="64"/>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anim calcmode="lin" valueType="num">
                                      <p:cBhvr additive="base">
                                        <p:cTn id="41" dur="500" fill="hold"/>
                                        <p:tgtEl>
                                          <p:spTgt spid="65"/>
                                        </p:tgtEl>
                                        <p:attrNameLst>
                                          <p:attrName>ppt_x</p:attrName>
                                        </p:attrNameLst>
                                      </p:cBhvr>
                                      <p:tavLst>
                                        <p:tav tm="0">
                                          <p:val>
                                            <p:strVal val="0-#ppt_w/2"/>
                                          </p:val>
                                        </p:tav>
                                        <p:tav tm="100000">
                                          <p:val>
                                            <p:strVal val="#ppt_x"/>
                                          </p:val>
                                        </p:tav>
                                      </p:tavLst>
                                    </p:anim>
                                    <p:anim calcmode="lin" valueType="num">
                                      <p:cBhvr additive="base">
                                        <p:cTn id="42" dur="500" fill="hold"/>
                                        <p:tgtEl>
                                          <p:spTgt spid="65"/>
                                        </p:tgtEl>
                                        <p:attrNameLst>
                                          <p:attrName>ppt_y</p:attrName>
                                        </p:attrNameLst>
                                      </p:cBhvr>
                                      <p:tavLst>
                                        <p:tav tm="0">
                                          <p:val>
                                            <p:strVal val="0-#ppt_h/2"/>
                                          </p:val>
                                        </p:tav>
                                        <p:tav tm="100000">
                                          <p:val>
                                            <p:strVal val="#ppt_y"/>
                                          </p:val>
                                        </p:tav>
                                      </p:tavLst>
                                    </p:anim>
                                  </p:childTnLst>
                                </p:cTn>
                              </p:par>
                              <p:par>
                                <p:cTn id="43" presetID="2" presetClass="entr" presetSubtype="9"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0-#ppt_w/2"/>
                                          </p:val>
                                        </p:tav>
                                        <p:tav tm="100000">
                                          <p:val>
                                            <p:strVal val="#ppt_x"/>
                                          </p:val>
                                        </p:tav>
                                      </p:tavLst>
                                    </p:anim>
                                    <p:anim calcmode="lin" valueType="num">
                                      <p:cBhvr additive="base">
                                        <p:cTn id="46" dur="500" fill="hold"/>
                                        <p:tgtEl>
                                          <p:spTgt spid="43"/>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0-#ppt_w/2"/>
                                          </p:val>
                                        </p:tav>
                                        <p:tav tm="100000">
                                          <p:val>
                                            <p:strVal val="#ppt_x"/>
                                          </p:val>
                                        </p:tav>
                                      </p:tavLst>
                                    </p:anim>
                                    <p:anim calcmode="lin" valueType="num">
                                      <p:cBhvr additive="base">
                                        <p:cTn id="50" dur="500" fill="hold"/>
                                        <p:tgtEl>
                                          <p:spTgt spid="47"/>
                                        </p:tgtEl>
                                        <p:attrNameLst>
                                          <p:attrName>ppt_y</p:attrName>
                                        </p:attrNameLst>
                                      </p:cBhvr>
                                      <p:tavLst>
                                        <p:tav tm="0">
                                          <p:val>
                                            <p:strVal val="0-#ppt_h/2"/>
                                          </p:val>
                                        </p:tav>
                                        <p:tav tm="100000">
                                          <p:val>
                                            <p:strVal val="#ppt_y"/>
                                          </p:val>
                                        </p:tav>
                                      </p:tavLst>
                                    </p:anim>
                                  </p:childTnLst>
                                </p:cTn>
                              </p:par>
                              <p:par>
                                <p:cTn id="51" presetID="2" presetClass="entr" presetSubtype="9"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0-#ppt_w/2"/>
                                          </p:val>
                                        </p:tav>
                                        <p:tav tm="100000">
                                          <p:val>
                                            <p:strVal val="#ppt_x"/>
                                          </p:val>
                                        </p:tav>
                                      </p:tavLst>
                                    </p:anim>
                                    <p:anim calcmode="lin" valueType="num">
                                      <p:cBhvr additive="base">
                                        <p:cTn id="54" dur="500" fill="hold"/>
                                        <p:tgtEl>
                                          <p:spTgt spid="48"/>
                                        </p:tgtEl>
                                        <p:attrNameLst>
                                          <p:attrName>ppt_y</p:attrName>
                                        </p:attrNameLst>
                                      </p:cBhvr>
                                      <p:tavLst>
                                        <p:tav tm="0">
                                          <p:val>
                                            <p:strVal val="0-#ppt_h/2"/>
                                          </p:val>
                                        </p:tav>
                                        <p:tav tm="100000">
                                          <p:val>
                                            <p:strVal val="#ppt_y"/>
                                          </p:val>
                                        </p:tav>
                                      </p:tavLst>
                                    </p:anim>
                                  </p:childTnLst>
                                </p:cTn>
                              </p:par>
                              <p:par>
                                <p:cTn id="55" presetID="2" presetClass="entr" presetSubtype="9"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500" fill="hold"/>
                                        <p:tgtEl>
                                          <p:spTgt spid="49"/>
                                        </p:tgtEl>
                                        <p:attrNameLst>
                                          <p:attrName>ppt_x</p:attrName>
                                        </p:attrNameLst>
                                      </p:cBhvr>
                                      <p:tavLst>
                                        <p:tav tm="0">
                                          <p:val>
                                            <p:strVal val="0-#ppt_w/2"/>
                                          </p:val>
                                        </p:tav>
                                        <p:tav tm="100000">
                                          <p:val>
                                            <p:strVal val="#ppt_x"/>
                                          </p:val>
                                        </p:tav>
                                      </p:tavLst>
                                    </p:anim>
                                    <p:anim calcmode="lin" valueType="num">
                                      <p:cBhvr additive="base">
                                        <p:cTn id="58" dur="500" fill="hold"/>
                                        <p:tgtEl>
                                          <p:spTgt spid="49"/>
                                        </p:tgtEl>
                                        <p:attrNameLst>
                                          <p:attrName>ppt_y</p:attrName>
                                        </p:attrNameLst>
                                      </p:cBhvr>
                                      <p:tavLst>
                                        <p:tav tm="0">
                                          <p:val>
                                            <p:strVal val="0-#ppt_h/2"/>
                                          </p:val>
                                        </p:tav>
                                        <p:tav tm="100000">
                                          <p:val>
                                            <p:strVal val="#ppt_y"/>
                                          </p:val>
                                        </p:tav>
                                      </p:tavLst>
                                    </p:anim>
                                  </p:childTnLst>
                                </p:cTn>
                              </p:par>
                              <p:par>
                                <p:cTn id="59" presetID="2" presetClass="entr" presetSubtype="9"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0-#ppt_w/2"/>
                                          </p:val>
                                        </p:tav>
                                        <p:tav tm="100000">
                                          <p:val>
                                            <p:strVal val="#ppt_x"/>
                                          </p:val>
                                        </p:tav>
                                      </p:tavLst>
                                    </p:anim>
                                    <p:anim calcmode="lin" valueType="num">
                                      <p:cBhvr additive="base">
                                        <p:cTn id="62" dur="500" fill="hold"/>
                                        <p:tgtEl>
                                          <p:spTgt spid="50"/>
                                        </p:tgtEl>
                                        <p:attrNameLst>
                                          <p:attrName>ppt_y</p:attrName>
                                        </p:attrNameLst>
                                      </p:cBhvr>
                                      <p:tavLst>
                                        <p:tav tm="0">
                                          <p:val>
                                            <p:strVal val="0-#ppt_h/2"/>
                                          </p:val>
                                        </p:tav>
                                        <p:tav tm="100000">
                                          <p:val>
                                            <p:strVal val="#ppt_y"/>
                                          </p:val>
                                        </p:tav>
                                      </p:tavLst>
                                    </p:anim>
                                  </p:childTnLst>
                                </p:cTn>
                              </p:par>
                              <p:par>
                                <p:cTn id="63" presetID="2" presetClass="entr" presetSubtype="9"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 calcmode="lin" valueType="num">
                                      <p:cBhvr additive="base">
                                        <p:cTn id="65" dur="500" fill="hold"/>
                                        <p:tgtEl>
                                          <p:spTgt spid="72"/>
                                        </p:tgtEl>
                                        <p:attrNameLst>
                                          <p:attrName>ppt_x</p:attrName>
                                        </p:attrNameLst>
                                      </p:cBhvr>
                                      <p:tavLst>
                                        <p:tav tm="0">
                                          <p:val>
                                            <p:strVal val="0-#ppt_w/2"/>
                                          </p:val>
                                        </p:tav>
                                        <p:tav tm="100000">
                                          <p:val>
                                            <p:strVal val="#ppt_x"/>
                                          </p:val>
                                        </p:tav>
                                      </p:tavLst>
                                    </p:anim>
                                    <p:anim calcmode="lin" valueType="num">
                                      <p:cBhvr additive="base">
                                        <p:cTn id="66" dur="500" fill="hold"/>
                                        <p:tgtEl>
                                          <p:spTgt spid="72"/>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0-#ppt_w/2"/>
                                          </p:val>
                                        </p:tav>
                                        <p:tav tm="100000">
                                          <p:val>
                                            <p:strVal val="#ppt_x"/>
                                          </p:val>
                                        </p:tav>
                                      </p:tavLst>
                                    </p:anim>
                                    <p:anim calcmode="lin" valueType="num">
                                      <p:cBhvr additive="base">
                                        <p:cTn id="70" dur="500" fill="hold"/>
                                        <p:tgtEl>
                                          <p:spTgt spid="46"/>
                                        </p:tgtEl>
                                        <p:attrNameLst>
                                          <p:attrName>ppt_y</p:attrName>
                                        </p:attrNameLst>
                                      </p:cBhvr>
                                      <p:tavLst>
                                        <p:tav tm="0">
                                          <p:val>
                                            <p:strVal val="0-#ppt_h/2"/>
                                          </p:val>
                                        </p:tav>
                                        <p:tav tm="100000">
                                          <p:val>
                                            <p:strVal val="#ppt_y"/>
                                          </p:val>
                                        </p:tav>
                                      </p:tavLst>
                                    </p:anim>
                                  </p:childTnLst>
                                </p:cTn>
                              </p:par>
                            </p:childTnLst>
                          </p:cTn>
                        </p:par>
                        <p:par>
                          <p:cTn id="71" fill="hold">
                            <p:stCondLst>
                              <p:cond delay="1500"/>
                            </p:stCondLst>
                            <p:childTnLst>
                              <p:par>
                                <p:cTn id="72" presetID="42" presetClass="entr" presetSubtype="0" fill="hold" grpId="0" nodeType="afterEffect">
                                  <p:stCondLst>
                                    <p:cond delay="0"/>
                                  </p:stCondLst>
                                  <p:childTnLst>
                                    <p:set>
                                      <p:cBhvr>
                                        <p:cTn id="73" dur="1" fill="hold">
                                          <p:stCondLst>
                                            <p:cond delay="0"/>
                                          </p:stCondLst>
                                        </p:cTn>
                                        <p:tgtEl>
                                          <p:spTgt spid="4099"/>
                                        </p:tgtEl>
                                        <p:attrNameLst>
                                          <p:attrName>style.visibility</p:attrName>
                                        </p:attrNameLst>
                                      </p:cBhvr>
                                      <p:to>
                                        <p:strVal val="visible"/>
                                      </p:to>
                                    </p:set>
                                    <p:animEffect transition="in" filter="fade">
                                      <p:cBhvr>
                                        <p:cTn id="74" dur="1000"/>
                                        <p:tgtEl>
                                          <p:spTgt spid="4099"/>
                                        </p:tgtEl>
                                      </p:cBhvr>
                                    </p:animEffect>
                                    <p:anim calcmode="lin" valueType="num">
                                      <p:cBhvr>
                                        <p:cTn id="75" dur="1000" fill="hold"/>
                                        <p:tgtEl>
                                          <p:spTgt spid="4099"/>
                                        </p:tgtEl>
                                        <p:attrNameLst>
                                          <p:attrName>ppt_x</p:attrName>
                                        </p:attrNameLst>
                                      </p:cBhvr>
                                      <p:tavLst>
                                        <p:tav tm="0">
                                          <p:val>
                                            <p:strVal val="#ppt_x"/>
                                          </p:val>
                                        </p:tav>
                                        <p:tav tm="100000">
                                          <p:val>
                                            <p:strVal val="#ppt_x"/>
                                          </p:val>
                                        </p:tav>
                                      </p:tavLst>
                                    </p:anim>
                                    <p:anim calcmode="lin" valueType="num">
                                      <p:cBhvr>
                                        <p:cTn id="76" dur="1000" fill="hold"/>
                                        <p:tgtEl>
                                          <p:spTgt spid="409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100"/>
                                        </p:tgtEl>
                                        <p:attrNameLst>
                                          <p:attrName>style.visibility</p:attrName>
                                        </p:attrNameLst>
                                      </p:cBhvr>
                                      <p:to>
                                        <p:strVal val="visible"/>
                                      </p:to>
                                    </p:set>
                                    <p:animEffect transition="in" filter="fade">
                                      <p:cBhvr>
                                        <p:cTn id="79" dur="1000"/>
                                        <p:tgtEl>
                                          <p:spTgt spid="4100"/>
                                        </p:tgtEl>
                                      </p:cBhvr>
                                    </p:animEffect>
                                    <p:anim calcmode="lin" valueType="num">
                                      <p:cBhvr>
                                        <p:cTn id="80" dur="1000" fill="hold"/>
                                        <p:tgtEl>
                                          <p:spTgt spid="4100"/>
                                        </p:tgtEl>
                                        <p:attrNameLst>
                                          <p:attrName>ppt_x</p:attrName>
                                        </p:attrNameLst>
                                      </p:cBhvr>
                                      <p:tavLst>
                                        <p:tav tm="0">
                                          <p:val>
                                            <p:strVal val="#ppt_x"/>
                                          </p:val>
                                        </p:tav>
                                        <p:tav tm="100000">
                                          <p:val>
                                            <p:strVal val="#ppt_x"/>
                                          </p:val>
                                        </p:tav>
                                      </p:tavLst>
                                    </p:anim>
                                    <p:anim calcmode="lin" valueType="num">
                                      <p:cBhvr>
                                        <p:cTn id="81" dur="1000" fill="hold"/>
                                        <p:tgtEl>
                                          <p:spTgt spid="410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fade">
                                      <p:cBhvr>
                                        <p:cTn id="84" dur="1000"/>
                                        <p:tgtEl>
                                          <p:spTgt spid="10"/>
                                        </p:tgtEl>
                                      </p:cBhvr>
                                    </p:animEffect>
                                    <p:anim calcmode="lin" valueType="num">
                                      <p:cBhvr>
                                        <p:cTn id="85" dur="1000" fill="hold"/>
                                        <p:tgtEl>
                                          <p:spTgt spid="10"/>
                                        </p:tgtEl>
                                        <p:attrNameLst>
                                          <p:attrName>ppt_x</p:attrName>
                                        </p:attrNameLst>
                                      </p:cBhvr>
                                      <p:tavLst>
                                        <p:tav tm="0">
                                          <p:val>
                                            <p:strVal val="#ppt_x"/>
                                          </p:val>
                                        </p:tav>
                                        <p:tav tm="100000">
                                          <p:val>
                                            <p:strVal val="#ppt_x"/>
                                          </p:val>
                                        </p:tav>
                                      </p:tavLst>
                                    </p:anim>
                                    <p:anim calcmode="lin" valueType="num">
                                      <p:cBhvr>
                                        <p:cTn id="86" dur="1000" fill="hold"/>
                                        <p:tgtEl>
                                          <p:spTgt spid="1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102"/>
                                        </p:tgtEl>
                                        <p:attrNameLst>
                                          <p:attrName>style.visibility</p:attrName>
                                        </p:attrNameLst>
                                      </p:cBhvr>
                                      <p:to>
                                        <p:strVal val="visible"/>
                                      </p:to>
                                    </p:set>
                                    <p:animEffect transition="in" filter="fade">
                                      <p:cBhvr>
                                        <p:cTn id="89" dur="1000"/>
                                        <p:tgtEl>
                                          <p:spTgt spid="4102"/>
                                        </p:tgtEl>
                                      </p:cBhvr>
                                    </p:animEffect>
                                    <p:anim calcmode="lin" valueType="num">
                                      <p:cBhvr>
                                        <p:cTn id="90" dur="1000" fill="hold"/>
                                        <p:tgtEl>
                                          <p:spTgt spid="4102"/>
                                        </p:tgtEl>
                                        <p:attrNameLst>
                                          <p:attrName>ppt_x</p:attrName>
                                        </p:attrNameLst>
                                      </p:cBhvr>
                                      <p:tavLst>
                                        <p:tav tm="0">
                                          <p:val>
                                            <p:strVal val="#ppt_x"/>
                                          </p:val>
                                        </p:tav>
                                        <p:tav tm="100000">
                                          <p:val>
                                            <p:strVal val="#ppt_x"/>
                                          </p:val>
                                        </p:tav>
                                      </p:tavLst>
                                    </p:anim>
                                    <p:anim calcmode="lin" valueType="num">
                                      <p:cBhvr>
                                        <p:cTn id="91" dur="1000" fill="hold"/>
                                        <p:tgtEl>
                                          <p:spTgt spid="410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103"/>
                                        </p:tgtEl>
                                        <p:attrNameLst>
                                          <p:attrName>style.visibility</p:attrName>
                                        </p:attrNameLst>
                                      </p:cBhvr>
                                      <p:to>
                                        <p:strVal val="visible"/>
                                      </p:to>
                                    </p:set>
                                    <p:animEffect transition="in" filter="fade">
                                      <p:cBhvr>
                                        <p:cTn id="94" dur="1000"/>
                                        <p:tgtEl>
                                          <p:spTgt spid="4103"/>
                                        </p:tgtEl>
                                      </p:cBhvr>
                                    </p:animEffect>
                                    <p:anim calcmode="lin" valueType="num">
                                      <p:cBhvr>
                                        <p:cTn id="95" dur="1000" fill="hold"/>
                                        <p:tgtEl>
                                          <p:spTgt spid="4103"/>
                                        </p:tgtEl>
                                        <p:attrNameLst>
                                          <p:attrName>ppt_x</p:attrName>
                                        </p:attrNameLst>
                                      </p:cBhvr>
                                      <p:tavLst>
                                        <p:tav tm="0">
                                          <p:val>
                                            <p:strVal val="#ppt_x"/>
                                          </p:val>
                                        </p:tav>
                                        <p:tav tm="100000">
                                          <p:val>
                                            <p:strVal val="#ppt_x"/>
                                          </p:val>
                                        </p:tav>
                                      </p:tavLst>
                                    </p:anim>
                                    <p:anim calcmode="lin" valueType="num">
                                      <p:cBhvr>
                                        <p:cTn id="96" dur="1000" fill="hold"/>
                                        <p:tgtEl>
                                          <p:spTgt spid="410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104"/>
                                        </p:tgtEl>
                                        <p:attrNameLst>
                                          <p:attrName>style.visibility</p:attrName>
                                        </p:attrNameLst>
                                      </p:cBhvr>
                                      <p:to>
                                        <p:strVal val="visible"/>
                                      </p:to>
                                    </p:set>
                                    <p:animEffect transition="in" filter="fade">
                                      <p:cBhvr>
                                        <p:cTn id="99" dur="1000"/>
                                        <p:tgtEl>
                                          <p:spTgt spid="4104"/>
                                        </p:tgtEl>
                                      </p:cBhvr>
                                    </p:animEffect>
                                    <p:anim calcmode="lin" valueType="num">
                                      <p:cBhvr>
                                        <p:cTn id="100" dur="1000" fill="hold"/>
                                        <p:tgtEl>
                                          <p:spTgt spid="4104"/>
                                        </p:tgtEl>
                                        <p:attrNameLst>
                                          <p:attrName>ppt_x</p:attrName>
                                        </p:attrNameLst>
                                      </p:cBhvr>
                                      <p:tavLst>
                                        <p:tav tm="0">
                                          <p:val>
                                            <p:strVal val="#ppt_x"/>
                                          </p:val>
                                        </p:tav>
                                        <p:tav tm="100000">
                                          <p:val>
                                            <p:strVal val="#ppt_x"/>
                                          </p:val>
                                        </p:tav>
                                      </p:tavLst>
                                    </p:anim>
                                    <p:anim calcmode="lin" valueType="num">
                                      <p:cBhvr>
                                        <p:cTn id="101" dur="1000" fill="hold"/>
                                        <p:tgtEl>
                                          <p:spTgt spid="410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1000"/>
                                        <p:tgtEl>
                                          <p:spTgt spid="17"/>
                                        </p:tgtEl>
                                      </p:cBhvr>
                                    </p:animEffect>
                                    <p:anim calcmode="lin" valueType="num">
                                      <p:cBhvr>
                                        <p:cTn id="105" dur="1000" fill="hold"/>
                                        <p:tgtEl>
                                          <p:spTgt spid="17"/>
                                        </p:tgtEl>
                                        <p:attrNameLst>
                                          <p:attrName>ppt_x</p:attrName>
                                        </p:attrNameLst>
                                      </p:cBhvr>
                                      <p:tavLst>
                                        <p:tav tm="0">
                                          <p:val>
                                            <p:strVal val="#ppt_x"/>
                                          </p:val>
                                        </p:tav>
                                        <p:tav tm="100000">
                                          <p:val>
                                            <p:strVal val="#ppt_x"/>
                                          </p:val>
                                        </p:tav>
                                      </p:tavLst>
                                    </p:anim>
                                    <p:anim calcmode="lin" valueType="num">
                                      <p:cBhvr>
                                        <p:cTn id="106" dur="1000" fill="hold"/>
                                        <p:tgtEl>
                                          <p:spTgt spid="1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106"/>
                                        </p:tgtEl>
                                        <p:attrNameLst>
                                          <p:attrName>style.visibility</p:attrName>
                                        </p:attrNameLst>
                                      </p:cBhvr>
                                      <p:to>
                                        <p:strVal val="visible"/>
                                      </p:to>
                                    </p:set>
                                    <p:animEffect transition="in" filter="fade">
                                      <p:cBhvr>
                                        <p:cTn id="109" dur="1000"/>
                                        <p:tgtEl>
                                          <p:spTgt spid="4106"/>
                                        </p:tgtEl>
                                      </p:cBhvr>
                                    </p:animEffect>
                                    <p:anim calcmode="lin" valueType="num">
                                      <p:cBhvr>
                                        <p:cTn id="110" dur="1000" fill="hold"/>
                                        <p:tgtEl>
                                          <p:spTgt spid="4106"/>
                                        </p:tgtEl>
                                        <p:attrNameLst>
                                          <p:attrName>ppt_x</p:attrName>
                                        </p:attrNameLst>
                                      </p:cBhvr>
                                      <p:tavLst>
                                        <p:tav tm="0">
                                          <p:val>
                                            <p:strVal val="#ppt_x"/>
                                          </p:val>
                                        </p:tav>
                                        <p:tav tm="100000">
                                          <p:val>
                                            <p:strVal val="#ppt_x"/>
                                          </p:val>
                                        </p:tav>
                                      </p:tavLst>
                                    </p:anim>
                                    <p:anim calcmode="lin" valueType="num">
                                      <p:cBhvr>
                                        <p:cTn id="111" dur="1000" fill="hold"/>
                                        <p:tgtEl>
                                          <p:spTgt spid="410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107"/>
                                        </p:tgtEl>
                                        <p:attrNameLst>
                                          <p:attrName>style.visibility</p:attrName>
                                        </p:attrNameLst>
                                      </p:cBhvr>
                                      <p:to>
                                        <p:strVal val="visible"/>
                                      </p:to>
                                    </p:set>
                                    <p:animEffect transition="in" filter="fade">
                                      <p:cBhvr>
                                        <p:cTn id="114" dur="1000"/>
                                        <p:tgtEl>
                                          <p:spTgt spid="4107"/>
                                        </p:tgtEl>
                                      </p:cBhvr>
                                    </p:animEffect>
                                    <p:anim calcmode="lin" valueType="num">
                                      <p:cBhvr>
                                        <p:cTn id="115" dur="1000" fill="hold"/>
                                        <p:tgtEl>
                                          <p:spTgt spid="4107"/>
                                        </p:tgtEl>
                                        <p:attrNameLst>
                                          <p:attrName>ppt_x</p:attrName>
                                        </p:attrNameLst>
                                      </p:cBhvr>
                                      <p:tavLst>
                                        <p:tav tm="0">
                                          <p:val>
                                            <p:strVal val="#ppt_x"/>
                                          </p:val>
                                        </p:tav>
                                        <p:tav tm="100000">
                                          <p:val>
                                            <p:strVal val="#ppt_x"/>
                                          </p:val>
                                        </p:tav>
                                      </p:tavLst>
                                    </p:anim>
                                    <p:anim calcmode="lin" valueType="num">
                                      <p:cBhvr>
                                        <p:cTn id="116" dur="1000" fill="hold"/>
                                        <p:tgtEl>
                                          <p:spTgt spid="4107"/>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108"/>
                                        </p:tgtEl>
                                        <p:attrNameLst>
                                          <p:attrName>style.visibility</p:attrName>
                                        </p:attrNameLst>
                                      </p:cBhvr>
                                      <p:to>
                                        <p:strVal val="visible"/>
                                      </p:to>
                                    </p:set>
                                    <p:animEffect transition="in" filter="fade">
                                      <p:cBhvr>
                                        <p:cTn id="119" dur="1000"/>
                                        <p:tgtEl>
                                          <p:spTgt spid="4108"/>
                                        </p:tgtEl>
                                      </p:cBhvr>
                                    </p:animEffect>
                                    <p:anim calcmode="lin" valueType="num">
                                      <p:cBhvr>
                                        <p:cTn id="120" dur="1000" fill="hold"/>
                                        <p:tgtEl>
                                          <p:spTgt spid="4108"/>
                                        </p:tgtEl>
                                        <p:attrNameLst>
                                          <p:attrName>ppt_x</p:attrName>
                                        </p:attrNameLst>
                                      </p:cBhvr>
                                      <p:tavLst>
                                        <p:tav tm="0">
                                          <p:val>
                                            <p:strVal val="#ppt_x"/>
                                          </p:val>
                                        </p:tav>
                                        <p:tav tm="100000">
                                          <p:val>
                                            <p:strVal val="#ppt_x"/>
                                          </p:val>
                                        </p:tav>
                                      </p:tavLst>
                                    </p:anim>
                                    <p:anim calcmode="lin" valueType="num">
                                      <p:cBhvr>
                                        <p:cTn id="121" dur="1000" fill="hold"/>
                                        <p:tgtEl>
                                          <p:spTgt spid="410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4"/>
                                        </p:tgtEl>
                                        <p:attrNameLst>
                                          <p:attrName>style.visibility</p:attrName>
                                        </p:attrNameLst>
                                      </p:cBhvr>
                                      <p:to>
                                        <p:strVal val="visible"/>
                                      </p:to>
                                    </p:set>
                                    <p:animEffect transition="in" filter="fade">
                                      <p:cBhvr>
                                        <p:cTn id="124" dur="1000"/>
                                        <p:tgtEl>
                                          <p:spTgt spid="24"/>
                                        </p:tgtEl>
                                      </p:cBhvr>
                                    </p:animEffect>
                                    <p:anim calcmode="lin" valueType="num">
                                      <p:cBhvr>
                                        <p:cTn id="125" dur="1000" fill="hold"/>
                                        <p:tgtEl>
                                          <p:spTgt spid="24"/>
                                        </p:tgtEl>
                                        <p:attrNameLst>
                                          <p:attrName>ppt_x</p:attrName>
                                        </p:attrNameLst>
                                      </p:cBhvr>
                                      <p:tavLst>
                                        <p:tav tm="0">
                                          <p:val>
                                            <p:strVal val="#ppt_x"/>
                                          </p:val>
                                        </p:tav>
                                        <p:tav tm="100000">
                                          <p:val>
                                            <p:strVal val="#ppt_x"/>
                                          </p:val>
                                        </p:tav>
                                      </p:tavLst>
                                    </p:anim>
                                    <p:anim calcmode="lin" valueType="num">
                                      <p:cBhvr>
                                        <p:cTn id="126" dur="1000" fill="hold"/>
                                        <p:tgtEl>
                                          <p:spTgt spid="24"/>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110"/>
                                        </p:tgtEl>
                                        <p:attrNameLst>
                                          <p:attrName>style.visibility</p:attrName>
                                        </p:attrNameLst>
                                      </p:cBhvr>
                                      <p:to>
                                        <p:strVal val="visible"/>
                                      </p:to>
                                    </p:set>
                                    <p:animEffect transition="in" filter="fade">
                                      <p:cBhvr>
                                        <p:cTn id="129" dur="1000"/>
                                        <p:tgtEl>
                                          <p:spTgt spid="4110"/>
                                        </p:tgtEl>
                                      </p:cBhvr>
                                    </p:animEffect>
                                    <p:anim calcmode="lin" valueType="num">
                                      <p:cBhvr>
                                        <p:cTn id="130" dur="1000" fill="hold"/>
                                        <p:tgtEl>
                                          <p:spTgt spid="4110"/>
                                        </p:tgtEl>
                                        <p:attrNameLst>
                                          <p:attrName>ppt_x</p:attrName>
                                        </p:attrNameLst>
                                      </p:cBhvr>
                                      <p:tavLst>
                                        <p:tav tm="0">
                                          <p:val>
                                            <p:strVal val="#ppt_x"/>
                                          </p:val>
                                        </p:tav>
                                        <p:tav tm="100000">
                                          <p:val>
                                            <p:strVal val="#ppt_x"/>
                                          </p:val>
                                        </p:tav>
                                      </p:tavLst>
                                    </p:anim>
                                    <p:anim calcmode="lin" valueType="num">
                                      <p:cBhvr>
                                        <p:cTn id="131" dur="1000" fill="hold"/>
                                        <p:tgtEl>
                                          <p:spTgt spid="411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111"/>
                                        </p:tgtEl>
                                        <p:attrNameLst>
                                          <p:attrName>style.visibility</p:attrName>
                                        </p:attrNameLst>
                                      </p:cBhvr>
                                      <p:to>
                                        <p:strVal val="visible"/>
                                      </p:to>
                                    </p:set>
                                    <p:animEffect transition="in" filter="fade">
                                      <p:cBhvr>
                                        <p:cTn id="134" dur="1000"/>
                                        <p:tgtEl>
                                          <p:spTgt spid="4111"/>
                                        </p:tgtEl>
                                      </p:cBhvr>
                                    </p:animEffect>
                                    <p:anim calcmode="lin" valueType="num">
                                      <p:cBhvr>
                                        <p:cTn id="135" dur="1000" fill="hold"/>
                                        <p:tgtEl>
                                          <p:spTgt spid="4111"/>
                                        </p:tgtEl>
                                        <p:attrNameLst>
                                          <p:attrName>ppt_x</p:attrName>
                                        </p:attrNameLst>
                                      </p:cBhvr>
                                      <p:tavLst>
                                        <p:tav tm="0">
                                          <p:val>
                                            <p:strVal val="#ppt_x"/>
                                          </p:val>
                                        </p:tav>
                                        <p:tav tm="100000">
                                          <p:val>
                                            <p:strVal val="#ppt_x"/>
                                          </p:val>
                                        </p:tav>
                                      </p:tavLst>
                                    </p:anim>
                                    <p:anim calcmode="lin" valueType="num">
                                      <p:cBhvr>
                                        <p:cTn id="136" dur="1000" fill="hold"/>
                                        <p:tgtEl>
                                          <p:spTgt spid="4111"/>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112"/>
                                        </p:tgtEl>
                                        <p:attrNameLst>
                                          <p:attrName>style.visibility</p:attrName>
                                        </p:attrNameLst>
                                      </p:cBhvr>
                                      <p:to>
                                        <p:strVal val="visible"/>
                                      </p:to>
                                    </p:set>
                                    <p:animEffect transition="in" filter="fade">
                                      <p:cBhvr>
                                        <p:cTn id="139" dur="1000"/>
                                        <p:tgtEl>
                                          <p:spTgt spid="4112"/>
                                        </p:tgtEl>
                                      </p:cBhvr>
                                    </p:animEffect>
                                    <p:anim calcmode="lin" valueType="num">
                                      <p:cBhvr>
                                        <p:cTn id="140" dur="1000" fill="hold"/>
                                        <p:tgtEl>
                                          <p:spTgt spid="4112"/>
                                        </p:tgtEl>
                                        <p:attrNameLst>
                                          <p:attrName>ppt_x</p:attrName>
                                        </p:attrNameLst>
                                      </p:cBhvr>
                                      <p:tavLst>
                                        <p:tav tm="0">
                                          <p:val>
                                            <p:strVal val="#ppt_x"/>
                                          </p:val>
                                        </p:tav>
                                        <p:tav tm="100000">
                                          <p:val>
                                            <p:strVal val="#ppt_x"/>
                                          </p:val>
                                        </p:tav>
                                      </p:tavLst>
                                    </p:anim>
                                    <p:anim calcmode="lin" valueType="num">
                                      <p:cBhvr>
                                        <p:cTn id="141" dur="1000" fill="hold"/>
                                        <p:tgtEl>
                                          <p:spTgt spid="4112"/>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fade">
                                      <p:cBhvr>
                                        <p:cTn id="144" dur="1000"/>
                                        <p:tgtEl>
                                          <p:spTgt spid="31"/>
                                        </p:tgtEl>
                                      </p:cBhvr>
                                    </p:animEffect>
                                    <p:anim calcmode="lin" valueType="num">
                                      <p:cBhvr>
                                        <p:cTn id="145" dur="1000" fill="hold"/>
                                        <p:tgtEl>
                                          <p:spTgt spid="31"/>
                                        </p:tgtEl>
                                        <p:attrNameLst>
                                          <p:attrName>ppt_x</p:attrName>
                                        </p:attrNameLst>
                                      </p:cBhvr>
                                      <p:tavLst>
                                        <p:tav tm="0">
                                          <p:val>
                                            <p:strVal val="#ppt_x"/>
                                          </p:val>
                                        </p:tav>
                                        <p:tav tm="100000">
                                          <p:val>
                                            <p:strVal val="#ppt_x"/>
                                          </p:val>
                                        </p:tav>
                                      </p:tavLst>
                                    </p:anim>
                                    <p:anim calcmode="lin" valueType="num">
                                      <p:cBhvr>
                                        <p:cTn id="146" dur="1000" fill="hold"/>
                                        <p:tgtEl>
                                          <p:spTgt spid="31"/>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114"/>
                                        </p:tgtEl>
                                        <p:attrNameLst>
                                          <p:attrName>style.visibility</p:attrName>
                                        </p:attrNameLst>
                                      </p:cBhvr>
                                      <p:to>
                                        <p:strVal val="visible"/>
                                      </p:to>
                                    </p:set>
                                    <p:animEffect transition="in" filter="fade">
                                      <p:cBhvr>
                                        <p:cTn id="149" dur="1000"/>
                                        <p:tgtEl>
                                          <p:spTgt spid="4114"/>
                                        </p:tgtEl>
                                      </p:cBhvr>
                                    </p:animEffect>
                                    <p:anim calcmode="lin" valueType="num">
                                      <p:cBhvr>
                                        <p:cTn id="150" dur="1000" fill="hold"/>
                                        <p:tgtEl>
                                          <p:spTgt spid="4114"/>
                                        </p:tgtEl>
                                        <p:attrNameLst>
                                          <p:attrName>ppt_x</p:attrName>
                                        </p:attrNameLst>
                                      </p:cBhvr>
                                      <p:tavLst>
                                        <p:tav tm="0">
                                          <p:val>
                                            <p:strVal val="#ppt_x"/>
                                          </p:val>
                                        </p:tav>
                                        <p:tav tm="100000">
                                          <p:val>
                                            <p:strVal val="#ppt_x"/>
                                          </p:val>
                                        </p:tav>
                                      </p:tavLst>
                                    </p:anim>
                                    <p:anim calcmode="lin" valueType="num">
                                      <p:cBhvr>
                                        <p:cTn id="151" dur="1000" fill="hold"/>
                                        <p:tgtEl>
                                          <p:spTgt spid="4114"/>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4115"/>
                                        </p:tgtEl>
                                        <p:attrNameLst>
                                          <p:attrName>style.visibility</p:attrName>
                                        </p:attrNameLst>
                                      </p:cBhvr>
                                      <p:to>
                                        <p:strVal val="visible"/>
                                      </p:to>
                                    </p:set>
                                    <p:animEffect transition="in" filter="fade">
                                      <p:cBhvr>
                                        <p:cTn id="154" dur="1000"/>
                                        <p:tgtEl>
                                          <p:spTgt spid="4115"/>
                                        </p:tgtEl>
                                      </p:cBhvr>
                                    </p:animEffect>
                                    <p:anim calcmode="lin" valueType="num">
                                      <p:cBhvr>
                                        <p:cTn id="155" dur="1000" fill="hold"/>
                                        <p:tgtEl>
                                          <p:spTgt spid="4115"/>
                                        </p:tgtEl>
                                        <p:attrNameLst>
                                          <p:attrName>ppt_x</p:attrName>
                                        </p:attrNameLst>
                                      </p:cBhvr>
                                      <p:tavLst>
                                        <p:tav tm="0">
                                          <p:val>
                                            <p:strVal val="#ppt_x"/>
                                          </p:val>
                                        </p:tav>
                                        <p:tav tm="100000">
                                          <p:val>
                                            <p:strVal val="#ppt_x"/>
                                          </p:val>
                                        </p:tav>
                                      </p:tavLst>
                                    </p:anim>
                                    <p:anim calcmode="lin" valueType="num">
                                      <p:cBhvr>
                                        <p:cTn id="156" dur="1000" fill="hold"/>
                                        <p:tgtEl>
                                          <p:spTgt spid="4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99" grpId="0" animBg="1"/>
      <p:bldP spid="4100" grpId="0"/>
      <p:bldP spid="10" grpId="0" animBg="1"/>
      <p:bldP spid="4102" grpId="0"/>
      <p:bldP spid="4103" grpId="0" animBg="1"/>
      <p:bldP spid="4104" grpId="0"/>
      <p:bldP spid="17" grpId="0" animBg="1"/>
      <p:bldP spid="4106" grpId="0"/>
      <p:bldP spid="4107" grpId="0" animBg="1"/>
      <p:bldP spid="4108" grpId="0"/>
      <p:bldP spid="24" grpId="0" animBg="1"/>
      <p:bldP spid="4110" grpId="0"/>
      <p:bldP spid="4111" grpId="0" animBg="1"/>
      <p:bldP spid="4112" grpId="0"/>
      <p:bldP spid="31" grpId="0" animBg="1"/>
      <p:bldP spid="4114" grpId="0"/>
      <p:bldP spid="54" grpId="0" animBg="1"/>
      <p:bldP spid="55" grpId="0" animBg="1"/>
      <p:bldP spid="56" grpId="0" animBg="1"/>
      <p:bldP spid="59" grpId="0" animBg="1"/>
      <p:bldP spid="60" grpId="0" animBg="1"/>
      <p:bldP spid="63" grpId="0" animBg="1"/>
      <p:bldP spid="64" grpId="0" animBg="1"/>
      <p:bldP spid="65" grpId="0" animBg="1"/>
      <p:bldP spid="43" grpId="0" animBg="1"/>
      <p:bldP spid="46" grpId="0" animBg="1"/>
      <p:bldP spid="47" grpId="0" animBg="1"/>
      <p:bldP spid="48" grpId="0" animBg="1"/>
      <p:bldP spid="49" grpId="0" animBg="1"/>
      <p:bldP spid="7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项目人员</a:t>
            </a:r>
          </a:p>
        </p:txBody>
      </p:sp>
      <p:grpSp>
        <p:nvGrpSpPr>
          <p:cNvPr id="2969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sp>
        <p:nvSpPr>
          <p:cNvPr id="6" name="Oval 1"/>
          <p:cNvSpPr/>
          <p:nvPr/>
        </p:nvSpPr>
        <p:spPr>
          <a:xfrm>
            <a:off x="2913002" y="897081"/>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7" name="Arc 5"/>
          <p:cNvSpPr/>
          <p:nvPr/>
        </p:nvSpPr>
        <p:spPr>
          <a:xfrm>
            <a:off x="2774096" y="770081"/>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29702" name="Rectangle 2"/>
          <p:cNvSpPr>
            <a:spLocks noChangeArrowheads="1"/>
          </p:cNvSpPr>
          <p:nvPr/>
        </p:nvSpPr>
        <p:spPr bwMode="auto">
          <a:xfrm>
            <a:off x="3114948" y="1236806"/>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2000" b="1" dirty="0">
                <a:latin typeface="微软雅黑" panose="020B0503020204020204" pitchFamily="34" charset="-122"/>
                <a:ea typeface="微软雅黑" panose="020B0503020204020204" pitchFamily="34" charset="-122"/>
              </a:rPr>
              <a:t>刘东</a:t>
            </a:r>
          </a:p>
        </p:txBody>
      </p:sp>
      <p:sp>
        <p:nvSpPr>
          <p:cNvPr id="9" name="Oval 8"/>
          <p:cNvSpPr/>
          <p:nvPr/>
        </p:nvSpPr>
        <p:spPr>
          <a:xfrm>
            <a:off x="5689203" y="831330"/>
            <a:ext cx="1084262" cy="1084262"/>
          </a:xfrm>
          <a:prstGeom prst="ellipse">
            <a:avLst/>
          </a:prstGeom>
          <a:noFill/>
          <a:ln w="1016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10" name="Arc 11"/>
          <p:cNvSpPr/>
          <p:nvPr/>
        </p:nvSpPr>
        <p:spPr>
          <a:xfrm flipV="1">
            <a:off x="5562203" y="704330"/>
            <a:ext cx="1339850" cy="1339850"/>
          </a:xfrm>
          <a:prstGeom prst="arc">
            <a:avLst>
              <a:gd name="adj1" fmla="val 13728661"/>
              <a:gd name="adj2" fmla="val 2971125"/>
            </a:avLst>
          </a:prstGeom>
          <a:noFill/>
          <a:ln w="1270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29705" name="Rectangle 13"/>
          <p:cNvSpPr>
            <a:spLocks noChangeArrowheads="1"/>
          </p:cNvSpPr>
          <p:nvPr/>
        </p:nvSpPr>
        <p:spPr bwMode="auto">
          <a:xfrm>
            <a:off x="5762910" y="1171055"/>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2000" b="1" dirty="0">
                <a:latin typeface="微软雅黑" panose="020B0503020204020204" pitchFamily="34" charset="-122"/>
                <a:ea typeface="微软雅黑" panose="020B0503020204020204" pitchFamily="34" charset="-122"/>
              </a:rPr>
              <a:t>陈壬询</a:t>
            </a:r>
          </a:p>
        </p:txBody>
      </p:sp>
      <p:sp>
        <p:nvSpPr>
          <p:cNvPr id="12" name="Oval 15"/>
          <p:cNvSpPr/>
          <p:nvPr/>
        </p:nvSpPr>
        <p:spPr>
          <a:xfrm>
            <a:off x="8478898" y="831330"/>
            <a:ext cx="1084263" cy="1084262"/>
          </a:xfrm>
          <a:prstGeom prst="ellipse">
            <a:avLst/>
          </a:prstGeom>
          <a:noFill/>
          <a:ln w="1016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13" name="Arc 16"/>
          <p:cNvSpPr/>
          <p:nvPr/>
        </p:nvSpPr>
        <p:spPr>
          <a:xfrm rot="5400000" flipV="1">
            <a:off x="8350311" y="704330"/>
            <a:ext cx="1339850" cy="1339850"/>
          </a:xfrm>
          <a:prstGeom prst="arc">
            <a:avLst>
              <a:gd name="adj1" fmla="val 13728661"/>
              <a:gd name="adj2" fmla="val 1183738"/>
            </a:avLst>
          </a:prstGeom>
          <a:noFill/>
          <a:ln w="1270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29708" name="Rectangle 17"/>
          <p:cNvSpPr>
            <a:spLocks noChangeArrowheads="1"/>
          </p:cNvSpPr>
          <p:nvPr/>
        </p:nvSpPr>
        <p:spPr bwMode="auto">
          <a:xfrm>
            <a:off x="8552604" y="1171055"/>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2000" b="1" dirty="0">
                <a:latin typeface="微软雅黑" panose="020B0503020204020204" pitchFamily="34" charset="-122"/>
                <a:ea typeface="微软雅黑" panose="020B0503020204020204" pitchFamily="34" charset="-122"/>
              </a:rPr>
              <a:t>简智濠</a:t>
            </a:r>
          </a:p>
        </p:txBody>
      </p:sp>
      <p:sp>
        <p:nvSpPr>
          <p:cNvPr id="15" name="Oval 19"/>
          <p:cNvSpPr/>
          <p:nvPr/>
        </p:nvSpPr>
        <p:spPr>
          <a:xfrm>
            <a:off x="4092084" y="3556000"/>
            <a:ext cx="1084263" cy="1084262"/>
          </a:xfrm>
          <a:prstGeom prst="ellipse">
            <a:avLst/>
          </a:prstGeom>
          <a:noFill/>
          <a:ln w="101600">
            <a:solidFill>
              <a:srgbClr val="F8D84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16" name="Arc 20"/>
          <p:cNvSpPr/>
          <p:nvPr/>
        </p:nvSpPr>
        <p:spPr>
          <a:xfrm rot="5400000" flipH="1" flipV="1">
            <a:off x="3965084" y="3429000"/>
            <a:ext cx="1339850" cy="1339850"/>
          </a:xfrm>
          <a:prstGeom prst="arc">
            <a:avLst>
              <a:gd name="adj1" fmla="val 13728661"/>
              <a:gd name="adj2" fmla="val 2971125"/>
            </a:avLst>
          </a:prstGeom>
          <a:noFill/>
          <a:ln w="127000">
            <a:solidFill>
              <a:srgbClr val="F8D84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29711" name="Rectangle 21"/>
          <p:cNvSpPr>
            <a:spLocks noChangeArrowheads="1"/>
          </p:cNvSpPr>
          <p:nvPr/>
        </p:nvSpPr>
        <p:spPr bwMode="auto">
          <a:xfrm>
            <a:off x="4157162" y="3895725"/>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2000" b="1" dirty="0">
                <a:latin typeface="微软雅黑" panose="020B0503020204020204" pitchFamily="34" charset="-122"/>
                <a:ea typeface="微软雅黑" panose="020B0503020204020204" pitchFamily="34" charset="-122"/>
              </a:rPr>
              <a:t>贾昌润</a:t>
            </a:r>
          </a:p>
        </p:txBody>
      </p:sp>
      <p:grpSp>
        <p:nvGrpSpPr>
          <p:cNvPr id="29712" name="组合 17"/>
          <p:cNvGrpSpPr/>
          <p:nvPr/>
        </p:nvGrpSpPr>
        <p:grpSpPr bwMode="auto">
          <a:xfrm>
            <a:off x="2637465" y="2236933"/>
            <a:ext cx="1782763" cy="809907"/>
            <a:chOff x="951902" y="4476540"/>
            <a:chExt cx="1783148" cy="809582"/>
          </a:xfrm>
        </p:grpSpPr>
        <p:sp>
          <p:nvSpPr>
            <p:cNvPr id="29722" name="矩形 18"/>
            <p:cNvSpPr>
              <a:spLocks noChangeArrowheads="1"/>
            </p:cNvSpPr>
            <p:nvPr/>
          </p:nvSpPr>
          <p:spPr bwMode="auto">
            <a:xfrm>
              <a:off x="951902" y="4791185"/>
              <a:ext cx="1783148" cy="49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6025" eaLnBrk="1" hangingPunct="1">
                <a:lnSpc>
                  <a:spcPct val="120000"/>
                </a:lnSpc>
                <a:spcBef>
                  <a:spcPct val="20000"/>
                </a:spcBef>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项目架构设计、项目进度跟进、核心算法研发</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9723" name="TextBox 13"/>
            <p:cNvSpPr txBox="1">
              <a:spLocks noChangeArrowheads="1"/>
            </p:cNvSpPr>
            <p:nvPr/>
          </p:nvSpPr>
          <p:spPr bwMode="auto">
            <a:xfrm>
              <a:off x="1155027" y="4476540"/>
              <a:ext cx="13768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项目经理</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29713" name="组合 20"/>
          <p:cNvGrpSpPr/>
          <p:nvPr/>
        </p:nvGrpSpPr>
        <p:grpSpPr bwMode="auto">
          <a:xfrm>
            <a:off x="5412415" y="2236932"/>
            <a:ext cx="1784350" cy="852995"/>
            <a:chOff x="951902" y="4476540"/>
            <a:chExt cx="1783148" cy="852653"/>
          </a:xfrm>
        </p:grpSpPr>
        <p:sp>
          <p:nvSpPr>
            <p:cNvPr id="29720" name="矩形 21"/>
            <p:cNvSpPr>
              <a:spLocks noChangeArrowheads="1"/>
            </p:cNvSpPr>
            <p:nvPr/>
          </p:nvSpPr>
          <p:spPr bwMode="auto">
            <a:xfrm>
              <a:off x="951902" y="4791185"/>
              <a:ext cx="1783148" cy="53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6025" eaLnBrk="1" hangingPunct="1">
                <a:lnSpc>
                  <a:spcPct val="120000"/>
                </a:lnSpc>
                <a:spcBef>
                  <a:spcPct val="20000"/>
                </a:spcBef>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文档撰写</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a:p>
              <a:pPr algn="ctr" defTabSz="1216025" eaLnBrk="1" hangingPunct="1">
                <a:lnSpc>
                  <a:spcPct val="120000"/>
                </a:lnSpc>
                <a:spcBef>
                  <a:spcPct val="20000"/>
                </a:spcBef>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核心算法开发</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9721" name="TextBox 13"/>
            <p:cNvSpPr txBox="1">
              <a:spLocks noChangeArrowheads="1"/>
            </p:cNvSpPr>
            <p:nvPr/>
          </p:nvSpPr>
          <p:spPr bwMode="auto">
            <a:xfrm>
              <a:off x="1155027" y="4476540"/>
              <a:ext cx="13768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文档撰写</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29714" name="组合 24"/>
          <p:cNvGrpSpPr/>
          <p:nvPr/>
        </p:nvGrpSpPr>
        <p:grpSpPr bwMode="auto">
          <a:xfrm>
            <a:off x="8182724" y="2171183"/>
            <a:ext cx="1784350" cy="1068439"/>
            <a:chOff x="951902" y="4476540"/>
            <a:chExt cx="1783148" cy="1068010"/>
          </a:xfrm>
        </p:grpSpPr>
        <p:sp>
          <p:nvSpPr>
            <p:cNvPr id="29718" name="矩形 25"/>
            <p:cNvSpPr>
              <a:spLocks noChangeArrowheads="1"/>
            </p:cNvSpPr>
            <p:nvPr/>
          </p:nvSpPr>
          <p:spPr bwMode="auto">
            <a:xfrm>
              <a:off x="951902" y="4791185"/>
              <a:ext cx="1783148" cy="753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6025" eaLnBrk="1" hangingPunct="1">
                <a:lnSpc>
                  <a:spcPct val="120000"/>
                </a:lnSpc>
                <a:spcBef>
                  <a:spcPct val="20000"/>
                </a:spcBef>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提供额外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MRI</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图像供训练使用、检索外文文献、文档撰写</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9719" name="TextBox 13"/>
            <p:cNvSpPr txBox="1">
              <a:spLocks noChangeArrowheads="1"/>
            </p:cNvSpPr>
            <p:nvPr/>
          </p:nvSpPr>
          <p:spPr bwMode="auto">
            <a:xfrm>
              <a:off x="1155027" y="4476540"/>
              <a:ext cx="13768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文档撰写</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29715" name="组合 30"/>
          <p:cNvGrpSpPr/>
          <p:nvPr/>
        </p:nvGrpSpPr>
        <p:grpSpPr bwMode="auto">
          <a:xfrm>
            <a:off x="3779347" y="4895852"/>
            <a:ext cx="1782762" cy="809908"/>
            <a:chOff x="951902" y="4476540"/>
            <a:chExt cx="1783148" cy="809583"/>
          </a:xfrm>
        </p:grpSpPr>
        <p:sp>
          <p:nvSpPr>
            <p:cNvPr id="29716" name="矩形 31"/>
            <p:cNvSpPr>
              <a:spLocks noChangeArrowheads="1"/>
            </p:cNvSpPr>
            <p:nvPr/>
          </p:nvSpPr>
          <p:spPr bwMode="auto">
            <a:xfrm>
              <a:off x="951902" y="4791185"/>
              <a:ext cx="1783148" cy="49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6025" eaLnBrk="1" hangingPunct="1">
                <a:lnSpc>
                  <a:spcPct val="120000"/>
                </a:lnSpc>
                <a:spcBef>
                  <a:spcPct val="20000"/>
                </a:spcBef>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向</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ADNI</a:t>
              </a:r>
              <a:r>
                <a:rPr lang="zh-CN" altLang="en-US" sz="1400" dirty="0">
                  <a:latin typeface="微软雅黑" panose="020B0503020204020204" pitchFamily="34" charset="-122"/>
                  <a:ea typeface="微软雅黑" panose="020B0503020204020204" pitchFamily="34" charset="-122"/>
                  <a:sym typeface="Arial" panose="020B0604020202020204" pitchFamily="34" charset="0"/>
                </a:rPr>
                <a:t>提交申请书，获取额外</a:t>
              </a:r>
              <a:r>
                <a:rPr lang="en-US" altLang="zh-CN" sz="1400" dirty="0">
                  <a:latin typeface="微软雅黑" panose="020B0503020204020204" pitchFamily="34" charset="-122"/>
                  <a:ea typeface="微软雅黑" panose="020B0503020204020204" pitchFamily="34" charset="-122"/>
                  <a:sym typeface="Arial" panose="020B0604020202020204" pitchFamily="34" charset="0"/>
                </a:rPr>
                <a:t>MRI</a:t>
              </a:r>
            </a:p>
          </p:txBody>
        </p:sp>
        <p:sp>
          <p:nvSpPr>
            <p:cNvPr id="29717" name="TextBox 13"/>
            <p:cNvSpPr txBox="1">
              <a:spLocks noChangeArrowheads="1"/>
            </p:cNvSpPr>
            <p:nvPr/>
          </p:nvSpPr>
          <p:spPr bwMode="auto">
            <a:xfrm>
              <a:off x="1155027" y="4476540"/>
              <a:ext cx="13768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数据采集</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2" name="Oval 1">
            <a:extLst>
              <a:ext uri="{FF2B5EF4-FFF2-40B4-BE49-F238E27FC236}">
                <a16:creationId xmlns:a16="http://schemas.microsoft.com/office/drawing/2014/main" id="{2F9BA0D5-3E22-4617-AE5A-9F7110E22324}"/>
              </a:ext>
            </a:extLst>
          </p:cNvPr>
          <p:cNvSpPr/>
          <p:nvPr/>
        </p:nvSpPr>
        <p:spPr>
          <a:xfrm>
            <a:off x="6989131" y="3461116"/>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33" name="Arc 5">
            <a:extLst>
              <a:ext uri="{FF2B5EF4-FFF2-40B4-BE49-F238E27FC236}">
                <a16:creationId xmlns:a16="http://schemas.microsoft.com/office/drawing/2014/main" id="{33F4E4F9-1781-4A82-ABF7-09F0A42D5939}"/>
              </a:ext>
            </a:extLst>
          </p:cNvPr>
          <p:cNvSpPr/>
          <p:nvPr/>
        </p:nvSpPr>
        <p:spPr>
          <a:xfrm>
            <a:off x="6850225" y="3334116"/>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latin typeface="微软雅黑" panose="020B0503020204020204" pitchFamily="34" charset="-122"/>
              <a:ea typeface="微软雅黑" panose="020B0503020204020204" pitchFamily="34" charset="-122"/>
            </a:endParaRPr>
          </a:p>
        </p:txBody>
      </p:sp>
      <p:sp>
        <p:nvSpPr>
          <p:cNvPr id="34" name="Rectangle 2">
            <a:extLst>
              <a:ext uri="{FF2B5EF4-FFF2-40B4-BE49-F238E27FC236}">
                <a16:creationId xmlns:a16="http://schemas.microsoft.com/office/drawing/2014/main" id="{CF201A66-F5CF-4790-B165-6F17C1864DCC}"/>
              </a:ext>
            </a:extLst>
          </p:cNvPr>
          <p:cNvSpPr>
            <a:spLocks noChangeArrowheads="1"/>
          </p:cNvSpPr>
          <p:nvPr/>
        </p:nvSpPr>
        <p:spPr bwMode="auto">
          <a:xfrm>
            <a:off x="7054211" y="3800841"/>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2000" b="1" dirty="0">
                <a:latin typeface="微软雅黑" panose="020B0503020204020204" pitchFamily="34" charset="-122"/>
                <a:ea typeface="微软雅黑" panose="020B0503020204020204" pitchFamily="34" charset="-122"/>
              </a:rPr>
              <a:t>温胜超</a:t>
            </a:r>
          </a:p>
        </p:txBody>
      </p:sp>
      <p:grpSp>
        <p:nvGrpSpPr>
          <p:cNvPr id="35" name="组合 17">
            <a:extLst>
              <a:ext uri="{FF2B5EF4-FFF2-40B4-BE49-F238E27FC236}">
                <a16:creationId xmlns:a16="http://schemas.microsoft.com/office/drawing/2014/main" id="{BE7B13FF-38EE-4B63-9E1C-E93E6AFDEE04}"/>
              </a:ext>
            </a:extLst>
          </p:cNvPr>
          <p:cNvGrpSpPr/>
          <p:nvPr/>
        </p:nvGrpSpPr>
        <p:grpSpPr bwMode="auto">
          <a:xfrm>
            <a:off x="6704968" y="4800968"/>
            <a:ext cx="1782763" cy="809908"/>
            <a:chOff x="951902" y="4476540"/>
            <a:chExt cx="1783148" cy="809583"/>
          </a:xfrm>
        </p:grpSpPr>
        <p:sp>
          <p:nvSpPr>
            <p:cNvPr id="36" name="矩形 18">
              <a:extLst>
                <a:ext uri="{FF2B5EF4-FFF2-40B4-BE49-F238E27FC236}">
                  <a16:creationId xmlns:a16="http://schemas.microsoft.com/office/drawing/2014/main" id="{DCCC5AC0-9FBD-4994-BD4C-6B95D3171D08}"/>
                </a:ext>
              </a:extLst>
            </p:cNvPr>
            <p:cNvSpPr>
              <a:spLocks noChangeArrowheads="1"/>
            </p:cNvSpPr>
            <p:nvPr/>
          </p:nvSpPr>
          <p:spPr bwMode="auto">
            <a:xfrm>
              <a:off x="951902" y="4791185"/>
              <a:ext cx="1783148" cy="49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6025" eaLnBrk="1" hangingPunct="1">
                <a:lnSpc>
                  <a:spcPct val="120000"/>
                </a:lnSpc>
                <a:spcBef>
                  <a:spcPct val="20000"/>
                </a:spcBef>
              </a:pPr>
              <a:r>
                <a:rPr lang="zh-CN" altLang="en-US" sz="1400" dirty="0">
                  <a:latin typeface="微软雅黑" panose="020B0503020204020204" pitchFamily="34" charset="-122"/>
                  <a:ea typeface="微软雅黑" panose="020B0503020204020204" pitchFamily="34" charset="-122"/>
                  <a:sym typeface="Arial" panose="020B0604020202020204" pitchFamily="34" charset="0"/>
                </a:rPr>
                <a:t>收集文献，分析有价值内容</a:t>
              </a:r>
              <a:endParaRPr lang="en-US" altLang="zh-CN" sz="1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TextBox 13">
              <a:extLst>
                <a:ext uri="{FF2B5EF4-FFF2-40B4-BE49-F238E27FC236}">
                  <a16:creationId xmlns:a16="http://schemas.microsoft.com/office/drawing/2014/main" id="{35E83F4C-858F-4AF3-AB89-37B46B60E2BC}"/>
                </a:ext>
              </a:extLst>
            </p:cNvPr>
            <p:cNvSpPr txBox="1">
              <a:spLocks noChangeArrowheads="1"/>
            </p:cNvSpPr>
            <p:nvPr/>
          </p:nvSpPr>
          <p:spPr bwMode="auto">
            <a:xfrm>
              <a:off x="1155027" y="4476540"/>
              <a:ext cx="137689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pPr>
              <a:r>
                <a:rPr lang="zh-CN" altLang="en-US" sz="1600" b="1" dirty="0">
                  <a:latin typeface="微软雅黑" panose="020B0503020204020204" pitchFamily="34" charset="-122"/>
                  <a:ea typeface="微软雅黑" panose="020B0503020204020204" pitchFamily="34" charset="-122"/>
                  <a:sym typeface="Arial" panose="020B0604020202020204" pitchFamily="34" charset="0"/>
                </a:rPr>
                <a:t>文档整理</a:t>
              </a:r>
              <a:endParaRPr lang="en-US" altLang="zh-CN" sz="1600" b="1" dirty="0">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4" name="文本框 3">
            <a:extLst>
              <a:ext uri="{FF2B5EF4-FFF2-40B4-BE49-F238E27FC236}">
                <a16:creationId xmlns:a16="http://schemas.microsoft.com/office/drawing/2014/main" id="{950E3228-F4E1-47CE-B61D-A5DF20A2EDA8}"/>
              </a:ext>
            </a:extLst>
          </p:cNvPr>
          <p:cNvSpPr txBox="1"/>
          <p:nvPr/>
        </p:nvSpPr>
        <p:spPr>
          <a:xfrm>
            <a:off x="2637465" y="5960919"/>
            <a:ext cx="397980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指导老师：贾超、阿拉拇（</a:t>
            </a:r>
            <a:r>
              <a:rPr lang="en-US" altLang="zh-CN" dirty="0">
                <a:latin typeface="微软雅黑" panose="020B0503020204020204" pitchFamily="34" charset="-122"/>
                <a:ea typeface="微软雅黑" panose="020B0503020204020204" pitchFamily="34" charset="-122"/>
              </a:rPr>
              <a:t>ALLAM</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fltVal val="0"/>
                                          </p:val>
                                        </p:tav>
                                        <p:tav tm="100000">
                                          <p:val>
                                            <p:strVal val="#ppt_w"/>
                                          </p:val>
                                        </p:tav>
                                      </p:tavLst>
                                    </p:anim>
                                    <p:anim calcmode="lin" valueType="num">
                                      <p:cBhvr>
                                        <p:cTn id="8" dur="500" fill="hold"/>
                                        <p:tgtEl>
                                          <p:spTgt spid="29698"/>
                                        </p:tgtEl>
                                        <p:attrNameLst>
                                          <p:attrName>ppt_h</p:attrName>
                                        </p:attrNameLst>
                                      </p:cBhvr>
                                      <p:tavLst>
                                        <p:tav tm="0">
                                          <p:val>
                                            <p:fltVal val="0"/>
                                          </p:val>
                                        </p:tav>
                                        <p:tav tm="100000">
                                          <p:val>
                                            <p:strVal val="#ppt_h"/>
                                          </p:val>
                                        </p:tav>
                                      </p:tavLst>
                                    </p:anim>
                                    <p:animEffect transition="in" filter="fade">
                                      <p:cBhvr>
                                        <p:cTn id="9" dur="500"/>
                                        <p:tgtEl>
                                          <p:spTgt spid="29698"/>
                                        </p:tgtEl>
                                      </p:cBhvr>
                                    </p:animEffect>
                                  </p:childTnLst>
                                </p:cTn>
                              </p:par>
                              <p:par>
                                <p:cTn id="10" presetID="53" presetClass="entr" presetSubtype="16" fill="hold" nodeType="withEffect">
                                  <p:stCondLst>
                                    <p:cond delay="0"/>
                                  </p:stCondLst>
                                  <p:childTnLst>
                                    <p:set>
                                      <p:cBhvr>
                                        <p:cTn id="11" dur="1" fill="hold">
                                          <p:stCondLst>
                                            <p:cond delay="0"/>
                                          </p:stCondLst>
                                        </p:cTn>
                                        <p:tgtEl>
                                          <p:spTgt spid="29699"/>
                                        </p:tgtEl>
                                        <p:attrNameLst>
                                          <p:attrName>style.visibility</p:attrName>
                                        </p:attrNameLst>
                                      </p:cBhvr>
                                      <p:to>
                                        <p:strVal val="visible"/>
                                      </p:to>
                                    </p:set>
                                    <p:anim calcmode="lin" valueType="num">
                                      <p:cBhvr>
                                        <p:cTn id="12" dur="500" fill="hold"/>
                                        <p:tgtEl>
                                          <p:spTgt spid="29699"/>
                                        </p:tgtEl>
                                        <p:attrNameLst>
                                          <p:attrName>ppt_w</p:attrName>
                                        </p:attrNameLst>
                                      </p:cBhvr>
                                      <p:tavLst>
                                        <p:tav tm="0">
                                          <p:val>
                                            <p:fltVal val="0"/>
                                          </p:val>
                                        </p:tav>
                                        <p:tav tm="100000">
                                          <p:val>
                                            <p:strVal val="#ppt_w"/>
                                          </p:val>
                                        </p:tav>
                                      </p:tavLst>
                                    </p:anim>
                                    <p:anim calcmode="lin" valueType="num">
                                      <p:cBhvr>
                                        <p:cTn id="13" dur="500" fill="hold"/>
                                        <p:tgtEl>
                                          <p:spTgt spid="29699"/>
                                        </p:tgtEl>
                                        <p:attrNameLst>
                                          <p:attrName>ppt_h</p:attrName>
                                        </p:attrNameLst>
                                      </p:cBhvr>
                                      <p:tavLst>
                                        <p:tav tm="0">
                                          <p:val>
                                            <p:fltVal val="0"/>
                                          </p:val>
                                        </p:tav>
                                        <p:tav tm="100000">
                                          <p:val>
                                            <p:strVal val="#ppt_h"/>
                                          </p:val>
                                        </p:tav>
                                      </p:tavLst>
                                    </p:anim>
                                    <p:animEffect transition="in" filter="fade">
                                      <p:cBhvr>
                                        <p:cTn id="14" dur="500"/>
                                        <p:tgtEl>
                                          <p:spTgt spid="2969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9702"/>
                                        </p:tgtEl>
                                        <p:attrNameLst>
                                          <p:attrName>style.visibility</p:attrName>
                                        </p:attrNameLst>
                                      </p:cBhvr>
                                      <p:to>
                                        <p:strVal val="visible"/>
                                      </p:to>
                                    </p:set>
                                    <p:anim calcmode="lin" valueType="num">
                                      <p:cBhvr>
                                        <p:cTn id="29" dur="500" fill="hold"/>
                                        <p:tgtEl>
                                          <p:spTgt spid="29702"/>
                                        </p:tgtEl>
                                        <p:attrNameLst>
                                          <p:attrName>ppt_w</p:attrName>
                                        </p:attrNameLst>
                                      </p:cBhvr>
                                      <p:tavLst>
                                        <p:tav tm="0">
                                          <p:val>
                                            <p:fltVal val="0"/>
                                          </p:val>
                                        </p:tav>
                                        <p:tav tm="100000">
                                          <p:val>
                                            <p:strVal val="#ppt_w"/>
                                          </p:val>
                                        </p:tav>
                                      </p:tavLst>
                                    </p:anim>
                                    <p:anim calcmode="lin" valueType="num">
                                      <p:cBhvr>
                                        <p:cTn id="30" dur="500" fill="hold"/>
                                        <p:tgtEl>
                                          <p:spTgt spid="29702"/>
                                        </p:tgtEl>
                                        <p:attrNameLst>
                                          <p:attrName>ppt_h</p:attrName>
                                        </p:attrNameLst>
                                      </p:cBhvr>
                                      <p:tavLst>
                                        <p:tav tm="0">
                                          <p:val>
                                            <p:fltVal val="0"/>
                                          </p:val>
                                        </p:tav>
                                        <p:tav tm="100000">
                                          <p:val>
                                            <p:strVal val="#ppt_h"/>
                                          </p:val>
                                        </p:tav>
                                      </p:tavLst>
                                    </p:anim>
                                    <p:animEffect transition="in" filter="fade">
                                      <p:cBhvr>
                                        <p:cTn id="31" dur="500"/>
                                        <p:tgtEl>
                                          <p:spTgt spid="2970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9705"/>
                                        </p:tgtEl>
                                        <p:attrNameLst>
                                          <p:attrName>style.visibility</p:attrName>
                                        </p:attrNameLst>
                                      </p:cBhvr>
                                      <p:to>
                                        <p:strVal val="visible"/>
                                      </p:to>
                                    </p:set>
                                    <p:anim calcmode="lin" valueType="num">
                                      <p:cBhvr>
                                        <p:cTn id="44" dur="500" fill="hold"/>
                                        <p:tgtEl>
                                          <p:spTgt spid="29705"/>
                                        </p:tgtEl>
                                        <p:attrNameLst>
                                          <p:attrName>ppt_w</p:attrName>
                                        </p:attrNameLst>
                                      </p:cBhvr>
                                      <p:tavLst>
                                        <p:tav tm="0">
                                          <p:val>
                                            <p:fltVal val="0"/>
                                          </p:val>
                                        </p:tav>
                                        <p:tav tm="100000">
                                          <p:val>
                                            <p:strVal val="#ppt_w"/>
                                          </p:val>
                                        </p:tav>
                                      </p:tavLst>
                                    </p:anim>
                                    <p:anim calcmode="lin" valueType="num">
                                      <p:cBhvr>
                                        <p:cTn id="45" dur="500" fill="hold"/>
                                        <p:tgtEl>
                                          <p:spTgt spid="29705"/>
                                        </p:tgtEl>
                                        <p:attrNameLst>
                                          <p:attrName>ppt_h</p:attrName>
                                        </p:attrNameLst>
                                      </p:cBhvr>
                                      <p:tavLst>
                                        <p:tav tm="0">
                                          <p:val>
                                            <p:fltVal val="0"/>
                                          </p:val>
                                        </p:tav>
                                        <p:tav tm="100000">
                                          <p:val>
                                            <p:strVal val="#ppt_h"/>
                                          </p:val>
                                        </p:tav>
                                      </p:tavLst>
                                    </p:anim>
                                    <p:animEffect transition="in" filter="fade">
                                      <p:cBhvr>
                                        <p:cTn id="46" dur="500"/>
                                        <p:tgtEl>
                                          <p:spTgt spid="29705"/>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500" fill="hold"/>
                                        <p:tgtEl>
                                          <p:spTgt spid="13"/>
                                        </p:tgtEl>
                                        <p:attrNameLst>
                                          <p:attrName>ppt_w</p:attrName>
                                        </p:attrNameLst>
                                      </p:cBhvr>
                                      <p:tavLst>
                                        <p:tav tm="0">
                                          <p:val>
                                            <p:fltVal val="0"/>
                                          </p:val>
                                        </p:tav>
                                        <p:tav tm="100000">
                                          <p:val>
                                            <p:strVal val="#ppt_w"/>
                                          </p:val>
                                        </p:tav>
                                      </p:tavLst>
                                    </p:anim>
                                    <p:anim calcmode="lin" valueType="num">
                                      <p:cBhvr>
                                        <p:cTn id="55" dur="500" fill="hold"/>
                                        <p:tgtEl>
                                          <p:spTgt spid="13"/>
                                        </p:tgtEl>
                                        <p:attrNameLst>
                                          <p:attrName>ppt_h</p:attrName>
                                        </p:attrNameLst>
                                      </p:cBhvr>
                                      <p:tavLst>
                                        <p:tav tm="0">
                                          <p:val>
                                            <p:fltVal val="0"/>
                                          </p:val>
                                        </p:tav>
                                        <p:tav tm="100000">
                                          <p:val>
                                            <p:strVal val="#ppt_h"/>
                                          </p:val>
                                        </p:tav>
                                      </p:tavLst>
                                    </p:anim>
                                    <p:animEffect transition="in" filter="fade">
                                      <p:cBhvr>
                                        <p:cTn id="56" dur="500"/>
                                        <p:tgtEl>
                                          <p:spTgt spid="13"/>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9708"/>
                                        </p:tgtEl>
                                        <p:attrNameLst>
                                          <p:attrName>style.visibility</p:attrName>
                                        </p:attrNameLst>
                                      </p:cBhvr>
                                      <p:to>
                                        <p:strVal val="visible"/>
                                      </p:to>
                                    </p:set>
                                    <p:anim calcmode="lin" valueType="num">
                                      <p:cBhvr>
                                        <p:cTn id="59" dur="500" fill="hold"/>
                                        <p:tgtEl>
                                          <p:spTgt spid="29708"/>
                                        </p:tgtEl>
                                        <p:attrNameLst>
                                          <p:attrName>ppt_w</p:attrName>
                                        </p:attrNameLst>
                                      </p:cBhvr>
                                      <p:tavLst>
                                        <p:tav tm="0">
                                          <p:val>
                                            <p:fltVal val="0"/>
                                          </p:val>
                                        </p:tav>
                                        <p:tav tm="100000">
                                          <p:val>
                                            <p:strVal val="#ppt_w"/>
                                          </p:val>
                                        </p:tav>
                                      </p:tavLst>
                                    </p:anim>
                                    <p:anim calcmode="lin" valueType="num">
                                      <p:cBhvr>
                                        <p:cTn id="60" dur="500" fill="hold"/>
                                        <p:tgtEl>
                                          <p:spTgt spid="29708"/>
                                        </p:tgtEl>
                                        <p:attrNameLst>
                                          <p:attrName>ppt_h</p:attrName>
                                        </p:attrNameLst>
                                      </p:cBhvr>
                                      <p:tavLst>
                                        <p:tav tm="0">
                                          <p:val>
                                            <p:fltVal val="0"/>
                                          </p:val>
                                        </p:tav>
                                        <p:tav tm="100000">
                                          <p:val>
                                            <p:strVal val="#ppt_h"/>
                                          </p:val>
                                        </p:tav>
                                      </p:tavLst>
                                    </p:anim>
                                    <p:animEffect transition="in" filter="fade">
                                      <p:cBhvr>
                                        <p:cTn id="61" dur="500"/>
                                        <p:tgtEl>
                                          <p:spTgt spid="29708"/>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Effect transition="in" filter="fade">
                                      <p:cBhvr>
                                        <p:cTn id="66" dur="500"/>
                                        <p:tgtEl>
                                          <p:spTgt spid="15"/>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9711"/>
                                        </p:tgtEl>
                                        <p:attrNameLst>
                                          <p:attrName>style.visibility</p:attrName>
                                        </p:attrNameLst>
                                      </p:cBhvr>
                                      <p:to>
                                        <p:strVal val="visible"/>
                                      </p:to>
                                    </p:set>
                                    <p:anim calcmode="lin" valueType="num">
                                      <p:cBhvr>
                                        <p:cTn id="74" dur="500" fill="hold"/>
                                        <p:tgtEl>
                                          <p:spTgt spid="29711"/>
                                        </p:tgtEl>
                                        <p:attrNameLst>
                                          <p:attrName>ppt_w</p:attrName>
                                        </p:attrNameLst>
                                      </p:cBhvr>
                                      <p:tavLst>
                                        <p:tav tm="0">
                                          <p:val>
                                            <p:fltVal val="0"/>
                                          </p:val>
                                        </p:tav>
                                        <p:tav tm="100000">
                                          <p:val>
                                            <p:strVal val="#ppt_w"/>
                                          </p:val>
                                        </p:tav>
                                      </p:tavLst>
                                    </p:anim>
                                    <p:anim calcmode="lin" valueType="num">
                                      <p:cBhvr>
                                        <p:cTn id="75" dur="500" fill="hold"/>
                                        <p:tgtEl>
                                          <p:spTgt spid="29711"/>
                                        </p:tgtEl>
                                        <p:attrNameLst>
                                          <p:attrName>ppt_h</p:attrName>
                                        </p:attrNameLst>
                                      </p:cBhvr>
                                      <p:tavLst>
                                        <p:tav tm="0">
                                          <p:val>
                                            <p:fltVal val="0"/>
                                          </p:val>
                                        </p:tav>
                                        <p:tav tm="100000">
                                          <p:val>
                                            <p:strVal val="#ppt_h"/>
                                          </p:val>
                                        </p:tav>
                                      </p:tavLst>
                                    </p:anim>
                                    <p:animEffect transition="in" filter="fade">
                                      <p:cBhvr>
                                        <p:cTn id="76" dur="500"/>
                                        <p:tgtEl>
                                          <p:spTgt spid="29711"/>
                                        </p:tgtEl>
                                      </p:cBhvr>
                                    </p:animEffect>
                                  </p:childTnLst>
                                </p:cTn>
                              </p:par>
                              <p:par>
                                <p:cTn id="77" presetID="53" presetClass="entr" presetSubtype="16" fill="hold" nodeType="withEffect">
                                  <p:stCondLst>
                                    <p:cond delay="0"/>
                                  </p:stCondLst>
                                  <p:childTnLst>
                                    <p:set>
                                      <p:cBhvr>
                                        <p:cTn id="78" dur="1" fill="hold">
                                          <p:stCondLst>
                                            <p:cond delay="0"/>
                                          </p:stCondLst>
                                        </p:cTn>
                                        <p:tgtEl>
                                          <p:spTgt spid="29712"/>
                                        </p:tgtEl>
                                        <p:attrNameLst>
                                          <p:attrName>style.visibility</p:attrName>
                                        </p:attrNameLst>
                                      </p:cBhvr>
                                      <p:to>
                                        <p:strVal val="visible"/>
                                      </p:to>
                                    </p:set>
                                    <p:anim calcmode="lin" valueType="num">
                                      <p:cBhvr>
                                        <p:cTn id="79" dur="500" fill="hold"/>
                                        <p:tgtEl>
                                          <p:spTgt spid="29712"/>
                                        </p:tgtEl>
                                        <p:attrNameLst>
                                          <p:attrName>ppt_w</p:attrName>
                                        </p:attrNameLst>
                                      </p:cBhvr>
                                      <p:tavLst>
                                        <p:tav tm="0">
                                          <p:val>
                                            <p:fltVal val="0"/>
                                          </p:val>
                                        </p:tav>
                                        <p:tav tm="100000">
                                          <p:val>
                                            <p:strVal val="#ppt_w"/>
                                          </p:val>
                                        </p:tav>
                                      </p:tavLst>
                                    </p:anim>
                                    <p:anim calcmode="lin" valueType="num">
                                      <p:cBhvr>
                                        <p:cTn id="80" dur="500" fill="hold"/>
                                        <p:tgtEl>
                                          <p:spTgt spid="29712"/>
                                        </p:tgtEl>
                                        <p:attrNameLst>
                                          <p:attrName>ppt_h</p:attrName>
                                        </p:attrNameLst>
                                      </p:cBhvr>
                                      <p:tavLst>
                                        <p:tav tm="0">
                                          <p:val>
                                            <p:fltVal val="0"/>
                                          </p:val>
                                        </p:tav>
                                        <p:tav tm="100000">
                                          <p:val>
                                            <p:strVal val="#ppt_h"/>
                                          </p:val>
                                        </p:tav>
                                      </p:tavLst>
                                    </p:anim>
                                    <p:animEffect transition="in" filter="fade">
                                      <p:cBhvr>
                                        <p:cTn id="81" dur="500"/>
                                        <p:tgtEl>
                                          <p:spTgt spid="29712"/>
                                        </p:tgtEl>
                                      </p:cBhvr>
                                    </p:animEffect>
                                  </p:childTnLst>
                                </p:cTn>
                              </p:par>
                              <p:par>
                                <p:cTn id="82" presetID="53" presetClass="entr" presetSubtype="16" fill="hold" nodeType="withEffect">
                                  <p:stCondLst>
                                    <p:cond delay="0"/>
                                  </p:stCondLst>
                                  <p:childTnLst>
                                    <p:set>
                                      <p:cBhvr>
                                        <p:cTn id="83" dur="1" fill="hold">
                                          <p:stCondLst>
                                            <p:cond delay="0"/>
                                          </p:stCondLst>
                                        </p:cTn>
                                        <p:tgtEl>
                                          <p:spTgt spid="29713"/>
                                        </p:tgtEl>
                                        <p:attrNameLst>
                                          <p:attrName>style.visibility</p:attrName>
                                        </p:attrNameLst>
                                      </p:cBhvr>
                                      <p:to>
                                        <p:strVal val="visible"/>
                                      </p:to>
                                    </p:set>
                                    <p:anim calcmode="lin" valueType="num">
                                      <p:cBhvr>
                                        <p:cTn id="84" dur="500" fill="hold"/>
                                        <p:tgtEl>
                                          <p:spTgt spid="29713"/>
                                        </p:tgtEl>
                                        <p:attrNameLst>
                                          <p:attrName>ppt_w</p:attrName>
                                        </p:attrNameLst>
                                      </p:cBhvr>
                                      <p:tavLst>
                                        <p:tav tm="0">
                                          <p:val>
                                            <p:fltVal val="0"/>
                                          </p:val>
                                        </p:tav>
                                        <p:tav tm="100000">
                                          <p:val>
                                            <p:strVal val="#ppt_w"/>
                                          </p:val>
                                        </p:tav>
                                      </p:tavLst>
                                    </p:anim>
                                    <p:anim calcmode="lin" valueType="num">
                                      <p:cBhvr>
                                        <p:cTn id="85" dur="500" fill="hold"/>
                                        <p:tgtEl>
                                          <p:spTgt spid="29713"/>
                                        </p:tgtEl>
                                        <p:attrNameLst>
                                          <p:attrName>ppt_h</p:attrName>
                                        </p:attrNameLst>
                                      </p:cBhvr>
                                      <p:tavLst>
                                        <p:tav tm="0">
                                          <p:val>
                                            <p:fltVal val="0"/>
                                          </p:val>
                                        </p:tav>
                                        <p:tav tm="100000">
                                          <p:val>
                                            <p:strVal val="#ppt_h"/>
                                          </p:val>
                                        </p:tav>
                                      </p:tavLst>
                                    </p:anim>
                                    <p:animEffect transition="in" filter="fade">
                                      <p:cBhvr>
                                        <p:cTn id="86" dur="500"/>
                                        <p:tgtEl>
                                          <p:spTgt spid="29713"/>
                                        </p:tgtEl>
                                      </p:cBhvr>
                                    </p:animEffect>
                                  </p:childTnLst>
                                </p:cTn>
                              </p:par>
                              <p:par>
                                <p:cTn id="87" presetID="53" presetClass="entr" presetSubtype="16" fill="hold" nodeType="withEffect">
                                  <p:stCondLst>
                                    <p:cond delay="0"/>
                                  </p:stCondLst>
                                  <p:childTnLst>
                                    <p:set>
                                      <p:cBhvr>
                                        <p:cTn id="88" dur="1" fill="hold">
                                          <p:stCondLst>
                                            <p:cond delay="0"/>
                                          </p:stCondLst>
                                        </p:cTn>
                                        <p:tgtEl>
                                          <p:spTgt spid="29714"/>
                                        </p:tgtEl>
                                        <p:attrNameLst>
                                          <p:attrName>style.visibility</p:attrName>
                                        </p:attrNameLst>
                                      </p:cBhvr>
                                      <p:to>
                                        <p:strVal val="visible"/>
                                      </p:to>
                                    </p:set>
                                    <p:anim calcmode="lin" valueType="num">
                                      <p:cBhvr>
                                        <p:cTn id="89" dur="500" fill="hold"/>
                                        <p:tgtEl>
                                          <p:spTgt spid="29714"/>
                                        </p:tgtEl>
                                        <p:attrNameLst>
                                          <p:attrName>ppt_w</p:attrName>
                                        </p:attrNameLst>
                                      </p:cBhvr>
                                      <p:tavLst>
                                        <p:tav tm="0">
                                          <p:val>
                                            <p:fltVal val="0"/>
                                          </p:val>
                                        </p:tav>
                                        <p:tav tm="100000">
                                          <p:val>
                                            <p:strVal val="#ppt_w"/>
                                          </p:val>
                                        </p:tav>
                                      </p:tavLst>
                                    </p:anim>
                                    <p:anim calcmode="lin" valueType="num">
                                      <p:cBhvr>
                                        <p:cTn id="90" dur="500" fill="hold"/>
                                        <p:tgtEl>
                                          <p:spTgt spid="29714"/>
                                        </p:tgtEl>
                                        <p:attrNameLst>
                                          <p:attrName>ppt_h</p:attrName>
                                        </p:attrNameLst>
                                      </p:cBhvr>
                                      <p:tavLst>
                                        <p:tav tm="0">
                                          <p:val>
                                            <p:fltVal val="0"/>
                                          </p:val>
                                        </p:tav>
                                        <p:tav tm="100000">
                                          <p:val>
                                            <p:strVal val="#ppt_h"/>
                                          </p:val>
                                        </p:tav>
                                      </p:tavLst>
                                    </p:anim>
                                    <p:animEffect transition="in" filter="fade">
                                      <p:cBhvr>
                                        <p:cTn id="91" dur="500"/>
                                        <p:tgtEl>
                                          <p:spTgt spid="29714"/>
                                        </p:tgtEl>
                                      </p:cBhvr>
                                    </p:animEffect>
                                  </p:childTnLst>
                                </p:cTn>
                              </p:par>
                              <p:par>
                                <p:cTn id="92" presetID="53" presetClass="entr" presetSubtype="16" fill="hold" nodeType="withEffect">
                                  <p:stCondLst>
                                    <p:cond delay="0"/>
                                  </p:stCondLst>
                                  <p:childTnLst>
                                    <p:set>
                                      <p:cBhvr>
                                        <p:cTn id="93" dur="1" fill="hold">
                                          <p:stCondLst>
                                            <p:cond delay="0"/>
                                          </p:stCondLst>
                                        </p:cTn>
                                        <p:tgtEl>
                                          <p:spTgt spid="29715"/>
                                        </p:tgtEl>
                                        <p:attrNameLst>
                                          <p:attrName>style.visibility</p:attrName>
                                        </p:attrNameLst>
                                      </p:cBhvr>
                                      <p:to>
                                        <p:strVal val="visible"/>
                                      </p:to>
                                    </p:set>
                                    <p:anim calcmode="lin" valueType="num">
                                      <p:cBhvr>
                                        <p:cTn id="94" dur="500" fill="hold"/>
                                        <p:tgtEl>
                                          <p:spTgt spid="29715"/>
                                        </p:tgtEl>
                                        <p:attrNameLst>
                                          <p:attrName>ppt_w</p:attrName>
                                        </p:attrNameLst>
                                      </p:cBhvr>
                                      <p:tavLst>
                                        <p:tav tm="0">
                                          <p:val>
                                            <p:fltVal val="0"/>
                                          </p:val>
                                        </p:tav>
                                        <p:tav tm="100000">
                                          <p:val>
                                            <p:strVal val="#ppt_w"/>
                                          </p:val>
                                        </p:tav>
                                      </p:tavLst>
                                    </p:anim>
                                    <p:anim calcmode="lin" valueType="num">
                                      <p:cBhvr>
                                        <p:cTn id="95" dur="500" fill="hold"/>
                                        <p:tgtEl>
                                          <p:spTgt spid="29715"/>
                                        </p:tgtEl>
                                        <p:attrNameLst>
                                          <p:attrName>ppt_h</p:attrName>
                                        </p:attrNameLst>
                                      </p:cBhvr>
                                      <p:tavLst>
                                        <p:tav tm="0">
                                          <p:val>
                                            <p:fltVal val="0"/>
                                          </p:val>
                                        </p:tav>
                                        <p:tav tm="100000">
                                          <p:val>
                                            <p:strVal val="#ppt_h"/>
                                          </p:val>
                                        </p:tav>
                                      </p:tavLst>
                                    </p:anim>
                                    <p:animEffect transition="in" filter="fade">
                                      <p:cBhvr>
                                        <p:cTn id="96" dur="500"/>
                                        <p:tgtEl>
                                          <p:spTgt spid="29715"/>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p:cTn id="99" dur="500" fill="hold"/>
                                        <p:tgtEl>
                                          <p:spTgt spid="32"/>
                                        </p:tgtEl>
                                        <p:attrNameLst>
                                          <p:attrName>ppt_w</p:attrName>
                                        </p:attrNameLst>
                                      </p:cBhvr>
                                      <p:tavLst>
                                        <p:tav tm="0">
                                          <p:val>
                                            <p:fltVal val="0"/>
                                          </p:val>
                                        </p:tav>
                                        <p:tav tm="100000">
                                          <p:val>
                                            <p:strVal val="#ppt_w"/>
                                          </p:val>
                                        </p:tav>
                                      </p:tavLst>
                                    </p:anim>
                                    <p:anim calcmode="lin" valueType="num">
                                      <p:cBhvr>
                                        <p:cTn id="100" dur="500" fill="hold"/>
                                        <p:tgtEl>
                                          <p:spTgt spid="32"/>
                                        </p:tgtEl>
                                        <p:attrNameLst>
                                          <p:attrName>ppt_h</p:attrName>
                                        </p:attrNameLst>
                                      </p:cBhvr>
                                      <p:tavLst>
                                        <p:tav tm="0">
                                          <p:val>
                                            <p:fltVal val="0"/>
                                          </p:val>
                                        </p:tav>
                                        <p:tav tm="100000">
                                          <p:val>
                                            <p:strVal val="#ppt_h"/>
                                          </p:val>
                                        </p:tav>
                                      </p:tavLst>
                                    </p:anim>
                                    <p:animEffect transition="in" filter="fade">
                                      <p:cBhvr>
                                        <p:cTn id="101" dur="500"/>
                                        <p:tgtEl>
                                          <p:spTgt spid="32"/>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 calcmode="lin" valueType="num">
                                      <p:cBhvr>
                                        <p:cTn id="104" dur="500" fill="hold"/>
                                        <p:tgtEl>
                                          <p:spTgt spid="33"/>
                                        </p:tgtEl>
                                        <p:attrNameLst>
                                          <p:attrName>ppt_w</p:attrName>
                                        </p:attrNameLst>
                                      </p:cBhvr>
                                      <p:tavLst>
                                        <p:tav tm="0">
                                          <p:val>
                                            <p:fltVal val="0"/>
                                          </p:val>
                                        </p:tav>
                                        <p:tav tm="100000">
                                          <p:val>
                                            <p:strVal val="#ppt_w"/>
                                          </p:val>
                                        </p:tav>
                                      </p:tavLst>
                                    </p:anim>
                                    <p:anim calcmode="lin" valueType="num">
                                      <p:cBhvr>
                                        <p:cTn id="105" dur="500" fill="hold"/>
                                        <p:tgtEl>
                                          <p:spTgt spid="33"/>
                                        </p:tgtEl>
                                        <p:attrNameLst>
                                          <p:attrName>ppt_h</p:attrName>
                                        </p:attrNameLst>
                                      </p:cBhvr>
                                      <p:tavLst>
                                        <p:tav tm="0">
                                          <p:val>
                                            <p:fltVal val="0"/>
                                          </p:val>
                                        </p:tav>
                                        <p:tav tm="100000">
                                          <p:val>
                                            <p:strVal val="#ppt_h"/>
                                          </p:val>
                                        </p:tav>
                                      </p:tavLst>
                                    </p:anim>
                                    <p:animEffect transition="in" filter="fade">
                                      <p:cBhvr>
                                        <p:cTn id="106" dur="500"/>
                                        <p:tgtEl>
                                          <p:spTgt spid="33"/>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p:cTn id="109" dur="500" fill="hold"/>
                                        <p:tgtEl>
                                          <p:spTgt spid="34"/>
                                        </p:tgtEl>
                                        <p:attrNameLst>
                                          <p:attrName>ppt_w</p:attrName>
                                        </p:attrNameLst>
                                      </p:cBhvr>
                                      <p:tavLst>
                                        <p:tav tm="0">
                                          <p:val>
                                            <p:fltVal val="0"/>
                                          </p:val>
                                        </p:tav>
                                        <p:tav tm="100000">
                                          <p:val>
                                            <p:strVal val="#ppt_w"/>
                                          </p:val>
                                        </p:tav>
                                      </p:tavLst>
                                    </p:anim>
                                    <p:anim calcmode="lin" valueType="num">
                                      <p:cBhvr>
                                        <p:cTn id="110" dur="500" fill="hold"/>
                                        <p:tgtEl>
                                          <p:spTgt spid="34"/>
                                        </p:tgtEl>
                                        <p:attrNameLst>
                                          <p:attrName>ppt_h</p:attrName>
                                        </p:attrNameLst>
                                      </p:cBhvr>
                                      <p:tavLst>
                                        <p:tav tm="0">
                                          <p:val>
                                            <p:fltVal val="0"/>
                                          </p:val>
                                        </p:tav>
                                        <p:tav tm="100000">
                                          <p:val>
                                            <p:strVal val="#ppt_h"/>
                                          </p:val>
                                        </p:tav>
                                      </p:tavLst>
                                    </p:anim>
                                    <p:animEffect transition="in" filter="fade">
                                      <p:cBhvr>
                                        <p:cTn id="111" dur="500"/>
                                        <p:tgtEl>
                                          <p:spTgt spid="34"/>
                                        </p:tgtEl>
                                      </p:cBhvr>
                                    </p:animEffect>
                                  </p:childTnLst>
                                </p:cTn>
                              </p:par>
                              <p:par>
                                <p:cTn id="112" presetID="53" presetClass="entr" presetSubtype="16" fill="hold"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p:cTn id="114" dur="500" fill="hold"/>
                                        <p:tgtEl>
                                          <p:spTgt spid="35"/>
                                        </p:tgtEl>
                                        <p:attrNameLst>
                                          <p:attrName>ppt_w</p:attrName>
                                        </p:attrNameLst>
                                      </p:cBhvr>
                                      <p:tavLst>
                                        <p:tav tm="0">
                                          <p:val>
                                            <p:fltVal val="0"/>
                                          </p:val>
                                        </p:tav>
                                        <p:tav tm="100000">
                                          <p:val>
                                            <p:strVal val="#ppt_w"/>
                                          </p:val>
                                        </p:tav>
                                      </p:tavLst>
                                    </p:anim>
                                    <p:anim calcmode="lin" valueType="num">
                                      <p:cBhvr>
                                        <p:cTn id="115" dur="500" fill="hold"/>
                                        <p:tgtEl>
                                          <p:spTgt spid="35"/>
                                        </p:tgtEl>
                                        <p:attrNameLst>
                                          <p:attrName>ppt_h</p:attrName>
                                        </p:attrNameLst>
                                      </p:cBhvr>
                                      <p:tavLst>
                                        <p:tav tm="0">
                                          <p:val>
                                            <p:fltVal val="0"/>
                                          </p:val>
                                        </p:tav>
                                        <p:tav tm="100000">
                                          <p:val>
                                            <p:strVal val="#ppt_h"/>
                                          </p:val>
                                        </p:tav>
                                      </p:tavLst>
                                    </p:anim>
                                    <p:animEffect transition="in" filter="fade">
                                      <p:cBhvr>
                                        <p:cTn id="1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6" grpId="0" animBg="1"/>
      <p:bldP spid="7" grpId="0" animBg="1"/>
      <p:bldP spid="29702" grpId="0"/>
      <p:bldP spid="9" grpId="0" animBg="1"/>
      <p:bldP spid="10" grpId="0" animBg="1"/>
      <p:bldP spid="29705" grpId="0"/>
      <p:bldP spid="12" grpId="0" animBg="1"/>
      <p:bldP spid="13" grpId="0" animBg="1"/>
      <p:bldP spid="29708" grpId="0"/>
      <p:bldP spid="15" grpId="0" animBg="1"/>
      <p:bldP spid="16" grpId="0" animBg="1"/>
      <p:bldP spid="29711" grpId="0"/>
      <p:bldP spid="32" grpId="0" animBg="1"/>
      <p:bldP spid="33" grpId="0" animBg="1"/>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项目人员</a:t>
            </a:r>
          </a:p>
        </p:txBody>
      </p:sp>
      <p:grpSp>
        <p:nvGrpSpPr>
          <p:cNvPr id="2969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3" name="图片 2">
            <a:extLst>
              <a:ext uri="{FF2B5EF4-FFF2-40B4-BE49-F238E27FC236}">
                <a16:creationId xmlns:a16="http://schemas.microsoft.com/office/drawing/2014/main" id="{DEEE2CE2-3C86-433A-A8FE-CCCACB102C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1266" y="774700"/>
            <a:ext cx="8009467" cy="6007100"/>
          </a:xfrm>
          <a:prstGeom prst="rect">
            <a:avLst/>
          </a:prstGeom>
        </p:spPr>
      </p:pic>
    </p:spTree>
    <p:extLst>
      <p:ext uri="{BB962C8B-B14F-4D97-AF65-F5344CB8AC3E}">
        <p14:creationId xmlns:p14="http://schemas.microsoft.com/office/powerpoint/2010/main" val="159387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fltVal val="0"/>
                                          </p:val>
                                        </p:tav>
                                        <p:tav tm="100000">
                                          <p:val>
                                            <p:strVal val="#ppt_w"/>
                                          </p:val>
                                        </p:tav>
                                      </p:tavLst>
                                    </p:anim>
                                    <p:anim calcmode="lin" valueType="num">
                                      <p:cBhvr>
                                        <p:cTn id="8" dur="500" fill="hold"/>
                                        <p:tgtEl>
                                          <p:spTgt spid="29698"/>
                                        </p:tgtEl>
                                        <p:attrNameLst>
                                          <p:attrName>ppt_h</p:attrName>
                                        </p:attrNameLst>
                                      </p:cBhvr>
                                      <p:tavLst>
                                        <p:tav tm="0">
                                          <p:val>
                                            <p:fltVal val="0"/>
                                          </p:val>
                                        </p:tav>
                                        <p:tav tm="100000">
                                          <p:val>
                                            <p:strVal val="#ppt_h"/>
                                          </p:val>
                                        </p:tav>
                                      </p:tavLst>
                                    </p:anim>
                                    <p:animEffect transition="in" filter="fade">
                                      <p:cBhvr>
                                        <p:cTn id="9" dur="500"/>
                                        <p:tgtEl>
                                          <p:spTgt spid="29698"/>
                                        </p:tgtEl>
                                      </p:cBhvr>
                                    </p:animEffect>
                                  </p:childTnLst>
                                </p:cTn>
                              </p:par>
                              <p:par>
                                <p:cTn id="10" presetID="53" presetClass="entr" presetSubtype="16" fill="hold" nodeType="withEffect">
                                  <p:stCondLst>
                                    <p:cond delay="0"/>
                                  </p:stCondLst>
                                  <p:childTnLst>
                                    <p:set>
                                      <p:cBhvr>
                                        <p:cTn id="11" dur="1" fill="hold">
                                          <p:stCondLst>
                                            <p:cond delay="0"/>
                                          </p:stCondLst>
                                        </p:cTn>
                                        <p:tgtEl>
                                          <p:spTgt spid="29699"/>
                                        </p:tgtEl>
                                        <p:attrNameLst>
                                          <p:attrName>style.visibility</p:attrName>
                                        </p:attrNameLst>
                                      </p:cBhvr>
                                      <p:to>
                                        <p:strVal val="visible"/>
                                      </p:to>
                                    </p:set>
                                    <p:anim calcmode="lin" valueType="num">
                                      <p:cBhvr>
                                        <p:cTn id="12" dur="500" fill="hold"/>
                                        <p:tgtEl>
                                          <p:spTgt spid="29699"/>
                                        </p:tgtEl>
                                        <p:attrNameLst>
                                          <p:attrName>ppt_w</p:attrName>
                                        </p:attrNameLst>
                                      </p:cBhvr>
                                      <p:tavLst>
                                        <p:tav tm="0">
                                          <p:val>
                                            <p:fltVal val="0"/>
                                          </p:val>
                                        </p:tav>
                                        <p:tav tm="100000">
                                          <p:val>
                                            <p:strVal val="#ppt_w"/>
                                          </p:val>
                                        </p:tav>
                                      </p:tavLst>
                                    </p:anim>
                                    <p:anim calcmode="lin" valueType="num">
                                      <p:cBhvr>
                                        <p:cTn id="13" dur="500" fill="hold"/>
                                        <p:tgtEl>
                                          <p:spTgt spid="29699"/>
                                        </p:tgtEl>
                                        <p:attrNameLst>
                                          <p:attrName>ppt_h</p:attrName>
                                        </p:attrNameLst>
                                      </p:cBhvr>
                                      <p:tavLst>
                                        <p:tav tm="0">
                                          <p:val>
                                            <p:fltVal val="0"/>
                                          </p:val>
                                        </p:tav>
                                        <p:tav tm="100000">
                                          <p:val>
                                            <p:strVal val="#ppt_h"/>
                                          </p:val>
                                        </p:tav>
                                      </p:tavLst>
                                    </p:anim>
                                    <p:animEffect transition="in" filter="fade">
                                      <p:cBhvr>
                                        <p:cTn id="14" dur="500"/>
                                        <p:tgtEl>
                                          <p:spTgt spid="29699"/>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087" name="组合 17"/>
          <p:cNvGrpSpPr/>
          <p:nvPr/>
        </p:nvGrpSpPr>
        <p:grpSpPr bwMode="auto">
          <a:xfrm>
            <a:off x="5226050" y="2405063"/>
            <a:ext cx="6234113" cy="1664665"/>
            <a:chOff x="271020" y="2420002"/>
            <a:chExt cx="6234569" cy="1664296"/>
          </a:xfrm>
        </p:grpSpPr>
        <p:sp>
          <p:nvSpPr>
            <p:cNvPr id="3089" name="文本框 18"/>
            <p:cNvSpPr txBox="1">
              <a:spLocks noChangeArrowheads="1"/>
            </p:cNvSpPr>
            <p:nvPr/>
          </p:nvSpPr>
          <p:spPr bwMode="auto">
            <a:xfrm>
              <a:off x="297950" y="2420002"/>
              <a:ext cx="5228206"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dirty="0">
                  <a:solidFill>
                    <a:srgbClr val="2DCCDF"/>
                  </a:solidFill>
                  <a:latin typeface="微软雅黑" panose="020B0503020204020204" pitchFamily="34" charset="-122"/>
                  <a:ea typeface="微软雅黑" panose="020B0503020204020204" pitchFamily="34" charset="-122"/>
                </a:rPr>
                <a:t>THANK</a:t>
              </a:r>
              <a:r>
                <a:rPr lang="zh-CN" altLang="en-US" sz="6000" b="1" dirty="0">
                  <a:solidFill>
                    <a:srgbClr val="2DCCDF"/>
                  </a:solidFill>
                  <a:latin typeface="微软雅黑" panose="020B0503020204020204" pitchFamily="34" charset="-122"/>
                  <a:ea typeface="微软雅黑" panose="020B0503020204020204" pitchFamily="34" charset="-122"/>
                </a:rPr>
                <a:t> </a:t>
              </a:r>
              <a:r>
                <a:rPr lang="en-US" altLang="zh-CN" sz="6000" b="1" dirty="0">
                  <a:solidFill>
                    <a:srgbClr val="2DCCDF"/>
                  </a:solidFill>
                  <a:latin typeface="微软雅黑" panose="020B0503020204020204" pitchFamily="34" charset="-122"/>
                  <a:ea typeface="微软雅黑" panose="020B0503020204020204" pitchFamily="34" charset="-122"/>
                </a:rPr>
                <a:t>YOU</a:t>
              </a:r>
              <a:endParaRPr lang="zh-CN" altLang="en-US" sz="6000" b="1" dirty="0">
                <a:solidFill>
                  <a:srgbClr val="2DCCDF"/>
                </a:solidFill>
                <a:latin typeface="微软雅黑" panose="020B0503020204020204" pitchFamily="34" charset="-122"/>
                <a:ea typeface="微软雅黑" panose="020B0503020204020204" pitchFamily="34" charset="-122"/>
              </a:endParaRPr>
            </a:p>
          </p:txBody>
        </p:sp>
        <p:sp>
          <p:nvSpPr>
            <p:cNvPr id="3090" name="文本框 19"/>
            <p:cNvSpPr txBox="1">
              <a:spLocks noChangeArrowheads="1"/>
            </p:cNvSpPr>
            <p:nvPr/>
          </p:nvSpPr>
          <p:spPr bwMode="auto">
            <a:xfrm>
              <a:off x="271020" y="3499653"/>
              <a:ext cx="6234569" cy="58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3200" b="1" dirty="0">
                  <a:solidFill>
                    <a:schemeClr val="bg2">
                      <a:lumMod val="10000"/>
                    </a:schemeClr>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 </a:t>
              </a:r>
              <a:r>
                <a:rPr lang="en-US" altLang="zh-CN" sz="3200" b="1" dirty="0">
                  <a:solidFill>
                    <a:srgbClr val="353A3E"/>
                  </a:solidFill>
                  <a:latin typeface="微软雅黑" panose="020B0503020204020204" pitchFamily="34" charset="-122"/>
                  <a:ea typeface="微软雅黑" panose="020B0503020204020204" pitchFamily="34" charset="-122"/>
                </a:rPr>
                <a:t>2</a:t>
              </a:r>
              <a:r>
                <a:rPr lang="zh-CN" altLang="en-US" sz="3200" b="1" dirty="0">
                  <a:solidFill>
                    <a:srgbClr val="353A3E"/>
                  </a:solidFill>
                  <a:latin typeface="微软雅黑" panose="020B0503020204020204" pitchFamily="34" charset="-122"/>
                  <a:ea typeface="微软雅黑" panose="020B0503020204020204" pitchFamily="34" charset="-122"/>
                </a:rPr>
                <a:t>的十次方</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53" presetClass="entr" presetSubtype="16" fill="hold" nodeType="withEffect">
                                  <p:stCondLst>
                                    <p:cond delay="0"/>
                                  </p:stCondLst>
                                  <p:childTnLst>
                                    <p:set>
                                      <p:cBhvr>
                                        <p:cTn id="71" dur="1" fill="hold">
                                          <p:stCondLst>
                                            <p:cond delay="0"/>
                                          </p:stCondLst>
                                        </p:cTn>
                                        <p:tgtEl>
                                          <p:spTgt spid="3087"/>
                                        </p:tgtEl>
                                        <p:attrNameLst>
                                          <p:attrName>style.visibility</p:attrName>
                                        </p:attrNameLst>
                                      </p:cBhvr>
                                      <p:to>
                                        <p:strVal val="visible"/>
                                      </p:to>
                                    </p:set>
                                    <p:anim calcmode="lin" valueType="num">
                                      <p:cBhvr>
                                        <p:cTn id="72" dur="500" fill="hold"/>
                                        <p:tgtEl>
                                          <p:spTgt spid="3087"/>
                                        </p:tgtEl>
                                        <p:attrNameLst>
                                          <p:attrName>ppt_w</p:attrName>
                                        </p:attrNameLst>
                                      </p:cBhvr>
                                      <p:tavLst>
                                        <p:tav tm="0">
                                          <p:val>
                                            <p:fltVal val="0"/>
                                          </p:val>
                                        </p:tav>
                                        <p:tav tm="100000">
                                          <p:val>
                                            <p:strVal val="#ppt_w"/>
                                          </p:val>
                                        </p:tav>
                                      </p:tavLst>
                                    </p:anim>
                                    <p:anim calcmode="lin" valueType="num">
                                      <p:cBhvr>
                                        <p:cTn id="73" dur="500" fill="hold"/>
                                        <p:tgtEl>
                                          <p:spTgt spid="3087"/>
                                        </p:tgtEl>
                                        <p:attrNameLst>
                                          <p:attrName>ppt_h</p:attrName>
                                        </p:attrNameLst>
                                      </p:cBhvr>
                                      <p:tavLst>
                                        <p:tav tm="0">
                                          <p:val>
                                            <p:fltVal val="0"/>
                                          </p:val>
                                        </p:tav>
                                        <p:tav tm="100000">
                                          <p:val>
                                            <p:strVal val="#ppt_h"/>
                                          </p:val>
                                        </p:tav>
                                      </p:tavLst>
                                    </p:anim>
                                    <p:animEffect transition="in" filter="fade">
                                      <p:cBhvr>
                                        <p:cTn id="74" dur="5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36" name="组合 17"/>
          <p:cNvGrpSpPr/>
          <p:nvPr/>
        </p:nvGrpSpPr>
        <p:grpSpPr bwMode="auto">
          <a:xfrm>
            <a:off x="5226532" y="2244725"/>
            <a:ext cx="6233632" cy="1773735"/>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01</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5400" b="1">
                  <a:solidFill>
                    <a:srgbClr val="F77258"/>
                  </a:solidFill>
                  <a:latin typeface="微软雅黑" panose="020B0503020204020204" pitchFamily="34" charset="-122"/>
                  <a:ea typeface="微软雅黑" panose="020B0503020204020204" pitchFamily="34" charset="-122"/>
                </a:rPr>
                <a:t>项目情况概述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151" name="矩形 8"/>
          <p:cNvSpPr>
            <a:spLocks noChangeArrowheads="1"/>
          </p:cNvSpPr>
          <p:nvPr/>
        </p:nvSpPr>
        <p:spPr bwMode="auto">
          <a:xfrm>
            <a:off x="814388" y="1540650"/>
            <a:ext cx="5281612" cy="383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defTabSz="1216025" eaLnBrk="1" hangingPunct="1">
              <a:lnSpc>
                <a:spcPct val="120000"/>
              </a:lnSpc>
              <a:spcBef>
                <a:spcPct val="20000"/>
              </a:spcBef>
            </a:pPr>
            <a:r>
              <a:rPr lang="zh-CN" altLang="en-US" dirty="0">
                <a:latin typeface="微软雅黑" panose="020B0503020204020204" pitchFamily="34" charset="-122"/>
                <a:ea typeface="微软雅黑" panose="020B0503020204020204" pitchFamily="34" charset="-122"/>
              </a:rPr>
              <a:t>阿兹海默症的早期临床表现为脑部海马体萎缩，医生可通过核磁共振技术对患者脑部进行三维造影，继而基于影像分析进行诊断以及相关治疗方案的设计。 在判断海马体是否萎缩时，医生通常需要对海马体结构进行分割，并进行形状和体积分析。</a:t>
            </a:r>
            <a:endParaRPr lang="en-US" altLang="zh-CN" dirty="0">
              <a:latin typeface="微软雅黑" panose="020B0503020204020204" pitchFamily="34" charset="-122"/>
              <a:ea typeface="微软雅黑" panose="020B0503020204020204" pitchFamily="34" charset="-122"/>
            </a:endParaRPr>
          </a:p>
          <a:p>
            <a:pPr indent="457200" defTabSz="1216025" eaLnBrk="1" hangingPunct="1">
              <a:lnSpc>
                <a:spcPct val="120000"/>
              </a:lnSpc>
              <a:spcBef>
                <a:spcPct val="20000"/>
              </a:spcBef>
            </a:pPr>
            <a:r>
              <a:rPr lang="zh-CN" altLang="en-US" dirty="0">
                <a:latin typeface="微软雅黑" panose="020B0503020204020204" pitchFamily="34" charset="-122"/>
                <a:ea typeface="微软雅黑" panose="020B0503020204020204" pitchFamily="34" charset="-122"/>
              </a:rPr>
              <a:t>然而海马体尺寸小、形状不规则并因人而异，且在常规核磁共振影像 下与周边组织结构对比度低，边界不清晰甚至不连续。非具备多年临床经验的影 像科医生难以进行精准分割。</a:t>
            </a:r>
            <a:endParaRPr lang="en-US" altLang="zh-CN" dirty="0">
              <a:latin typeface="微软雅黑" panose="020B0503020204020204" pitchFamily="34" charset="-122"/>
              <a:ea typeface="微软雅黑" panose="020B0503020204020204" pitchFamily="34" charset="-122"/>
            </a:endParaRPr>
          </a:p>
          <a:p>
            <a:pPr indent="457200" defTabSz="1216025" eaLnBrk="1" hangingPunct="1">
              <a:lnSpc>
                <a:spcPct val="120000"/>
              </a:lnSpc>
              <a:spcBef>
                <a:spcPct val="20000"/>
              </a:spcBef>
            </a:pPr>
            <a:r>
              <a:rPr lang="zh-CN" altLang="en-US" dirty="0">
                <a:latin typeface="微软雅黑" panose="020B0503020204020204" pitchFamily="34" charset="-122"/>
                <a:ea typeface="微软雅黑" panose="020B0503020204020204" pitchFamily="34" charset="-122"/>
              </a:rPr>
              <a:t>因此，</a:t>
            </a:r>
            <a:r>
              <a:rPr lang="zh-CN" altLang="en-US">
                <a:latin typeface="微软雅黑" panose="020B0503020204020204" pitchFamily="34" charset="-122"/>
                <a:ea typeface="微软雅黑" panose="020B0503020204020204" pitchFamily="34" charset="-122"/>
              </a:rPr>
              <a:t>基于人工智能的</a:t>
            </a:r>
            <a:r>
              <a:rPr lang="zh-CN" altLang="en-US" dirty="0">
                <a:latin typeface="微软雅黑" panose="020B0503020204020204" pitchFamily="34" charset="-122"/>
                <a:ea typeface="微软雅黑" panose="020B0503020204020204" pitchFamily="34" charset="-122"/>
              </a:rPr>
              <a:t>辅助分析技术已成为医学界乃至全社会重点关注的问题。 </a:t>
            </a:r>
            <a:endParaRPr lang="en-US" altLang="zh-CN"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032" name="Picture 8" descr="https://upload.wikimedia.org/wikipedia/commons/c/cc/Alzheimers_brain.jpg">
            <a:extLst>
              <a:ext uri="{FF2B5EF4-FFF2-40B4-BE49-F238E27FC236}">
                <a16:creationId xmlns:a16="http://schemas.microsoft.com/office/drawing/2014/main" id="{5640CFC7-D1E4-4536-BDBA-44D0A0060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550" y="1212850"/>
            <a:ext cx="4762500" cy="468630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08363E5D-E5FF-43C1-94AF-309AF75AFE3D}"/>
              </a:ext>
            </a:extLst>
          </p:cNvPr>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项目背景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500" fill="hold"/>
                                        <p:tgtEl>
                                          <p:spTgt spid="6147"/>
                                        </p:tgtEl>
                                        <p:attrNameLst>
                                          <p:attrName>ppt_w</p:attrName>
                                        </p:attrNameLst>
                                      </p:cBhvr>
                                      <p:tavLst>
                                        <p:tav tm="0">
                                          <p:val>
                                            <p:fltVal val="0"/>
                                          </p:val>
                                        </p:tav>
                                        <p:tav tm="100000">
                                          <p:val>
                                            <p:strVal val="#ppt_w"/>
                                          </p:val>
                                        </p:tav>
                                      </p:tavLst>
                                    </p:anim>
                                    <p:anim calcmode="lin" valueType="num">
                                      <p:cBhvr>
                                        <p:cTn id="8" dur="500" fill="hold"/>
                                        <p:tgtEl>
                                          <p:spTgt spid="6147"/>
                                        </p:tgtEl>
                                        <p:attrNameLst>
                                          <p:attrName>ppt_h</p:attrName>
                                        </p:attrNameLst>
                                      </p:cBhvr>
                                      <p:tavLst>
                                        <p:tav tm="0">
                                          <p:val>
                                            <p:fltVal val="0"/>
                                          </p:val>
                                        </p:tav>
                                        <p:tav tm="100000">
                                          <p:val>
                                            <p:strVal val="#ppt_h"/>
                                          </p:val>
                                        </p:tav>
                                      </p:tavLst>
                                    </p:anim>
                                    <p:animEffect transition="in" filter="fade">
                                      <p:cBhvr>
                                        <p:cTn id="9" dur="500"/>
                                        <p:tgtEl>
                                          <p:spTgt spid="614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6151"/>
                                        </p:tgtEl>
                                        <p:attrNameLst>
                                          <p:attrName>style.visibility</p:attrName>
                                        </p:attrNameLst>
                                      </p:cBhvr>
                                      <p:to>
                                        <p:strVal val="visible"/>
                                      </p:to>
                                    </p:set>
                                    <p:anim calcmode="lin" valueType="num">
                                      <p:cBhvr>
                                        <p:cTn id="20" dur="500" fill="hold"/>
                                        <p:tgtEl>
                                          <p:spTgt spid="6151"/>
                                        </p:tgtEl>
                                        <p:attrNameLst>
                                          <p:attrName>ppt_w</p:attrName>
                                        </p:attrNameLst>
                                      </p:cBhvr>
                                      <p:tavLst>
                                        <p:tav tm="0">
                                          <p:val>
                                            <p:fltVal val="0"/>
                                          </p:val>
                                        </p:tav>
                                        <p:tav tm="100000">
                                          <p:val>
                                            <p:strVal val="#ppt_w"/>
                                          </p:val>
                                        </p:tav>
                                      </p:tavLst>
                                    </p:anim>
                                    <p:anim calcmode="lin" valueType="num">
                                      <p:cBhvr>
                                        <p:cTn id="21" dur="500" fill="hold"/>
                                        <p:tgtEl>
                                          <p:spTgt spid="6151"/>
                                        </p:tgtEl>
                                        <p:attrNameLst>
                                          <p:attrName>ppt_h</p:attrName>
                                        </p:attrNameLst>
                                      </p:cBhvr>
                                      <p:tavLst>
                                        <p:tav tm="0">
                                          <p:val>
                                            <p:fltVal val="0"/>
                                          </p:val>
                                        </p:tav>
                                        <p:tav tm="100000">
                                          <p:val>
                                            <p:strVal val="#ppt_h"/>
                                          </p:val>
                                        </p:tav>
                                      </p:tavLst>
                                    </p:anim>
                                    <p:animEffect transition="in" filter="fade">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3328" name="组合 17"/>
          <p:cNvGrpSpPr/>
          <p:nvPr/>
        </p:nvGrpSpPr>
        <p:grpSpPr bwMode="auto">
          <a:xfrm>
            <a:off x="5226532" y="2244725"/>
            <a:ext cx="6233632" cy="1681053"/>
            <a:chOff x="271020" y="2420002"/>
            <a:chExt cx="6234569" cy="1680417"/>
          </a:xfrm>
        </p:grpSpPr>
        <p:sp>
          <p:nvSpPr>
            <p:cNvPr id="13330"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a:solidFill>
                    <a:srgbClr val="2DCCDF"/>
                  </a:solidFill>
                  <a:latin typeface="微软雅黑" panose="020B0503020204020204" pitchFamily="34" charset="-122"/>
                  <a:ea typeface="微软雅黑" panose="020B0503020204020204" pitchFamily="34" charset="-122"/>
                </a:rPr>
                <a:t>Part  02</a:t>
              </a:r>
              <a:endParaRPr lang="zh-CN" altLang="en-US" sz="6000" b="1">
                <a:solidFill>
                  <a:srgbClr val="2DCCDF"/>
                </a:solidFill>
                <a:latin typeface="微软雅黑" panose="020B0503020204020204" pitchFamily="34" charset="-122"/>
                <a:ea typeface="微软雅黑" panose="020B0503020204020204" pitchFamily="34" charset="-122"/>
              </a:endParaRPr>
            </a:p>
          </p:txBody>
        </p:sp>
        <p:sp>
          <p:nvSpPr>
            <p:cNvPr id="13331" name="文本框 19"/>
            <p:cNvSpPr txBox="1">
              <a:spLocks noChangeArrowheads="1"/>
            </p:cNvSpPr>
            <p:nvPr/>
          </p:nvSpPr>
          <p:spPr bwMode="auto">
            <a:xfrm>
              <a:off x="271020" y="3269736"/>
              <a:ext cx="6234569" cy="8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4800" b="1" dirty="0">
                  <a:solidFill>
                    <a:srgbClr val="F77258"/>
                  </a:solidFill>
                  <a:latin typeface="微软雅黑" panose="020B0503020204020204" pitchFamily="34" charset="-122"/>
                  <a:ea typeface="微软雅黑" panose="020B0503020204020204" pitchFamily="34" charset="-122"/>
                </a:rPr>
                <a:t>问题分析与解决方案</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问题分析</a:t>
            </a: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文本框 1">
            <a:extLst>
              <a:ext uri="{FF2B5EF4-FFF2-40B4-BE49-F238E27FC236}">
                <a16:creationId xmlns:a16="http://schemas.microsoft.com/office/drawing/2014/main" id="{18AF89D5-55FC-43F2-9DDC-1F39FA5E422E}"/>
              </a:ext>
            </a:extLst>
          </p:cNvPr>
          <p:cNvSpPr txBox="1"/>
          <p:nvPr/>
        </p:nvSpPr>
        <p:spPr>
          <a:xfrm>
            <a:off x="548746" y="973616"/>
            <a:ext cx="11094507" cy="5152501"/>
          </a:xfrm>
          <a:prstGeom prst="rect">
            <a:avLst/>
          </a:prstGeom>
          <a:noFill/>
        </p:spPr>
        <p:txBody>
          <a:bodyPr wrap="square" rtlCol="0">
            <a:spAutoFit/>
          </a:bodyPr>
          <a:lstStyle/>
          <a:p>
            <a:pPr lvl="0">
              <a:lnSpc>
                <a:spcPct val="150000"/>
              </a:lnSpc>
              <a:spcBef>
                <a:spcPts val="600"/>
              </a:spcBef>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）数据读取分析</a:t>
            </a:r>
            <a:endParaRPr lang="en-US" altLang="zh-CN" dirty="0">
              <a:latin typeface="微软雅黑" panose="020B0503020204020204" pitchFamily="34" charset="-122"/>
              <a:ea typeface="微软雅黑" panose="020B0503020204020204" pitchFamily="34" charset="-122"/>
            </a:endParaRPr>
          </a:p>
          <a:p>
            <a:pPr marL="285750" lvl="0" indent="-285750">
              <a:lnSpc>
                <a:spcPct val="150000"/>
              </a:lnSpc>
              <a:spcBef>
                <a:spcPts val="6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如何将</a:t>
            </a:r>
            <a:r>
              <a:rPr lang="en-US" altLang="zh-CN" dirty="0">
                <a:latin typeface="微软雅黑" panose="020B0503020204020204" pitchFamily="34" charset="-122"/>
                <a:ea typeface="微软雅黑" panose="020B0503020204020204" pitchFamily="34" charset="-122"/>
              </a:rPr>
              <a:t>MRI</a:t>
            </a:r>
            <a:r>
              <a:rPr lang="zh-CN" altLang="en-US" dirty="0">
                <a:latin typeface="微软雅黑" panose="020B0503020204020204" pitchFamily="34" charset="-122"/>
                <a:ea typeface="微软雅黑" panose="020B0503020204020204" pitchFamily="34" charset="-122"/>
              </a:rPr>
              <a:t>图像读入到神经网络中进行训练；</a:t>
            </a:r>
            <a:endParaRPr lang="zh-CN" altLang="zh-CN" dirty="0">
              <a:latin typeface="微软雅黑" panose="020B0503020204020204" pitchFamily="34" charset="-122"/>
              <a:ea typeface="微软雅黑" panose="020B0503020204020204" pitchFamily="34" charset="-122"/>
            </a:endParaRPr>
          </a:p>
          <a:p>
            <a:pPr marL="285750" lvl="0" indent="-285750">
              <a:lnSpc>
                <a:spcPct val="150000"/>
              </a:lnSpc>
              <a:spcBef>
                <a:spcPts val="600"/>
              </a:spcBef>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海马体的大小相对于其他背景来讲过小，导致正样本的数量严重缺少，使得出现正负样本不均衡的问题</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使得出现正负样本不均衡的问题该如何处理</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在不同的核磁共振影像下，可能是由于不同设备、个体不同等原因，在数据分布上也不一致，使得在送入神经网络模型前需要对数据进行直方图均衡化再放大的操作</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spcBef>
                <a:spcPts val="600"/>
              </a:spcBef>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在不同的核磁共振影像下，可能是由于不同设备、个体不同等原因，在数据分布上也不一致，使得在送入神经网络模型前需要对数据进行直方图均衡化再放大的操作</a:t>
            </a:r>
            <a:r>
              <a:rPr lang="en-US" altLang="zh-CN" dirty="0">
                <a:latin typeface="微软雅黑" panose="020B0503020204020204" pitchFamily="34" charset="-122"/>
                <a:ea typeface="微软雅黑" panose="020B0503020204020204" pitchFamily="34" charset="-122"/>
              </a:rPr>
              <a:t>;</a:t>
            </a:r>
          </a:p>
          <a:p>
            <a:pPr>
              <a:lnSpc>
                <a:spcPct val="150000"/>
              </a:lnSpc>
              <a:spcBef>
                <a:spcPts val="600"/>
              </a:spcBef>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）分割模型设计</a:t>
            </a:r>
            <a:endParaRPr lang="zh-CN" altLang="zh-CN" dirty="0">
              <a:latin typeface="微软雅黑" panose="020B0503020204020204" pitchFamily="34" charset="-122"/>
              <a:ea typeface="微软雅黑" panose="020B0503020204020204" pitchFamily="34" charset="-122"/>
            </a:endParaRPr>
          </a:p>
          <a:p>
            <a:pPr marL="285750" lvl="0" indent="-285750">
              <a:lnSpc>
                <a:spcPct val="150000"/>
              </a:lnSpc>
              <a:spcBef>
                <a:spcPts val="600"/>
              </a:spcBef>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如何设计一个高效的网络，能在小正样本数据集上有良好的分割效果，并且在时间效率上也比较高</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285750" lvl="0" indent="-285750">
              <a:lnSpc>
                <a:spcPct val="150000"/>
              </a:lnSpc>
              <a:spcBef>
                <a:spcPts val="600"/>
              </a:spcBef>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设计一个</a:t>
            </a:r>
            <a:r>
              <a:rPr lang="en-US" altLang="zh-CN" dirty="0">
                <a:latin typeface="微软雅黑" panose="020B0503020204020204" pitchFamily="34" charset="-122"/>
                <a:ea typeface="微软雅黑" panose="020B0503020204020204" pitchFamily="34" charset="-122"/>
              </a:rPr>
              <a:t>Cost Function</a:t>
            </a:r>
            <a:r>
              <a:rPr lang="zh-CN" altLang="zh-CN" dirty="0">
                <a:latin typeface="微软雅黑" panose="020B0503020204020204" pitchFamily="34" charset="-122"/>
                <a:ea typeface="微软雅黑" panose="020B0503020204020204" pitchFamily="34" charset="-122"/>
              </a:rPr>
              <a:t>来有效的训练、评估模型的优良程度，使得模型最终结果最优</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fltVal val="0"/>
                                          </p:val>
                                        </p:tav>
                                        <p:tav tm="100000">
                                          <p:val>
                                            <p:strVal val="#ppt_h"/>
                                          </p:val>
                                        </p:tav>
                                      </p:tavLst>
                                    </p:anim>
                                    <p:animEffect transition="in" filter="fade">
                                      <p:cBhvr>
                                        <p:cTn id="9" dur="500"/>
                                        <p:tgtEl>
                                          <p:spTgt spid="18434"/>
                                        </p:tgtEl>
                                      </p:cBhvr>
                                    </p:animEffect>
                                  </p:childTnLst>
                                </p:cTn>
                              </p:par>
                              <p:par>
                                <p:cTn id="10" presetID="53" presetClass="entr" presetSubtype="16" fill="hold" nodeType="withEffect">
                                  <p:stCondLst>
                                    <p:cond delay="0"/>
                                  </p:stCondLst>
                                  <p:childTnLst>
                                    <p:set>
                                      <p:cBhvr>
                                        <p:cTn id="11" dur="1" fill="hold">
                                          <p:stCondLst>
                                            <p:cond delay="0"/>
                                          </p:stCondLst>
                                        </p:cTn>
                                        <p:tgtEl>
                                          <p:spTgt spid="18435"/>
                                        </p:tgtEl>
                                        <p:attrNameLst>
                                          <p:attrName>style.visibility</p:attrName>
                                        </p:attrNameLst>
                                      </p:cBhvr>
                                      <p:to>
                                        <p:strVal val="visible"/>
                                      </p:to>
                                    </p:set>
                                    <p:anim calcmode="lin" valueType="num">
                                      <p:cBhvr>
                                        <p:cTn id="12" dur="500" fill="hold"/>
                                        <p:tgtEl>
                                          <p:spTgt spid="18435"/>
                                        </p:tgtEl>
                                        <p:attrNameLst>
                                          <p:attrName>ppt_w</p:attrName>
                                        </p:attrNameLst>
                                      </p:cBhvr>
                                      <p:tavLst>
                                        <p:tav tm="0">
                                          <p:val>
                                            <p:fltVal val="0"/>
                                          </p:val>
                                        </p:tav>
                                        <p:tav tm="100000">
                                          <p:val>
                                            <p:strVal val="#ppt_w"/>
                                          </p:val>
                                        </p:tav>
                                      </p:tavLst>
                                    </p:anim>
                                    <p:anim calcmode="lin" valueType="num">
                                      <p:cBhvr>
                                        <p:cTn id="13" dur="500" fill="hold"/>
                                        <p:tgtEl>
                                          <p:spTgt spid="18435"/>
                                        </p:tgtEl>
                                        <p:attrNameLst>
                                          <p:attrName>ppt_h</p:attrName>
                                        </p:attrNameLst>
                                      </p:cBhvr>
                                      <p:tavLst>
                                        <p:tav tm="0">
                                          <p:val>
                                            <p:fltVal val="0"/>
                                          </p:val>
                                        </p:tav>
                                        <p:tav tm="100000">
                                          <p:val>
                                            <p:strVal val="#ppt_h"/>
                                          </p:val>
                                        </p:tav>
                                      </p:tavLst>
                                    </p:anim>
                                    <p:animEffect transition="in" filter="fade">
                                      <p:cBhvr>
                                        <p:cTn id="14" dur="500"/>
                                        <p:tgtEl>
                                          <p:spTgt spid="1843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23"/>
          <p:cNvSpPr txBox="1">
            <a:spLocks noChangeArrowheads="1"/>
          </p:cNvSpPr>
          <p:nvPr/>
        </p:nvSpPr>
        <p:spPr bwMode="auto">
          <a:xfrm>
            <a:off x="739775" y="298450"/>
            <a:ext cx="27315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解决方案</a:t>
            </a:r>
            <a:r>
              <a:rPr lang="en-US" altLang="zh-CN" sz="2000" b="1" dirty="0">
                <a:solidFill>
                  <a:srgbClr val="F77258"/>
                </a:solidFill>
                <a:latin typeface="微软雅黑" panose="020B0503020204020204" pitchFamily="34" charset="-122"/>
                <a:ea typeface="微软雅黑" panose="020B0503020204020204" pitchFamily="34" charset="-122"/>
              </a:rPr>
              <a:t> – </a:t>
            </a:r>
            <a:r>
              <a:rPr lang="zh-CN" altLang="en-US" sz="2000" b="1" dirty="0">
                <a:solidFill>
                  <a:srgbClr val="F77258"/>
                </a:solidFill>
                <a:latin typeface="微软雅黑" panose="020B0503020204020204" pitchFamily="34" charset="-122"/>
                <a:ea typeface="微软雅黑" panose="020B0503020204020204" pitchFamily="34" charset="-122"/>
              </a:rPr>
              <a:t>设计模型</a:t>
            </a:r>
          </a:p>
        </p:txBody>
      </p:sp>
      <p:grpSp>
        <p:nvGrpSpPr>
          <p:cNvPr id="1741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文本框 1">
            <a:extLst>
              <a:ext uri="{FF2B5EF4-FFF2-40B4-BE49-F238E27FC236}">
                <a16:creationId xmlns:a16="http://schemas.microsoft.com/office/drawing/2014/main" id="{4E6067B8-B549-4950-B015-C55C87A1026A}"/>
              </a:ext>
            </a:extLst>
          </p:cNvPr>
          <p:cNvSpPr txBox="1"/>
          <p:nvPr/>
        </p:nvSpPr>
        <p:spPr>
          <a:xfrm>
            <a:off x="732366" y="1605497"/>
            <a:ext cx="10727267" cy="3829062"/>
          </a:xfrm>
          <a:prstGeom prst="rect">
            <a:avLst/>
          </a:prstGeom>
          <a:noFill/>
        </p:spPr>
        <p:txBody>
          <a:bodyPr wrap="square" rtlCol="0">
            <a:spAutoFit/>
          </a:bodyPr>
          <a:lstStyle/>
          <a:p>
            <a:pPr indent="468000">
              <a:lnSpc>
                <a:spcPct val="150000"/>
              </a:lnSpc>
              <a:spcAft>
                <a:spcPts val="1200"/>
              </a:spcAft>
            </a:pPr>
            <a:r>
              <a:rPr lang="zh-CN" altLang="zh-CN" dirty="0">
                <a:latin typeface="微软雅黑" panose="020B0503020204020204" pitchFamily="34" charset="-122"/>
                <a:ea typeface="微软雅黑" panose="020B0503020204020204" pitchFamily="34" charset="-122"/>
              </a:rPr>
              <a:t>我们改进了原始的</a:t>
            </a:r>
            <a:r>
              <a:rPr lang="en-US" altLang="zh-CN" dirty="0">
                <a:latin typeface="微软雅黑" panose="020B0503020204020204" pitchFamily="34" charset="-122"/>
                <a:ea typeface="微软雅黑" panose="020B0503020204020204" pitchFamily="34" charset="-122"/>
              </a:rPr>
              <a:t>U-Net</a:t>
            </a:r>
            <a:r>
              <a:rPr lang="zh-CN" altLang="zh-CN" dirty="0">
                <a:latin typeface="微软雅黑" panose="020B0503020204020204" pitchFamily="34" charset="-122"/>
                <a:ea typeface="微软雅黑" panose="020B0503020204020204" pitchFamily="34" charset="-122"/>
              </a:rPr>
              <a:t>模型作为我们的分割网络模型。因为</a:t>
            </a:r>
            <a:r>
              <a:rPr lang="en-US" altLang="zh-CN" dirty="0">
                <a:latin typeface="微软雅黑" panose="020B0503020204020204" pitchFamily="34" charset="-122"/>
                <a:ea typeface="微软雅黑" panose="020B0503020204020204" pitchFamily="34" charset="-122"/>
              </a:rPr>
              <a:t>U-Net</a:t>
            </a:r>
            <a:r>
              <a:rPr lang="zh-CN" altLang="zh-CN" dirty="0">
                <a:latin typeface="微软雅黑" panose="020B0503020204020204" pitchFamily="34" charset="-122"/>
                <a:ea typeface="微软雅黑" panose="020B0503020204020204" pitchFamily="34" charset="-122"/>
              </a:rPr>
              <a:t>网络较于“轻便、简洁”适用于小数据集上的图像分割，与此同时它也具有分割速度快的特点，所以</a:t>
            </a:r>
            <a:r>
              <a:rPr lang="en-US" altLang="zh-CN" dirty="0">
                <a:latin typeface="微软雅黑" panose="020B0503020204020204" pitchFamily="34" charset="-122"/>
                <a:ea typeface="微软雅黑" panose="020B0503020204020204" pitchFamily="34" charset="-122"/>
              </a:rPr>
              <a:t>U-Net</a:t>
            </a:r>
            <a:r>
              <a:rPr lang="zh-CN" altLang="zh-CN" dirty="0">
                <a:latin typeface="微软雅黑" panose="020B0503020204020204" pitchFamily="34" charset="-122"/>
                <a:ea typeface="微软雅黑" panose="020B0503020204020204" pitchFamily="34" charset="-122"/>
              </a:rPr>
              <a:t>经常用处医疗影像的分割。</a:t>
            </a:r>
          </a:p>
          <a:p>
            <a:pPr indent="468000">
              <a:lnSpc>
                <a:spcPct val="150000"/>
              </a:lnSpc>
              <a:spcAft>
                <a:spcPts val="1200"/>
              </a:spcAft>
            </a:pPr>
            <a:r>
              <a:rPr lang="zh-CN" altLang="zh-CN" dirty="0">
                <a:latin typeface="微软雅黑" panose="020B0503020204020204" pitchFamily="34" charset="-122"/>
                <a:ea typeface="微软雅黑" panose="020B0503020204020204" pitchFamily="34" charset="-122"/>
              </a:rPr>
              <a:t>我们将原始的</a:t>
            </a:r>
            <a:r>
              <a:rPr lang="en-US" altLang="zh-CN" dirty="0">
                <a:latin typeface="微软雅黑" panose="020B0503020204020204" pitchFamily="34" charset="-122"/>
                <a:ea typeface="微软雅黑" panose="020B0503020204020204" pitchFamily="34" charset="-122"/>
              </a:rPr>
              <a:t>2DU-Net</a:t>
            </a:r>
            <a:r>
              <a:rPr lang="zh-CN" altLang="zh-CN" dirty="0">
                <a:latin typeface="微软雅黑" panose="020B0503020204020204" pitchFamily="34" charset="-122"/>
                <a:ea typeface="微软雅黑" panose="020B0503020204020204" pitchFamily="34" charset="-122"/>
              </a:rPr>
              <a:t>改进成</a:t>
            </a:r>
            <a:r>
              <a:rPr lang="en-US" altLang="zh-CN" dirty="0">
                <a:latin typeface="微软雅黑" panose="020B0503020204020204" pitchFamily="34" charset="-122"/>
                <a:ea typeface="微软雅黑" panose="020B0503020204020204" pitchFamily="34" charset="-122"/>
              </a:rPr>
              <a:t>3D</a:t>
            </a:r>
            <a:r>
              <a:rPr lang="zh-CN" altLang="zh-CN" dirty="0">
                <a:latin typeface="微软雅黑" panose="020B0503020204020204" pitchFamily="34" charset="-122"/>
                <a:ea typeface="微软雅黑" panose="020B0503020204020204" pitchFamily="34" charset="-122"/>
              </a:rPr>
              <a:t>的模型，目的是为了充分利用</a:t>
            </a:r>
            <a:r>
              <a:rPr lang="en-US" altLang="zh-CN" dirty="0">
                <a:latin typeface="微软雅黑" panose="020B0503020204020204" pitchFamily="34" charset="-122"/>
                <a:ea typeface="微软雅黑" panose="020B0503020204020204" pitchFamily="34" charset="-122"/>
              </a:rPr>
              <a:t>MRI</a:t>
            </a:r>
            <a:r>
              <a:rPr lang="zh-CN" altLang="zh-CN" dirty="0">
                <a:latin typeface="微软雅黑" panose="020B0503020204020204" pitchFamily="34" charset="-122"/>
                <a:ea typeface="微软雅黑" panose="020B0503020204020204" pitchFamily="34" charset="-122"/>
              </a:rPr>
              <a:t>影像的空间信息，</a:t>
            </a:r>
            <a:r>
              <a:rPr lang="en-US" altLang="zh-CN" dirty="0">
                <a:latin typeface="微软雅黑" panose="020B0503020204020204" pitchFamily="34" charset="-122"/>
                <a:ea typeface="微软雅黑" panose="020B0503020204020204" pitchFamily="34" charset="-122"/>
              </a:rPr>
              <a:t>3D</a:t>
            </a:r>
            <a:r>
              <a:rPr lang="zh-CN" altLang="zh-CN" dirty="0">
                <a:latin typeface="微软雅黑" panose="020B0503020204020204" pitchFamily="34" charset="-122"/>
                <a:ea typeface="微软雅黑" panose="020B0503020204020204" pitchFamily="34" charset="-122"/>
              </a:rPr>
              <a:t>信息有利于神经网络模型提取更多更有效的特征（</a:t>
            </a:r>
            <a:r>
              <a:rPr lang="en-US" altLang="zh-CN" dirty="0">
                <a:latin typeface="微软雅黑" panose="020B0503020204020204" pitchFamily="34" charset="-122"/>
                <a:ea typeface="微软雅黑" panose="020B0503020204020204" pitchFamily="34" charset="-122"/>
              </a:rPr>
              <a:t>Feature</a:t>
            </a:r>
            <a:r>
              <a:rPr lang="zh-CN" altLang="zh-CN" dirty="0">
                <a:latin typeface="微软雅黑" panose="020B0503020204020204" pitchFamily="34" charset="-122"/>
                <a:ea typeface="微软雅黑" panose="020B0503020204020204" pitchFamily="34" charset="-122"/>
              </a:rPr>
              <a:t>）。</a:t>
            </a:r>
          </a:p>
          <a:p>
            <a:pPr indent="468000">
              <a:lnSpc>
                <a:spcPct val="150000"/>
              </a:lnSpc>
              <a:spcAft>
                <a:spcPts val="1200"/>
              </a:spcAft>
            </a:pPr>
            <a:r>
              <a:rPr lang="zh-CN" altLang="zh-CN" dirty="0">
                <a:latin typeface="微软雅黑" panose="020B0503020204020204" pitchFamily="34" charset="-122"/>
                <a:ea typeface="微软雅黑" panose="020B0503020204020204" pitchFamily="34" charset="-122"/>
              </a:rPr>
              <a:t>由之前数据探索阶段确定的海马体大小，以及采样数据大维度，我们修改了</a:t>
            </a:r>
            <a:r>
              <a:rPr lang="en-US" altLang="zh-CN" dirty="0">
                <a:latin typeface="微软雅黑" panose="020B0503020204020204" pitchFamily="34" charset="-122"/>
                <a:ea typeface="微软雅黑" panose="020B0503020204020204" pitchFamily="34" charset="-122"/>
              </a:rPr>
              <a:t>U-Net</a:t>
            </a:r>
            <a:r>
              <a:rPr lang="zh-CN" altLang="zh-CN" dirty="0">
                <a:latin typeface="微软雅黑" panose="020B0503020204020204" pitchFamily="34" charset="-122"/>
                <a:ea typeface="微软雅黑" panose="020B0503020204020204" pitchFamily="34" charset="-122"/>
              </a:rPr>
              <a:t>的网络结构，我们使用的是我们使用了三个梯度的网络结构，再每一个梯度中我们增加了更多的</a:t>
            </a:r>
            <a:r>
              <a:rPr lang="en-US" altLang="zh-CN" dirty="0">
                <a:latin typeface="微软雅黑" panose="020B0503020204020204" pitchFamily="34" charset="-122"/>
                <a:ea typeface="微软雅黑" panose="020B0503020204020204" pitchFamily="34" charset="-122"/>
              </a:rPr>
              <a:t>Convolution</a:t>
            </a:r>
            <a:r>
              <a:rPr lang="zh-CN" altLang="zh-CN" dirty="0">
                <a:latin typeface="微软雅黑" panose="020B0503020204020204" pitchFamily="34" charset="-122"/>
                <a:ea typeface="微软雅黑" panose="020B0503020204020204" pitchFamily="34" charset="-122"/>
              </a:rPr>
              <a:t>层来提取更多的特征，我们也修剪了各层的</a:t>
            </a:r>
            <a:r>
              <a:rPr lang="en-US" altLang="zh-CN" dirty="0">
                <a:latin typeface="微软雅黑" panose="020B0503020204020204" pitchFamily="34" charset="-122"/>
                <a:ea typeface="微软雅黑" panose="020B0503020204020204" pitchFamily="34" charset="-122"/>
              </a:rPr>
              <a:t>feature map </a:t>
            </a:r>
            <a:r>
              <a:rPr lang="zh-CN" altLang="zh-CN" dirty="0">
                <a:latin typeface="微软雅黑" panose="020B0503020204020204" pitchFamily="34" charset="-122"/>
                <a:ea typeface="微软雅黑" panose="020B0503020204020204" pitchFamily="34" charset="-122"/>
              </a:rPr>
              <a:t>的个数以适应我们项目的要求。</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animEffect transition="in" filter="fade">
                                      <p:cBhvr>
                                        <p:cTn id="9" dur="500"/>
                                        <p:tgtEl>
                                          <p:spTgt spid="174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411"/>
                                        </p:tgtEl>
                                        <p:attrNameLst>
                                          <p:attrName>style.visibility</p:attrName>
                                        </p:attrNameLst>
                                      </p:cBhvr>
                                      <p:to>
                                        <p:strVal val="visible"/>
                                      </p:to>
                                    </p:set>
                                    <p:anim calcmode="lin" valueType="num">
                                      <p:cBhvr>
                                        <p:cTn id="12" dur="500" fill="hold"/>
                                        <p:tgtEl>
                                          <p:spTgt spid="17411"/>
                                        </p:tgtEl>
                                        <p:attrNameLst>
                                          <p:attrName>ppt_w</p:attrName>
                                        </p:attrNameLst>
                                      </p:cBhvr>
                                      <p:tavLst>
                                        <p:tav tm="0">
                                          <p:val>
                                            <p:fltVal val="0"/>
                                          </p:val>
                                        </p:tav>
                                        <p:tav tm="100000">
                                          <p:val>
                                            <p:strVal val="#ppt_w"/>
                                          </p:val>
                                        </p:tav>
                                      </p:tavLst>
                                    </p:anim>
                                    <p:anim calcmode="lin" valueType="num">
                                      <p:cBhvr>
                                        <p:cTn id="13" dur="500" fill="hold"/>
                                        <p:tgtEl>
                                          <p:spTgt spid="17411"/>
                                        </p:tgtEl>
                                        <p:attrNameLst>
                                          <p:attrName>ppt_h</p:attrName>
                                        </p:attrNameLst>
                                      </p:cBhvr>
                                      <p:tavLst>
                                        <p:tav tm="0">
                                          <p:val>
                                            <p:fltVal val="0"/>
                                          </p:val>
                                        </p:tav>
                                        <p:tav tm="100000">
                                          <p:val>
                                            <p:strVal val="#ppt_h"/>
                                          </p:val>
                                        </p:tav>
                                      </p:tavLst>
                                    </p:anim>
                                    <p:animEffect transition="in" filter="fade">
                                      <p:cBhvr>
                                        <p:cTn id="14" dur="500"/>
                                        <p:tgtEl>
                                          <p:spTgt spid="17411"/>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23"/>
          <p:cNvSpPr txBox="1">
            <a:spLocks noChangeArrowheads="1"/>
          </p:cNvSpPr>
          <p:nvPr/>
        </p:nvSpPr>
        <p:spPr bwMode="auto">
          <a:xfrm>
            <a:off x="739774" y="298450"/>
            <a:ext cx="3197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解决方案 </a:t>
            </a:r>
            <a:r>
              <a:rPr lang="en-US" altLang="zh-CN" sz="2000" b="1" dirty="0">
                <a:solidFill>
                  <a:srgbClr val="F77258"/>
                </a:solidFill>
                <a:latin typeface="微软雅黑" panose="020B0503020204020204" pitchFamily="34" charset="-122"/>
                <a:ea typeface="微软雅黑" panose="020B0503020204020204" pitchFamily="34" charset="-122"/>
              </a:rPr>
              <a:t>– </a:t>
            </a:r>
            <a:r>
              <a:rPr lang="zh-CN" altLang="en-US" sz="2000" b="1" dirty="0">
                <a:solidFill>
                  <a:srgbClr val="F77258"/>
                </a:solidFill>
                <a:latin typeface="微软雅黑" panose="020B0503020204020204" pitchFamily="34" charset="-122"/>
                <a:ea typeface="微软雅黑" panose="020B0503020204020204" pitchFamily="34" charset="-122"/>
              </a:rPr>
              <a:t>损失函数设计</a:t>
            </a:r>
          </a:p>
        </p:txBody>
      </p:sp>
      <p:grpSp>
        <p:nvGrpSpPr>
          <p:cNvPr id="1945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F769F1C-4D61-4F8D-AB99-068E13F9EA2B}"/>
                  </a:ext>
                </a:extLst>
              </p:cNvPr>
              <p:cNvSpPr txBox="1"/>
              <p:nvPr/>
            </p:nvSpPr>
            <p:spPr>
              <a:xfrm>
                <a:off x="330994" y="1658480"/>
                <a:ext cx="11530012" cy="362772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对于海马体分割的问题</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我们利用</a:t>
                </a:r>
                <a:r>
                  <a:rPr lang="en-US" altLang="zh-CN" dirty="0">
                    <a:latin typeface="微软雅黑" panose="020B0503020204020204" pitchFamily="34" charset="-122"/>
                    <a:ea typeface="微软雅黑" panose="020B0503020204020204" pitchFamily="34" charset="-122"/>
                  </a:rPr>
                  <a:t>Dice</a:t>
                </a:r>
                <a:r>
                  <a:rPr lang="zh-CN" altLang="zh-CN" dirty="0">
                    <a:latin typeface="微软雅黑" panose="020B0503020204020204" pitchFamily="34" charset="-122"/>
                    <a:ea typeface="微软雅黑" panose="020B0503020204020204" pitchFamily="34" charset="-122"/>
                  </a:rPr>
                  <a:t>系数设计了一个</a:t>
                </a:r>
                <a:r>
                  <a:rPr lang="en-US" altLang="zh-CN" dirty="0">
                    <a:latin typeface="微软雅黑" panose="020B0503020204020204" pitchFamily="34" charset="-122"/>
                    <a:ea typeface="微软雅黑" panose="020B0503020204020204" pitchFamily="34" charset="-122"/>
                  </a:rPr>
                  <a:t>Cost Function</a:t>
                </a:r>
                <a:r>
                  <a:rPr lang="zh-CN" altLang="zh-CN" dirty="0">
                    <a:latin typeface="微软雅黑" panose="020B0503020204020204" pitchFamily="34" charset="-122"/>
                    <a:ea typeface="微软雅黑" panose="020B0503020204020204" pitchFamily="34" charset="-122"/>
                  </a:rPr>
                  <a:t>，该函数会以一定比例共同计算背景的</a:t>
                </a:r>
                <a:r>
                  <a:rPr lang="en-US" altLang="zh-CN" dirty="0">
                    <a:latin typeface="微软雅黑" panose="020B0503020204020204" pitchFamily="34" charset="-122"/>
                    <a:ea typeface="微软雅黑" panose="020B0503020204020204" pitchFamily="34" charset="-122"/>
                  </a:rPr>
                  <a:t>Dice loss</a:t>
                </a:r>
                <a:r>
                  <a:rPr lang="zh-CN" altLang="zh-CN" dirty="0">
                    <a:latin typeface="微软雅黑" panose="020B0503020204020204" pitchFamily="34" charset="-122"/>
                    <a:ea typeface="微软雅黑" panose="020B0503020204020204" pitchFamily="34" charset="-122"/>
                  </a:rPr>
                  <a:t>以及海马体的</a:t>
                </a:r>
                <a:r>
                  <a:rPr lang="en-US" altLang="zh-CN" dirty="0">
                    <a:latin typeface="微软雅黑" panose="020B0503020204020204" pitchFamily="34" charset="-122"/>
                    <a:ea typeface="微软雅黑" panose="020B0503020204020204" pitchFamily="34" charset="-122"/>
                  </a:rPr>
                  <a:t>Dice loss</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-log(x)</a:t>
                </a:r>
                <a:r>
                  <a:rPr lang="zh-CN" altLang="zh-CN" dirty="0">
                    <a:latin typeface="微软雅黑" panose="020B0503020204020204" pitchFamily="34" charset="-122"/>
                    <a:ea typeface="微软雅黑" panose="020B0503020204020204" pitchFamily="34" charset="-122"/>
                  </a:rPr>
                  <a:t>函数对</a:t>
                </a:r>
                <a:r>
                  <a:rPr lang="en-US" altLang="zh-CN" dirty="0">
                    <a:latin typeface="微软雅黑" panose="020B0503020204020204" pitchFamily="34" charset="-122"/>
                    <a:ea typeface="微软雅黑" panose="020B0503020204020204" pitchFamily="34" charset="-122"/>
                  </a:rPr>
                  <a:t>Dice loss</a:t>
                </a:r>
                <a:r>
                  <a:rPr lang="zh-CN" altLang="zh-CN" dirty="0">
                    <a:latin typeface="微软雅黑" panose="020B0503020204020204" pitchFamily="34" charset="-122"/>
                    <a:ea typeface="微软雅黑" panose="020B0503020204020204" pitchFamily="34" charset="-122"/>
                  </a:rPr>
                  <a:t>进行平滑处理</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并且使用</a:t>
                </a:r>
                <a:r>
                  <a:rPr lang="en-US" altLang="zh-CN" dirty="0">
                    <a:latin typeface="微软雅黑" panose="020B0503020204020204" pitchFamily="34" charset="-122"/>
                    <a:ea typeface="微软雅黑" panose="020B0503020204020204" pitchFamily="34" charset="-122"/>
                  </a:rPr>
                  <a:t>L2 regularization</a:t>
                </a:r>
                <a:r>
                  <a:rPr lang="zh-CN" altLang="zh-CN" dirty="0">
                    <a:latin typeface="微软雅黑" panose="020B0503020204020204" pitchFamily="34" charset="-122"/>
                    <a:ea typeface="微软雅黑" panose="020B0503020204020204" pitchFamily="34" charset="-122"/>
                  </a:rPr>
                  <a:t>进行权重的正规化，防止模型</a:t>
                </a:r>
                <a:r>
                  <a:rPr lang="en-US" altLang="zh-CN" dirty="0">
                    <a:latin typeface="微软雅黑" panose="020B0503020204020204" pitchFamily="34" charset="-122"/>
                    <a:ea typeface="微软雅黑" panose="020B0503020204020204" pitchFamily="34" charset="-122"/>
                  </a:rPr>
                  <a:t>Overfitting</a:t>
                </a:r>
                <a:r>
                  <a:rPr lang="zh-CN" altLang="zh-CN" dirty="0">
                    <a:latin typeface="微软雅黑" panose="020B0503020204020204" pitchFamily="34" charset="-122"/>
                    <a:ea typeface="微软雅黑" panose="020B0503020204020204" pitchFamily="34" charset="-122"/>
                  </a:rPr>
                  <a:t>，公式如下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Cost</m:t>
                      </m:r>
                      <m:r>
                        <a:rPr lang="en-US" altLang="zh-CN">
                          <a:latin typeface="Cambria Math" panose="02040503050406030204" pitchFamily="18" charset="0"/>
                        </a:rPr>
                        <m:t> </m:t>
                      </m:r>
                      <m:r>
                        <m:rPr>
                          <m:sty m:val="p"/>
                        </m:rPr>
                        <a:rPr lang="en-US" altLang="zh-CN">
                          <a:latin typeface="Cambria Math" panose="02040503050406030204" pitchFamily="18" charset="0"/>
                        </a:rPr>
                        <m:t>Function</m:t>
                      </m:r>
                      <m:r>
                        <a:rPr lang="en-US" altLang="zh-CN">
                          <a:latin typeface="Cambria Math" panose="02040503050406030204" pitchFamily="18" charset="0"/>
                        </a:rPr>
                        <m:t>= </m:t>
                      </m:r>
                      <m:r>
                        <m:rPr>
                          <m:sty m:val="p"/>
                        </m:rPr>
                        <a:rPr lang="en-US" altLang="zh-CN">
                          <a:latin typeface="Cambria Math" panose="02040503050406030204" pitchFamily="18" charset="0"/>
                        </a:rPr>
                        <m:t>α</m:t>
                      </m:r>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2</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𝐻</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𝐻</m:t>
                                          </m:r>
                                        </m:sub>
                                      </m:sSub>
                                    </m:e>
                                  </m:d>
                                  <m:r>
                                    <a:rPr lang="en-US" altLang="zh-CN" i="1">
                                      <a:latin typeface="Cambria Math" panose="02040503050406030204" pitchFamily="18" charset="0"/>
                                    </a:rPr>
                                    <m:t>+</m:t>
                                  </m:r>
                                  <m:r>
                                    <a:rPr lang="en-US" altLang="zh-CN" i="1">
                                      <a:latin typeface="Cambria Math" panose="02040503050406030204" pitchFamily="18" charset="0"/>
                                    </a:rPr>
                                    <m:t>𝑆𝑚𝑜𝑜𝑡h</m:t>
                                  </m:r>
                                </m:num>
                                <m:den>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𝐻</m:t>
                                          </m:r>
                                        </m:sub>
                                      </m:sSub>
                                    </m:e>
                                  </m:d>
                                  <m:r>
                                    <a:rPr lang="en-US" altLang="zh-CN" i="1">
                                      <a:latin typeface="Cambria Math" panose="02040503050406030204" pitchFamily="18" charset="0"/>
                                    </a:rPr>
                                    <m:t>+ </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𝐻</m:t>
                                          </m:r>
                                        </m:sub>
                                      </m:sSub>
                                    </m:e>
                                  </m:d>
                                  <m:r>
                                    <a:rPr lang="en-US" altLang="zh-CN" i="1">
                                      <a:latin typeface="Cambria Math" panose="02040503050406030204" pitchFamily="18" charset="0"/>
                                    </a:rPr>
                                    <m:t>+</m:t>
                                  </m:r>
                                  <m:r>
                                    <a:rPr lang="en-US" altLang="zh-CN" i="1">
                                      <a:latin typeface="Cambria Math" panose="02040503050406030204" pitchFamily="18" charset="0"/>
                                    </a:rPr>
                                    <m:t>𝑆𝑚𝑜𝑜𝑡h</m:t>
                                  </m:r>
                                </m:den>
                              </m:f>
                            </m:e>
                          </m:d>
                        </m:e>
                      </m:func>
                      <m:r>
                        <a:rPr lang="en-US" altLang="zh-CN" i="1">
                          <a:latin typeface="Cambria Math" panose="02040503050406030204" pitchFamily="18" charset="0"/>
                        </a:rPr>
                        <m:t>+ </m:t>
                      </m:r>
                      <m:d>
                        <m:dPr>
                          <m:ctrlPr>
                            <a:rPr lang="zh-CN" altLang="zh-CN" i="1">
                              <a:latin typeface="Cambria Math" panose="02040503050406030204" pitchFamily="18" charset="0"/>
                            </a:rPr>
                          </m:ctrlPr>
                        </m:dPr>
                        <m:e>
                          <m:r>
                            <a:rPr lang="en-US" altLang="zh-CN">
                              <a:latin typeface="Cambria Math" panose="02040503050406030204" pitchFamily="18" charset="0"/>
                            </a:rPr>
                            <m:t>1</m:t>
                          </m:r>
                          <m:r>
                            <a:rPr lang="en-US" altLang="zh-CN" i="1">
                              <a:latin typeface="Cambria Math" panose="02040503050406030204" pitchFamily="18" charset="0"/>
                            </a:rPr>
                            <m:t>−</m:t>
                          </m:r>
                          <m:r>
                            <m:rPr>
                              <m:sty m:val="p"/>
                            </m:rPr>
                            <a:rPr lang="en-US" altLang="zh-CN">
                              <a:latin typeface="Cambria Math" panose="02040503050406030204" pitchFamily="18" charset="0"/>
                            </a:rPr>
                            <m:t>α</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2</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𝐵</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𝐵</m:t>
                                          </m:r>
                                        </m:sub>
                                      </m:sSub>
                                    </m:e>
                                  </m:d>
                                  <m:r>
                                    <a:rPr lang="en-US" altLang="zh-CN" i="1">
                                      <a:latin typeface="Cambria Math" panose="02040503050406030204" pitchFamily="18" charset="0"/>
                                    </a:rPr>
                                    <m:t>+</m:t>
                                  </m:r>
                                  <m:r>
                                    <a:rPr lang="en-US" altLang="zh-CN" i="1">
                                      <a:latin typeface="Cambria Math" panose="02040503050406030204" pitchFamily="18" charset="0"/>
                                    </a:rPr>
                                    <m:t>𝑆𝑚𝑜𝑜𝑡h</m:t>
                                  </m:r>
                                </m:num>
                                <m:den>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𝐵</m:t>
                                          </m:r>
                                        </m:sub>
                                      </m:sSub>
                                    </m:e>
                                  </m:d>
                                  <m:r>
                                    <a:rPr lang="en-US" altLang="zh-CN" i="1">
                                      <a:latin typeface="Cambria Math" panose="02040503050406030204" pitchFamily="18" charset="0"/>
                                    </a:rPr>
                                    <m:t>+ </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𝐵</m:t>
                                          </m:r>
                                        </m:sub>
                                      </m:sSub>
                                    </m:e>
                                  </m:d>
                                  <m:r>
                                    <a:rPr lang="en-US" altLang="zh-CN" i="1">
                                      <a:latin typeface="Cambria Math" panose="02040503050406030204" pitchFamily="18" charset="0"/>
                                    </a:rPr>
                                    <m:t>+</m:t>
                                  </m:r>
                                  <m:r>
                                    <a:rPr lang="en-US" altLang="zh-CN" i="1">
                                      <a:latin typeface="Cambria Math" panose="02040503050406030204" pitchFamily="18" charset="0"/>
                                    </a:rPr>
                                    <m:t>𝑆𝑚𝑜𝑜𝑡h</m:t>
                                  </m:r>
                                </m:den>
                              </m:f>
                            </m:e>
                          </m:d>
                        </m:e>
                      </m:func>
                      <m:r>
                        <a:rPr lang="en-US" altLang="zh-CN" i="1">
                          <a:latin typeface="Cambria Math" panose="02040503050406030204" pitchFamily="18" charset="0"/>
                        </a:rPr>
                        <m:t>+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up/>
                        <m:e>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𝑖𝑗</m:t>
                                      </m:r>
                                    </m:sub>
                                  </m:sSub>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e>
                      </m:nary>
                    </m:oMath>
                  </m:oMathPara>
                </a14:m>
                <a:endParaRPr lang="en-US" altLang="zh-CN" dirty="0">
                  <a:latin typeface="微软雅黑" panose="020B0503020204020204" pitchFamily="34" charset="-122"/>
                  <a:ea typeface="微软雅黑" panose="020B0503020204020204" pitchFamily="34" charset="-122"/>
                </a:endParaRPr>
              </a:p>
              <a:p>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𝐻</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𝐻</m:t>
                        </m:r>
                      </m:sub>
                    </m:sSub>
                  </m:oMath>
                </a14:m>
                <a:r>
                  <a:rPr lang="zh-CN" altLang="zh-CN" dirty="0">
                    <a:latin typeface="微软雅黑" panose="020B0503020204020204" pitchFamily="34" charset="-122"/>
                    <a:ea typeface="微软雅黑" panose="020B0503020204020204" pitchFamily="34" charset="-122"/>
                  </a:rPr>
                  <a:t>分别为海马体的分割图和真实的海马体分割图，</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𝐵</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𝐵</m:t>
                        </m:r>
                      </m:sub>
                    </m:sSub>
                  </m:oMath>
                </a14:m>
                <a:r>
                  <a:rPr lang="zh-CN" altLang="zh-CN" dirty="0">
                    <a:latin typeface="微软雅黑" panose="020B0503020204020204" pitchFamily="34" charset="-122"/>
                    <a:ea typeface="微软雅黑" panose="020B0503020204020204" pitchFamily="34" charset="-122"/>
                  </a:rPr>
                  <a:t>分别为背景的分割图和真实的背景分割图。</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pPr lvl="4"/>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6F769F1C-4D61-4F8D-AB99-068E13F9EA2B}"/>
                  </a:ext>
                </a:extLst>
              </p:cNvPr>
              <p:cNvSpPr txBox="1">
                <a:spLocks noRot="1" noChangeAspect="1" noMove="1" noResize="1" noEditPoints="1" noAdjustHandles="1" noChangeArrowheads="1" noChangeShapeType="1" noTextEdit="1"/>
              </p:cNvSpPr>
              <p:nvPr/>
            </p:nvSpPr>
            <p:spPr>
              <a:xfrm>
                <a:off x="330994" y="1658480"/>
                <a:ext cx="11530012" cy="3627724"/>
              </a:xfrm>
              <a:prstGeom prst="rect">
                <a:avLst/>
              </a:prstGeom>
              <a:blipFill>
                <a:blip r:embed="rId2"/>
                <a:stretch>
                  <a:fillRect l="-423" t="-84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ppt_w</p:attrName>
                                        </p:attrNameLst>
                                      </p:cBhvr>
                                      <p:tavLst>
                                        <p:tav tm="0">
                                          <p:val>
                                            <p:fltVal val="0"/>
                                          </p:val>
                                        </p:tav>
                                        <p:tav tm="100000">
                                          <p:val>
                                            <p:strVal val="#ppt_w"/>
                                          </p:val>
                                        </p:tav>
                                      </p:tavLst>
                                    </p:anim>
                                    <p:anim calcmode="lin" valueType="num">
                                      <p:cBhvr>
                                        <p:cTn id="8" dur="500" fill="hold"/>
                                        <p:tgtEl>
                                          <p:spTgt spid="19458"/>
                                        </p:tgtEl>
                                        <p:attrNameLst>
                                          <p:attrName>ppt_h</p:attrName>
                                        </p:attrNameLst>
                                      </p:cBhvr>
                                      <p:tavLst>
                                        <p:tav tm="0">
                                          <p:val>
                                            <p:fltVal val="0"/>
                                          </p:val>
                                        </p:tav>
                                        <p:tav tm="100000">
                                          <p:val>
                                            <p:strVal val="#ppt_h"/>
                                          </p:val>
                                        </p:tav>
                                      </p:tavLst>
                                    </p:anim>
                                    <p:animEffect transition="in" filter="fade">
                                      <p:cBhvr>
                                        <p:cTn id="9" dur="500"/>
                                        <p:tgtEl>
                                          <p:spTgt spid="19458"/>
                                        </p:tgtEl>
                                      </p:cBhvr>
                                    </p:animEffect>
                                  </p:childTnLst>
                                </p:cTn>
                              </p:par>
                              <p:par>
                                <p:cTn id="10" presetID="53" presetClass="entr" presetSubtype="16" fill="hold" nodeType="withEffect">
                                  <p:stCondLst>
                                    <p:cond delay="0"/>
                                  </p:stCondLst>
                                  <p:childTnLst>
                                    <p:set>
                                      <p:cBhvr>
                                        <p:cTn id="11" dur="1" fill="hold">
                                          <p:stCondLst>
                                            <p:cond delay="0"/>
                                          </p:stCondLst>
                                        </p:cTn>
                                        <p:tgtEl>
                                          <p:spTgt spid="19459"/>
                                        </p:tgtEl>
                                        <p:attrNameLst>
                                          <p:attrName>style.visibility</p:attrName>
                                        </p:attrNameLst>
                                      </p:cBhvr>
                                      <p:to>
                                        <p:strVal val="visible"/>
                                      </p:to>
                                    </p:set>
                                    <p:anim calcmode="lin" valueType="num">
                                      <p:cBhvr>
                                        <p:cTn id="12" dur="500" fill="hold"/>
                                        <p:tgtEl>
                                          <p:spTgt spid="19459"/>
                                        </p:tgtEl>
                                        <p:attrNameLst>
                                          <p:attrName>ppt_w</p:attrName>
                                        </p:attrNameLst>
                                      </p:cBhvr>
                                      <p:tavLst>
                                        <p:tav tm="0">
                                          <p:val>
                                            <p:fltVal val="0"/>
                                          </p:val>
                                        </p:tav>
                                        <p:tav tm="100000">
                                          <p:val>
                                            <p:strVal val="#ppt_w"/>
                                          </p:val>
                                        </p:tav>
                                      </p:tavLst>
                                    </p:anim>
                                    <p:anim calcmode="lin" valueType="num">
                                      <p:cBhvr>
                                        <p:cTn id="13" dur="500" fill="hold"/>
                                        <p:tgtEl>
                                          <p:spTgt spid="19459"/>
                                        </p:tgtEl>
                                        <p:attrNameLst>
                                          <p:attrName>ppt_h</p:attrName>
                                        </p:attrNameLst>
                                      </p:cBhvr>
                                      <p:tavLst>
                                        <p:tav tm="0">
                                          <p:val>
                                            <p:fltVal val="0"/>
                                          </p:val>
                                        </p:tav>
                                        <p:tav tm="100000">
                                          <p:val>
                                            <p:strVal val="#ppt_h"/>
                                          </p:val>
                                        </p:tav>
                                      </p:tavLst>
                                    </p:anim>
                                    <p:animEffect transition="in" filter="fade">
                                      <p:cBhvr>
                                        <p:cTn id="14" dur="500"/>
                                        <p:tgtEl>
                                          <p:spTgt spid="1945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23"/>
          <p:cNvSpPr txBox="1">
            <a:spLocks noChangeArrowheads="1"/>
          </p:cNvSpPr>
          <p:nvPr/>
        </p:nvSpPr>
        <p:spPr bwMode="auto">
          <a:xfrm>
            <a:off x="739774" y="298450"/>
            <a:ext cx="3197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F77258"/>
                </a:solidFill>
                <a:latin typeface="微软雅黑" panose="020B0503020204020204" pitchFamily="34" charset="-122"/>
                <a:ea typeface="微软雅黑" panose="020B0503020204020204" pitchFamily="34" charset="-122"/>
              </a:rPr>
              <a:t>解决方案 </a:t>
            </a:r>
            <a:r>
              <a:rPr lang="en-US" altLang="zh-CN" sz="2000" b="1" dirty="0">
                <a:solidFill>
                  <a:srgbClr val="F77258"/>
                </a:solidFill>
                <a:latin typeface="微软雅黑" panose="020B0503020204020204" pitchFamily="34" charset="-122"/>
                <a:ea typeface="微软雅黑" panose="020B0503020204020204" pitchFamily="34" charset="-122"/>
              </a:rPr>
              <a:t>– </a:t>
            </a:r>
            <a:r>
              <a:rPr lang="zh-CN" altLang="en-US" sz="2000" b="1" dirty="0">
                <a:solidFill>
                  <a:srgbClr val="F77258"/>
                </a:solidFill>
                <a:latin typeface="微软雅黑" panose="020B0503020204020204" pitchFamily="34" charset="-122"/>
                <a:ea typeface="微软雅黑" panose="020B0503020204020204" pitchFamily="34" charset="-122"/>
              </a:rPr>
              <a:t>测试指标制定</a:t>
            </a:r>
          </a:p>
        </p:txBody>
      </p:sp>
      <p:grpSp>
        <p:nvGrpSpPr>
          <p:cNvPr id="1945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F769F1C-4D61-4F8D-AB99-068E13F9EA2B}"/>
                  </a:ext>
                </a:extLst>
              </p:cNvPr>
              <p:cNvSpPr txBox="1"/>
              <p:nvPr/>
            </p:nvSpPr>
            <p:spPr>
              <a:xfrm>
                <a:off x="1505611" y="1338279"/>
                <a:ext cx="9180777" cy="2889124"/>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测试指标</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Dice</m:t>
                      </m:r>
                      <m:r>
                        <a:rPr lang="en-US" altLang="zh-CN">
                          <a:latin typeface="Cambria Math" panose="02040503050406030204" pitchFamily="18" charset="0"/>
                        </a:rPr>
                        <m:t> </m:t>
                      </m:r>
                      <m:r>
                        <m:rPr>
                          <m:sty m:val="p"/>
                        </m:rPr>
                        <a:rPr lang="en-US" altLang="zh-CN">
                          <a:latin typeface="Cambria Math" panose="02040503050406030204" pitchFamily="18" charset="0"/>
                        </a:rPr>
                        <m:t>accuracy</m:t>
                      </m:r>
                      <m:r>
                        <a:rPr lang="en-US" altLang="zh-CN">
                          <a:latin typeface="Cambria Math" panose="02040503050406030204" pitchFamily="18" charset="0"/>
                        </a:rPr>
                        <m:t>= </m:t>
                      </m:r>
                      <m:f>
                        <m:fPr>
                          <m:ctrlPr>
                            <a:rPr lang="zh-CN" altLang="zh-CN" i="1">
                              <a:latin typeface="Cambria Math" panose="02040503050406030204" pitchFamily="18" charset="0"/>
                            </a:rPr>
                          </m:ctrlPr>
                        </m:fPr>
                        <m:num>
                          <m:r>
                            <a:rPr lang="en-US" altLang="zh-CN" i="1">
                              <a:latin typeface="Cambria Math" panose="02040503050406030204" pitchFamily="18" charset="0"/>
                            </a:rPr>
                            <m:t>2</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𝐻</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𝐻</m:t>
                                  </m:r>
                                </m:sub>
                              </m:sSub>
                            </m:e>
                          </m:d>
                          <m:r>
                            <a:rPr lang="en-US" altLang="zh-CN" i="1">
                              <a:latin typeface="Cambria Math" panose="02040503050406030204" pitchFamily="18" charset="0"/>
                            </a:rPr>
                            <m:t>+</m:t>
                          </m:r>
                          <m:r>
                            <a:rPr lang="en-US" altLang="zh-CN" i="1">
                              <a:latin typeface="Cambria Math" panose="02040503050406030204" pitchFamily="18" charset="0"/>
                            </a:rPr>
                            <m:t>𝑆𝑚𝑜𝑜𝑡h</m:t>
                          </m:r>
                        </m:num>
                        <m:den>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𝐻</m:t>
                                  </m:r>
                                </m:sub>
                              </m:sSub>
                            </m:e>
                          </m:d>
                          <m:r>
                            <a:rPr lang="en-US" altLang="zh-CN" i="1">
                              <a:latin typeface="Cambria Math" panose="02040503050406030204" pitchFamily="18" charset="0"/>
                            </a:rPr>
                            <m:t>+ </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𝐻</m:t>
                                  </m:r>
                                </m:sub>
                              </m:sSub>
                            </m:e>
                          </m:d>
                          <m:r>
                            <a:rPr lang="en-US" altLang="zh-CN" i="1">
                              <a:latin typeface="Cambria Math" panose="02040503050406030204" pitchFamily="18" charset="0"/>
                            </a:rPr>
                            <m:t>+</m:t>
                          </m:r>
                          <m:r>
                            <a:rPr lang="en-US" altLang="zh-CN" i="1">
                              <a:latin typeface="Cambria Math" panose="02040503050406030204" pitchFamily="18" charset="0"/>
                            </a:rPr>
                            <m:t>𝑆𝑚𝑜𝑜𝑡h</m:t>
                          </m:r>
                        </m:den>
                      </m:f>
                    </m:oMath>
                  </m:oMathPara>
                </a14:m>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𝐻</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𝐻</m:t>
                        </m:r>
                      </m:sub>
                    </m:sSub>
                  </m:oMath>
                </a14:m>
                <a:r>
                  <a:rPr lang="zh-CN" altLang="zh-CN" dirty="0">
                    <a:latin typeface="微软雅黑" panose="020B0503020204020204" pitchFamily="34" charset="-122"/>
                    <a:ea typeface="微软雅黑" panose="020B0503020204020204" pitchFamily="34" charset="-122"/>
                  </a:rPr>
                  <a:t>分别为海马体的分割图和真实的海马体分割图</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𝐵</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𝐵</m:t>
                        </m:r>
                      </m:sub>
                    </m:sSub>
                  </m:oMath>
                </a14:m>
                <a:r>
                  <a:rPr lang="zh-CN" altLang="zh-CN" dirty="0">
                    <a:latin typeface="微软雅黑" panose="020B0503020204020204" pitchFamily="34" charset="-122"/>
                    <a:ea typeface="微软雅黑" panose="020B0503020204020204" pitchFamily="34" charset="-122"/>
                  </a:rPr>
                  <a:t>分别为背景的分割图和真实的背景分割图。</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F1-score</a:t>
                </a:r>
                <a:endParaRPr lang="zh-CN"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xmlns="">
          <p:sp>
            <p:nvSpPr>
              <p:cNvPr id="2" name="文本框 1">
                <a:extLst>
                  <a:ext uri="{FF2B5EF4-FFF2-40B4-BE49-F238E27FC236}">
                    <a16:creationId xmlns:a16="http://schemas.microsoft.com/office/drawing/2014/main" id="{6F769F1C-4D61-4F8D-AB99-068E13F9EA2B}"/>
                  </a:ext>
                </a:extLst>
              </p:cNvPr>
              <p:cNvSpPr txBox="1">
                <a:spLocks noRot="1" noChangeAspect="1" noMove="1" noResize="1" noEditPoints="1" noAdjustHandles="1" noChangeArrowheads="1" noChangeShapeType="1" noTextEdit="1"/>
              </p:cNvSpPr>
              <p:nvPr/>
            </p:nvSpPr>
            <p:spPr>
              <a:xfrm>
                <a:off x="1505611" y="1338279"/>
                <a:ext cx="9180777" cy="2889124"/>
              </a:xfrm>
              <a:prstGeom prst="rect">
                <a:avLst/>
              </a:prstGeom>
              <a:blipFill>
                <a:blip r:embed="rId2"/>
                <a:stretch>
                  <a:fillRect l="-598" t="-12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013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ppt_w</p:attrName>
                                        </p:attrNameLst>
                                      </p:cBhvr>
                                      <p:tavLst>
                                        <p:tav tm="0">
                                          <p:val>
                                            <p:fltVal val="0"/>
                                          </p:val>
                                        </p:tav>
                                        <p:tav tm="100000">
                                          <p:val>
                                            <p:strVal val="#ppt_w"/>
                                          </p:val>
                                        </p:tav>
                                      </p:tavLst>
                                    </p:anim>
                                    <p:anim calcmode="lin" valueType="num">
                                      <p:cBhvr>
                                        <p:cTn id="8" dur="500" fill="hold"/>
                                        <p:tgtEl>
                                          <p:spTgt spid="19458"/>
                                        </p:tgtEl>
                                        <p:attrNameLst>
                                          <p:attrName>ppt_h</p:attrName>
                                        </p:attrNameLst>
                                      </p:cBhvr>
                                      <p:tavLst>
                                        <p:tav tm="0">
                                          <p:val>
                                            <p:fltVal val="0"/>
                                          </p:val>
                                        </p:tav>
                                        <p:tav tm="100000">
                                          <p:val>
                                            <p:strVal val="#ppt_h"/>
                                          </p:val>
                                        </p:tav>
                                      </p:tavLst>
                                    </p:anim>
                                    <p:animEffect transition="in" filter="fade">
                                      <p:cBhvr>
                                        <p:cTn id="9" dur="500"/>
                                        <p:tgtEl>
                                          <p:spTgt spid="19458"/>
                                        </p:tgtEl>
                                      </p:cBhvr>
                                    </p:animEffect>
                                  </p:childTnLst>
                                </p:cTn>
                              </p:par>
                              <p:par>
                                <p:cTn id="10" presetID="53" presetClass="entr" presetSubtype="16" fill="hold" nodeType="withEffect">
                                  <p:stCondLst>
                                    <p:cond delay="0"/>
                                  </p:stCondLst>
                                  <p:childTnLst>
                                    <p:set>
                                      <p:cBhvr>
                                        <p:cTn id="11" dur="1" fill="hold">
                                          <p:stCondLst>
                                            <p:cond delay="0"/>
                                          </p:stCondLst>
                                        </p:cTn>
                                        <p:tgtEl>
                                          <p:spTgt spid="19459"/>
                                        </p:tgtEl>
                                        <p:attrNameLst>
                                          <p:attrName>style.visibility</p:attrName>
                                        </p:attrNameLst>
                                      </p:cBhvr>
                                      <p:to>
                                        <p:strVal val="visible"/>
                                      </p:to>
                                    </p:set>
                                    <p:anim calcmode="lin" valueType="num">
                                      <p:cBhvr>
                                        <p:cTn id="12" dur="500" fill="hold"/>
                                        <p:tgtEl>
                                          <p:spTgt spid="19459"/>
                                        </p:tgtEl>
                                        <p:attrNameLst>
                                          <p:attrName>ppt_w</p:attrName>
                                        </p:attrNameLst>
                                      </p:cBhvr>
                                      <p:tavLst>
                                        <p:tav tm="0">
                                          <p:val>
                                            <p:fltVal val="0"/>
                                          </p:val>
                                        </p:tav>
                                        <p:tav tm="100000">
                                          <p:val>
                                            <p:strVal val="#ppt_w"/>
                                          </p:val>
                                        </p:tav>
                                      </p:tavLst>
                                    </p:anim>
                                    <p:anim calcmode="lin" valueType="num">
                                      <p:cBhvr>
                                        <p:cTn id="13" dur="500" fill="hold"/>
                                        <p:tgtEl>
                                          <p:spTgt spid="19459"/>
                                        </p:tgtEl>
                                        <p:attrNameLst>
                                          <p:attrName>ppt_h</p:attrName>
                                        </p:attrNameLst>
                                      </p:cBhvr>
                                      <p:tavLst>
                                        <p:tav tm="0">
                                          <p:val>
                                            <p:fltVal val="0"/>
                                          </p:val>
                                        </p:tav>
                                        <p:tav tm="100000">
                                          <p:val>
                                            <p:strVal val="#ppt_h"/>
                                          </p:val>
                                        </p:tav>
                                      </p:tavLst>
                                    </p:anim>
                                    <p:animEffect transition="in" filter="fade">
                                      <p:cBhvr>
                                        <p:cTn id="14" dur="500"/>
                                        <p:tgtEl>
                                          <p:spTgt spid="1945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2" grpId="0"/>
    </p:bldLst>
  </p:timing>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1577</Words>
  <Application>Microsoft Office PowerPoint</Application>
  <PresentationFormat>宽屏</PresentationFormat>
  <Paragraphs>130</Paragraphs>
  <Slides>22</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Gill Sans</vt:lpstr>
      <vt:lpstr>Open Sans Light</vt:lpstr>
      <vt:lpstr>等线</vt:lpstr>
      <vt:lpstr>楷体</vt:lpstr>
      <vt:lpstr>宋体</vt:lpstr>
      <vt:lpstr>微软雅黑</vt:lpstr>
      <vt:lpstr>Arial</vt:lpstr>
      <vt:lpstr>Calibri</vt:lpstr>
      <vt:lpstr>Calibri Light</vt:lpstr>
      <vt:lpstr>Cambria Math</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jianzhihao</dc:creator>
  <cp:keywords>12sc.taobao.com</cp:keywords>
  <dc:description>12sc.taobao.com</dc:description>
  <cp:lastModifiedBy>jianzhihao</cp:lastModifiedBy>
  <cp:revision>205</cp:revision>
  <dcterms:created xsi:type="dcterms:W3CDTF">2015-09-12T09:18:00Z</dcterms:created>
  <dcterms:modified xsi:type="dcterms:W3CDTF">2018-04-19T09:06:34Z</dcterms:modified>
  <cp:category>12sc.taobao.com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